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57" r:id="rId5"/>
    <p:sldId id="258" r:id="rId6"/>
    <p:sldId id="262" r:id="rId7"/>
    <p:sldId id="266" r:id="rId8"/>
    <p:sldId id="274" r:id="rId9"/>
    <p:sldId id="275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9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7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2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7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5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17AC-6231-411E-8A28-EF1C5B703F5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10BB-BC53-44B9-9C09-5829D77E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7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rgbClr val="002060"/>
                </a:solidFill>
              </a:rPr>
              <a:t>Муниципальное Бюджетное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Дошкольное </a:t>
            </a:r>
            <a:r>
              <a:rPr lang="ru-RU" sz="2000" b="1" dirty="0" smtClean="0">
                <a:solidFill>
                  <a:srgbClr val="002060"/>
                </a:solidFill>
              </a:rPr>
              <a:t>Образовательное Учреждение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«Детский сад комбинированного вида № 15»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554416" cy="4176464"/>
          </a:xfrm>
        </p:spPr>
        <p:txBody>
          <a:bodyPr>
            <a:normAutofit fontScale="92500" lnSpcReduction="10000"/>
          </a:bodyPr>
          <a:lstStyle/>
          <a:p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b="1" dirty="0" smtClean="0">
                <a:solidFill>
                  <a:srgbClr val="FF0000"/>
                </a:solidFill>
              </a:rPr>
              <a:t>Тема: «Место </a:t>
            </a:r>
            <a:r>
              <a:rPr lang="ru-RU" sz="2600" b="1" dirty="0">
                <a:solidFill>
                  <a:srgbClr val="FF0000"/>
                </a:solidFill>
              </a:rPr>
              <a:t>и роль семьи в  воспитании детей дошкольного возраста</a:t>
            </a:r>
            <a:r>
              <a:rPr lang="ru-RU" sz="26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Презентацию </a:t>
            </a:r>
            <a:r>
              <a:rPr lang="ru-RU" sz="1800" b="1" dirty="0">
                <a:solidFill>
                  <a:srgbClr val="002060"/>
                </a:solidFill>
              </a:rPr>
              <a:t>подготовила</a:t>
            </a:r>
            <a:r>
              <a:rPr lang="ru-RU" sz="18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воспитатель первой квалификационной категории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Викторова Ольга Викторовна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г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Краснозаводск</a:t>
            </a:r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2022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65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6984776" cy="43204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Влияние семьи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осуществляется </a:t>
            </a:r>
            <a:r>
              <a:rPr lang="ru-RU" sz="2800" dirty="0">
                <a:solidFill>
                  <a:srgbClr val="7030A0"/>
                </a:solidFill>
              </a:rPr>
              <a:t>и проявляется следующим образом: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1</a:t>
            </a:r>
            <a:r>
              <a:rPr lang="ru-RU" sz="2400" dirty="0">
                <a:solidFill>
                  <a:srgbClr val="7030A0"/>
                </a:solidFill>
              </a:rPr>
              <a:t>. Семья как основа чувства безопасности.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2. Модели родительского поведения.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3. Семья и приобретение жизненного опыта.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4. Дисциплина и формирование </a:t>
            </a:r>
            <a:r>
              <a:rPr lang="ru-RU" sz="2400" dirty="0" smtClean="0">
                <a:solidFill>
                  <a:srgbClr val="7030A0"/>
                </a:solidFill>
              </a:rPr>
              <a:t>поведения.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5. Общение в семье.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34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768752" cy="216024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Семья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—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это определенный </a:t>
            </a:r>
            <a:r>
              <a:rPr lang="ru-RU" sz="2400" b="1" dirty="0">
                <a:solidFill>
                  <a:srgbClr val="002060"/>
                </a:solidFill>
              </a:rPr>
              <a:t>морально-психологический климат, это для ребенка школа отношений с людьми. Именно в семье складываются представления ребенка о добре и зле, о порядочности, об уважительном отношении к материальным и духовным ценностям. С близкими людьми в семье он переживает чувства любви, дружбы, долга, ответственности, справедливости.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1" name="Picture 1" descr="C:\Users\Admin\Desktop\1645047483_28-fikiwiki-com-p-kartinki-schastlivoi-semi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47260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691679" y="1484784"/>
            <a:ext cx="6192689" cy="432048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приоритет </a:t>
            </a:r>
            <a:r>
              <a:rPr lang="ru-RU" sz="2000" b="1" dirty="0">
                <a:solidFill>
                  <a:schemeClr val="tx1"/>
                </a:solidFill>
              </a:rPr>
              <a:t>материального благополучия над реализацией духовных потребностей растущего </a:t>
            </a:r>
            <a:r>
              <a:rPr lang="ru-RU" sz="2000" b="1" dirty="0" smtClean="0">
                <a:solidFill>
                  <a:schemeClr val="tx1"/>
                </a:solidFill>
              </a:rPr>
              <a:t>человека;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b="1" dirty="0" err="1">
                <a:solidFill>
                  <a:schemeClr val="tx1"/>
                </a:solidFill>
              </a:rPr>
              <a:t>бездуховность</a:t>
            </a:r>
            <a:r>
              <a:rPr lang="ru-RU" sz="2000" b="1" dirty="0">
                <a:solidFill>
                  <a:schemeClr val="tx1"/>
                </a:solidFill>
              </a:rPr>
              <a:t> родителей, отсутствие стремления духовного развития детей;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- авторитаризм либо «либерализм», безнаказанность и всепрощенчество;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>
                <a:solidFill>
                  <a:schemeClr val="tx1"/>
                </a:solidFill>
              </a:rPr>
              <a:t>безнравственность, наличие аморального стиля и тона отношений в семье;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- отсутствие нормального психологического климата в семье;</a:t>
            </a:r>
          </a:p>
          <a:p>
            <a:pPr marL="285750" indent="-285750"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- фанатизм </a:t>
            </a:r>
            <a:r>
              <a:rPr lang="ru-RU" sz="2000" b="1" dirty="0">
                <a:solidFill>
                  <a:schemeClr val="tx1"/>
                </a:solidFill>
              </a:rPr>
              <a:t>в любых его проявлениях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- безграмотность в психолого-педагогическом </a:t>
            </a:r>
            <a:r>
              <a:rPr lang="ru-RU" sz="2000" b="1" dirty="0" smtClean="0">
                <a:solidFill>
                  <a:schemeClr val="tx1"/>
                </a:solidFill>
              </a:rPr>
              <a:t>отношении; </a:t>
            </a:r>
          </a:p>
          <a:p>
            <a:pPr marL="285750" indent="-285750"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- противоправное </a:t>
            </a:r>
            <a:r>
              <a:rPr lang="ru-RU" sz="2000" b="1" dirty="0">
                <a:solidFill>
                  <a:schemeClr val="tx1"/>
                </a:solidFill>
              </a:rPr>
              <a:t>поведение взрослых.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76470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Негативные факторы семейного воспитания:</a:t>
            </a:r>
          </a:p>
        </p:txBody>
      </p:sp>
    </p:spTree>
    <p:extLst>
      <p:ext uri="{BB962C8B-B14F-4D97-AF65-F5344CB8AC3E}">
        <p14:creationId xmlns:p14="http://schemas.microsoft.com/office/powerpoint/2010/main" val="16061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120680" cy="46085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дети должны расти и воспитываться в атмосфере доброжелательности, любви и счастья;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родители должны понять и принять своего ребенка таким, каков он есть, и способствовать развитию в нем лучшего;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воспитательные воздействия должны строиться с учетом возрастных, половых и индивидуальных особенностей;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диалектическое единство искреннего, глубокого уважения к личности и высокой требовательности к ней должно быть положено в основу семейного воспитания;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личность самих родителей — идеальная модель для подражания детей;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воспитание должно строиться с опорой на положительное начало в растущем человеке;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все виды деятельности, организуемые в семье с целью развития ребенка, должны быть построены на игре;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 оптимизм и мажор — основа стиля и тона общения с детьми в семье.</a:t>
            </a:r>
            <a:endParaRPr lang="ru-RU" sz="16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Принципы семейного воспитания: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094715" y="692696"/>
            <a:ext cx="4125357" cy="5112568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Семья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только дарит человеку жизнь. В семье человек получает свой первый социальный опыт, делает первые шаги, говорит первые слова. На становление личности человека влияют не только мать и отец, но и другие члены семьи. Очень важно, чтобы маленький человечек воспитывался в доброжелательной атмосфере, чтобы в процессе воспитания у родителей не было разногласий по поводу методов его воспитания, чтобы ребенок не был свидетелем конфликтов. В противном случае он может вырасти в асоциальную личность, наносящую вред не только окружающим, но и себе.</a:t>
            </a:r>
          </a:p>
        </p:txBody>
      </p:sp>
      <p:sp>
        <p:nvSpPr>
          <p:cNvPr id="2050" name="AutoShape 2" descr="https://ydoo.info/sites/default/files/images/2019-09/molotyj-koriandr-8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ydoo.info/sites/default/files/images/2019-09/molotyj-koriandr-8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fikiwiki.com/uploads/posts/2022-02/1645047483_28-fikiwiki-com-p-kartinki-schastlivoi-sem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Admin\Desktop\60cda962-afd0-4d2d-be41-a77cff1f081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140017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8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31640" y="836712"/>
            <a:ext cx="6984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Семья́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социальный институт,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являющийся базовой ячейкой 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общества,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характеризующийся следующими признаками: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добровольность вступления в брак;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бщность быта у членов семьи;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вступление в брачные отношения;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стремление к рождению детей, их социализации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воспитанию.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Семья – это неотъемлемая часть общества, которая способствует формированию гармоничной личности.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Admin\Desktop\1612623091_109-p-semya-na-zelenom-fone-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55889"/>
            <a:ext cx="5112568" cy="340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554416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>
                <a:solidFill>
                  <a:srgbClr val="FF0000"/>
                </a:solidFill>
              </a:rPr>
              <a:t>Отец и </a:t>
            </a:r>
            <a:r>
              <a:rPr lang="ru-RU" sz="3000" b="1" i="1" dirty="0" smtClean="0">
                <a:solidFill>
                  <a:srgbClr val="FF0000"/>
                </a:solidFill>
              </a:rPr>
              <a:t>мать -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smtClean="0">
                <a:solidFill>
                  <a:srgbClr val="7030A0"/>
                </a:solidFill>
              </a:rPr>
              <a:t>первые </a:t>
            </a:r>
            <a:r>
              <a:rPr lang="ru-RU" sz="3000" b="1" i="1" dirty="0">
                <a:solidFill>
                  <a:srgbClr val="7030A0"/>
                </a:solidFill>
              </a:rPr>
              <a:t>и самые любимые воспитатели своих детей. </a:t>
            </a:r>
            <a:endParaRPr lang="ru-RU" sz="3000" b="1" i="1" dirty="0" smtClean="0">
              <a:solidFill>
                <a:srgbClr val="7030A0"/>
              </a:solidFill>
            </a:endParaRPr>
          </a:p>
          <a:p>
            <a:r>
              <a:rPr lang="ru-RU" sz="3000" b="1" i="1" dirty="0" smtClean="0">
                <a:solidFill>
                  <a:srgbClr val="7030A0"/>
                </a:solidFill>
              </a:rPr>
              <a:t>Они </a:t>
            </a:r>
            <a:r>
              <a:rPr lang="ru-RU" sz="3000" b="1" i="1" dirty="0">
                <a:solidFill>
                  <a:srgbClr val="7030A0"/>
                </a:solidFill>
              </a:rPr>
              <a:t>охраняют и берегут их жизнь, создают условия для полноценного развития.</a:t>
            </a:r>
            <a:endParaRPr lang="ru-RU" sz="3000" b="1" dirty="0">
              <a:solidFill>
                <a:srgbClr val="7030A0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psy-files.ru/wp-content/uploads/d/0/f/d0f87ae596aa6852cbad3653b60835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5045632" cy="336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2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5" y="-27384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8072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Семья может выступать в качестве как положительного, так и отрицательного фактора воспитания.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Положительное </a:t>
            </a:r>
            <a:r>
              <a:rPr lang="ru-RU" b="1" dirty="0">
                <a:solidFill>
                  <a:srgbClr val="FF0000"/>
                </a:solidFill>
              </a:rPr>
              <a:t>воздействие </a:t>
            </a:r>
            <a:r>
              <a:rPr lang="ru-RU" b="1" dirty="0">
                <a:solidFill>
                  <a:schemeClr val="tx1"/>
                </a:solidFill>
              </a:rPr>
              <a:t>на личность ребенка состоит в том, что никто, кроме самых близких для него в семье людей — матери, отца, бабушки, дедушки, брата, сестры — не относится к ребенку лучше, не любит его так и не заботится столько о нем. И вместе с тем никакой другой социальный институт не может потенциально нанести столько вреда в воспитании.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5688632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На </a:t>
            </a:r>
            <a:r>
              <a:rPr lang="ru-RU" sz="2700" b="1" dirty="0">
                <a:solidFill>
                  <a:srgbClr val="002060"/>
                </a:solidFill>
              </a:rPr>
              <a:t>основе своих наблюдений 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Баумринд </a:t>
            </a:r>
            <a:r>
              <a:rPr lang="ru-RU" sz="2700" b="1" dirty="0">
                <a:solidFill>
                  <a:srgbClr val="002060"/>
                </a:solidFill>
              </a:rPr>
              <a:t>выделяет три типа детей, характер которых соответствовал определенным методам воспитательной деятельности их </a:t>
            </a:r>
            <a:r>
              <a:rPr lang="ru-RU" sz="2700" b="1" dirty="0" smtClean="0">
                <a:solidFill>
                  <a:srgbClr val="002060"/>
                </a:solidFill>
              </a:rPr>
              <a:t>родителей</a:t>
            </a:r>
            <a:r>
              <a:rPr lang="ru-RU" sz="2700" dirty="0" smtClean="0">
                <a:solidFill>
                  <a:srgbClr val="002060"/>
                </a:solidFill>
              </a:rPr>
              <a:t>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 Авторитетные </a:t>
            </a:r>
            <a:r>
              <a:rPr lang="ru-RU" sz="2700" b="1" dirty="0">
                <a:solidFill>
                  <a:srgbClr val="FF0000"/>
                </a:solidFill>
              </a:rPr>
              <a:t>родители </a:t>
            </a:r>
            <a:r>
              <a:rPr lang="ru-RU" sz="2700" dirty="0"/>
              <a:t>— </a:t>
            </a:r>
            <a:r>
              <a:rPr lang="ru-RU" sz="2700" i="1" dirty="0">
                <a:solidFill>
                  <a:srgbClr val="7030A0"/>
                </a:solidFill>
              </a:rPr>
              <a:t>инициативные, общительные, добрые дети</a:t>
            </a:r>
            <a:r>
              <a:rPr lang="ru-RU" sz="2700" i="1" dirty="0" smtClean="0">
                <a:solidFill>
                  <a:srgbClr val="7030A0"/>
                </a:solidFill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Авторитарные </a:t>
            </a:r>
            <a:r>
              <a:rPr lang="ru-RU" sz="2700" b="1" dirty="0">
                <a:solidFill>
                  <a:srgbClr val="FF0000"/>
                </a:solidFill>
              </a:rPr>
              <a:t>родители </a:t>
            </a:r>
            <a:r>
              <a:rPr lang="ru-RU" sz="2700" dirty="0"/>
              <a:t>— </a:t>
            </a:r>
            <a:r>
              <a:rPr lang="ru-RU" sz="2700" i="1" dirty="0">
                <a:solidFill>
                  <a:srgbClr val="7030A0"/>
                </a:solidFill>
              </a:rPr>
              <a:t>раздражительные, склонные к конфликтам дети</a:t>
            </a:r>
            <a:r>
              <a:rPr lang="ru-RU" sz="2700" i="1" dirty="0" smtClean="0">
                <a:solidFill>
                  <a:srgbClr val="7030A0"/>
                </a:solidFill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           </a:t>
            </a:r>
            <a:r>
              <a:rPr lang="ru-RU" sz="2700" b="1" dirty="0" smtClean="0">
                <a:solidFill>
                  <a:srgbClr val="FF0000"/>
                </a:solidFill>
              </a:rPr>
              <a:t>Снисходительные </a:t>
            </a:r>
            <a:r>
              <a:rPr lang="ru-RU" sz="2700" b="1" dirty="0">
                <a:solidFill>
                  <a:srgbClr val="FF0000"/>
                </a:solidFill>
              </a:rPr>
              <a:t>родители </a:t>
            </a:r>
            <a:r>
              <a:rPr lang="ru-RU" sz="2700" dirty="0"/>
              <a:t>— 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                 </a:t>
            </a:r>
            <a:r>
              <a:rPr lang="ru-RU" sz="2700" i="1" dirty="0" smtClean="0">
                <a:solidFill>
                  <a:srgbClr val="7030A0"/>
                </a:solidFill>
              </a:rPr>
              <a:t>импульсивные</a:t>
            </a:r>
            <a:r>
              <a:rPr lang="ru-RU" sz="2700" i="1" dirty="0">
                <a:solidFill>
                  <a:srgbClr val="7030A0"/>
                </a:solidFill>
              </a:rPr>
              <a:t>, агрессивные дети</a:t>
            </a:r>
            <a:r>
              <a:rPr lang="ru-RU" sz="2700" i="1" dirty="0" smtClean="0">
                <a:solidFill>
                  <a:srgbClr val="7030A0"/>
                </a:solidFill>
              </a:rPr>
              <a:t>.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9218" name="Picture 2" descr="https://images.gr-assets.com/authors/1518354326p8/991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351697" cy="29668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393305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Баумринд Диана – американский психолог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453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5" y="-2833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2915816" y="1412776"/>
            <a:ext cx="4896544" cy="252028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FF0000"/>
                </a:solidFill>
              </a:rPr>
              <a:t>Воспитание </a:t>
            </a:r>
            <a:r>
              <a:rPr lang="ru-RU" sz="1800" b="1" dirty="0">
                <a:solidFill>
                  <a:srgbClr val="FF0000"/>
                </a:solidFill>
              </a:rPr>
              <a:t>по типу А (неприятие, эмоциональное отвержение) — неприятие индивидуальных особенностей ребенка, сочетающееся с жестким </a:t>
            </a:r>
            <a:r>
              <a:rPr lang="ru-RU" sz="1800" b="1" dirty="0" smtClean="0">
                <a:solidFill>
                  <a:srgbClr val="FF0000"/>
                </a:solidFill>
              </a:rPr>
              <a:t>контролем;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Воспитание по типу В (</a:t>
            </a:r>
            <a:r>
              <a:rPr lang="ru-RU" sz="1800" b="1" dirty="0" err="1">
                <a:solidFill>
                  <a:srgbClr val="0070C0"/>
                </a:solidFill>
              </a:rPr>
              <a:t>гиперсоциализирующее</a:t>
            </a:r>
            <a:r>
              <a:rPr lang="ru-RU" sz="1800" b="1" dirty="0">
                <a:solidFill>
                  <a:srgbClr val="0070C0"/>
                </a:solidFill>
              </a:rPr>
              <a:t>) выражается в тревожно-мнительной концепции родителей о состоянии здоровья ребенка, его социальном </a:t>
            </a:r>
            <a:r>
              <a:rPr lang="ru-RU" sz="1800" b="1" dirty="0" smtClean="0">
                <a:solidFill>
                  <a:srgbClr val="0070C0"/>
                </a:solidFill>
              </a:rPr>
              <a:t>статусе;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B050"/>
                </a:solidFill>
              </a:rPr>
              <a:t>Воспитание по типу С (эгоцентрическое) — культивирование внимания всех членов семьи на ребенке (кумир семьи), иногда в ущерб другим детям или членам семьи.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l"/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mprj.ru/pict2013/pic13_6_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2328533" cy="2483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6926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В. И. Гарбузов, выделил три типа неправильного воспитания: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4293097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 И.</a:t>
            </a:r>
            <a:r>
              <a:rPr lang="ru-RU" dirty="0" smtClean="0"/>
              <a:t> </a:t>
            </a:r>
            <a:r>
              <a:rPr lang="ru-RU" b="1" dirty="0" smtClean="0"/>
              <a:t>Гарбузов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профессор, психоневролог, психотерапевт, философ, писатель.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4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1475655" y="692696"/>
            <a:ext cx="6336705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Три 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варианта семьи: 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традиционная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(патриархальная), </a:t>
            </a:r>
            <a:r>
              <a:rPr lang="ru-RU" sz="1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детоцентрическая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супружеская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(демократическая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077072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традиционной семье </a:t>
            </a:r>
          </a:p>
          <a:p>
            <a:pPr marL="285750" indent="-28575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воспитывается уважение к авторитету старших;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педагогическое воздействие осуществляется сверху вниз. Основным требованием является подчинение. Дети не инициативны, не гибки в общении, действуют исходя из представления о должном.</a:t>
            </a:r>
          </a:p>
        </p:txBody>
      </p:sp>
      <p:pic>
        <p:nvPicPr>
          <p:cNvPr id="7169" name="Picture 1" descr="C:\Users\Admin\Desktop\традиционная семья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7"/>
            <a:ext cx="4032448" cy="236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6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403648" y="908720"/>
            <a:ext cx="6840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детоцентрической семье </a:t>
            </a:r>
          </a:p>
          <a:p>
            <a:pPr marL="285750" indent="-28575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главной задачей родителей считается обеспечение «счастья ребенка».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Семья существует только для ребенка. Поэтому ребенок из такой семьи может оценивать мир как враждебный. Очень велик риск социальной дезадаптации, и в частности учебной дезадаптации ребенка после поступления в школу.</a:t>
            </a:r>
          </a:p>
          <a:p>
            <a:pPr marL="285750" indent="-285750"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C:\Users\Admin\Desktop\детоцентриче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18082"/>
            <a:ext cx="5544616" cy="2831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я\Desktop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4207" cy="68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691680" y="3573016"/>
            <a:ext cx="61206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Супружеская (демократическая) семья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целью этой семьи  являются взаимодоверие, принятие, автономность членов семьи.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 этих детей может отсутствовать навык подчинения социальным требованиям. Они плохо адаптируются в среде, построенной по «вертикальному» принципу (т. е. практически — ко всем социальным институтам).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Admin\Desktop\демократиче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776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  Муниципальное Бюджетное  Дошкольное Образовательное Учреждение  «Детский сад комбинированного вида № 15»      </vt:lpstr>
      <vt:lpstr>Презентация PowerPoint</vt:lpstr>
      <vt:lpstr>Презентация PowerPoint</vt:lpstr>
      <vt:lpstr>Презентация PowerPoint</vt:lpstr>
      <vt:lpstr> На основе своих наблюдений  Баумринд выделяет три типа детей, характер которых соответствовал определенным методам воспитательной деятельности их родителей:  Авторитетные родители — инициативные, общительные, добрые дети.  Авторитарные родители — раздражительные, склонные к конфликтам дети. -            Снисходительные родители —                    импульсивные, агрессивные дети.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Назаренко Оксана</cp:lastModifiedBy>
  <cp:revision>48</cp:revision>
  <dcterms:created xsi:type="dcterms:W3CDTF">2015-04-01T18:16:37Z</dcterms:created>
  <dcterms:modified xsi:type="dcterms:W3CDTF">2024-01-18T13:23:53Z</dcterms:modified>
</cp:coreProperties>
</file>