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sldIdLst>
    <p:sldId id="438" r:id="rId2"/>
    <p:sldId id="258" r:id="rId3"/>
    <p:sldId id="391" r:id="rId4"/>
    <p:sldId id="383" r:id="rId5"/>
    <p:sldId id="274" r:id="rId6"/>
    <p:sldId id="439" r:id="rId7"/>
    <p:sldId id="275" r:id="rId8"/>
    <p:sldId id="373" r:id="rId9"/>
    <p:sldId id="443" r:id="rId10"/>
    <p:sldId id="444" r:id="rId11"/>
    <p:sldId id="445" r:id="rId12"/>
    <p:sldId id="441" r:id="rId13"/>
    <p:sldId id="442" r:id="rId14"/>
    <p:sldId id="392" r:id="rId15"/>
    <p:sldId id="393" r:id="rId16"/>
    <p:sldId id="394" r:id="rId17"/>
    <p:sldId id="422" r:id="rId18"/>
    <p:sldId id="423" r:id="rId19"/>
    <p:sldId id="425" r:id="rId20"/>
    <p:sldId id="426" r:id="rId21"/>
    <p:sldId id="317" r:id="rId22"/>
    <p:sldId id="354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99FF99"/>
    <a:srgbClr val="FF9933"/>
    <a:srgbClr val="99FFCC"/>
    <a:srgbClr val="FFFFCC"/>
    <a:srgbClr val="66FFFF"/>
    <a:srgbClr val="FF99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49" autoAdjust="0"/>
    <p:restoredTop sz="99725" autoAdjust="0"/>
  </p:normalViewPr>
  <p:slideViewPr>
    <p:cSldViewPr>
      <p:cViewPr>
        <p:scale>
          <a:sx n="51" d="100"/>
          <a:sy n="51" d="100"/>
        </p:scale>
        <p:origin x="-1914" y="-6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B49DC-A80E-4F9A-927B-F3E500328B7E}" type="datetimeFigureOut">
              <a:rPr lang="ru-RU"/>
              <a:pPr>
                <a:defRPr/>
              </a:pPr>
              <a:t>08.10.2020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76F1A-9FBE-4286-B485-8507315EAB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BA32E-1822-4873-A4CB-E660DAF3EE5A}" type="datetimeFigureOut">
              <a:rPr lang="ru-RU"/>
              <a:pPr>
                <a:defRPr/>
              </a:pPr>
              <a:t>08.10.2020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3C7B5-706E-4F17-B85D-DAE78EF627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89EDE-0DBC-4FDF-BB47-24A7442ED407}" type="datetimeFigureOut">
              <a:rPr lang="ru-RU"/>
              <a:pPr>
                <a:defRPr/>
              </a:pPr>
              <a:t>08.10.2020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250FD-A9CE-4EFC-BF16-CFCFBFF0FD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39929-47C7-452B-95C8-EC76799E2F19}" type="datetimeFigureOut">
              <a:rPr lang="ru-RU"/>
              <a:pPr>
                <a:defRPr/>
              </a:pPr>
              <a:t>08.10.2020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E87AB-59C1-4AC0-9C39-08822E4623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C782E-6658-4A0C-92A9-9D999FFF2B84}" type="datetimeFigureOut">
              <a:rPr lang="ru-RU"/>
              <a:pPr>
                <a:defRPr/>
              </a:pPr>
              <a:t>08.10.2020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DCA25-3326-4C36-848F-73F97E4730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98A97-9461-41BF-8CFB-E9ACAFDD82A6}" type="datetimeFigureOut">
              <a:rPr lang="ru-RU"/>
              <a:pPr>
                <a:defRPr/>
              </a:pPr>
              <a:t>08.10.2020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D234F-CC0D-41A5-B9F8-AEB5E845BD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08AB1-F927-4FD4-9D1A-C3E74075E996}" type="datetimeFigureOut">
              <a:rPr lang="ru-RU"/>
              <a:pPr>
                <a:defRPr/>
              </a:pPr>
              <a:t>08.10.2020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B95E2-2ADC-4357-8CFF-8335EA4A67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05051-0E08-4ACC-9936-D19F4FF9F9F0}" type="datetimeFigureOut">
              <a:rPr lang="ru-RU"/>
              <a:pPr>
                <a:defRPr/>
              </a:pPr>
              <a:t>08.10.2020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D06F2-0B8D-4DBE-AE65-81D1251874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4B807-E21C-4F81-AD0A-2F3FB9FF4BC8}" type="datetimeFigureOut">
              <a:rPr lang="ru-RU"/>
              <a:pPr>
                <a:defRPr/>
              </a:pPr>
              <a:t>08.10.2020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BCE7A-6E45-424E-858B-E63FE9A11D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13715-0152-4F5A-8D77-1364B7354CB1}" type="datetimeFigureOut">
              <a:rPr lang="ru-RU"/>
              <a:pPr>
                <a:defRPr/>
              </a:pPr>
              <a:t>08.10.2020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06F18-F8B1-4E18-9885-8C628285A6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B05A2-1F20-4E2B-A532-818CD95D9088}" type="datetimeFigureOut">
              <a:rPr lang="ru-RU"/>
              <a:pPr>
                <a:defRPr/>
              </a:pPr>
              <a:t>08.10.2020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75D9C-0166-4E4A-BEAA-6AAEEFADE3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860C9-3E66-403B-A3C0-B6032348F26A}" type="datetimeFigureOut">
              <a:rPr lang="ru-RU"/>
              <a:pPr>
                <a:defRPr/>
              </a:pPr>
              <a:t>08.10.2020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333E2-A30E-4C9B-ACA0-641C41DF71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48D72B61-079B-47A7-B10A-998239CD824D}" type="datetimeFigureOut">
              <a:rPr lang="ru-RU"/>
              <a:pPr>
                <a:defRPr/>
              </a:pPr>
              <a:t>08.10.2020</a:t>
            </a:fld>
            <a:endParaRPr lang="ru-RU"/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87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6208488-A1FC-42C4-9B1F-E457EF1620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img_url=http://de.academic.ru/pictures/enc_pictures/i_656.jpg&amp;p=1&amp;text=%D0%BA%D0%B0%D1%80%D1%82%D0%B8%D0%BD%D0%BA%D0%B8%20%D0%BC%D1%83%D0%B7%D0%B5%D1%8F%20%D0%B8%D0%B3%D1%80%D1%83%D1%88%D0%BA%D0%B8%20%D0%B2%20%D1%81%D0%B5%D1%80%D0%B3%D0%B8%D0%B5%D0%B2%D0%BE%D0%BC%20%D0%BF%D0%BE%D1%81%D0%B0%D0%B4%D0%B5&amp;noreask=1&amp;pos=59&amp;lr=10752&amp;rpt=simage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://images.yandex.ru/yandsearch?source=wiz&amp;img_url=http://live-and-learn.ru/images/stories/new2/effect-mal.jpg&amp;p=1&amp;text=%D0%BA%D0%B0%D1%80%D1%82%D0%B8%D0%BD%D0%BA%D0%B8%20%D0%BC%D1%83%D0%B7%D0%B5%D1%8F%20%D0%B8%D0%B3%D1%80%D1%83%D1%88%D0%BA%D0%B8%20%D0%B2%20%D1%81%D0%B5%D1%80%D0%B3%D0%B8%D0%B5%D0%B2%D0%BE%D0%BC%20%D0%BF%D0%BE%D1%81%D0%B0%D0%B4%D0%B5&amp;noreask=1&amp;pos=47&amp;lr=10752&amp;rpt=simage" TargetMode="External"/><Relationship Id="rId7" Type="http://schemas.openxmlformats.org/officeDocument/2006/relationships/hyperlink" Target="http://images.yandex.ru/yandsearch?source=wiz&amp;text=%D0%BA%D0%B0%D1%80%D1%82%D0%B8%D0%BD%D0%BA%D0%B8%20%D0%BC%D1%83%D0%B7%D0%B5%D1%8F%20%D0%B8%D0%B3%D1%80%D1%83%D1%88%D0%BA%D0%B8%20%D0%B2%20%D1%81%D0%B5%D1%80%D0%B3%D0%B8%D0%B5%D0%B2%D0%BE%D0%BC%20%D0%BF%D0%BE%D1%81%D0%B0%D0%B4%D0%B5&amp;noreask=1&amp;img_url=http://samlib.ru/img/m/mamaewa_e_m/000002/medwedx-4.jpg&amp;pos=15&amp;rpt=simage&amp;lr=10752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hyperlink" Target="http://images.yandex.ru/yandsearch?source=wiz&amp;img_url=http://s39.radikal.ru/i086/0910/02/03b6e03f38d8.jpg&amp;p=2&amp;text=%D0%BA%D0%B0%D1%80%D1%82%D0%B8%D0%BD%D0%BA%D0%B8%20%D0%BC%D1%83%D0%B7%D0%B5%D1%8F%20%D0%B8%D0%B3%D1%80%D1%83%D1%88%D0%BA%D0%B8%20%D0%B2%20%D1%81%D0%B5%D1%80%D0%B3%D0%B8%D0%B5%D0%B2%D0%BE%D0%BC%20%D0%BF%D0%BE%D1%81%D0%B0%D0%B4%D0%B5&amp;noreask=1&amp;pos=83&amp;lr=10752&amp;rpt=simage" TargetMode="External"/><Relationship Id="rId10" Type="http://schemas.openxmlformats.org/officeDocument/2006/relationships/image" Target="../media/image10.jpeg"/><Relationship Id="rId4" Type="http://schemas.openxmlformats.org/officeDocument/2006/relationships/image" Target="../media/image6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33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2578100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«Воспитание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любви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родному краю через знакомство с  народной игрушкой Подмосковья»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(из опыта работы)</a:t>
            </a:r>
          </a:p>
        </p:txBody>
      </p:sp>
      <p:pic>
        <p:nvPicPr>
          <p:cNvPr id="4" name="Рисунок 3" descr="https://nfdou22.edumsko.ru/uploads/1500/1409/section/77192/russkaya_narodnaya_igrushka/russkaya_narodnaya_igrushka.jpg?151851278317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643182"/>
            <a:ext cx="421484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500826" y="5500702"/>
            <a:ext cx="23574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ru-RU" sz="20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lvl="0" eaLnBrk="0" hangingPunct="0"/>
            <a:r>
              <a:rPr lang="ru-RU" sz="20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  Викторова О.В.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71472" y="500042"/>
            <a:ext cx="8229600" cy="1143000"/>
          </a:xfrm>
        </p:spPr>
        <p:txBody>
          <a:bodyPr/>
          <a:lstStyle/>
          <a:p>
            <a:pPr eaLnBrk="1" hangingPunct="1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Русские народные игрушки, согретые теплом человеческих рук, красочно расписанные мастерами и умельцами, издавна дарили людям любовь и доброту.</a:t>
            </a:r>
            <a:endParaRPr lang="ru-RU" sz="2900" dirty="0" smtClean="0"/>
          </a:p>
        </p:txBody>
      </p:sp>
      <p:pic>
        <p:nvPicPr>
          <p:cNvPr id="5" name="Рисунок 4" descr="F:\дети презентация\20181012_1603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143116"/>
            <a:ext cx="3643338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дети презентация\20181019_13051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2143116"/>
            <a:ext cx="3286148" cy="429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30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30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30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57167"/>
            <a:ext cx="8858280" cy="1214446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Выставка детских работ в детском саду</a:t>
            </a:r>
            <a:endParaRPr lang="ru-RU" sz="3200" dirty="0" smtClean="0"/>
          </a:p>
        </p:txBody>
      </p:sp>
      <p:pic>
        <p:nvPicPr>
          <p:cNvPr id="5" name="Рисунок 4" descr="F:\дети презентация\20181016_17474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857364"/>
            <a:ext cx="350046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дети презентация\20181102_10333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928802"/>
            <a:ext cx="4071966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8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72066" y="1643050"/>
            <a:ext cx="3571900" cy="4786346"/>
          </a:xfrm>
        </p:spPr>
        <p:txBody>
          <a:bodyPr/>
          <a:lstStyle/>
          <a:p>
            <a:pPr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 многих окрестных сёлах делали игрушки.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Но самым знаменитым стало село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Богородское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/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Через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Богородскую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игрушку знакомим дошкольников с бытом, трудом русского народа в прошлом.</a:t>
            </a:r>
          </a:p>
        </p:txBody>
      </p:sp>
      <p:pic>
        <p:nvPicPr>
          <p:cNvPr id="5" name="Рисунок 4" descr="F:\дети презентация\20181106_12215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714488"/>
            <a:ext cx="428628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71472" y="357166"/>
            <a:ext cx="80010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Мини-музей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Богородской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игрушки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детском саду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Одной из отличительных черт промысла всегда являлось изготовление движущихся игрушек</a:t>
            </a:r>
            <a:endParaRPr lang="ru-RU" sz="2800" dirty="0" smtClean="0"/>
          </a:p>
        </p:txBody>
      </p:sp>
      <p:pic>
        <p:nvPicPr>
          <p:cNvPr id="6" name="Рисунок 5" descr="C:\Users\lenowo\AppData\Local\Microsoft\Windows\INetCache\Content.Word\20181106_12154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500174"/>
            <a:ext cx="421484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143505" y="2143116"/>
            <a:ext cx="357189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Через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Богородскую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игрушку раскрываем дошкольникам издавна сложившиеся чувства и отношение русского народа к детям, стремление их занять, повеселить.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14348" y="274638"/>
            <a:ext cx="8072494" cy="725470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«Музей игрушки» в городе Сергиев-Посад Вместе с родителями</a:t>
            </a:r>
            <a:endParaRPr lang="ru-RU" sz="2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143372" y="2000240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071802" y="1857364"/>
            <a:ext cx="528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000628" y="1714488"/>
            <a:ext cx="378621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Сергиево-Посадские народные игрушки радуют мастерством исполнения, поражают выдумкой. Они всегда имеют свое неповторимое лицо. Не зря наш родной город называют «столицей игрушечного царства».</a:t>
            </a:r>
          </a:p>
          <a:p>
            <a:endParaRPr lang="ru-RU" dirty="0"/>
          </a:p>
        </p:txBody>
      </p:sp>
      <p:pic>
        <p:nvPicPr>
          <p:cNvPr id="6" name="Рисунок 5" descr="C:\Users\lenowo\AppData\Local\Temp\Rar$DIa0.567\IMG_175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3714752"/>
            <a:ext cx="2834640" cy="283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lenowo\AppData\Local\Microsoft\Windows\INetCache\Content.Word\IMG_1769 (1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285860"/>
            <a:ext cx="2594610" cy="2594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музее хранятся игрушки из всех уголков нашей страны, где был развит кукольный  промысел.</a:t>
            </a:r>
            <a:endParaRPr lang="ru-RU" sz="2800" dirty="0" smtClean="0"/>
          </a:p>
        </p:txBody>
      </p:sp>
      <p:pic>
        <p:nvPicPr>
          <p:cNvPr id="3" name="Рисунок 2" descr="C:\Users\lenowo\AppData\Local\Microsoft\Windows\INetCache\Content.Word\IMG_176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2214554"/>
            <a:ext cx="3929090" cy="3768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lenowo\AppData\Local\Microsoft\Windows\INetCache\Content.Word\IMG_1764 (1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500174"/>
            <a:ext cx="3929090" cy="387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3"/>
          <p:cNvSpPr>
            <a:spLocks noGrp="1"/>
          </p:cNvSpPr>
          <p:nvPr>
            <p:ph type="title" idx="4294967295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Есть среди них и дымка, есть птицы из щепы, соломенные игрушки, кукла-полено и конечно, знаменитая матрешка.</a:t>
            </a:r>
            <a:endParaRPr lang="ru-RU" sz="2800" dirty="0" smtClean="0"/>
          </a:p>
        </p:txBody>
      </p:sp>
      <p:pic>
        <p:nvPicPr>
          <p:cNvPr id="3" name="Рисунок 2" descr="C:\Users\lenowo\AppData\Local\Microsoft\Windows\INetCache\Content.Word\IMG_1771 (1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85926"/>
            <a:ext cx="3783330" cy="378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lenowo\AppData\Local\Microsoft\Windows\INetCache\Content.Word\IMG_1774 (1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643182"/>
            <a:ext cx="3729990" cy="3729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Заголовок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На экскурсии в Конном дворе с родителями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lenowo\AppData\Local\Temp\Rar$DIa0.225\IMG-fc51cde0bcda154c5cb727f778e706a7-V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643050"/>
            <a:ext cx="3214710" cy="460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lenowo\AppData\Local\Temp\Rar$DIa0.006\IMG-4ea718e7837f05c94c929edf47552a6d-V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643050"/>
            <a:ext cx="357190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6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42911" y="642918"/>
            <a:ext cx="7858180" cy="1285884"/>
          </a:xfrm>
        </p:spPr>
        <p:txBody>
          <a:bodyPr/>
          <a:lstStyle/>
          <a:p>
            <a:pPr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Народное искусство соединяет прошлое с настоящим, сберегая национальные художественные традиции</a:t>
            </a:r>
            <a:endParaRPr lang="ru-RU" sz="2800" i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lenowo\AppData\Local\Temp\Rar$DIa0.161\IMG-1b511546d29ea58b60fa64f97d789377-V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428868"/>
            <a:ext cx="3357586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lenowo\AppData\Local\Temp\Rar$DIa0.918\IMG-525fbb1507f744db58ddf51c164e4f94-V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500306"/>
            <a:ext cx="357190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7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Заголовок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 Конном дворе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43050"/>
            <a:ext cx="4365632" cy="4365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929190" y="1643050"/>
            <a:ext cx="37862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Гжель – название одного из сел Подмосковья в которых занимались гончарным промыслом.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83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83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83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6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750" y="500042"/>
            <a:ext cx="7175522" cy="1500198"/>
          </a:xfrm>
        </p:spPr>
        <p:txBody>
          <a:bodyPr/>
          <a:lstStyle/>
          <a:p>
            <a:pPr eaLnBrk="1" hangingPunct="1"/>
            <a:r>
              <a:rPr lang="ru-RU" sz="32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E:\фильм по народной игрушке\народные игрушки\iCA79COP5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785918" y="4143380"/>
            <a:ext cx="4201020" cy="2714620"/>
          </a:xfrm>
        </p:spPr>
      </p:pic>
      <p:pic>
        <p:nvPicPr>
          <p:cNvPr id="4" name="Picture 4" descr="http://im3-tub-ru.yandex.net/i?id=340453088-66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214422"/>
            <a:ext cx="390908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28596" y="357166"/>
            <a:ext cx="8286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Игрушка, прославившая наш город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 descr="1matreshk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1351649"/>
            <a:ext cx="2786082" cy="5506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b="1" i="1" u="sng" dirty="0" smtClean="0">
                <a:latin typeface="Times New Roman" pitchFamily="18" charset="0"/>
                <a:cs typeface="Times New Roman" pitchFamily="18" charset="0"/>
              </a:rPr>
              <a:t>В Конном дворе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00174"/>
            <a:ext cx="2928957" cy="482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214942" y="285749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857620" y="1785926"/>
            <a:ext cx="485778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 малых лет дети сталкиваются с народной игрушкой, играют с ней,  у них  формируется представление о народной игрушке как предмете истории, культуры родного края.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9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04813"/>
            <a:ext cx="9144000" cy="1143000"/>
          </a:xfrm>
        </p:spPr>
        <p:txBody>
          <a:bodyPr/>
          <a:lstStyle/>
          <a:p>
            <a:pPr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Произведения устного народного творчества учат добру, правде, совести, трудолюбию.</a:t>
            </a:r>
          </a:p>
        </p:txBody>
      </p:sp>
      <p:pic>
        <p:nvPicPr>
          <p:cNvPr id="3" name="Рисунок 2" descr="F:\дети презентация\20181108_10063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714488"/>
            <a:ext cx="335758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F:\дети презентация\20181108_10134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785926"/>
            <a:ext cx="3206119" cy="42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4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4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4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Прямоугольник 1"/>
          <p:cNvSpPr>
            <a:spLocks noChangeArrowheads="1"/>
          </p:cNvSpPr>
          <p:nvPr/>
        </p:nvSpPr>
        <p:spPr bwMode="auto">
          <a:xfrm>
            <a:off x="323850" y="476250"/>
            <a:ext cx="8424863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Народное искусство способствует развитию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духовно-нравственного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эстетического воспитания, развивает творческие способности детей.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Без знания детьми народной культуры не может быть достигнуто полноценное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духовно-нравственное воспитание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ребенка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/>
              <a:t> 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Эффективность воспитания у дошкольников любви к Родине, доброты, гордости за родной край и труд своих земляков, умения замечать и понимать прекрасное обеспечивается только целенаправленной педагогической работой в тесном контакте с родителями воспитанников.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900igr.net/up/datai/146565/0009-002-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4643446"/>
            <a:ext cx="2643206" cy="1892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3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3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83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3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39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39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839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39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39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2000"/>
                                        <p:tgtEl>
                                          <p:spTgt spid="839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7158" y="214290"/>
            <a:ext cx="8443914" cy="1500198"/>
          </a:xfrm>
        </p:spPr>
        <p:txBody>
          <a:bodyPr/>
          <a:lstStyle/>
          <a:p>
            <a:pPr eaLnBrk="1" hangingPunct="1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  Сергиев Посад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называют «игрушечной столицей России», так как  почти 300 лет в городе и окрестностях развивается крупнейший в нашей стране промысел игрушки.</a:t>
            </a:r>
            <a:endParaRPr lang="ru-RU" sz="2800" dirty="0" smtClean="0"/>
          </a:p>
        </p:txBody>
      </p:sp>
      <p:pic>
        <p:nvPicPr>
          <p:cNvPr id="20482" name="Содержимое 3" descr="музей игрушки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85720" y="2214554"/>
            <a:ext cx="2549378" cy="1785949"/>
          </a:xfrm>
        </p:spPr>
      </p:pic>
      <p:pic>
        <p:nvPicPr>
          <p:cNvPr id="20487" name="Picture 10" descr="http://im8-tub-ru.yandex.net/i?id=520881676-51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8125" y="4292600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2" name="Picture 10" descr="http://im8-tub-ru.yandex.net/i?id=520881676-51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4286256"/>
            <a:ext cx="2452690" cy="1839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4" name="Picture 2" descr="http://im6-tub-ru.yandex.net/i?id=25192917-43-72&amp;n=21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4357694"/>
            <a:ext cx="2533638" cy="1696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5" name="Picture 6" descr="http://im4-tub-ru.yandex.net/i?id=5728407-00-72&amp;n=21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15074" y="2214554"/>
            <a:ext cx="2568239" cy="1870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" descr="E:\фильм по народной игрушке\народные игрушки\iCAG2TZCA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143240" y="4354249"/>
            <a:ext cx="2857520" cy="1717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http://www.folkartmo.ru/images/joomgallery/thumbnails/___69/24__-____1_20180824_2049951151.jpg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14678" y="2143116"/>
            <a:ext cx="2643206" cy="1952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333375"/>
            <a:ext cx="9144000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lang="ru-RU" sz="3600" b="1" i="1" u="sng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 педагогического коллектива</a:t>
            </a:r>
            <a:endParaRPr lang="ru-RU" sz="3600" i="1" u="sng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-Продолжать знакомить детей и родителей с историей возникновения игрушечных промыслов, с образцами народной игрушки  и народными играми.</a:t>
            </a:r>
          </a:p>
          <a:p>
            <a:pPr eaLnBrk="0" hangingPunct="0"/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-Популяризовать в играх детей и среди родителей  отечественную игрушку, разъяснить роль народной игрушки и народной игры для современных детей.</a:t>
            </a:r>
          </a:p>
          <a:p>
            <a:pPr eaLnBrk="0" hangingPunct="0"/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-Проводить   с детьми открытые  мероприятия,  мастер-классы, выставки  по народной игрушке с привлечением родителей и других членов семьи.</a:t>
            </a:r>
          </a:p>
          <a:p>
            <a:pPr eaLnBrk="0" hangingPunct="0"/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-Поощрять стремление семьи участвовать в мероприятиях 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связанных </a:t>
            </a:r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духовно-нравственном воспитанием.</a:t>
            </a:r>
            <a:endParaRPr lang="ru-RU" sz="28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1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1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21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21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21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21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215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215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C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750" y="260350"/>
            <a:ext cx="8074025" cy="915988"/>
          </a:xfrm>
        </p:spPr>
        <p:txBody>
          <a:bodyPr/>
          <a:lstStyle/>
          <a:p>
            <a:pPr eaLnBrk="1" hangingPunct="1"/>
            <a:r>
              <a:rPr lang="ru-RU" sz="3200" b="1" i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u="sng" dirty="0" smtClean="0">
                <a:latin typeface="Times New Roman" pitchFamily="18" charset="0"/>
                <a:cs typeface="Times New Roman" pitchFamily="18" charset="0"/>
              </a:rPr>
              <a:t>Этапы проекта</a:t>
            </a:r>
            <a:br>
              <a:rPr lang="ru-RU" sz="3200" b="1" i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Матрешка - один из символов Сергиева Посада</a:t>
            </a:r>
          </a:p>
        </p:txBody>
      </p:sp>
      <p:pic>
        <p:nvPicPr>
          <p:cNvPr id="5" name="Рисунок 4" descr="C:\Users\lenowo\AppData\Local\Microsoft\Windows\INetCache\Content.Word\20181107_1542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14488"/>
            <a:ext cx="407196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214942" y="1928802"/>
            <a:ext cx="321471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Матрешка выражает предельно обобщенный образ русской красавицы: круглое лицо, яркий румянец, черные брови, маленький рот.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43438" y="642918"/>
            <a:ext cx="4214842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Народная игрушка – не просто забава, развлечение, она может научить, рассказать о культуре, укладе жизни и представлениях предков. Испокон века игрушка знакомила ребёнка с окружающим его миром – с животными, растениями, предметами домашнего обихода, орудиями труда.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lenowo\AppData\Local\Microsoft\Windows\INetCache\Content.Word\20181107_15543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85860"/>
            <a:ext cx="371477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425575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Дети учатся украшать костюм матрешки, проявляя творчество, фантазию.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lenowo\AppData\Local\Microsoft\Windows\INetCache\Content.Word\20181107_16283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000240"/>
            <a:ext cx="328614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дети презентация\20181107_16314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000240"/>
            <a:ext cx="3786214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C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857752" y="785794"/>
            <a:ext cx="3900486" cy="5500726"/>
          </a:xfrm>
        </p:spPr>
        <p:txBody>
          <a:bodyPr/>
          <a:lstStyle/>
          <a:p>
            <a:pPr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Сергиево-Посадская матрешка имеет свое неповторимое лицо: образ ее яркий, открытый; форма – устойчивая, добротная,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крутобокая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Мы учим детей отличать ее от матрешек других промыслов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" name="Рисунок 4" descr="C:\Users\lenowo\AppData\Local\Microsoft\Windows\INetCache\Content.Word\20181107_17114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142984"/>
            <a:ext cx="350046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Прямоугольник 5"/>
          <p:cNvSpPr>
            <a:spLocks noChangeArrowheads="1"/>
          </p:cNvSpPr>
          <p:nvPr/>
        </p:nvSpPr>
        <p:spPr bwMode="auto">
          <a:xfrm>
            <a:off x="395288" y="333375"/>
            <a:ext cx="87487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dirty="0"/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народной игрушке много теплоты, которая выражается в заботливом, любовном ее     исполнении.</a:t>
            </a:r>
          </a:p>
        </p:txBody>
      </p:sp>
      <p:pic>
        <p:nvPicPr>
          <p:cNvPr id="5" name="Рисунок 4" descr="F:\дети презентация\20181023_11063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714488"/>
            <a:ext cx="328614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дети презентация\20181012_15525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643050"/>
            <a:ext cx="328614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1836</TotalTime>
  <Words>536</Words>
  <Application>Microsoft Office PowerPoint</Application>
  <PresentationFormat>Экран (4:3)</PresentationFormat>
  <Paragraphs>42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Оформление по умолчанию</vt:lpstr>
      <vt:lpstr>«Воспитание любви к родному краю через знакомство с  народной игрушкой Подмосковья»  (из опыта работы)</vt:lpstr>
      <vt:lpstr> </vt:lpstr>
      <vt:lpstr>Город  Сергиев Посад называют «игрушечной столицей России», так как  почти 300 лет в городе и окрестностях развивается крупнейший в нашей стране промысел игрушки.</vt:lpstr>
      <vt:lpstr>Презентация PowerPoint</vt:lpstr>
      <vt:lpstr> Этапы проекта Матрешка - один из символов Сергиева Посада</vt:lpstr>
      <vt:lpstr>Презентация PowerPoint</vt:lpstr>
      <vt:lpstr> Дети учатся украшать костюм матрешки, проявляя творчество, фантазию.</vt:lpstr>
      <vt:lpstr>Сергиево-Посадская матрешка имеет свое неповторимое лицо: образ ее яркий, открытый; форма – устойчивая, добротная, крутобокая. Мы учим детей отличать ее от матрешек других промыслов </vt:lpstr>
      <vt:lpstr>Презентация PowerPoint</vt:lpstr>
      <vt:lpstr>Русские народные игрушки, согретые теплом человеческих рук, красочно расписанные мастерами и умельцами, издавна дарили людям любовь и доброту.</vt:lpstr>
      <vt:lpstr>Выставка детских работ в детском саду</vt:lpstr>
      <vt:lpstr>Во многих окрестных сёлах делали игрушки.  Но самым знаменитым стало село Богородское. Через Богородскую игрушку знакомим дошкольников с бытом, трудом русского народа в прошлом.</vt:lpstr>
      <vt:lpstr>Одной из отличительных черт промысла всегда являлось изготовление движущихся игрушек</vt:lpstr>
      <vt:lpstr> «Музей игрушки» в городе Сергиев-Посад Вместе с родителями</vt:lpstr>
      <vt:lpstr>В музее хранятся игрушки из всех уголков нашей страны, где был развит кукольный  промысел.</vt:lpstr>
      <vt:lpstr>Есть среди них и дымка, есть птицы из щепы, соломенные игрушки, кукла-полено и конечно, знаменитая матрешка.</vt:lpstr>
      <vt:lpstr>На экскурсии в Конном дворе с родителями  </vt:lpstr>
      <vt:lpstr>Народное искусство соединяет прошлое с настоящим, сберегая национальные художественные традиции</vt:lpstr>
      <vt:lpstr>В Конном дворе</vt:lpstr>
      <vt:lpstr>В Конном дворе</vt:lpstr>
      <vt:lpstr>Произведения устного народного творчества учат добру, правде, совести, трудолюбию.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Радуга</dc:creator>
  <cp:lastModifiedBy>RePack by Diakov</cp:lastModifiedBy>
  <cp:revision>183</cp:revision>
  <dcterms:created xsi:type="dcterms:W3CDTF">2013-02-18T06:58:44Z</dcterms:created>
  <dcterms:modified xsi:type="dcterms:W3CDTF">2020-10-08T13:51:28Z</dcterms:modified>
</cp:coreProperties>
</file>