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57242642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3981" y="116631"/>
            <a:ext cx="12064037" cy="6741367"/>
          </a:xfrm>
          <a:prstGeom prst="rect">
            <a:avLst/>
          </a:prstGeom>
          <a:noFill/>
        </p:spPr>
      </p:pic>
      <p:sp>
        <p:nvSpPr>
          <p:cNvPr id="1228901619" name="Прямоугольник 7"/>
          <p:cNvSpPr/>
          <p:nvPr/>
        </p:nvSpPr>
        <p:spPr bwMode="auto">
          <a:xfrm flipH="0" flipV="0">
            <a:off x="1741785" y="1576551"/>
            <a:ext cx="8540397" cy="301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Calibri"/>
              </a:rPr>
              <a:t>Мастер-класс</a:t>
            </a:r>
            <a:r>
              <a:rPr lang="en-US" sz="4000" b="1">
                <a:solidFill>
                  <a:srgbClr val="C00000"/>
                </a:solidFill>
                <a:latin typeface="Calibri"/>
              </a:rPr>
              <a:t> </a:t>
            </a:r>
            <a:r>
              <a:rPr lang="ru-RU" sz="4000" b="1">
                <a:solidFill>
                  <a:srgbClr val="C00000"/>
                </a:solidFill>
                <a:latin typeface="Calibri"/>
              </a:rPr>
              <a:t>для детей с родителями</a:t>
            </a:r>
            <a:endParaRPr/>
          </a:p>
          <a:p>
            <a:pPr algn="ctr">
              <a:defRPr/>
            </a:pPr>
            <a:r>
              <a:rPr lang="ru-RU" sz="3200" b="1" u="sng">
                <a:solidFill>
                  <a:srgbClr val="C00000"/>
                </a:solidFill>
                <a:latin typeface="Calibri"/>
              </a:rPr>
              <a:t>Встреча весны «Сороки»</a:t>
            </a:r>
            <a:endParaRPr/>
          </a:p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Calibri"/>
              </a:rPr>
              <a:t>Лепка из солёного теста «</a:t>
            </a:r>
            <a:r>
              <a:rPr lang="ru-RU" sz="4000" b="1">
                <a:solidFill>
                  <a:srgbClr val="C00000"/>
                </a:solidFill>
                <a:latin typeface="Calibri"/>
              </a:rPr>
              <a:t>Жаворонка»</a:t>
            </a:r>
            <a:endParaRPr lang="ru-RU" sz="4000" b="1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012657594" name="Picture 2" descr="http://www.playcast.ru/uploads/2016/08/26/19695565.gif"/>
          <p:cNvPicPr>
            <a:picLocks noChangeAspect="1" noChangeArrowheads="1" noCrop="1"/>
          </p:cNvPicPr>
          <p:nvPr/>
        </p:nvPicPr>
        <p:blipFill>
          <a:blip r:embed="rId3"/>
          <a:stretch/>
        </p:blipFill>
        <p:spPr bwMode="auto">
          <a:xfrm flipH="0" flipV="0">
            <a:off x="440773" y="3443142"/>
            <a:ext cx="5292329" cy="27973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72200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732423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82630352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14770" cy="6741367"/>
          </a:xfrm>
          <a:prstGeom prst="rect">
            <a:avLst/>
          </a:prstGeom>
          <a:noFill/>
        </p:spPr>
      </p:pic>
      <p:pic>
        <p:nvPicPr>
          <p:cNvPr id="7429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67672" y="886810"/>
            <a:ext cx="4633562" cy="5189482"/>
          </a:xfrm>
          <a:prstGeom prst="rect">
            <a:avLst/>
          </a:prstGeom>
        </p:spPr>
      </p:pic>
      <p:pic>
        <p:nvPicPr>
          <p:cNvPr id="42539240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406422" y="933819"/>
            <a:ext cx="3859266" cy="5142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5689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070008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12844550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1916236" cy="6741367"/>
          </a:xfrm>
          <a:prstGeom prst="rect">
            <a:avLst/>
          </a:prstGeom>
          <a:noFill/>
        </p:spPr>
      </p:pic>
      <p:pic>
        <p:nvPicPr>
          <p:cNvPr id="4940659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86821" y="974686"/>
            <a:ext cx="3995080" cy="5025258"/>
          </a:xfrm>
          <a:prstGeom prst="rect">
            <a:avLst/>
          </a:prstGeom>
        </p:spPr>
      </p:pic>
      <p:pic>
        <p:nvPicPr>
          <p:cNvPr id="8146662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103749" y="-6356623"/>
            <a:ext cx="3481551" cy="4639167"/>
          </a:xfrm>
          <a:prstGeom prst="rect">
            <a:avLst/>
          </a:prstGeom>
        </p:spPr>
      </p:pic>
      <p:pic>
        <p:nvPicPr>
          <p:cNvPr id="181550103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422844" y="901237"/>
            <a:ext cx="3826422" cy="5098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51031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226410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57370723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96882" cy="6741367"/>
          </a:xfrm>
          <a:prstGeom prst="rect">
            <a:avLst/>
          </a:prstGeom>
          <a:noFill/>
        </p:spPr>
      </p:pic>
      <p:pic>
        <p:nvPicPr>
          <p:cNvPr id="1956112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52922" y="873973"/>
            <a:ext cx="3632378" cy="4840144"/>
          </a:xfrm>
          <a:prstGeom prst="rect">
            <a:avLst/>
          </a:prstGeom>
        </p:spPr>
      </p:pic>
      <p:pic>
        <p:nvPicPr>
          <p:cNvPr id="112856645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357155" y="873973"/>
            <a:ext cx="3793577" cy="5054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0397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502273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83125465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195417" cy="6741367"/>
          </a:xfrm>
          <a:prstGeom prst="rect">
            <a:avLst/>
          </a:prstGeom>
          <a:noFill/>
        </p:spPr>
      </p:pic>
      <p:sp>
        <p:nvSpPr>
          <p:cNvPr id="2043203340" name="Прямоугольник 3"/>
          <p:cNvSpPr/>
          <p:nvPr/>
        </p:nvSpPr>
        <p:spPr bwMode="auto">
          <a:xfrm flipH="0" flipV="0">
            <a:off x="1496120" y="1625818"/>
            <a:ext cx="9443103" cy="463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1 Сушка </a:t>
            </a:r>
            <a:r>
              <a:rPr lang="ru-RU" b="1">
                <a:solidFill>
                  <a:srgbClr val="C00000"/>
                </a:solidFill>
              </a:rPr>
              <a:t>в естественных </a:t>
            </a:r>
            <a:r>
              <a:rPr lang="ru-RU" b="1">
                <a:solidFill>
                  <a:srgbClr val="C00000"/>
                </a:solidFill>
              </a:rPr>
              <a:t>условиях</a:t>
            </a:r>
            <a:endParaRPr lang="ru-RU"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/>
              <a:t>Высушите изделия на открытом воздухе при комнатной температуре. Это – самый простой способ сушки. Помните, что чем толще изделие, тем больше времени понадобится на его сушку. В среднем за 1 день изделие просыхает на 1 миллиметр вглубь. В летнее время поставьте доску с разложенными на ней изделиями на солнышко – так работы высохнут быстрее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 sz="1400"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2</a:t>
            </a:r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Сушка на батарее отопления</a:t>
            </a:r>
            <a:endParaRPr/>
          </a:p>
          <a:p>
            <a:pPr algn="just">
              <a:defRPr/>
            </a:pPr>
            <a:r>
              <a:rPr lang="ru-RU"/>
              <a:t>Зимой вы также можете высушить поделки из соленого теста на радиаторе отопления. Положите изделие на ткань либо фольгу, поместите на батарею отопления и оставьте до полного высыхания.</a:t>
            </a:r>
            <a:endParaRPr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3 </a:t>
            </a:r>
            <a:r>
              <a:rPr lang="ru-RU" b="1">
                <a:solidFill>
                  <a:srgbClr val="C00000"/>
                </a:solidFill>
              </a:rPr>
              <a:t>Комбинированная </a:t>
            </a:r>
            <a:r>
              <a:rPr lang="ru-RU" b="1">
                <a:solidFill>
                  <a:srgbClr val="C00000"/>
                </a:solidFill>
              </a:rPr>
              <a:t>сушка</a:t>
            </a:r>
            <a:endParaRPr/>
          </a:p>
          <a:p>
            <a:pPr>
              <a:defRPr/>
            </a:pPr>
            <a:endParaRPr lang="ru-RU" sz="1400"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/>
              <a:t>Если ваши изделия очень объемные, вы можете использовать комбинированную сушку. Просушивайте несколько дней поделку на открытом воздухе, а затем досушите в духовом шкафу.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47225717" name=""/>
          <p:cNvSpPr txBox="1"/>
          <p:nvPr/>
        </p:nvSpPr>
        <p:spPr bwMode="auto">
          <a:xfrm flipH="0" flipV="0">
            <a:off x="3828103" y="1027906"/>
            <a:ext cx="5780833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C00000"/>
                </a:solidFill>
              </a:rPr>
              <a:t>Инструкция по сушке изделия</a:t>
            </a:r>
            <a:endParaRPr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40886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6588509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54489678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-8305" y="182321"/>
            <a:ext cx="12014770" cy="6741367"/>
          </a:xfrm>
          <a:prstGeom prst="rect">
            <a:avLst/>
          </a:prstGeom>
          <a:noFill/>
        </p:spPr>
      </p:pic>
      <p:sp>
        <p:nvSpPr>
          <p:cNvPr id="1418357147" name="Прямоугольник 4"/>
          <p:cNvSpPr/>
          <p:nvPr/>
        </p:nvSpPr>
        <p:spPr bwMode="auto">
          <a:xfrm flipH="0" flipV="0">
            <a:off x="1873836" y="1395905"/>
            <a:ext cx="8424842" cy="454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>Давайте возьмём своих жаворонков в ладони, поднимем руки вверх и будем петь нашу песенку – </a:t>
            </a:r>
            <a:r>
              <a:rPr lang="ru-RU" sz="2800"/>
              <a:t>закличку</a:t>
            </a:r>
            <a:r>
              <a:rPr lang="ru-RU" sz="2800"/>
              <a:t>:</a:t>
            </a:r>
            <a:endParaRPr/>
          </a:p>
          <a:p>
            <a:pPr>
              <a:defRPr/>
            </a:pPr>
            <a:endParaRPr lang="ru-RU" sz="2800"/>
          </a:p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</a:rPr>
              <a:t>Жаворонки прилетите,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</a:rPr>
              <a:t>Студёну</a:t>
            </a:r>
            <a:r>
              <a:rPr lang="ru-RU" sz="3600" b="1">
                <a:solidFill>
                  <a:srgbClr val="C00000"/>
                </a:solidFill>
              </a:rPr>
              <a:t> зиму унесите,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</a:rPr>
              <a:t>Тёплу</a:t>
            </a:r>
            <a:r>
              <a:rPr lang="ru-RU" sz="3600" b="1">
                <a:solidFill>
                  <a:srgbClr val="C00000"/>
                </a:solidFill>
              </a:rPr>
              <a:t> весну принесите: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</a:rPr>
              <a:t>Зима нам надоела,</a:t>
            </a:r>
            <a:endParaRPr/>
          </a:p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</a:rPr>
              <a:t>Весь хлеб у нас поела.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08660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532141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03554525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113305" cy="6741367"/>
          </a:xfrm>
          <a:prstGeom prst="rect">
            <a:avLst/>
          </a:prstGeom>
          <a:noFill/>
        </p:spPr>
      </p:pic>
      <p:pic>
        <p:nvPicPr>
          <p:cNvPr id="14380508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49711" y="902752"/>
            <a:ext cx="8196903" cy="507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706620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58371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82170689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13248" y="116631"/>
            <a:ext cx="11965503" cy="6741367"/>
          </a:xfrm>
          <a:prstGeom prst="rect">
            <a:avLst/>
          </a:prstGeom>
          <a:noFill/>
        </p:spPr>
      </p:pic>
      <p:sp>
        <p:nvSpPr>
          <p:cNvPr id="1881683057" name=""/>
          <p:cNvSpPr txBox="1"/>
          <p:nvPr/>
        </p:nvSpPr>
        <p:spPr bwMode="auto">
          <a:xfrm flipH="0" flipV="0">
            <a:off x="1923103" y="1330215"/>
            <a:ext cx="8392069" cy="8229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4800" b="1">
                <a:solidFill>
                  <a:srgbClr val="C00000"/>
                </a:solidFill>
              </a:rPr>
              <a:t>СПАСИБО ЗА ВНИМАНИЕ!</a:t>
            </a:r>
            <a:endParaRPr sz="4800" b="1">
              <a:solidFill>
                <a:srgbClr val="C00000"/>
              </a:solidFill>
            </a:endParaRPr>
          </a:p>
        </p:txBody>
      </p:sp>
      <p:pic>
        <p:nvPicPr>
          <p:cNvPr id="159349585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3056249" y="2102068"/>
            <a:ext cx="5698577" cy="387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587889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3485573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26405496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47615" cy="6741367"/>
          </a:xfrm>
          <a:prstGeom prst="rect">
            <a:avLst/>
          </a:prstGeom>
          <a:noFill/>
        </p:spPr>
      </p:pic>
      <p:sp>
        <p:nvSpPr>
          <p:cNvPr id="1832268066" name="Заголовок 1"/>
          <p:cNvSpPr>
            <a:spLocks noGrp="1"/>
          </p:cNvSpPr>
          <p:nvPr/>
        </p:nvSpPr>
        <p:spPr bwMode="auto">
          <a:xfrm flipH="0" flipV="0">
            <a:off x="3236896" y="274637"/>
            <a:ext cx="6076292" cy="232010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Лепка из солёного теста «Жаворонки»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923638384" name="Объект 2"/>
          <p:cNvSpPr>
            <a:spLocks noGrp="1"/>
          </p:cNvSpPr>
          <p:nvPr/>
        </p:nvSpPr>
        <p:spPr bwMode="auto">
          <a:xfrm flipH="0" flipV="0">
            <a:off x="3056249" y="1970689"/>
            <a:ext cx="5630549" cy="563477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/>
              <a:t>Цель:</a:t>
            </a:r>
            <a:r>
              <a:rPr lang="ru-RU"/>
              <a:t> Получение удовольствия от процесса лепки. Приобщение детей к истокам народной культуры.</a:t>
            </a:r>
            <a:br>
              <a:rPr lang="ru-RU" b="1"/>
            </a:br>
            <a:r>
              <a:rPr lang="ru-RU" b="1"/>
              <a:t>Задачи:</a:t>
            </a:r>
            <a:r>
              <a:rPr lang="ru-RU"/>
              <a:t> </a:t>
            </a:r>
            <a:endParaRPr/>
          </a:p>
          <a:p>
            <a:pPr marL="0" indent="357187">
              <a:defRPr/>
            </a:pPr>
            <a:r>
              <a:rPr lang="ru-RU"/>
              <a:t>Продолжать </a:t>
            </a:r>
            <a:r>
              <a:rPr lang="ru-RU"/>
              <a:t>приобщать детей к культурным наследиям </a:t>
            </a:r>
            <a:r>
              <a:rPr lang="ru-RU"/>
              <a:t>русского народа </a:t>
            </a:r>
            <a:r>
              <a:rPr lang="ru-RU"/>
              <a:t>через </a:t>
            </a:r>
            <a:r>
              <a:rPr lang="ru-RU"/>
              <a:t>заклички</a:t>
            </a:r>
            <a:r>
              <a:rPr lang="ru-RU"/>
              <a:t>, русские народные игры, песни.</a:t>
            </a:r>
            <a:endParaRPr/>
          </a:p>
          <a:p>
            <a:pPr marL="0" indent="357187">
              <a:defRPr/>
            </a:pPr>
            <a:r>
              <a:rPr lang="ru-RU"/>
              <a:t>Развивать </a:t>
            </a:r>
            <a:r>
              <a:rPr lang="ru-RU"/>
              <a:t>творческое воображение, стойкий интерес </a:t>
            </a:r>
            <a:r>
              <a:rPr lang="ru-RU"/>
              <a:t>к продуктивной деятельности</a:t>
            </a:r>
            <a:r>
              <a:rPr lang="ru-RU"/>
              <a:t>. </a:t>
            </a:r>
            <a:endParaRPr lang="ru-RU"/>
          </a:p>
          <a:p>
            <a:pPr>
              <a:defRPr/>
            </a:pPr>
            <a:r>
              <a:rPr lang="ru-RU"/>
              <a:t>Формировать </a:t>
            </a:r>
            <a:r>
              <a:rPr lang="ru-RU"/>
              <a:t>технические умение и навыки работы со стекой,</a:t>
            </a:r>
            <a:endParaRPr/>
          </a:p>
          <a:p>
            <a:pPr marL="0" indent="0">
              <a:buNone/>
              <a:defRPr/>
            </a:pPr>
            <a:r>
              <a:rPr lang="ru-RU"/>
              <a:t>наносить рисунок на хвост и крылья. Развивать </a:t>
            </a:r>
            <a:r>
              <a:rPr lang="ru-RU"/>
              <a:t>мелкую моторику пальцев </a:t>
            </a:r>
            <a:r>
              <a:rPr lang="ru-RU"/>
              <a:t>рук и кистей.</a:t>
            </a:r>
            <a:endParaRPr/>
          </a:p>
          <a:p>
            <a:pPr marL="0" indent="357187">
              <a:defRPr/>
            </a:pPr>
            <a:r>
              <a:rPr lang="ru-RU"/>
              <a:t>Воспитывать </a:t>
            </a:r>
            <a:r>
              <a:rPr lang="ru-RU"/>
              <a:t>эстетический вкус, умение видеть красоту природы, </a:t>
            </a:r>
            <a:r>
              <a:rPr lang="ru-RU"/>
              <a:t>бережно относиться </a:t>
            </a:r>
            <a:r>
              <a:rPr lang="ru-RU"/>
              <a:t>к птицам.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96591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968475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31533430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96882" cy="6741367"/>
          </a:xfrm>
          <a:prstGeom prst="rect">
            <a:avLst/>
          </a:prstGeom>
          <a:noFill/>
        </p:spPr>
      </p:pic>
      <p:sp>
        <p:nvSpPr>
          <p:cNvPr id="1741452173" name="Объект 2"/>
          <p:cNvSpPr>
            <a:spLocks noGrp="1"/>
          </p:cNvSpPr>
          <p:nvPr/>
        </p:nvSpPr>
        <p:spPr bwMode="auto">
          <a:xfrm flipH="0" flipV="0">
            <a:off x="1118405" y="1196751"/>
            <a:ext cx="9951982" cy="481385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22 марта </a:t>
            </a:r>
            <a:r>
              <a:rPr lang="ru-RU"/>
              <a:t>по народному календарю день </a:t>
            </a:r>
            <a:r>
              <a:rPr lang="ru-RU" sz="3500" b="1">
                <a:solidFill>
                  <a:srgbClr val="C00000"/>
                </a:solidFill>
                <a:latin typeface="Calibri"/>
              </a:rPr>
              <a:t>Жаворонки</a:t>
            </a:r>
            <a:endParaRPr/>
          </a:p>
          <a:p>
            <a:pPr marL="0" indent="0" algn="ctr">
              <a:buNone/>
              <a:defRPr/>
            </a:pPr>
            <a:r>
              <a:rPr lang="ru-RU"/>
              <a:t>По </a:t>
            </a:r>
            <a:r>
              <a:rPr lang="ru-RU"/>
              <a:t>поверьям в этот день прилетают сорок первых птиц и приносят на своих крыльях весну.</a:t>
            </a:r>
            <a:endParaRPr/>
          </a:p>
          <a:p>
            <a:pPr marL="0" indent="0" algn="ctr">
              <a:buNone/>
              <a:defRPr/>
            </a:pPr>
            <a:r>
              <a:rPr lang="ru-RU" sz="4300" b="1">
                <a:solidFill>
                  <a:srgbClr val="C00000"/>
                </a:solidFill>
              </a:rPr>
              <a:t>Весна</a:t>
            </a:r>
            <a:endParaRPr/>
          </a:p>
          <a:p>
            <a:pPr marL="0" indent="0" algn="ctr">
              <a:buNone/>
              <a:defRPr/>
            </a:pPr>
            <a:r>
              <a:rPr lang="ru-RU"/>
              <a:t>На Руси всегда очень серьёзно относились ко времени, предшествующему лету - красавице Весне. Весну всегда ждали, встречали, закликали, гукали, чтобы пришла она с теплом, с доброй погодой, с хлебом, с богатым урожаем.</a:t>
            </a:r>
            <a:br>
              <a:rPr lang="ru-RU" sz="2800"/>
            </a:br>
            <a:endParaRPr lang="ru-RU" sz="2800">
              <a:solidFill>
                <a:srgbClr val="C00000"/>
              </a:solidFill>
              <a:latin typeface="A La Rus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952592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39418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6443332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31193" cy="6741367"/>
          </a:xfrm>
          <a:prstGeom prst="rect">
            <a:avLst/>
          </a:prstGeom>
          <a:noFill/>
        </p:spPr>
      </p:pic>
      <p:sp>
        <p:nvSpPr>
          <p:cNvPr id="1678254274" name="Заголовок 1"/>
          <p:cNvSpPr>
            <a:spLocks noGrp="1"/>
          </p:cNvSpPr>
          <p:nvPr/>
        </p:nvSpPr>
        <p:spPr bwMode="auto">
          <a:xfrm flipH="0" flipV="0">
            <a:off x="2054482" y="1017586"/>
            <a:ext cx="8129094" cy="147861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Выпуская птиц приговаривали:</a:t>
            </a:r>
            <a:br>
              <a:rPr lang="ru-RU"/>
            </a:br>
            <a:endParaRPr lang="ru-RU"/>
          </a:p>
        </p:txBody>
      </p:sp>
      <p:sp>
        <p:nvSpPr>
          <p:cNvPr id="211603397" name=""/>
          <p:cNvSpPr txBox="1"/>
          <p:nvPr/>
        </p:nvSpPr>
        <p:spPr bwMode="auto">
          <a:xfrm flipH="0" flipV="0">
            <a:off x="3121939" y="2286000"/>
            <a:ext cx="7160388" cy="3505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 algn="ctr">
              <a:buNone/>
              <a:defRPr/>
            </a:pPr>
            <a:r>
              <a:rPr lang="ru-RU" sz="2800" b="1" i="1"/>
              <a:t>Синички-сестрички,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Тетки-чечетки,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Краснозобые</a:t>
            </a:r>
            <a:r>
              <a:rPr lang="ru-RU" sz="2800" b="1" i="1"/>
              <a:t> </a:t>
            </a:r>
            <a:r>
              <a:rPr lang="ru-RU" sz="2800" b="1" i="1"/>
              <a:t>снегирюшки</a:t>
            </a:r>
            <a:r>
              <a:rPr lang="ru-RU" sz="2800" b="1" i="1"/>
              <a:t>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Щеглята-молодцы,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Воры воробьи!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Вы по воле полетайте,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Вы на вольной поживите,</a:t>
            </a:r>
            <a:endParaRPr sz="2800" b="1"/>
          </a:p>
          <a:p>
            <a:pPr marL="0" indent="0" algn="ctr">
              <a:buNone/>
              <a:defRPr/>
            </a:pPr>
            <a:r>
              <a:rPr lang="ru-RU" sz="2800" b="1" i="1"/>
              <a:t>К нам весну скорей ведите!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458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371353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68575250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2080460" cy="6741367"/>
          </a:xfrm>
          <a:prstGeom prst="rect">
            <a:avLst/>
          </a:prstGeom>
          <a:noFill/>
        </p:spPr>
      </p:pic>
      <p:sp>
        <p:nvSpPr>
          <p:cNvPr id="1799664967" name="Объект 2"/>
          <p:cNvSpPr>
            <a:spLocks noGrp="1"/>
          </p:cNvSpPr>
          <p:nvPr/>
        </p:nvSpPr>
        <p:spPr bwMode="auto">
          <a:xfrm flipH="0" flipV="0">
            <a:off x="888491" y="1773620"/>
            <a:ext cx="10465308" cy="440334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55000" lnSpcReduction="9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r>
              <a:rPr lang="ru-RU" b="1"/>
              <a:t>Ингредиенты</a:t>
            </a:r>
            <a:r>
              <a:rPr lang="ru-RU" b="1"/>
              <a:t>:</a:t>
            </a:r>
            <a:endParaRPr lang="ru-RU"/>
          </a:p>
          <a:p>
            <a:pPr>
              <a:defRPr/>
            </a:pPr>
            <a:r>
              <a:rPr lang="ru-RU"/>
              <a:t>300 </a:t>
            </a:r>
            <a:r>
              <a:rPr lang="ru-RU"/>
              <a:t>гр. </a:t>
            </a:r>
            <a:r>
              <a:rPr lang="ru-RU"/>
              <a:t>муки;</a:t>
            </a:r>
            <a:endParaRPr/>
          </a:p>
          <a:p>
            <a:pPr>
              <a:defRPr/>
            </a:pPr>
            <a:r>
              <a:rPr lang="ru-RU"/>
              <a:t>300 </a:t>
            </a:r>
            <a:r>
              <a:rPr lang="ru-RU"/>
              <a:t>гр. </a:t>
            </a:r>
            <a:r>
              <a:rPr lang="ru-RU"/>
              <a:t>соли;</a:t>
            </a:r>
            <a:endParaRPr/>
          </a:p>
          <a:p>
            <a:pPr>
              <a:defRPr/>
            </a:pPr>
            <a:r>
              <a:rPr lang="ru-RU"/>
              <a:t>200 мл воды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Приготовление</a:t>
            </a:r>
            <a:r>
              <a:rPr lang="ru-RU" b="1"/>
              <a:t>:</a:t>
            </a:r>
            <a:endParaRPr lang="ru-RU"/>
          </a:p>
          <a:p>
            <a:pPr algn="just">
              <a:defRPr/>
            </a:pPr>
            <a:r>
              <a:rPr lang="ru-RU"/>
              <a:t>В миску высыпать соль, вылить почти всю воду. Немного воды пока лучше оставить, так как мука каждый раз забирает разное количество жидкости, в зависимости от своей влажности.</a:t>
            </a:r>
            <a:endParaRPr/>
          </a:p>
          <a:p>
            <a:pPr algn="just">
              <a:defRPr/>
            </a:pPr>
            <a:r>
              <a:rPr lang="ru-RU"/>
              <a:t>Растворить соль полностью, мелкая соль растворится быстро.</a:t>
            </a:r>
            <a:endParaRPr/>
          </a:p>
          <a:p>
            <a:pPr algn="just">
              <a:defRPr/>
            </a:pPr>
            <a:r>
              <a:rPr lang="ru-RU"/>
              <a:t>Постепенно добавлять просеянную муку и помешивать, пока не получится комок.</a:t>
            </a:r>
            <a:endParaRPr/>
          </a:p>
          <a:p>
            <a:pPr algn="just">
              <a:defRPr/>
            </a:pPr>
            <a:r>
              <a:rPr lang="ru-RU"/>
              <a:t>Вымесить заготовку на столе, подливая при необходимости воду, если комок рассыпается, или насыпая муку, если масса липкая. Слишком долго месить не следует.</a:t>
            </a:r>
            <a:endParaRPr/>
          </a:p>
          <a:p>
            <a:pPr algn="just">
              <a:defRPr/>
            </a:pPr>
            <a:r>
              <a:rPr lang="ru-RU"/>
              <a:t>Полученный продукт завернуть в полиэтилен и поместить в холодильник на 2 или 3 часа.</a:t>
            </a:r>
            <a:endParaRPr lang="ru-RU"/>
          </a:p>
        </p:txBody>
      </p:sp>
      <p:sp>
        <p:nvSpPr>
          <p:cNvPr id="95228692" name=""/>
          <p:cNvSpPr txBox="1"/>
          <p:nvPr/>
        </p:nvSpPr>
        <p:spPr bwMode="auto">
          <a:xfrm flipH="0" flipV="0">
            <a:off x="2711379" y="1133146"/>
            <a:ext cx="6553262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C00000"/>
                </a:solidFill>
              </a:rPr>
              <a:t>Классический рецепт</a:t>
            </a:r>
            <a:r>
              <a:rPr lang="ru-RU" sz="2400" b="1">
                <a:solidFill>
                  <a:srgbClr val="C00000"/>
                </a:solidFill>
              </a:rPr>
              <a:t>  соленого теста</a:t>
            </a:r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886833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622297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81680211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1916236" cy="6741367"/>
          </a:xfrm>
          <a:prstGeom prst="rect">
            <a:avLst/>
          </a:prstGeom>
          <a:noFill/>
        </p:spPr>
      </p:pic>
      <p:sp>
        <p:nvSpPr>
          <p:cNvPr id="835703899" name=""/>
          <p:cNvSpPr txBox="1"/>
          <p:nvPr/>
        </p:nvSpPr>
        <p:spPr bwMode="auto">
          <a:xfrm flipH="0" flipV="0">
            <a:off x="4419310" y="1027906"/>
            <a:ext cx="4845115" cy="487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600" b="1">
                <a:solidFill>
                  <a:srgbClr val="C00000"/>
                </a:solidFill>
              </a:rPr>
              <a:t>Лепка Жаворонков</a:t>
            </a:r>
            <a:endParaRPr sz="2600" b="1">
              <a:solidFill>
                <a:srgbClr val="C00000"/>
              </a:solidFill>
            </a:endParaRPr>
          </a:p>
        </p:txBody>
      </p:sp>
      <p:pic>
        <p:nvPicPr>
          <p:cNvPr id="1072182969" name="Рисунок 4"/>
          <p:cNvPicPr>
            <a:picLocks noChangeAspect="1"/>
          </p:cNvPicPr>
          <p:nvPr/>
        </p:nvPicPr>
        <p:blipFill>
          <a:blip r:embed="rId3"/>
          <a:srcRect l="0" t="4139" r="1861" b="4138"/>
          <a:stretch/>
        </p:blipFill>
        <p:spPr bwMode="auto">
          <a:xfrm flipH="0" flipV="0">
            <a:off x="2727801" y="1592974"/>
            <a:ext cx="6667499" cy="4525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4513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307586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42687712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1981925" cy="6741367"/>
          </a:xfrm>
          <a:prstGeom prst="rect">
            <a:avLst/>
          </a:prstGeom>
          <a:noFill/>
        </p:spPr>
      </p:pic>
      <p:sp>
        <p:nvSpPr>
          <p:cNvPr id="345549" name=""/>
          <p:cNvSpPr txBox="1"/>
          <p:nvPr/>
        </p:nvSpPr>
        <p:spPr bwMode="auto">
          <a:xfrm flipH="0" flipV="0">
            <a:off x="4384190" y="1100301"/>
            <a:ext cx="4814150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C00000"/>
                </a:solidFill>
              </a:rPr>
              <a:t>Лепка Жаворонков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315864013" name="Объект 3"/>
          <p:cNvPicPr>
            <a:picLocks noChangeAspect="1" noGrp="1"/>
          </p:cNvPicPr>
          <p:nvPr/>
        </p:nvPicPr>
        <p:blipFill>
          <a:blip r:embed="rId3"/>
          <a:srcRect l="0" t="4001" r="1444" b="4816"/>
          <a:stretch/>
        </p:blipFill>
        <p:spPr bwMode="auto">
          <a:xfrm flipH="0" flipV="0">
            <a:off x="2957715" y="1609396"/>
            <a:ext cx="6406930" cy="4138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1602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1780526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97355384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1998348" cy="6741367"/>
          </a:xfrm>
          <a:prstGeom prst="rect">
            <a:avLst/>
          </a:prstGeom>
          <a:noFill/>
        </p:spPr>
      </p:pic>
      <p:sp>
        <p:nvSpPr>
          <p:cNvPr id="363303843" name=""/>
          <p:cNvSpPr txBox="1"/>
          <p:nvPr/>
        </p:nvSpPr>
        <p:spPr bwMode="auto">
          <a:xfrm rot="10799990" flipH="0" flipV="1">
            <a:off x="5010517" y="1104388"/>
            <a:ext cx="4105855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C00000"/>
                </a:solidFill>
              </a:rPr>
              <a:t>Этапы лепки</a:t>
            </a:r>
            <a:endParaRPr sz="2400" b="1">
              <a:solidFill>
                <a:srgbClr val="C00000"/>
              </a:solidFill>
            </a:endParaRPr>
          </a:p>
        </p:txBody>
      </p:sp>
      <p:graphicFrame>
        <p:nvGraphicFramePr>
          <p:cNvPr id="590181397" name="Таблица 5"/>
          <p:cNvGraphicFramePr>
            <a:graphicFrameLocks xmlns:a="http://schemas.openxmlformats.org/drawingml/2006/main"/>
          </p:cNvGraphicFramePr>
          <p:nvPr/>
        </p:nvGraphicFramePr>
        <p:xfrm>
          <a:off x="970603" y="1740775"/>
          <a:ext cx="7967101" cy="47133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7068"/>
                <a:gridCol w="5513427"/>
              </a:tblGrid>
              <a:tr h="320616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Графическое изображение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Описание операции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51785">
                <a:tc>
                  <a:txBody>
                    <a:bodyPr/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Раскатываем из теста длинную колбаску</a:t>
                      </a: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79340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Концы колбаски складываем как бы в круг</a:t>
                      </a:r>
                      <a:endParaRPr/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71743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Один конец вставляем в середину круга и затягиваем</a:t>
                      </a:r>
                      <a:endParaRPr/>
                    </a:p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1534963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2251551" y="2200603"/>
            <a:ext cx="2299137" cy="11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391373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2251551" y="3487315"/>
            <a:ext cx="2299137" cy="119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85781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 flipH="0" flipV="0">
            <a:off x="2251551" y="4893879"/>
            <a:ext cx="2299137" cy="113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8510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3783326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59613434" name="Picture 2" descr="http://www.playcast.ru/uploads/2016/04/03/1811464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40961" y="116631"/>
            <a:ext cx="11850546" cy="6741367"/>
          </a:xfrm>
          <a:prstGeom prst="rect">
            <a:avLst/>
          </a:prstGeom>
          <a:noFill/>
        </p:spPr>
      </p:pic>
      <p:sp>
        <p:nvSpPr>
          <p:cNvPr id="1825379280" name=""/>
          <p:cNvSpPr txBox="1"/>
          <p:nvPr/>
        </p:nvSpPr>
        <p:spPr bwMode="auto">
          <a:xfrm flipH="0" flipV="0">
            <a:off x="4895560" y="1215258"/>
            <a:ext cx="3646099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>
                <a:solidFill>
                  <a:srgbClr val="C00000"/>
                </a:solidFill>
              </a:rPr>
              <a:t>Этапы лепки</a:t>
            </a:r>
            <a:endParaRPr sz="2400" b="1">
              <a:solidFill>
                <a:srgbClr val="C00000"/>
              </a:solidFill>
            </a:endParaRPr>
          </a:p>
        </p:txBody>
      </p:sp>
      <p:graphicFrame>
        <p:nvGraphicFramePr>
          <p:cNvPr id="749648854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578232" y="1825624"/>
          <a:ext cx="7967101" cy="44978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01308"/>
                <a:gridCol w="4769051"/>
              </a:tblGrid>
              <a:tr h="321507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Графическое изображение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Описание операции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264229">
                <a:tc>
                  <a:txBody>
                    <a:bodyPr/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Вытягиваем клюв</a:t>
                      </a: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284111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139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Стеком делаем хвостик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351696">
                <a:tc>
                  <a:txBody>
                    <a:bodyPr/>
                    <a:p>
                      <a:pPr algn="ctr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endParaRPr lang="ru-RU" sz="1800" b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1399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А чтобы совсем стало похоже на птичку, сделаем ей глазки. Их мы сделаем из горошин черного перца.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8642003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3023404" y="2151414"/>
            <a:ext cx="1642241" cy="122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120871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3023404" y="3522160"/>
            <a:ext cx="1642241" cy="104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299368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 flipH="0" flipV="0">
            <a:off x="3023404" y="4778922"/>
            <a:ext cx="1642241" cy="119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Р7-Офис/7.2.2.36</Application>
  <DocSecurity>0</DocSecurity>
  <PresentationFormat>Widescreen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2024-02-04T11:42:03Z</dcterms:modified>
  <cp:category/>
  <cp:contentStatus/>
  <cp:version/>
</cp:coreProperties>
</file>