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6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 flipH="1" flipV="1">
            <a:off x="5054215" y="7875"/>
            <a:ext cx="2243654" cy="6849349"/>
          </a:xfrm>
          <a:prstGeom prst="rect">
            <a:avLst/>
          </a:prstGeom>
          <a:solidFill>
            <a:srgbClr val="6E9A26">
              <a:alpha val="35000"/>
            </a:srgbClr>
          </a:solidFill>
          <a:ln>
            <a:noFill/>
          </a:ln>
        </p:spPr>
      </p:sp>
      <p:sp>
        <p:nvSpPr>
          <p:cNvPr id="17" name="Прямоугольник 16"/>
          <p:cNvSpPr/>
          <p:nvPr userDrawn="1"/>
        </p:nvSpPr>
        <p:spPr bwMode="auto">
          <a:xfrm flipH="1" flipV="1">
            <a:off x="6667265" y="12899"/>
            <a:ext cx="410085" cy="68450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</p:sp>
      <p:sp>
        <p:nvSpPr>
          <p:cNvPr id="19" name="Прямоугольник 18"/>
          <p:cNvSpPr/>
          <p:nvPr userDrawn="1"/>
        </p:nvSpPr>
        <p:spPr bwMode="auto">
          <a:xfrm flipH="1" flipV="1">
            <a:off x="4863529" y="7871"/>
            <a:ext cx="1052082" cy="6849349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</p:sp>
      <p:sp>
        <p:nvSpPr>
          <p:cNvPr id="20" name="Прямоугольник 19"/>
          <p:cNvSpPr/>
          <p:nvPr userDrawn="1"/>
        </p:nvSpPr>
        <p:spPr bwMode="auto">
          <a:xfrm flipH="1" flipV="1">
            <a:off x="7620393" y="-6675"/>
            <a:ext cx="386031" cy="6861650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</p:sp>
      <p:sp>
        <p:nvSpPr>
          <p:cNvPr id="22" name="Прямоугольник 21"/>
          <p:cNvSpPr/>
          <p:nvPr userDrawn="1"/>
        </p:nvSpPr>
        <p:spPr bwMode="auto">
          <a:xfrm flipH="1" flipV="1">
            <a:off x="5915613" y="7866"/>
            <a:ext cx="260426" cy="6849349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</p:sp>
      <p:sp>
        <p:nvSpPr>
          <p:cNvPr id="23" name="Прямоугольник 22"/>
          <p:cNvSpPr/>
          <p:nvPr userDrawn="1"/>
        </p:nvSpPr>
        <p:spPr bwMode="auto">
          <a:xfrm flipH="1" flipV="1">
            <a:off x="2639615" y="7871"/>
            <a:ext cx="1053141" cy="6849349"/>
          </a:xfrm>
          <a:prstGeom prst="rect">
            <a:avLst/>
          </a:prstGeom>
          <a:solidFill>
            <a:srgbClr val="6E9A26">
              <a:alpha val="41000"/>
            </a:srgbClr>
          </a:solidFill>
          <a:ln>
            <a:noFill/>
          </a:ln>
        </p:spPr>
      </p:sp>
      <p:sp>
        <p:nvSpPr>
          <p:cNvPr id="25" name="Прямоугольник 24"/>
          <p:cNvSpPr/>
          <p:nvPr userDrawn="1"/>
        </p:nvSpPr>
        <p:spPr bwMode="auto">
          <a:xfrm flipH="1" flipV="1">
            <a:off x="8392459" y="7875"/>
            <a:ext cx="1447954" cy="6849349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</p:sp>
      <p:sp>
        <p:nvSpPr>
          <p:cNvPr id="27" name="Прямоугольник 26"/>
          <p:cNvSpPr/>
          <p:nvPr userDrawn="1"/>
        </p:nvSpPr>
        <p:spPr bwMode="auto">
          <a:xfrm flipH="1" flipV="1">
            <a:off x="8440069" y="7875"/>
            <a:ext cx="390538" cy="6849349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</p:sp>
      <p:sp>
        <p:nvSpPr>
          <p:cNvPr id="28" name="Прямоугольник 27"/>
          <p:cNvSpPr/>
          <p:nvPr userDrawn="1"/>
        </p:nvSpPr>
        <p:spPr bwMode="auto">
          <a:xfrm flipH="1" flipV="1">
            <a:off x="4863530" y="7871"/>
            <a:ext cx="381367" cy="684934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</p:sp>
      <p:sp>
        <p:nvSpPr>
          <p:cNvPr id="29" name="Прямоугольник 28"/>
          <p:cNvSpPr/>
          <p:nvPr userDrawn="1"/>
        </p:nvSpPr>
        <p:spPr bwMode="auto">
          <a:xfrm flipH="1" flipV="1">
            <a:off x="7085130" y="7873"/>
            <a:ext cx="425481" cy="6849349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</p:sp>
      <p:sp>
        <p:nvSpPr>
          <p:cNvPr id="26" name="Прямоугольник 25"/>
          <p:cNvSpPr/>
          <p:nvPr userDrawn="1"/>
        </p:nvSpPr>
        <p:spPr bwMode="auto">
          <a:xfrm flipH="1" flipV="1">
            <a:off x="3236819" y="-6675"/>
            <a:ext cx="704949" cy="686165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</p:sp>
      <p:sp>
        <p:nvSpPr>
          <p:cNvPr id="21" name="Прямоугольник 20"/>
          <p:cNvSpPr/>
          <p:nvPr userDrawn="1"/>
        </p:nvSpPr>
        <p:spPr bwMode="auto">
          <a:xfrm flipH="1" flipV="1">
            <a:off x="4192885" y="7875"/>
            <a:ext cx="567910" cy="6849349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</p:sp>
      <p:sp>
        <p:nvSpPr>
          <p:cNvPr id="44" name="Прямоугольник 43"/>
          <p:cNvSpPr/>
          <p:nvPr userDrawn="1"/>
        </p:nvSpPr>
        <p:spPr bwMode="auto">
          <a:xfrm flipH="1" flipV="1">
            <a:off x="9363825" y="7873"/>
            <a:ext cx="307005" cy="6849349"/>
          </a:xfrm>
          <a:prstGeom prst="rect">
            <a:avLst/>
          </a:prstGeom>
          <a:solidFill>
            <a:schemeClr val="bg1">
              <a:alpha val="58999"/>
            </a:schemeClr>
          </a:solidFill>
          <a:ln>
            <a:noFill/>
          </a:ln>
        </p:spPr>
      </p:sp>
      <p:sp>
        <p:nvSpPr>
          <p:cNvPr id="46" name="Прямоугольник 45"/>
          <p:cNvSpPr/>
          <p:nvPr userDrawn="1"/>
        </p:nvSpPr>
        <p:spPr bwMode="auto">
          <a:xfrm flipH="1" flipV="1">
            <a:off x="2796586" y="7874"/>
            <a:ext cx="60958" cy="6849349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</p:sp>
      <p:sp>
        <p:nvSpPr>
          <p:cNvPr id="45" name="Прямоугольник 44"/>
          <p:cNvSpPr/>
          <p:nvPr userDrawn="1"/>
        </p:nvSpPr>
        <p:spPr bwMode="auto">
          <a:xfrm>
            <a:off x="2447594" y="1844823"/>
            <a:ext cx="7776864" cy="3672407"/>
          </a:xfrm>
          <a:prstGeom prst="rect">
            <a:avLst/>
          </a:prstGeom>
          <a:solidFill>
            <a:schemeClr val="bg1"/>
          </a:solidFill>
          <a:ln w="57150" cap="rnd" cmpd="sng">
            <a:noFill/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3166186" y="4077071"/>
            <a:ext cx="6197638" cy="1152127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cap="none" spc="119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auto">
          <a:xfrm>
            <a:off x="3181594" y="2204863"/>
            <a:ext cx="6182230" cy="1584175"/>
          </a:xfrm>
        </p:spPr>
        <p:txBody>
          <a:bodyPr>
            <a:normAutofit/>
          </a:bodyPr>
          <a:lstStyle>
            <a:lvl1pPr algn="ctr">
              <a:defRPr sz="4000" cap="sm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cxnSp>
        <p:nvCxnSpPr>
          <p:cNvPr id="49" name="Прямая соединительная линия 48"/>
          <p:cNvCxnSpPr>
            <a:cxnSpLocks/>
          </p:cNvCxnSpPr>
          <p:nvPr userDrawn="1"/>
        </p:nvCxnSpPr>
        <p:spPr bwMode="auto">
          <a:xfrm>
            <a:off x="3166186" y="3933055"/>
            <a:ext cx="2879640" cy="0"/>
          </a:xfrm>
          <a:prstGeom prst="line">
            <a:avLst/>
          </a:prstGeom>
          <a:ln w="9525" cap="flat" cmpd="sng" algn="ctr">
            <a:solidFill>
              <a:srgbClr val="6E9A26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 userDrawn="1"/>
        </p:nvSpPr>
        <p:spPr bwMode="auto">
          <a:xfrm>
            <a:off x="6172819" y="3896087"/>
            <a:ext cx="96010" cy="72009"/>
          </a:xfrm>
          <a:prstGeom prst="ellipse">
            <a:avLst/>
          </a:prstGeom>
          <a:solidFill>
            <a:srgbClr val="6E9A26"/>
          </a:solidFill>
          <a:ln>
            <a:noFill/>
          </a:ln>
          <a:effectLst/>
        </p:spPr>
      </p:sp>
      <p:cxnSp>
        <p:nvCxnSpPr>
          <p:cNvPr id="54" name="Прямая соединительная линия 53"/>
          <p:cNvCxnSpPr>
            <a:cxnSpLocks/>
          </p:cNvCxnSpPr>
          <p:nvPr userDrawn="1"/>
        </p:nvCxnSpPr>
        <p:spPr bwMode="auto">
          <a:xfrm>
            <a:off x="6384031" y="3932091"/>
            <a:ext cx="3005061" cy="1"/>
          </a:xfrm>
          <a:prstGeom prst="line">
            <a:avLst/>
          </a:prstGeom>
          <a:ln w="9525" cap="flat" cmpd="sng" algn="ctr">
            <a:solidFill>
              <a:srgbClr val="6E9A26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8"/>
            <a:ext cx="27432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1196751"/>
            <a:ext cx="10363199" cy="489654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719402" y="188640"/>
            <a:ext cx="10753194" cy="86409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9" y="1196753"/>
            <a:ext cx="5384799" cy="492941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196753"/>
            <a:ext cx="5384799" cy="492941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268759"/>
            <a:ext cx="5386917" cy="639762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599" y="2060849"/>
            <a:ext cx="5386917" cy="4065314"/>
          </a:xfrm>
          <a:prstGeom prst="rect">
            <a:avLst/>
          </a:prstGeo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68" y="1268759"/>
            <a:ext cx="5389033" cy="639762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68" y="2060849"/>
            <a:ext cx="5389033" cy="4065314"/>
          </a:xfrm>
          <a:prstGeom prst="rect">
            <a:avLst/>
          </a:prstGeo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1196753"/>
            <a:ext cx="6815666" cy="492941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1" y="1196751"/>
            <a:ext cx="4011084" cy="492941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>
          <a:xfrm>
            <a:off x="719402" y="188640"/>
            <a:ext cx="10753194" cy="86409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1196751"/>
            <a:ext cx="7315200" cy="34563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4869159"/>
            <a:ext cx="7315200" cy="13030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>
          <a:xfrm>
            <a:off x="719402" y="188640"/>
            <a:ext cx="10753194" cy="86409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19402" y="188640"/>
            <a:ext cx="10753194" cy="8640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9402" y="1340767"/>
            <a:ext cx="10753194" cy="4968551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719402" y="6442061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>06.02.2024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7920202" y="6416499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4"/>
          </p:nvPr>
        </p:nvSpPr>
        <p:spPr bwMode="auto">
          <a:xfrm>
            <a:off x="5511799" y="6453335"/>
            <a:ext cx="1168399" cy="2920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>
        <a:spcBef>
          <a:spcPts val="399"/>
        </a:spcBef>
        <a:buNone/>
        <a:defRPr sz="3600" b="0" cap="none" spc="0">
          <a:solidFill>
            <a:schemeClr val="bg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599"/>
        </a:spcBef>
        <a:spcAft>
          <a:spcPts val="0"/>
        </a:spcAft>
        <a:buClr>
          <a:schemeClr val="accent1"/>
        </a:buClr>
        <a:buFont typeface="Arial"/>
        <a:buChar char="•"/>
        <a:defRPr sz="2200" b="0" i="0" cap="none" spc="29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1pPr>
      <a:lvl2pPr marL="513651" indent="-342900" algn="l" defTabSz="914400">
        <a:spcBef>
          <a:spcPts val="599"/>
        </a:spcBef>
        <a:buClr>
          <a:schemeClr val="accent1"/>
        </a:buClr>
        <a:buFont typeface="Times New Roman"/>
        <a:buChar char="–"/>
        <a:defRPr sz="20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2pPr>
      <a:lvl3pPr marL="627951" indent="-285750" algn="l" defTabSz="914400">
        <a:spcBef>
          <a:spcPts val="599"/>
        </a:spcBef>
        <a:buClr>
          <a:schemeClr val="accent1"/>
        </a:buClr>
        <a:buFont typeface="Arial"/>
        <a:buChar char="•"/>
        <a:defRPr sz="18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3pPr>
      <a:lvl4pPr marL="800988" indent="-285750" algn="l" defTabSz="914400">
        <a:spcBef>
          <a:spcPts val="599"/>
        </a:spcBef>
        <a:buClr>
          <a:schemeClr val="accent1"/>
        </a:buClr>
        <a:buFont typeface="Times New Roman"/>
        <a:buChar char="–"/>
        <a:defRPr sz="16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4pPr>
      <a:lvl5pPr marL="972438" indent="-285750" algn="l" defTabSz="914400">
        <a:spcBef>
          <a:spcPts val="599"/>
        </a:spcBef>
        <a:buClr>
          <a:schemeClr val="accent1"/>
        </a:buClr>
        <a:buFont typeface="Times New Roman"/>
        <a:buChar char="»"/>
        <a:defRPr sz="16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5pPr>
      <a:lvl6pPr marL="1051560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7pPr>
      <a:lvl8pPr marL="1417319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3181594" y="1740775"/>
            <a:ext cx="6182230" cy="2048263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5000" lnSpcReduction="1000"/>
          </a:bodyPr>
          <a:lstStyle/>
          <a:p>
            <a:pPr>
              <a:defRPr/>
            </a:pPr>
            <a:r>
              <a:rPr lang="ru-RU" sz="3600" b="1">
                <a:solidFill>
                  <a:schemeClr val="tx2"/>
                </a:solidFill>
              </a:rPr>
              <a:t>Развитие межполушарного взаимодействия у дошкольников</a:t>
            </a:r>
            <a:endParaRPr sz="240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7227542" y="4077072"/>
            <a:ext cx="2136282" cy="115212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000"/>
          </a:bodyPr>
          <a:lstStyle/>
          <a:p>
            <a:pPr>
              <a:defRPr/>
            </a:pPr>
            <a:r>
              <a:rPr lang="ru-RU"/>
              <a:t>Воспитатель:</a:t>
            </a:r>
          </a:p>
          <a:p>
            <a:pPr>
              <a:defRPr/>
            </a:pPr>
            <a:r>
              <a:rPr lang="ru-RU"/>
              <a:t>Гашинова Е.М.</a:t>
            </a:r>
          </a:p>
        </p:txBody>
      </p:sp>
      <p:pic>
        <p:nvPicPr>
          <p:cNvPr id="1207389543" name="Рисунок 120738954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06379" y="4187715"/>
            <a:ext cx="4258292" cy="2217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320251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36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Лезгинка. </a:t>
            </a:r>
            <a:endParaRPr/>
          </a:p>
        </p:txBody>
      </p:sp>
      <p:sp>
        <p:nvSpPr>
          <p:cNvPr id="1910879478" name="Объект 2"/>
          <p:cNvSpPr>
            <a:spLocks noGrp="1"/>
          </p:cNvSpPr>
          <p:nvPr>
            <p:ph idx="1"/>
          </p:nvPr>
        </p:nvSpPr>
        <p:spPr bwMode="auto">
          <a:xfrm>
            <a:off x="719402" y="1340767"/>
            <a:ext cx="4406071" cy="4968551"/>
          </a:xfrm>
        </p:spPr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Левую руку сложите в кулак, большой палец отставьте в сторону, кулак разверните пальцами к себе. Правой рукой прямой ладонью в горизонтальном положении прикоснитесь к мизинцу левой. После этого одновременно смените положение правой и левой рук. Повторить 6-8 раз.</a:t>
            </a:r>
            <a:endParaRPr sz="2000"/>
          </a:p>
        </p:txBody>
      </p:sp>
      <p:pic>
        <p:nvPicPr>
          <p:cNvPr id="1730482318" name="Рисунок 17304823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22392" y="1822887"/>
            <a:ext cx="5950204" cy="3333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087032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36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Змейка.</a:t>
            </a:r>
            <a:endParaRPr/>
          </a:p>
        </p:txBody>
      </p:sp>
      <p:sp>
        <p:nvSpPr>
          <p:cNvPr id="1629240838" name="Объект 2"/>
          <p:cNvSpPr>
            <a:spLocks noGrp="1"/>
          </p:cNvSpPr>
          <p:nvPr>
            <p:ph idx="1"/>
          </p:nvPr>
        </p:nvSpPr>
        <p:spPr bwMode="auto">
          <a:xfrm>
            <a:off x="6028706" y="1340767"/>
            <a:ext cx="5443890" cy="4968551"/>
          </a:xfrm>
        </p:spPr>
        <p:txBody>
          <a:bodyPr/>
          <a:lstStyle/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/>
          </a:p>
          <a:p>
            <a:pPr>
              <a:defRPr/>
            </a:pPr>
            <a:r>
              <a:rPr sz="1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Скрестите руки ладонями друг к другу, сцепите пальцы в замок, выверните руки к себе. Двигайте пальцем, который укажет ведущий. Палец должен двигаться точно и четко. Прикасаться к пальцу нельзя. Последовательно в упражнении должны участвовать все пальцы обеих рук</a:t>
            </a:r>
            <a:endParaRPr sz="2000"/>
          </a:p>
        </p:txBody>
      </p:sp>
      <p:pic>
        <p:nvPicPr>
          <p:cNvPr id="604278447" name="Рисунок 60427844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4294" y="1052735"/>
            <a:ext cx="4366767" cy="5309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0165735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0000" lnSpcReduction="2000"/>
          </a:bodyPr>
          <a:lstStyle/>
          <a:p>
            <a:pPr>
              <a:defRPr/>
            </a:pPr>
            <a:endParaRPr/>
          </a:p>
          <a:p>
            <a:pPr>
              <a:defRPr/>
            </a:pPr>
            <a:r>
              <a:rPr sz="3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Дыхательные упражнения</a:t>
            </a:r>
            <a:endParaRPr sz="3600" i="0"/>
          </a:p>
        </p:txBody>
      </p:sp>
      <p:sp>
        <p:nvSpPr>
          <p:cNvPr id="663358696" name="Объект 2"/>
          <p:cNvSpPr>
            <a:spLocks noGrp="1"/>
          </p:cNvSpPr>
          <p:nvPr>
            <p:ph idx="1"/>
          </p:nvPr>
        </p:nvSpPr>
        <p:spPr bwMode="auto">
          <a:xfrm>
            <a:off x="719402" y="1052735"/>
            <a:ext cx="10753194" cy="551622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0000" lnSpcReduction="4000"/>
          </a:bodyPr>
          <a:lstStyle/>
          <a:p>
            <a:pPr>
              <a:defRPr/>
            </a:pPr>
            <a:endParaRPr/>
          </a:p>
          <a:p>
            <a:pPr>
              <a:defRPr/>
            </a:pPr>
            <a:r>
              <a:rPr sz="1600" b="1"/>
              <a:t>1.</a:t>
            </a:r>
            <a:r>
              <a:rPr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«Свеча»</a:t>
            </a:r>
            <a:endParaRPr sz="1600" b="1"/>
          </a:p>
          <a:p>
            <a:pPr>
              <a:defRPr/>
            </a:pPr>
            <a:r>
              <a:rPr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Исходное положение – сидя за столом. Представьте, что перед вами стоит большая свеча. Сделайте глубокий вдох и постарайтесь одним выдохом задуть свечу. А теперь представьте перед собой 5 маленьких свечек. Сделайте глубокий вдох и задуйте эти свечи маленькими порциями выдоха.</a:t>
            </a:r>
            <a:endParaRPr sz="1600" b="1"/>
          </a:p>
          <a:p>
            <a:pPr>
              <a:defRPr/>
            </a:pPr>
            <a:r>
              <a:rPr sz="1600" b="1"/>
              <a:t>2.</a:t>
            </a:r>
            <a:r>
              <a:rPr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«Дышим носом»</a:t>
            </a:r>
            <a:endParaRPr sz="1600" b="1"/>
          </a:p>
          <a:p>
            <a:pPr>
              <a:defRPr/>
            </a:pPr>
            <a:r>
              <a:rPr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Подыши одной ноздрей, И придет к тебе покой. Исходное положение – о. с. 1 - правую ноздрю закрыть указательным пальцем правой руки, левой делать тихий, продолжительный вдох; 2 - как только вдох окончен, открыть правую ноздрю делать</a:t>
            </a:r>
            <a:endParaRPr sz="1600" b="1"/>
          </a:p>
          <a:p>
            <a:pPr>
              <a:defRPr/>
            </a:pPr>
            <a:r>
              <a:rPr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тихий продолжительный выдох с максимальным освобождением от воздуха легких и подтягиванием диафрагмы максимально вверх.</a:t>
            </a:r>
            <a:endParaRPr sz="1600" b="1"/>
          </a:p>
          <a:p>
            <a:pPr>
              <a:defRPr/>
            </a:pPr>
            <a:r>
              <a:rPr sz="1600" b="1"/>
              <a:t>3.</a:t>
            </a:r>
            <a:r>
              <a:rPr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«Ныряльщик»</a:t>
            </a:r>
            <a:endParaRPr sz="1600" b="1"/>
          </a:p>
          <a:p>
            <a:pPr>
              <a:defRPr/>
            </a:pPr>
            <a:r>
              <a:rPr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Исходное положение – стоя. Сделать глубокий вдох, задержать дыхание, при этом закрыть нос пальцами. Присесть, как бы нырнуть в воду. Досчитать до 5 и вынырнуть – открыть нос и сделать выдох.</a:t>
            </a:r>
            <a:endParaRPr sz="1600" b="1"/>
          </a:p>
          <a:p>
            <a:pPr>
              <a:defRPr/>
            </a:pPr>
            <a:r>
              <a:rPr sz="1600" b="1"/>
              <a:t>4.</a:t>
            </a:r>
            <a:r>
              <a:rPr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«Надуй шарик»</a:t>
            </a:r>
            <a:endParaRPr sz="1600" b="1"/>
          </a:p>
          <a:p>
            <a:pPr>
              <a:defRPr/>
            </a:pPr>
            <a:r>
              <a:rPr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Исходное положение - лежа на спине. Детям расслабить мышцы живота, начать вдох, надувая в животе воображаемый шарик, например, красного цвета (цвета необходимо менять). Пауза - задержка дыхания. Выдох - втянуть живот как можно сильнее. Пауза - вдох, при этом губы вытягиваются трубочкой и с шумом «пьют» воздух.</a:t>
            </a:r>
            <a:endParaRPr sz="1600" b="1"/>
          </a:p>
          <a:p>
            <a:pPr>
              <a:defRPr/>
            </a:pPr>
            <a:r>
              <a:rPr sz="1600" b="1"/>
              <a:t>5.</a:t>
            </a:r>
            <a:r>
              <a:rPr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«Дыхание»</a:t>
            </a:r>
            <a:endParaRPr sz="1600" b="1"/>
          </a:p>
          <a:p>
            <a:pPr>
              <a:defRPr/>
            </a:pPr>
            <a:r>
              <a:rPr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Тихо-тихо мы подышим, Сердце мы свое услышим.</a:t>
            </a:r>
            <a:endParaRPr sz="1600" b="1"/>
          </a:p>
          <a:p>
            <a:pPr>
              <a:defRPr/>
            </a:pPr>
            <a:r>
              <a:rPr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И. п. - о. с. 1- медленный вдох через нос, когда грудная клетка начнет расширяться</a:t>
            </a:r>
            <a:endParaRPr sz="1600" b="1"/>
          </a:p>
          <a:p>
            <a:pPr>
              <a:defRPr/>
            </a:pPr>
            <a:r>
              <a:rPr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— прекратить вдох и сделать паузу длительностью 4с; 2 — плавный выдох через нос.</a:t>
            </a:r>
            <a:endParaRPr sz="16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829673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Игра «Обводилка»</a:t>
            </a:r>
          </a:p>
        </p:txBody>
      </p:sp>
      <p:sp>
        <p:nvSpPr>
          <p:cNvPr id="790999578" name="Объект 2"/>
          <p:cNvSpPr>
            <a:spLocks noGrp="1"/>
          </p:cNvSpPr>
          <p:nvPr>
            <p:ph idx="1"/>
          </p:nvPr>
        </p:nvSpPr>
        <p:spPr bwMode="auto">
          <a:xfrm>
            <a:off x="719402" y="1340767"/>
            <a:ext cx="5637752" cy="4968551"/>
          </a:xfrm>
        </p:spPr>
        <p:txBody>
          <a:bodyPr/>
          <a:lstStyle/>
          <a:p>
            <a:pPr>
              <a:defRPr/>
            </a:pPr>
            <a:r>
              <a:rPr/>
              <a:t>На карточках нарисованы симметричные линии, по которым ребенок должен провести двумя руками одновременно. Двигаться по дорожкам можно как пальцами, так и с помощью предметов.</a:t>
            </a:r>
          </a:p>
          <a:p>
            <a:pPr>
              <a:defRPr/>
            </a:pPr>
            <a:endParaRPr/>
          </a:p>
        </p:txBody>
      </p:sp>
      <p:pic>
        <p:nvPicPr>
          <p:cNvPr id="1703342305" name="Рисунок 170334230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60387" y="1133146"/>
            <a:ext cx="3974223" cy="5295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825086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Игра «Дорожка»</a:t>
            </a:r>
          </a:p>
        </p:txBody>
      </p:sp>
      <p:sp>
        <p:nvSpPr>
          <p:cNvPr id="1513320101" name="Объект 2"/>
          <p:cNvSpPr>
            <a:spLocks noGrp="1"/>
          </p:cNvSpPr>
          <p:nvPr>
            <p:ph idx="1"/>
          </p:nvPr>
        </p:nvSpPr>
        <p:spPr bwMode="auto">
          <a:xfrm>
            <a:off x="7753060" y="1340767"/>
            <a:ext cx="3719536" cy="4968551"/>
          </a:xfrm>
        </p:spPr>
        <p:txBody>
          <a:bodyPr/>
          <a:lstStyle/>
          <a:p>
            <a:pPr>
              <a:defRPr/>
            </a:pPr>
            <a:r>
              <a:rPr/>
              <a:t>Ребенку предлагается пройти по дорожке на которой расположены стопы и ладони в разном направлении. Игру проводим под веселую музыку.</a:t>
            </a:r>
          </a:p>
        </p:txBody>
      </p:sp>
      <p:pic>
        <p:nvPicPr>
          <p:cNvPr id="2126799170" name="Рисунок 212679916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9207" y="1182413"/>
            <a:ext cx="6914985" cy="5189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025769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Игра «Колечко» (1 вариант)</a:t>
            </a:r>
          </a:p>
        </p:txBody>
      </p:sp>
      <p:sp>
        <p:nvSpPr>
          <p:cNvPr id="959045279" name="Объект 2"/>
          <p:cNvSpPr>
            <a:spLocks noGrp="1"/>
          </p:cNvSpPr>
          <p:nvPr>
            <p:ph idx="1"/>
          </p:nvPr>
        </p:nvSpPr>
        <p:spPr bwMode="auto">
          <a:xfrm>
            <a:off x="719402" y="1740775"/>
            <a:ext cx="4061200" cy="4568544"/>
          </a:xfrm>
        </p:spPr>
        <p:txBody>
          <a:bodyPr/>
          <a:lstStyle/>
          <a:p>
            <a:pPr>
              <a:defRPr/>
            </a:pPr>
            <a:r>
              <a:rPr/>
              <a:t>Берем пластиковый браслет, вставляем в него указательные пальцы и начинаем вращать сначала к себе, потом от себя. Постепенно меняем пальцы: указательные, средние, безымянные, мизинцы и большие. Упражнение проводится под веселую музыку.</a:t>
            </a:r>
          </a:p>
        </p:txBody>
      </p:sp>
      <p:pic>
        <p:nvPicPr>
          <p:cNvPr id="1574973282" name="Рисунок 157497328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52269" y="1491062"/>
            <a:ext cx="6420327" cy="4818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526355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3600" b="0" i="0" u="none" strike="noStrike" cap="none" spc="0">
                <a:solidFill>
                  <a:schemeClr val="bg1"/>
                </a:solidFill>
                <a:latin typeface="+mj-lt"/>
                <a:ea typeface="+mj-ea"/>
                <a:cs typeface="Arial"/>
              </a:rPr>
              <a:t>Игра «Колечко» (2 вариант)</a:t>
            </a:r>
            <a:endParaRPr/>
          </a:p>
        </p:txBody>
      </p:sp>
      <p:sp>
        <p:nvSpPr>
          <p:cNvPr id="379772547" name="Объект 2"/>
          <p:cNvSpPr>
            <a:spLocks noGrp="1"/>
          </p:cNvSpPr>
          <p:nvPr>
            <p:ph idx="1"/>
          </p:nvPr>
        </p:nvSpPr>
        <p:spPr bwMode="auto">
          <a:xfrm>
            <a:off x="7424611" y="1340767"/>
            <a:ext cx="4047985" cy="496855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lang="ru-RU" sz="2200" b="0" i="0" u="none" strike="noStrike" cap="none" spc="29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/>
              </a:rPr>
              <a:t>Берем пластиковый браслет, вставляем в него указательный палец и начинаем вращать сначала в одну сторону, потом в другую. Постепенно меняем пальцы ( указательные, средние, безымянные, мизинцы, большие) и руки. Упражнение проводится под веселую музыку.</a:t>
            </a:r>
            <a:endParaRPr sz="2200"/>
          </a:p>
          <a:p>
            <a:pPr>
              <a:defRPr/>
            </a:pPr>
            <a:endParaRPr/>
          </a:p>
        </p:txBody>
      </p:sp>
      <p:pic>
        <p:nvPicPr>
          <p:cNvPr id="473505238" name="Рисунок 47350523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2973" y="1294961"/>
            <a:ext cx="7001164" cy="5254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613397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Игра «Веселые палочки»</a:t>
            </a:r>
          </a:p>
        </p:txBody>
      </p:sp>
      <p:sp>
        <p:nvSpPr>
          <p:cNvPr id="1255350628" name="Объект 2"/>
          <p:cNvSpPr>
            <a:spLocks noGrp="1"/>
          </p:cNvSpPr>
          <p:nvPr>
            <p:ph idx="1"/>
          </p:nvPr>
        </p:nvSpPr>
        <p:spPr bwMode="auto">
          <a:xfrm>
            <a:off x="719402" y="1340767"/>
            <a:ext cx="3995511" cy="4968551"/>
          </a:xfrm>
        </p:spPr>
        <p:txBody>
          <a:bodyPr/>
          <a:lstStyle/>
          <a:p>
            <a:pPr>
              <a:defRPr/>
            </a:pPr>
            <a:r>
              <a:rPr/>
              <a:t>Берем в каждую руку разноцветные палочки(можно карандаши,фломастеры), зажимаем их между указательным и большим пальцем и начинаем катать туда-сюда. Постепенно меняем пальцы от указательного до мизинца и в обратную сторону.</a:t>
            </a:r>
          </a:p>
        </p:txBody>
      </p:sp>
      <p:pic>
        <p:nvPicPr>
          <p:cNvPr id="826491116" name="Рисунок 8264911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16256" y="1142339"/>
            <a:ext cx="4261459" cy="5311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237883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43418178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algn="ctr">
              <a:defRPr/>
            </a:pPr>
            <a:r>
              <a:rPr sz="3600">
                <a:solidFill>
                  <a:srgbClr val="FF0000"/>
                </a:solidFill>
              </a:rPr>
              <a:t>Все упражнения надо выполнять в спокойной и                                доброжелательной обстановке!</a:t>
            </a:r>
          </a:p>
          <a:p>
            <a:pPr algn="ctr">
              <a:defRPr/>
            </a:pPr>
            <a:endParaRPr sz="3600">
              <a:solidFill>
                <a:srgbClr val="FF0000"/>
              </a:solidFill>
            </a:endParaRPr>
          </a:p>
        </p:txBody>
      </p:sp>
      <p:pic>
        <p:nvPicPr>
          <p:cNvPr id="1980716803" name="Рисунок 198071680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39913" y="2742543"/>
            <a:ext cx="4276724" cy="304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262094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97379179" name="Объект 2"/>
          <p:cNvSpPr>
            <a:spLocks noGrp="1"/>
          </p:cNvSpPr>
          <p:nvPr>
            <p:ph idx="1"/>
          </p:nvPr>
        </p:nvSpPr>
        <p:spPr bwMode="auto">
          <a:xfrm>
            <a:off x="6521379" y="1340767"/>
            <a:ext cx="4951217" cy="4968551"/>
          </a:xfrm>
        </p:spPr>
        <p:txBody>
          <a:bodyPr/>
          <a:lstStyle/>
          <a:p>
            <a:pPr>
              <a:defRPr/>
            </a:pPr>
            <a:endParaRPr/>
          </a:p>
          <a:p>
            <a:pPr marL="515238" lvl="3" indent="0">
              <a:buClr>
                <a:schemeClr val="accent1"/>
              </a:buClr>
              <a:buFont typeface="Arial"/>
              <a:buNone/>
              <a:defRPr/>
            </a:pPr>
            <a:r>
              <a:rPr sz="18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«Развитие межполушарного взаимодействия является основой развития интеллекта и творческого самовыражения»</a:t>
            </a:r>
            <a:endParaRPr sz="1800" b="1">
              <a:solidFill>
                <a:schemeClr val="tx1"/>
              </a:solidFill>
            </a:endParaRPr>
          </a:p>
          <a:p>
            <a:pPr marL="515238" lvl="3" indent="0">
              <a:buClr>
                <a:schemeClr val="accent1"/>
              </a:buClr>
              <a:buFont typeface="Arial"/>
              <a:buNone/>
              <a:defRPr/>
            </a:pPr>
            <a:r>
              <a:rPr sz="18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Сиротюк Л. А., доктор психологических наук</a:t>
            </a:r>
            <a:endParaRPr sz="1800" b="1">
              <a:solidFill>
                <a:schemeClr val="tx1"/>
              </a:solidFill>
            </a:endParaRPr>
          </a:p>
        </p:txBody>
      </p:sp>
      <p:pic>
        <p:nvPicPr>
          <p:cNvPr id="284544854" name="Рисунок 28454485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9402" y="1576551"/>
            <a:ext cx="5427299" cy="3974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109734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3600" b="0" i="0" u="none" strike="noStrike" cap="none" spc="0">
                <a:solidFill>
                  <a:schemeClr val="bg1"/>
                </a:solidFill>
                <a:latin typeface="+mj-lt"/>
                <a:ea typeface="+mj-ea"/>
                <a:cs typeface="Arial"/>
              </a:rPr>
              <a:t>  </a:t>
            </a:r>
            <a:r>
              <a:rPr lang="ru-RU" sz="3600" b="1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Что такое межполушарное взаимодействие?</a:t>
            </a:r>
            <a:endParaRPr/>
          </a:p>
        </p:txBody>
      </p:sp>
      <p:sp>
        <p:nvSpPr>
          <p:cNvPr id="185535394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sz="2200"/>
              <a:t>                                     </a:t>
            </a:r>
          </a:p>
        </p:txBody>
      </p:sp>
      <p:sp>
        <p:nvSpPr>
          <p:cNvPr id="2118247669" name=" 2118247668"/>
          <p:cNvSpPr/>
          <p:nvPr/>
        </p:nvSpPr>
        <p:spPr bwMode="auto">
          <a:xfrm>
            <a:off x="1134827" y="1198836"/>
            <a:ext cx="8996335" cy="5029236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  <a:p>
            <a:pPr>
              <a:defRPr/>
            </a:pPr>
            <a:r>
              <a:rPr sz="1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Межполушарное взаимодействие</a:t>
            </a:r>
            <a:r>
              <a:rPr sz="1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— особый механизм объединения Левого Полушария и Правого Полушария в единую  целостно работающую систему.Чем лучше будут развиты межполушарные связи, тем выше у ребёнка будет интеллектуальное развитие, память, внимание, речь, воображение, мышление и восприятие.</a:t>
            </a:r>
          </a:p>
          <a:p>
            <a:pPr>
              <a:defRPr/>
            </a:pPr>
            <a:endParaRPr sz="1600" b="1"/>
          </a:p>
          <a:p>
            <a:pPr>
              <a:defRPr/>
            </a:pPr>
            <a:r>
              <a:rPr sz="1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 что отвечает правое полушарие</a:t>
            </a:r>
            <a:r>
              <a:rPr sz="1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sz="1600" b="1"/>
          </a:p>
          <a:p>
            <a:pPr marL="261850" indent="-261850">
              <a:buFont typeface="Arial"/>
              <a:buChar char="–"/>
              <a:defRPr/>
            </a:pPr>
            <a:r>
              <a:rPr sz="1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обработка невербальной информации, эмоциональность;</a:t>
            </a:r>
            <a:endParaRPr sz="1600" b="1"/>
          </a:p>
          <a:p>
            <a:pPr marL="261850" indent="-261850">
              <a:buFont typeface="Arial"/>
              <a:buChar char="–"/>
              <a:defRPr/>
            </a:pPr>
            <a:r>
              <a:rPr sz="1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музыкальные и художественные способности;</a:t>
            </a:r>
            <a:endParaRPr sz="1600" b="1"/>
          </a:p>
          <a:p>
            <a:pPr marL="261850" indent="-261850">
              <a:buFont typeface="Arial"/>
              <a:buChar char="–"/>
              <a:defRPr/>
            </a:pPr>
            <a:r>
              <a:rPr sz="1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ориентация в пространстве;</a:t>
            </a:r>
            <a:endParaRPr sz="1600" b="1"/>
          </a:p>
          <a:p>
            <a:pPr marL="261850" indent="-261850">
              <a:buFont typeface="Arial"/>
              <a:buChar char="–"/>
              <a:defRPr/>
            </a:pPr>
            <a:r>
              <a:rPr sz="1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способность понимать метафоры (смысл пословиц, поговорок, шуток и др);</a:t>
            </a:r>
            <a:endParaRPr sz="1600" b="1"/>
          </a:p>
          <a:p>
            <a:pPr marL="261850" indent="-261850">
              <a:buFont typeface="Arial"/>
              <a:buChar char="–"/>
              <a:defRPr/>
            </a:pPr>
            <a:r>
              <a:rPr sz="1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обработка большого количества информации одновременно, интуиция; - воображение;</a:t>
            </a:r>
            <a:endParaRPr sz="1600" b="1"/>
          </a:p>
          <a:p>
            <a:pPr marL="261850" indent="-261850">
              <a:buFont typeface="Arial"/>
              <a:buChar char="–"/>
              <a:defRPr/>
            </a:pPr>
            <a:r>
              <a:rPr sz="1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отвечает за левую половину тела.</a:t>
            </a:r>
            <a:endParaRPr sz="1600" b="1"/>
          </a:p>
          <a:p>
            <a:pPr>
              <a:defRPr/>
            </a:pPr>
            <a:endParaRPr b="1"/>
          </a:p>
          <a:p>
            <a:pPr>
              <a:defRPr/>
            </a:pPr>
            <a:r>
              <a:rPr sz="1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 что отвечает левое полушарие</a:t>
            </a:r>
            <a:r>
              <a:rPr sz="1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sz="1600" b="1"/>
          </a:p>
          <a:p>
            <a:pPr marL="261850" indent="-261850">
              <a:buFont typeface="Arial"/>
              <a:buChar char="–"/>
              <a:defRPr/>
            </a:pPr>
            <a:r>
              <a:rPr sz="1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логика, память;</a:t>
            </a:r>
            <a:endParaRPr sz="1600" b="1"/>
          </a:p>
          <a:p>
            <a:pPr marL="261850" indent="-261850">
              <a:buFont typeface="Arial"/>
              <a:buChar char="–"/>
              <a:defRPr/>
            </a:pPr>
            <a:r>
              <a:rPr sz="1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абстрактное, аналитическое мышление;</a:t>
            </a:r>
            <a:endParaRPr sz="1600" b="1"/>
          </a:p>
          <a:p>
            <a:pPr marL="261850" indent="-261850">
              <a:buFont typeface="Arial"/>
              <a:buChar char="–"/>
              <a:defRPr/>
            </a:pPr>
            <a:r>
              <a:rPr sz="1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обработка вербальной информации;</a:t>
            </a:r>
            <a:endParaRPr sz="1600" b="1"/>
          </a:p>
          <a:p>
            <a:pPr marL="261850" indent="-261850">
              <a:buFont typeface="Arial"/>
              <a:buChar char="–"/>
              <a:defRPr/>
            </a:pPr>
            <a:r>
              <a:rPr sz="1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анализ информации, делает вывод;</a:t>
            </a:r>
            <a:endParaRPr sz="1600" b="1"/>
          </a:p>
          <a:p>
            <a:pPr marL="261850" indent="-261850">
              <a:buFont typeface="Arial"/>
              <a:buChar char="–"/>
              <a:defRPr/>
            </a:pPr>
            <a:r>
              <a:rPr sz="1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отвечает за правую половину тела.</a:t>
            </a:r>
            <a:endParaRPr sz="16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093117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33353981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595845079" name="Рисунок 59584507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9402" y="306585"/>
            <a:ext cx="10753194" cy="6351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5116505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0000" lnSpcReduction="2000"/>
          </a:bodyPr>
          <a:lstStyle/>
          <a:p>
            <a:pPr>
              <a:defRPr/>
            </a:pPr>
            <a:endParaRPr/>
          </a:p>
          <a:p>
            <a:pPr>
              <a:defRPr/>
            </a:pPr>
            <a:r>
              <a:rPr sz="3600" b="0" i="0" u="non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Что бывает если межполушарное взаимодействие не сформировано</a:t>
            </a:r>
            <a:r>
              <a:rPr sz="3600">
                <a:solidFill>
                  <a:schemeClr val="bg1"/>
                </a:solidFill>
              </a:rPr>
              <a:t>?</a:t>
            </a:r>
            <a:endParaRPr sz="3600"/>
          </a:p>
        </p:txBody>
      </p:sp>
      <p:sp>
        <p:nvSpPr>
          <p:cNvPr id="542477484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r>
              <a:rPr sz="1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Если межполушарное взаимодействие не сформировано: происходит неправильная обработка информации и у ребенка возникают сложности в обучении ( проблемы в письме, устной речи, запоминании, счете как в письменном, так и в устном, а так же в целом восприятии учебной информации)</a:t>
            </a:r>
            <a:r>
              <a:rPr sz="1600" b="1"/>
              <a:t>.</a:t>
            </a:r>
          </a:p>
          <a:p>
            <a:pPr>
              <a:defRPr/>
            </a:pPr>
            <a:endParaRPr sz="1600" b="1"/>
          </a:p>
          <a:p>
            <a:pPr>
              <a:defRPr/>
            </a:pPr>
            <a:r>
              <a:rPr sz="1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Признаки несформированности межполушарного взаимодействия:</a:t>
            </a:r>
            <a:endParaRPr sz="1600" b="1">
              <a:solidFill>
                <a:srgbClr val="FF0000"/>
              </a:solidFill>
            </a:endParaRPr>
          </a:p>
          <a:p>
            <a:pPr>
              <a:defRPr/>
            </a:pPr>
            <a:r>
              <a:rPr sz="1600" b="1"/>
              <a:t>- </a:t>
            </a:r>
            <a:r>
              <a:rPr sz="1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зеркальное написание букв и цифр;</a:t>
            </a:r>
            <a:endParaRPr sz="1600" b="1"/>
          </a:p>
          <a:p>
            <a:pPr>
              <a:defRPr/>
            </a:pPr>
            <a:r>
              <a:rPr sz="1600" b="1"/>
              <a:t>- </a:t>
            </a:r>
            <a:r>
              <a:rPr sz="1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псевдолеворукость;</a:t>
            </a:r>
            <a:endParaRPr sz="1600" b="1"/>
          </a:p>
          <a:p>
            <a:pPr>
              <a:defRPr/>
            </a:pPr>
            <a:r>
              <a:rPr sz="1600" b="1"/>
              <a:t>- </a:t>
            </a:r>
            <a:r>
              <a:rPr sz="1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логопедические отклонения;</a:t>
            </a:r>
            <a:endParaRPr sz="1600" b="1"/>
          </a:p>
          <a:p>
            <a:pPr>
              <a:defRPr/>
            </a:pPr>
            <a:r>
              <a:rPr sz="1600" b="1"/>
              <a:t>- </a:t>
            </a:r>
            <a:r>
              <a:rPr sz="1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неловкость движений;</a:t>
            </a:r>
            <a:endParaRPr sz="1600" b="1"/>
          </a:p>
          <a:p>
            <a:pPr>
              <a:defRPr/>
            </a:pPr>
            <a:r>
              <a:rPr sz="1600" b="1"/>
              <a:t>- </a:t>
            </a:r>
            <a:r>
              <a:rPr sz="1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агрессия;</a:t>
            </a:r>
            <a:endParaRPr sz="1600" b="1"/>
          </a:p>
          <a:p>
            <a:pPr>
              <a:defRPr/>
            </a:pPr>
            <a:r>
              <a:rPr sz="1600" b="1"/>
              <a:t>- </a:t>
            </a:r>
            <a:r>
              <a:rPr sz="1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плохая память;</a:t>
            </a:r>
            <a:endParaRPr sz="1600" b="1"/>
          </a:p>
          <a:p>
            <a:pPr>
              <a:defRPr/>
            </a:pPr>
            <a:r>
              <a:rPr sz="1600" b="1"/>
              <a:t>- </a:t>
            </a:r>
            <a:r>
              <a:rPr sz="1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отсутствие познавательной мотивации;</a:t>
            </a:r>
            <a:endParaRPr sz="1600" b="1"/>
          </a:p>
          <a:p>
            <a:pPr>
              <a:defRPr/>
            </a:pPr>
            <a:r>
              <a:rPr sz="1600" b="1"/>
              <a:t>- </a:t>
            </a:r>
            <a:r>
              <a:rPr sz="1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инфантильность.</a:t>
            </a:r>
            <a:endParaRPr sz="16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154338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09920420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333790332" name="Рисунок 33379033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9402" y="188639"/>
            <a:ext cx="10843657" cy="6446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012042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78155907" name="Объект 2"/>
          <p:cNvSpPr>
            <a:spLocks noGrp="1"/>
          </p:cNvSpPr>
          <p:nvPr>
            <p:ph idx="1"/>
          </p:nvPr>
        </p:nvSpPr>
        <p:spPr bwMode="auto">
          <a:xfrm>
            <a:off x="719402" y="344870"/>
            <a:ext cx="10753194" cy="5964449"/>
          </a:xfrm>
        </p:spPr>
        <p:txBody>
          <a:bodyPr/>
          <a:lstStyle/>
          <a:p>
            <a:pPr>
              <a:defRPr/>
            </a:pPr>
            <a:r>
              <a:rPr b="1"/>
              <a:t>Развитие межполушарных связей построено на упражнениях и играх, в ходе которых задействуются оба полушария мозга. Например, рисование обеими руками одновременно, выполнение зеркальных движений, упражнения на координацию, ловкость движений и ориентацию в пространстве.</a:t>
            </a:r>
          </a:p>
          <a:p>
            <a:pPr>
              <a:defRPr/>
            </a:pPr>
            <a:endParaRPr b="1"/>
          </a:p>
          <a:p>
            <a:pPr>
              <a:defRPr/>
            </a:pPr>
            <a:r>
              <a:rPr b="1">
                <a:solidFill>
                  <a:srgbClr val="FF0000"/>
                </a:solidFill>
              </a:rPr>
              <a:t>Улучшают взаимодействие полушарий</a:t>
            </a:r>
            <a:r>
              <a:rPr b="1"/>
              <a:t>:</a:t>
            </a:r>
          </a:p>
          <a:p>
            <a:pPr>
              <a:defRPr/>
            </a:pPr>
            <a:r>
              <a:rPr b="1"/>
              <a:t>- пальчикоывая гимнастика;</a:t>
            </a:r>
          </a:p>
          <a:p>
            <a:pPr>
              <a:defRPr/>
            </a:pPr>
            <a:r>
              <a:rPr b="1"/>
              <a:t>- логоритмика;</a:t>
            </a:r>
          </a:p>
          <a:p>
            <a:pPr>
              <a:defRPr/>
            </a:pPr>
            <a:r>
              <a:rPr b="1"/>
              <a:t>- дидактические игры и задания;</a:t>
            </a:r>
          </a:p>
          <a:p>
            <a:pPr>
              <a:defRPr/>
            </a:pPr>
            <a:r>
              <a:rPr b="1"/>
              <a:t>- нейрогимнастика;</a:t>
            </a:r>
          </a:p>
          <a:p>
            <a:pPr>
              <a:defRPr/>
            </a:pPr>
            <a:r>
              <a:rPr b="1"/>
              <a:t>- артикуляционная и дыхательная гимнастика;</a:t>
            </a:r>
          </a:p>
          <a:p>
            <a:pPr>
              <a:defRPr/>
            </a:pPr>
            <a:r>
              <a:rPr b="1"/>
              <a:t>- самомассаж;</a:t>
            </a:r>
          </a:p>
          <a:p>
            <a:pPr>
              <a:defRPr/>
            </a:pPr>
            <a:r>
              <a:rPr b="1"/>
              <a:t>- творческие занятия под классическую музыку.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6030371" name="Заголовок 1"/>
          <p:cNvSpPr>
            <a:spLocks noGrp="1"/>
          </p:cNvSpPr>
          <p:nvPr>
            <p:ph type="title"/>
          </p:nvPr>
        </p:nvSpPr>
        <p:spPr bwMode="auto">
          <a:xfrm rot="10799990" flipV="1">
            <a:off x="719402" y="443405"/>
            <a:ext cx="10753194" cy="1605563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0000" lnSpcReduction="2000"/>
          </a:bodyPr>
          <a:lstStyle/>
          <a:p>
            <a:pPr>
              <a:defRPr/>
            </a:pPr>
            <a:r>
              <a:rPr lang="ru-RU" sz="3600" b="0" i="0" u="none" strike="noStrike" cap="none" spc="29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Кинезиологические упражнения</a:t>
            </a:r>
            <a:endParaRPr sz="3600" b="0" i="0" u="none" strike="noStrike" cap="none" spc="29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3600" b="0" i="0" u="none" strike="noStrike" cap="none" spc="29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1425520682" name="Объект 2"/>
          <p:cNvSpPr>
            <a:spLocks noGrp="1"/>
          </p:cNvSpPr>
          <p:nvPr>
            <p:ph idx="1"/>
          </p:nvPr>
        </p:nvSpPr>
        <p:spPr bwMode="auto">
          <a:xfrm>
            <a:off x="719402" y="1340767"/>
            <a:ext cx="10753194" cy="494901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000"/>
          </a:bodyPr>
          <a:lstStyle/>
          <a:p>
            <a:pPr>
              <a:defRPr/>
            </a:pPr>
            <a:r>
              <a:rPr lang="ru-RU" sz="2200" b="0" i="0" u="none" strike="noStrike" cap="none" spc="29">
                <a:solidFill>
                  <a:srgbClr val="FF0000"/>
                </a:solidFill>
                <a:latin typeface="Times New Roman"/>
                <a:cs typeface="Times New Roman"/>
              </a:rPr>
              <a:t>Кинезиологические упражнения</a:t>
            </a:r>
            <a:r>
              <a:rPr lang="ru-RU" sz="2200" b="0" i="0" u="none" strike="noStrike" cap="none" spc="29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- комплекс движений, позволяющий</a:t>
            </a:r>
          </a:p>
          <a:p>
            <a:pPr>
              <a:defRPr/>
            </a:pPr>
            <a:r>
              <a:rPr lang="ru-RU" sz="2200" b="0" i="0" u="none" strike="noStrike" cap="none" spc="29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активизировать межполушарное взаимодействие, развивать комиссуры (нервные волокна, осуществляющие взаимодействие между полушариями) как межполушарные интеграторы, через которые полушария обмениваются информацией, происходит синхронизация работы полушарий.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sz="2200" b="0" i="0" u="none" strike="noStrike" cap="none" spc="29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                                             </a:t>
            </a:r>
            <a:r>
              <a:rPr lang="ru-RU" sz="2400" b="0" i="0" u="none" strike="noStrike" cap="none" spc="29">
                <a:solidFill>
                  <a:srgbClr val="FF0000"/>
                </a:solidFill>
                <a:latin typeface="Times New Roman"/>
                <a:cs typeface="Times New Roman"/>
              </a:rPr>
              <a:t>   Кинезиологические физминутки</a:t>
            </a:r>
            <a:endParaRPr sz="2400" b="0" i="0" u="none" strike="noStrike" cap="none" spc="29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2200" b="0" i="0" u="none" strike="noStrike" cap="none" spc="29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200" b="0" i="0" u="none" strike="noStrike" cap="none" spc="29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                                                       «Кулак –ребро –ладонь»</a:t>
            </a:r>
          </a:p>
          <a:p>
            <a:pPr>
              <a:defRPr/>
            </a:pPr>
            <a:r>
              <a:rPr lang="ru-RU" sz="2200" b="0" i="0" u="none" strike="noStrike" cap="none" spc="29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Три положения на плоскости стола, последовательно сменяют друг друга. Ладонь на плоскости, сжатая в кулак ладонь, ладонь ребром на плоскости стола, распрямленная ладонь на плоскости стола. Выполняется сначала правой рукой, потом –левой,</a:t>
            </a:r>
          </a:p>
          <a:p>
            <a:pPr>
              <a:defRPr/>
            </a:pPr>
            <a:r>
              <a:rPr lang="ru-RU" sz="2200" b="0" i="0" u="none" strike="noStrike" cap="none" spc="29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затем двумя руками вместе по 8-10 раз.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770643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3600" b="0" i="0" u="none" strike="noStrike" cap="none" spc="29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cs typeface="Times New Roman"/>
              </a:rPr>
              <a:t>«Кулак –ребро –ладонь»</a:t>
            </a:r>
            <a:endParaRPr/>
          </a:p>
        </p:txBody>
      </p:sp>
      <p:sp>
        <p:nvSpPr>
          <p:cNvPr id="1596956279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67065756" name="Рисунок 16706575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9402" y="1109565"/>
            <a:ext cx="10753194" cy="5430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Green leaf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SOHO">
      <a:fillStyleLst>
        <a:solidFill>
          <a:schemeClr val="phClr"/>
        </a:solidFill>
        <a:gradFill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/>
        </a:gradFill>
        <a:blipFill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1007</Words>
  <Application>Microsoft Office PowerPoint</Application>
  <DocSecurity>0</DocSecurity>
  <PresentationFormat>Широкоэкранный</PresentationFormat>
  <Paragraphs>92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Green leaf</vt:lpstr>
      <vt:lpstr>Развитие межполушарного взаимодействия у дошкольников</vt:lpstr>
      <vt:lpstr>Презентация PowerPoint</vt:lpstr>
      <vt:lpstr>  Что такое межполушарное взаимодействие?</vt:lpstr>
      <vt:lpstr>Презентация PowerPoint</vt:lpstr>
      <vt:lpstr> Что бывает если межполушарное взаимодействие не сформировано?</vt:lpstr>
      <vt:lpstr>Презентация PowerPoint</vt:lpstr>
      <vt:lpstr>Презентация PowerPoint</vt:lpstr>
      <vt:lpstr>Кинезиологические упражнения  </vt:lpstr>
      <vt:lpstr>«Кулак –ребро –ладонь»</vt:lpstr>
      <vt:lpstr>Лезгинка. </vt:lpstr>
      <vt:lpstr>Змейка.</vt:lpstr>
      <vt:lpstr> Дыхательные упражнения</vt:lpstr>
      <vt:lpstr>Игра «Обводилка»</vt:lpstr>
      <vt:lpstr>Игра «Дорожка»</vt:lpstr>
      <vt:lpstr>Игра «Колечко» (1 вариант)</vt:lpstr>
      <vt:lpstr>Игра «Колечко» (2 вариант)</vt:lpstr>
      <vt:lpstr>Игра «Веселые палочки»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межполушарного взаимодействия у дошкольников</dc:title>
  <dc:subject/>
  <dc:creator>Назаренко Вячеслав</dc:creator>
  <cp:keywords/>
  <dc:description/>
  <cp:lastModifiedBy>Назаренко Оксана</cp:lastModifiedBy>
  <cp:revision>7</cp:revision>
  <dcterms:created xsi:type="dcterms:W3CDTF">2012-12-03T06:56:55Z</dcterms:created>
  <dcterms:modified xsi:type="dcterms:W3CDTF">2024-02-06T18:11:02Z</dcterms:modified>
  <cp:category/>
  <dc:identifier/>
  <cp:contentStatus/>
  <dc:language/>
  <cp:version/>
</cp:coreProperties>
</file>