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7" r:id="rId2"/>
    <p:sldId id="270" r:id="rId3"/>
    <p:sldId id="271" r:id="rId4"/>
    <p:sldId id="275" r:id="rId5"/>
    <p:sldId id="269" r:id="rId6"/>
    <p:sldId id="276" r:id="rId7"/>
    <p:sldId id="274" r:id="rId8"/>
    <p:sldId id="273" r:id="rId9"/>
    <p:sldId id="277" r:id="rId10"/>
    <p:sldId id="278" r:id="rId11"/>
    <p:sldId id="280" r:id="rId12"/>
    <p:sldId id="279" r:id="rId13"/>
    <p:sldId id="281"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4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85" autoAdjust="0"/>
    <p:restoredTop sz="68627" autoAdjust="0"/>
  </p:normalViewPr>
  <p:slideViewPr>
    <p:cSldViewPr snapToGrid="0">
      <p:cViewPr varScale="1">
        <p:scale>
          <a:sx n="46" d="100"/>
          <a:sy n="46" d="100"/>
        </p:scale>
        <p:origin x="13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A32406-091A-4100-9449-60B239A2C4B5}" type="datetimeFigureOut">
              <a:rPr lang="ru-RU" smtClean="0"/>
              <a:t>04.10.2025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E0AAFD-482D-4B8C-9DD0-123C0D4A1C3A}" type="slidenum">
              <a:rPr lang="ru-RU" smtClean="0"/>
              <a:t>‹#›</a:t>
            </a:fld>
            <a:endParaRPr lang="ru-RU"/>
          </a:p>
        </p:txBody>
      </p:sp>
    </p:spTree>
    <p:extLst>
      <p:ext uri="{BB962C8B-B14F-4D97-AF65-F5344CB8AC3E}">
        <p14:creationId xmlns:p14="http://schemas.microsoft.com/office/powerpoint/2010/main" val="4080199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2</a:t>
            </a:fld>
            <a:endParaRPr lang="ru-RU"/>
          </a:p>
        </p:txBody>
      </p:sp>
    </p:spTree>
    <p:extLst>
      <p:ext uri="{BB962C8B-B14F-4D97-AF65-F5344CB8AC3E}">
        <p14:creationId xmlns:p14="http://schemas.microsoft.com/office/powerpoint/2010/main" val="1186258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11</a:t>
            </a:fld>
            <a:endParaRPr lang="ru-RU"/>
          </a:p>
        </p:txBody>
      </p:sp>
    </p:spTree>
    <p:extLst>
      <p:ext uri="{BB962C8B-B14F-4D97-AF65-F5344CB8AC3E}">
        <p14:creationId xmlns:p14="http://schemas.microsoft.com/office/powerpoint/2010/main" val="22735937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12</a:t>
            </a:fld>
            <a:endParaRPr lang="ru-RU"/>
          </a:p>
        </p:txBody>
      </p:sp>
    </p:spTree>
    <p:extLst>
      <p:ext uri="{BB962C8B-B14F-4D97-AF65-F5344CB8AC3E}">
        <p14:creationId xmlns:p14="http://schemas.microsoft.com/office/powerpoint/2010/main" val="235312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13</a:t>
            </a:fld>
            <a:endParaRPr lang="ru-RU"/>
          </a:p>
        </p:txBody>
      </p:sp>
    </p:spTree>
    <p:extLst>
      <p:ext uri="{BB962C8B-B14F-4D97-AF65-F5344CB8AC3E}">
        <p14:creationId xmlns:p14="http://schemas.microsoft.com/office/powerpoint/2010/main" val="447858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3</a:t>
            </a:fld>
            <a:endParaRPr lang="ru-RU"/>
          </a:p>
        </p:txBody>
      </p:sp>
    </p:spTree>
    <p:extLst>
      <p:ext uri="{BB962C8B-B14F-4D97-AF65-F5344CB8AC3E}">
        <p14:creationId xmlns:p14="http://schemas.microsoft.com/office/powerpoint/2010/main" val="156636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4</a:t>
            </a:fld>
            <a:endParaRPr lang="ru-RU"/>
          </a:p>
        </p:txBody>
      </p:sp>
    </p:spTree>
    <p:extLst>
      <p:ext uri="{BB962C8B-B14F-4D97-AF65-F5344CB8AC3E}">
        <p14:creationId xmlns:p14="http://schemas.microsoft.com/office/powerpoint/2010/main" val="2107782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5</a:t>
            </a:fld>
            <a:endParaRPr lang="ru-RU"/>
          </a:p>
        </p:txBody>
      </p:sp>
    </p:spTree>
    <p:extLst>
      <p:ext uri="{BB962C8B-B14F-4D97-AF65-F5344CB8AC3E}">
        <p14:creationId xmlns:p14="http://schemas.microsoft.com/office/powerpoint/2010/main" val="4099369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6</a:t>
            </a:fld>
            <a:endParaRPr lang="ru-RU"/>
          </a:p>
        </p:txBody>
      </p:sp>
    </p:spTree>
    <p:extLst>
      <p:ext uri="{BB962C8B-B14F-4D97-AF65-F5344CB8AC3E}">
        <p14:creationId xmlns:p14="http://schemas.microsoft.com/office/powerpoint/2010/main" val="4194271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7</a:t>
            </a:fld>
            <a:endParaRPr lang="ru-RU"/>
          </a:p>
        </p:txBody>
      </p:sp>
    </p:spTree>
    <p:extLst>
      <p:ext uri="{BB962C8B-B14F-4D97-AF65-F5344CB8AC3E}">
        <p14:creationId xmlns:p14="http://schemas.microsoft.com/office/powerpoint/2010/main" val="1466263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8</a:t>
            </a:fld>
            <a:endParaRPr lang="ru-RU"/>
          </a:p>
        </p:txBody>
      </p:sp>
    </p:spTree>
    <p:extLst>
      <p:ext uri="{BB962C8B-B14F-4D97-AF65-F5344CB8AC3E}">
        <p14:creationId xmlns:p14="http://schemas.microsoft.com/office/powerpoint/2010/main" val="3402834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9</a:t>
            </a:fld>
            <a:endParaRPr lang="ru-RU"/>
          </a:p>
        </p:txBody>
      </p:sp>
    </p:spTree>
    <p:extLst>
      <p:ext uri="{BB962C8B-B14F-4D97-AF65-F5344CB8AC3E}">
        <p14:creationId xmlns:p14="http://schemas.microsoft.com/office/powerpoint/2010/main" val="15268568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BE0AAFD-482D-4B8C-9DD0-123C0D4A1C3A}" type="slidenum">
              <a:rPr lang="ru-RU" smtClean="0"/>
              <a:t>10</a:t>
            </a:fld>
            <a:endParaRPr lang="ru-RU"/>
          </a:p>
        </p:txBody>
      </p:sp>
    </p:spTree>
    <p:extLst>
      <p:ext uri="{BB962C8B-B14F-4D97-AF65-F5344CB8AC3E}">
        <p14:creationId xmlns:p14="http://schemas.microsoft.com/office/powerpoint/2010/main" val="1022554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15F5B3-858E-BCCC-7DF0-A4F896346D5B}"/>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B436F453-F525-A5DE-A644-A755D00CD1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DA1D6E92-114A-AE03-7E19-B91F460229ED}"/>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5" name="Нижний колонтитул 4">
            <a:extLst>
              <a:ext uri="{FF2B5EF4-FFF2-40B4-BE49-F238E27FC236}">
                <a16:creationId xmlns:a16="http://schemas.microsoft.com/office/drawing/2014/main" id="{46C849FE-6E4F-3184-A556-1A88EB20E7F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1FF0F3B-BCBB-60F9-C999-2438EB993F5D}"/>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4048813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9624B7-7331-3129-4967-D5CE33DEB99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EDCEB61-7652-5F64-1066-30BF010B649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D24D004-2139-4C20-1816-0BCFBB0F58CD}"/>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5" name="Нижний колонтитул 4">
            <a:extLst>
              <a:ext uri="{FF2B5EF4-FFF2-40B4-BE49-F238E27FC236}">
                <a16:creationId xmlns:a16="http://schemas.microsoft.com/office/drawing/2014/main" id="{2943539F-1BEC-724A-EF48-2898B20E5AF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E05AD43-2149-4817-8AFD-C18E9A567429}"/>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1576125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27A25F62-191F-AE75-925F-29E6104E2C3D}"/>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06D8D41-A4E7-67A4-E876-74462B23D84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AEFE303-6D0E-0535-BFDC-85FEF17148A0}"/>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5" name="Нижний колонтитул 4">
            <a:extLst>
              <a:ext uri="{FF2B5EF4-FFF2-40B4-BE49-F238E27FC236}">
                <a16:creationId xmlns:a16="http://schemas.microsoft.com/office/drawing/2014/main" id="{83E41269-BD15-0E6B-FE77-AB6872E7FE4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DD326F7-30EA-091B-4719-34DDFF4ACA76}"/>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4060861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B6FB87-F849-649F-A509-1EE2BEFC3BB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160740B-FF25-C46A-4E05-F63A826111B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48A86B2-38B5-C7D8-9B38-1A9E2DD235A8}"/>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5" name="Нижний колонтитул 4">
            <a:extLst>
              <a:ext uri="{FF2B5EF4-FFF2-40B4-BE49-F238E27FC236}">
                <a16:creationId xmlns:a16="http://schemas.microsoft.com/office/drawing/2014/main" id="{702B4B28-7E6A-1D4E-7475-C17E7D99168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7E7F8E5-6D9A-753F-136F-5558C2F7F573}"/>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1224596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A0CD34-6F64-B627-17E6-5031D085A80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5B59FD2F-B099-696E-9A01-963F6E0815D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3EA892FC-41F1-2F35-DB01-CA8BCD584235}"/>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5" name="Нижний колонтитул 4">
            <a:extLst>
              <a:ext uri="{FF2B5EF4-FFF2-40B4-BE49-F238E27FC236}">
                <a16:creationId xmlns:a16="http://schemas.microsoft.com/office/drawing/2014/main" id="{7C8D38A5-4F12-D7C7-93F2-FE929DC3DDA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9ECC073-361F-37F2-2434-D57559E00567}"/>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377753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6D06E5-474C-77F9-E270-E87223DC149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E4C0410D-85B4-B481-D834-8E12440240CC}"/>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9F1A974A-3E78-ADA0-54A8-2ECA69001F99}"/>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1A28A88F-D25A-B7C8-F469-217B99CDF2A1}"/>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6" name="Нижний колонтитул 5">
            <a:extLst>
              <a:ext uri="{FF2B5EF4-FFF2-40B4-BE49-F238E27FC236}">
                <a16:creationId xmlns:a16="http://schemas.microsoft.com/office/drawing/2014/main" id="{E33B9C18-ECD7-3DF2-724A-5E49D614320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4200222-D3EC-65BE-9230-12A654E0C383}"/>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2674418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2F105E-F48A-FE40-0BBB-F5EB7A7896FE}"/>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ABDF09D5-9262-A019-5CD4-71CF91FF11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F5B8C3B-245D-81E0-760B-3F98F2EE0833}"/>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D30FE75-BE20-ABFB-1A93-1F2770A6A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ED7CF574-638D-EB3F-0920-E7C4F987D3D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B3BDDDE-7ABC-2596-A023-9326C6FC56AE}"/>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8" name="Нижний колонтитул 7">
            <a:extLst>
              <a:ext uri="{FF2B5EF4-FFF2-40B4-BE49-F238E27FC236}">
                <a16:creationId xmlns:a16="http://schemas.microsoft.com/office/drawing/2014/main" id="{AFC99CC7-F7A9-C667-436E-4C3031123646}"/>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D57DDC10-9DAB-321A-9CF4-6D70A89244B2}"/>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3990728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EE0A4D-D294-DE7C-D41A-10EA5E73BAA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1120A18A-3B13-59ED-1259-C41FFF4D81B9}"/>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4" name="Нижний колонтитул 3">
            <a:extLst>
              <a:ext uri="{FF2B5EF4-FFF2-40B4-BE49-F238E27FC236}">
                <a16:creationId xmlns:a16="http://schemas.microsoft.com/office/drawing/2014/main" id="{1E1836DD-30CF-C51F-1FEA-0B78D1D7C16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D73461D-EF13-B9BD-8499-CECEAEE9BF8A}"/>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1688050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222E9800-2628-14EF-D581-1C1E34F16DE6}"/>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3" name="Нижний колонтитул 2">
            <a:extLst>
              <a:ext uri="{FF2B5EF4-FFF2-40B4-BE49-F238E27FC236}">
                <a16:creationId xmlns:a16="http://schemas.microsoft.com/office/drawing/2014/main" id="{56A2A9A0-C25C-FA4B-6C91-A7BBD8AACAE4}"/>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55DBCCE1-7A7F-B760-6000-BC9567D1A4D3}"/>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775273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6C427A-C818-7C15-5E77-083DCBACA7A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E9CFFBD-2116-BBF2-B80E-8113C2ABDC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8AC7697-C9CB-964E-6A9B-777B2C32A0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88974CF-B2DB-9F4C-A6A0-ADD22EA769BB}"/>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6" name="Нижний колонтитул 5">
            <a:extLst>
              <a:ext uri="{FF2B5EF4-FFF2-40B4-BE49-F238E27FC236}">
                <a16:creationId xmlns:a16="http://schemas.microsoft.com/office/drawing/2014/main" id="{D2D9A79A-5C24-DA7C-8235-A3E5B6D9500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BA10DB5-3B49-E2F4-F8A9-13DD018401AC}"/>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22668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03C700-D36E-58DC-31AF-AB602C822CE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EDC2A499-EEB9-6AA9-2D90-FA9617D0AC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DA2D3169-202D-6902-9D33-9C21B1A6F5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E3EB221-9D5A-00FC-FFB2-4E92016F41D1}"/>
              </a:ext>
            </a:extLst>
          </p:cNvPr>
          <p:cNvSpPr>
            <a:spLocks noGrp="1"/>
          </p:cNvSpPr>
          <p:nvPr>
            <p:ph type="dt" sz="half" idx="10"/>
          </p:nvPr>
        </p:nvSpPr>
        <p:spPr/>
        <p:txBody>
          <a:bodyPr/>
          <a:lstStyle/>
          <a:p>
            <a:fld id="{2535DA35-8FB6-4AB6-8E41-C035F5417AF7}" type="datetimeFigureOut">
              <a:rPr lang="ru-RU" smtClean="0"/>
              <a:t>04.10.2025</a:t>
            </a:fld>
            <a:endParaRPr lang="ru-RU"/>
          </a:p>
        </p:txBody>
      </p:sp>
      <p:sp>
        <p:nvSpPr>
          <p:cNvPr id="6" name="Нижний колонтитул 5">
            <a:extLst>
              <a:ext uri="{FF2B5EF4-FFF2-40B4-BE49-F238E27FC236}">
                <a16:creationId xmlns:a16="http://schemas.microsoft.com/office/drawing/2014/main" id="{D29D98D3-D9F6-2867-B5E9-973EE9F99A9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28F081ED-5507-BA96-9325-8996D2C4FDE1}"/>
              </a:ext>
            </a:extLst>
          </p:cNvPr>
          <p:cNvSpPr>
            <a:spLocks noGrp="1"/>
          </p:cNvSpPr>
          <p:nvPr>
            <p:ph type="sldNum" sz="quarter" idx="12"/>
          </p:nvPr>
        </p:nvSpPr>
        <p:spPr/>
        <p:txBody>
          <a:bodyPr/>
          <a:lstStyle/>
          <a:p>
            <a:fld id="{4C3E7458-1A30-4676-A527-94BF0343FA4B}" type="slidenum">
              <a:rPr lang="ru-RU" smtClean="0"/>
              <a:t>‹#›</a:t>
            </a:fld>
            <a:endParaRPr lang="ru-RU"/>
          </a:p>
        </p:txBody>
      </p:sp>
    </p:spTree>
    <p:extLst>
      <p:ext uri="{BB962C8B-B14F-4D97-AF65-F5344CB8AC3E}">
        <p14:creationId xmlns:p14="http://schemas.microsoft.com/office/powerpoint/2010/main" val="1401239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58A11E-666E-98FA-92AB-3FFB3A6C8A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EBA2BB92-189B-023C-765C-59D40FCEBA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B6E9453-14D1-1074-7EB5-9E311DA4DC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35DA35-8FB6-4AB6-8E41-C035F5417AF7}" type="datetimeFigureOut">
              <a:rPr lang="ru-RU" smtClean="0"/>
              <a:t>04.10.2025</a:t>
            </a:fld>
            <a:endParaRPr lang="ru-RU"/>
          </a:p>
        </p:txBody>
      </p:sp>
      <p:sp>
        <p:nvSpPr>
          <p:cNvPr id="5" name="Нижний колонтитул 4">
            <a:extLst>
              <a:ext uri="{FF2B5EF4-FFF2-40B4-BE49-F238E27FC236}">
                <a16:creationId xmlns:a16="http://schemas.microsoft.com/office/drawing/2014/main" id="{11B72C92-F84C-8B14-4581-CD4839CF44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ru-RU"/>
          </a:p>
        </p:txBody>
      </p:sp>
      <p:sp>
        <p:nvSpPr>
          <p:cNvPr id="6" name="Номер слайда 5">
            <a:extLst>
              <a:ext uri="{FF2B5EF4-FFF2-40B4-BE49-F238E27FC236}">
                <a16:creationId xmlns:a16="http://schemas.microsoft.com/office/drawing/2014/main" id="{A3BD21E2-FB85-9DDA-D710-1E5BBBC857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C3E7458-1A30-4676-A527-94BF0343FA4B}" type="slidenum">
              <a:rPr lang="ru-RU" smtClean="0"/>
              <a:t>‹#›</a:t>
            </a:fld>
            <a:endParaRPr lang="ru-RU"/>
          </a:p>
        </p:txBody>
      </p:sp>
    </p:spTree>
    <p:extLst>
      <p:ext uri="{BB962C8B-B14F-4D97-AF65-F5344CB8AC3E}">
        <p14:creationId xmlns:p14="http://schemas.microsoft.com/office/powerpoint/2010/main" val="1381075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microsoft.com/office/2007/relationships/hdphoto" Target="../media/hdphoto2.wdp"/><Relationship Id="rId5" Type="http://schemas.openxmlformats.org/officeDocument/2006/relationships/image" Target="../media/image6.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Прямоугольник 8">
            <a:extLst>
              <a:ext uri="{FF2B5EF4-FFF2-40B4-BE49-F238E27FC236}">
                <a16:creationId xmlns:a16="http://schemas.microsoft.com/office/drawing/2014/main" id="{9BA28B60-23D7-FD8F-6A00-C3E3B9A6F8CC}"/>
              </a:ext>
            </a:extLst>
          </p:cNvPr>
          <p:cNvSpPr/>
          <p:nvPr/>
        </p:nvSpPr>
        <p:spPr>
          <a:xfrm>
            <a:off x="5304250" y="1560323"/>
            <a:ext cx="5958837" cy="138499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ru-RU" sz="4200" dirty="0">
                <a:ln/>
                <a:solidFill>
                  <a:srgbClr val="002060"/>
                </a:solidFill>
                <a:latin typeface="Tahoma" panose="020B0604030504040204" pitchFamily="34" charset="0"/>
                <a:ea typeface="Tahoma" panose="020B0604030504040204" pitchFamily="34" charset="0"/>
                <a:cs typeface="Tahoma" panose="020B0604030504040204" pitchFamily="34" charset="0"/>
              </a:rPr>
              <a:t>ОКНА, БЕЗОПАСНЫЕ ДЛЯ ДЕТЕЙ</a:t>
            </a:r>
            <a:endParaRPr lang="ru-RU" sz="42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Прямоугольник 1">
            <a:extLst>
              <a:ext uri="{FF2B5EF4-FFF2-40B4-BE49-F238E27FC236}">
                <a16:creationId xmlns:a16="http://schemas.microsoft.com/office/drawing/2014/main" id="{26E05127-1880-77DF-04DD-7EEA5C47F68A}"/>
              </a:ext>
            </a:extLst>
          </p:cNvPr>
          <p:cNvSpPr/>
          <p:nvPr/>
        </p:nvSpPr>
        <p:spPr>
          <a:xfrm>
            <a:off x="5638078" y="3429000"/>
            <a:ext cx="5958837" cy="138499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dirty="0">
                <a:ln/>
                <a:solidFill>
                  <a:srgbClr val="002060"/>
                </a:solidFill>
                <a:latin typeface="Tahoma" panose="020B0604030504040204" pitchFamily="34" charset="0"/>
                <a:ea typeface="Tahoma" panose="020B0604030504040204" pitchFamily="34" charset="0"/>
                <a:cs typeface="Tahoma" panose="020B0604030504040204" pitchFamily="34" charset="0"/>
              </a:rPr>
              <a:t>Сценарий информационной встречи для родителей детей дошкольного возраста</a:t>
            </a:r>
            <a:endPar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66243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447845" y="449575"/>
            <a:ext cx="9428119"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ПРОСМОТР И ОБСУЖДЕНИЕ ВИДЕОРОЛИКА №2</a:t>
            </a: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1522580" y="1426720"/>
            <a:ext cx="9987205" cy="120032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Предлагаю вам посмотреть еще один видеоролик, где такие же  как вы родители дают очень важные советы по обеспечению безопасности в домашних условиях. </a:t>
            </a: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8</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Прямоугольник 1">
            <a:extLst>
              <a:ext uri="{FF2B5EF4-FFF2-40B4-BE49-F238E27FC236}">
                <a16:creationId xmlns:a16="http://schemas.microsoft.com/office/drawing/2014/main" id="{396D7EF2-0382-16B3-0D06-BEF1F57780C7}"/>
              </a:ext>
            </a:extLst>
          </p:cNvPr>
          <p:cNvSpPr/>
          <p:nvPr/>
        </p:nvSpPr>
        <p:spPr>
          <a:xfrm>
            <a:off x="4093522" y="4316334"/>
            <a:ext cx="7604993" cy="176971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ВОПРОСЫ К РОДИТЕЛЯМ</a:t>
            </a:r>
          </a:p>
          <a:p>
            <a:endParaRPr lang="ru-RU" sz="400" dirty="0">
              <a:ln/>
              <a:solidFill>
                <a:srgbClr val="002060"/>
              </a:solidFill>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Обсуждаете ли вы со своими детьми вопросы безопасного поведения, в том числе, дома?</a:t>
            </a: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Важно ли беседовать с детьми разного возраста о безопасном поведении?</a:t>
            </a:r>
          </a:p>
        </p:txBody>
      </p:sp>
      <p:pic>
        <p:nvPicPr>
          <p:cNvPr id="5" name="Рисунок 4">
            <a:extLst>
              <a:ext uri="{FF2B5EF4-FFF2-40B4-BE49-F238E27FC236}">
                <a16:creationId xmlns:a16="http://schemas.microsoft.com/office/drawing/2014/main" id="{B834A60B-5CA0-B36A-7465-56B0E5515FA3}"/>
              </a:ext>
            </a:extLst>
          </p:cNvPr>
          <p:cNvPicPr>
            <a:picLocks noChangeAspect="1"/>
          </p:cNvPicPr>
          <p:nvPr/>
        </p:nvPicPr>
        <p:blipFill>
          <a:blip r:embed="rId5">
            <a:clrChange>
              <a:clrFrom>
                <a:srgbClr val="FFFFFF"/>
              </a:clrFrom>
              <a:clrTo>
                <a:srgbClr val="FFFFFF">
                  <a:alpha val="0"/>
                </a:srgbClr>
              </a:clrTo>
            </a:clrChange>
            <a:extLst>
              <a:ext uri="{BEBA8EAE-BF5A-486C-A8C5-ECC9F3942E4B}">
                <a14:imgProps xmlns:a14="http://schemas.microsoft.com/office/drawing/2010/main">
                  <a14:imgLayer r:embed="rId6">
                    <a14:imgEffect>
                      <a14:saturation sat="66000"/>
                    </a14:imgEffect>
                    <a14:imgEffect>
                      <a14:brightnessContrast bright="20000" contrast="-40000"/>
                    </a14:imgEffect>
                  </a14:imgLayer>
                </a14:imgProps>
              </a:ext>
            </a:extLst>
          </a:blip>
          <a:stretch>
            <a:fillRect/>
          </a:stretch>
        </p:blipFill>
        <p:spPr>
          <a:xfrm>
            <a:off x="2686961" y="4198502"/>
            <a:ext cx="1137401" cy="2028453"/>
          </a:xfrm>
          <a:prstGeom prst="rect">
            <a:avLst/>
          </a:prstGeom>
        </p:spPr>
      </p:pic>
    </p:spTree>
    <p:extLst>
      <p:ext uri="{BB962C8B-B14F-4D97-AF65-F5344CB8AC3E}">
        <p14:creationId xmlns:p14="http://schemas.microsoft.com/office/powerpoint/2010/main" val="2023757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549445" y="122422"/>
            <a:ext cx="8335415" cy="892552"/>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6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ИНФОРМАЦИОННЫЙ БЛОК №3: УСТРОЙСТВА </a:t>
            </a:r>
          </a:p>
          <a:p>
            <a:r>
              <a:rPr lang="ru-RU" sz="26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ДЛЯ ОБЕСПЕЧЕНИЯ БЕЗОПАСНОСТИ ОКОН</a:t>
            </a: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1662546" y="1352589"/>
            <a:ext cx="9864436" cy="1938992"/>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Давайте еще раз обозначим важные требования безопасности, которые помогут нам избежать беды:</a:t>
            </a:r>
          </a:p>
          <a:p>
            <a:pPr marL="342900" indent="-342900" algn="just">
              <a:buFont typeface="Courier New" panose="02070309020205020404" pitchFamily="49" charset="0"/>
              <a:buChar char="o"/>
            </a:pPr>
            <a:r>
              <a:rPr lang="ru-RU" sz="2400" dirty="0">
                <a:solidFill>
                  <a:srgbClr val="002060"/>
                </a:solidFill>
                <a:latin typeface="Tahoma" panose="020B0604030504040204" pitchFamily="34" charset="0"/>
                <a:ea typeface="Tahoma" panose="020B0604030504040204" pitchFamily="34" charset="0"/>
                <a:cs typeface="Tahoma" panose="020B0604030504040204" pitchFamily="34" charset="0"/>
              </a:rPr>
              <a:t>не оставляйте ребенка одного в комнате;</a:t>
            </a:r>
            <a:endParaRPr lang="ru-RU" sz="70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342900" indent="-342900" algn="just">
              <a:buFont typeface="Courier New" panose="02070309020205020404" pitchFamily="49" charset="0"/>
              <a:buChar char="o"/>
            </a:pPr>
            <a:r>
              <a:rPr lang="ru-RU" sz="2400" dirty="0">
                <a:solidFill>
                  <a:srgbClr val="002060"/>
                </a:solidFill>
                <a:latin typeface="Tahoma" panose="020B0604030504040204" pitchFamily="34" charset="0"/>
                <a:ea typeface="Tahoma" panose="020B0604030504040204" pitchFamily="34" charset="0"/>
                <a:cs typeface="Tahoma" panose="020B0604030504040204" pitchFamily="34" charset="0"/>
              </a:rPr>
              <a:t>не доверяйте присмотр за ребенком подросткам и людям пожилого возраста.</a:t>
            </a:r>
            <a:endPar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9</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Прямоугольник 1">
            <a:extLst>
              <a:ext uri="{FF2B5EF4-FFF2-40B4-BE49-F238E27FC236}">
                <a16:creationId xmlns:a16="http://schemas.microsoft.com/office/drawing/2014/main" id="{396D7EF2-0382-16B3-0D06-BEF1F57780C7}"/>
              </a:ext>
            </a:extLst>
          </p:cNvPr>
          <p:cNvSpPr/>
          <p:nvPr/>
        </p:nvSpPr>
        <p:spPr>
          <a:xfrm>
            <a:off x="4093522" y="4316334"/>
            <a:ext cx="7604993" cy="176971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ВОПРОСЫ К РОДИТЕЛЯМ</a:t>
            </a:r>
          </a:p>
          <a:p>
            <a:endParaRPr lang="ru-RU" sz="400" dirty="0">
              <a:ln/>
              <a:solidFill>
                <a:srgbClr val="002060"/>
              </a:solidFill>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Давайте подумаем, как еще можно обезопасить свою семью и уберечь детей от падения из окон?</a:t>
            </a: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Какие вы знаете устройства для окон, которые могут обеспечить безопасность?</a:t>
            </a:r>
          </a:p>
        </p:txBody>
      </p:sp>
      <p:pic>
        <p:nvPicPr>
          <p:cNvPr id="5" name="Рисунок 4">
            <a:extLst>
              <a:ext uri="{FF2B5EF4-FFF2-40B4-BE49-F238E27FC236}">
                <a16:creationId xmlns:a16="http://schemas.microsoft.com/office/drawing/2014/main" id="{B834A60B-5CA0-B36A-7465-56B0E5515FA3}"/>
              </a:ext>
            </a:extLst>
          </p:cNvPr>
          <p:cNvPicPr>
            <a:picLocks noChangeAspect="1"/>
          </p:cNvPicPr>
          <p:nvPr/>
        </p:nvPicPr>
        <p:blipFill>
          <a:blip r:embed="rId5">
            <a:clrChange>
              <a:clrFrom>
                <a:srgbClr val="FFFFFF"/>
              </a:clrFrom>
              <a:clrTo>
                <a:srgbClr val="FFFFFF">
                  <a:alpha val="0"/>
                </a:srgbClr>
              </a:clrTo>
            </a:clrChange>
            <a:extLst>
              <a:ext uri="{BEBA8EAE-BF5A-486C-A8C5-ECC9F3942E4B}">
                <a14:imgProps xmlns:a14="http://schemas.microsoft.com/office/drawing/2010/main">
                  <a14:imgLayer r:embed="rId6">
                    <a14:imgEffect>
                      <a14:saturation sat="66000"/>
                    </a14:imgEffect>
                    <a14:imgEffect>
                      <a14:brightnessContrast bright="20000" contrast="-40000"/>
                    </a14:imgEffect>
                  </a14:imgLayer>
                </a14:imgProps>
              </a:ext>
            </a:extLst>
          </a:blip>
          <a:stretch>
            <a:fillRect/>
          </a:stretch>
        </p:blipFill>
        <p:spPr>
          <a:xfrm>
            <a:off x="2686961" y="4198502"/>
            <a:ext cx="1137401" cy="2028453"/>
          </a:xfrm>
          <a:prstGeom prst="rect">
            <a:avLst/>
          </a:prstGeom>
        </p:spPr>
      </p:pic>
    </p:spTree>
    <p:extLst>
      <p:ext uri="{BB962C8B-B14F-4D97-AF65-F5344CB8AC3E}">
        <p14:creationId xmlns:p14="http://schemas.microsoft.com/office/powerpoint/2010/main" val="3189215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7" name="Прямоугольник 6">
            <a:extLst>
              <a:ext uri="{FF2B5EF4-FFF2-40B4-BE49-F238E27FC236}">
                <a16:creationId xmlns:a16="http://schemas.microsoft.com/office/drawing/2014/main" id="{46E33DA9-574D-1DDA-CAD8-79AAF0A6D86C}"/>
              </a:ext>
            </a:extLst>
          </p:cNvPr>
          <p:cNvSpPr/>
          <p:nvPr/>
        </p:nvSpPr>
        <p:spPr>
          <a:xfrm>
            <a:off x="1675575" y="1402442"/>
            <a:ext cx="9967806" cy="156966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Следующий видеоролик демонстрирует, какие устройства помогут вам свести риск выпадения детей из окна до нуля. Своим опытом делятся родители, которые уже сделали свой выбор в пользу безопасности для своей семьи и детей.</a:t>
            </a: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10</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Прямоугольник 1">
            <a:extLst>
              <a:ext uri="{FF2B5EF4-FFF2-40B4-BE49-F238E27FC236}">
                <a16:creationId xmlns:a16="http://schemas.microsoft.com/office/drawing/2014/main" id="{396D7EF2-0382-16B3-0D06-BEF1F57780C7}"/>
              </a:ext>
            </a:extLst>
          </p:cNvPr>
          <p:cNvSpPr/>
          <p:nvPr/>
        </p:nvSpPr>
        <p:spPr>
          <a:xfrm>
            <a:off x="5419668" y="4400000"/>
            <a:ext cx="5950363" cy="144655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ВОПРОС К РОДИТЕЛЯМ</a:t>
            </a:r>
          </a:p>
          <a:p>
            <a:endParaRPr lang="ru-RU" sz="400" dirty="0">
              <a:ln/>
              <a:solidFill>
                <a:srgbClr val="002060"/>
              </a:solidFill>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Решили ли вы после просмотра ролика, какое устройство установите у себя дома на окнах?</a:t>
            </a:r>
          </a:p>
        </p:txBody>
      </p:sp>
      <p:pic>
        <p:nvPicPr>
          <p:cNvPr id="5" name="Рисунок 4">
            <a:extLst>
              <a:ext uri="{FF2B5EF4-FFF2-40B4-BE49-F238E27FC236}">
                <a16:creationId xmlns:a16="http://schemas.microsoft.com/office/drawing/2014/main" id="{B834A60B-5CA0-B36A-7465-56B0E5515FA3}"/>
              </a:ext>
            </a:extLst>
          </p:cNvPr>
          <p:cNvPicPr>
            <a:picLocks noChangeAspect="1"/>
          </p:cNvPicPr>
          <p:nvPr/>
        </p:nvPicPr>
        <p:blipFill>
          <a:blip r:embed="rId5">
            <a:clrChange>
              <a:clrFrom>
                <a:srgbClr val="FFFFFF"/>
              </a:clrFrom>
              <a:clrTo>
                <a:srgbClr val="FFFFFF">
                  <a:alpha val="0"/>
                </a:srgbClr>
              </a:clrTo>
            </a:clrChange>
            <a:extLst>
              <a:ext uri="{BEBA8EAE-BF5A-486C-A8C5-ECC9F3942E4B}">
                <a14:imgProps xmlns:a14="http://schemas.microsoft.com/office/drawing/2010/main">
                  <a14:imgLayer r:embed="rId6">
                    <a14:imgEffect>
                      <a14:saturation sat="66000"/>
                    </a14:imgEffect>
                    <a14:imgEffect>
                      <a14:brightnessContrast bright="20000" contrast="-40000"/>
                    </a14:imgEffect>
                  </a14:imgLayer>
                </a14:imgProps>
              </a:ext>
            </a:extLst>
          </a:blip>
          <a:stretch>
            <a:fillRect/>
          </a:stretch>
        </p:blipFill>
        <p:spPr>
          <a:xfrm>
            <a:off x="4024503" y="3890401"/>
            <a:ext cx="1137401" cy="2028453"/>
          </a:xfrm>
          <a:prstGeom prst="rect">
            <a:avLst/>
          </a:prstGeom>
        </p:spPr>
      </p:pic>
      <p:sp>
        <p:nvSpPr>
          <p:cNvPr id="3" name="Прямоугольник 2">
            <a:extLst>
              <a:ext uri="{FF2B5EF4-FFF2-40B4-BE49-F238E27FC236}">
                <a16:creationId xmlns:a16="http://schemas.microsoft.com/office/drawing/2014/main" id="{DA9B73FB-C0A8-2AA8-A767-1588EC06CED0}"/>
              </a:ext>
            </a:extLst>
          </p:cNvPr>
          <p:cNvSpPr/>
          <p:nvPr/>
        </p:nvSpPr>
        <p:spPr>
          <a:xfrm>
            <a:off x="447845" y="449575"/>
            <a:ext cx="9428119"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ПРОСМОТР И ОБСУЖДЕНИЕ ВИДЕОРОЛИКА №3</a:t>
            </a:r>
          </a:p>
        </p:txBody>
      </p:sp>
    </p:spTree>
    <p:extLst>
      <p:ext uri="{BB962C8B-B14F-4D97-AF65-F5344CB8AC3E}">
        <p14:creationId xmlns:p14="http://schemas.microsoft.com/office/powerpoint/2010/main" val="4123874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7" name="Прямоугольник 6">
            <a:extLst>
              <a:ext uri="{FF2B5EF4-FFF2-40B4-BE49-F238E27FC236}">
                <a16:creationId xmlns:a16="http://schemas.microsoft.com/office/drawing/2014/main" id="{46E33DA9-574D-1DDA-CAD8-79AAF0A6D86C}"/>
              </a:ext>
            </a:extLst>
          </p:cNvPr>
          <p:cNvSpPr/>
          <p:nvPr/>
        </p:nvSpPr>
        <p:spPr>
          <a:xfrm>
            <a:off x="1786887" y="1426720"/>
            <a:ext cx="9753949" cy="120032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На экране сейчас Вы видите разные варианты устройств, позволяющих блокировать окна и обеспечить тем самым безопасность своих детей.</a:t>
            </a: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11</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3" name="Прямоугольник 2">
            <a:extLst>
              <a:ext uri="{FF2B5EF4-FFF2-40B4-BE49-F238E27FC236}">
                <a16:creationId xmlns:a16="http://schemas.microsoft.com/office/drawing/2014/main" id="{DA9B73FB-C0A8-2AA8-A767-1588EC06CED0}"/>
              </a:ext>
            </a:extLst>
          </p:cNvPr>
          <p:cNvSpPr/>
          <p:nvPr/>
        </p:nvSpPr>
        <p:spPr>
          <a:xfrm>
            <a:off x="447845" y="449575"/>
            <a:ext cx="4849869"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dirty="0">
                <a:ln/>
                <a:solidFill>
                  <a:srgbClr val="002060"/>
                </a:solidFill>
                <a:latin typeface="Tahoma" panose="020B0604030504040204" pitchFamily="34" charset="0"/>
                <a:ea typeface="Tahoma" panose="020B0604030504040204" pitchFamily="34" charset="0"/>
                <a:cs typeface="Tahoma" panose="020B0604030504040204" pitchFamily="34" charset="0"/>
              </a:rPr>
              <a:t>ПОДВЕДЕНИЕ ИТОГОВ</a:t>
            </a:r>
            <a:endPar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8" name="Прямоугольник 7">
            <a:extLst>
              <a:ext uri="{FF2B5EF4-FFF2-40B4-BE49-F238E27FC236}">
                <a16:creationId xmlns:a16="http://schemas.microsoft.com/office/drawing/2014/main" id="{78B8C20B-DABE-ABEF-4691-DEC54B654AA2}"/>
              </a:ext>
            </a:extLst>
          </p:cNvPr>
          <p:cNvSpPr/>
          <p:nvPr/>
        </p:nvSpPr>
        <p:spPr>
          <a:xfrm>
            <a:off x="4659129" y="3580026"/>
            <a:ext cx="6881707" cy="2046714"/>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ПОДВЕДЕМ ИТОГИ</a:t>
            </a:r>
          </a:p>
          <a:p>
            <a:endParaRPr lang="ru-RU" sz="700" dirty="0">
              <a:ln/>
              <a:solidFill>
                <a:srgbClr val="002060"/>
              </a:solidFill>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Как вы считаете, важна ли тема, которую мы сегодня обсудили? Почему?</a:t>
            </a:r>
          </a:p>
          <a:p>
            <a:pPr marL="457200" indent="-457200">
              <a:buAutoNum type="arabicPeriod"/>
            </a:pP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Давайте вместе вспомним, какие правила безопасности важно соблюдать.</a:t>
            </a:r>
          </a:p>
        </p:txBody>
      </p:sp>
      <p:pic>
        <p:nvPicPr>
          <p:cNvPr id="10" name="Рисунок 9">
            <a:extLst>
              <a:ext uri="{FF2B5EF4-FFF2-40B4-BE49-F238E27FC236}">
                <a16:creationId xmlns:a16="http://schemas.microsoft.com/office/drawing/2014/main" id="{686F8B29-7642-B5BD-F7AD-835624265710}"/>
              </a:ext>
            </a:extLst>
          </p:cNvPr>
          <p:cNvPicPr>
            <a:picLocks noChangeAspect="1"/>
          </p:cNvPicPr>
          <p:nvPr/>
        </p:nvPicPr>
        <p:blipFill>
          <a:blip r:embed="rId5">
            <a:clrChange>
              <a:clrFrom>
                <a:srgbClr val="F7F7F7"/>
              </a:clrFrom>
              <a:clrTo>
                <a:srgbClr val="F7F7F7">
                  <a:alpha val="0"/>
                </a:srgbClr>
              </a:clrTo>
            </a:clrChange>
            <a:extLst>
              <a:ext uri="{BEBA8EAE-BF5A-486C-A8C5-ECC9F3942E4B}">
                <a14:imgProps xmlns:a14="http://schemas.microsoft.com/office/drawing/2010/main">
                  <a14:imgLayer r:embed="rId6">
                    <a14:imgEffect>
                      <a14:saturation sat="33000"/>
                    </a14:imgEffect>
                  </a14:imgLayer>
                </a14:imgProps>
              </a:ext>
            </a:extLst>
          </a:blip>
          <a:stretch>
            <a:fillRect/>
          </a:stretch>
        </p:blipFill>
        <p:spPr>
          <a:xfrm>
            <a:off x="3283555" y="3488218"/>
            <a:ext cx="948213" cy="2206238"/>
          </a:xfrm>
          <a:prstGeom prst="rect">
            <a:avLst/>
          </a:prstGeom>
        </p:spPr>
      </p:pic>
    </p:spTree>
    <p:extLst>
      <p:ext uri="{BB962C8B-B14F-4D97-AF65-F5344CB8AC3E}">
        <p14:creationId xmlns:p14="http://schemas.microsoft.com/office/powerpoint/2010/main" val="1533618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1159044" y="2289829"/>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1057444" y="1604965"/>
            <a:ext cx="4385413" cy="58477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3200" dirty="0">
                <a:ln/>
                <a:solidFill>
                  <a:srgbClr val="002060"/>
                </a:solidFill>
                <a:latin typeface="Tahoma" panose="020B0604030504040204" pitchFamily="34" charset="0"/>
                <a:ea typeface="Tahoma" panose="020B0604030504040204" pitchFamily="34" charset="0"/>
                <a:cs typeface="Tahoma" panose="020B0604030504040204" pitchFamily="34" charset="0"/>
              </a:rPr>
              <a:t>ЦЕЛЬ ПРОВЕДЕНИЯ:</a:t>
            </a:r>
            <a:endParaRPr lang="ru-RU" sz="32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1057444" y="2425918"/>
            <a:ext cx="9958898" cy="1815882"/>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dirty="0">
                <a:ln/>
                <a:solidFill>
                  <a:srgbClr val="002060"/>
                </a:solidFill>
                <a:latin typeface="Tahoma" panose="020B0604030504040204" pitchFamily="34" charset="0"/>
                <a:ea typeface="Tahoma" panose="020B0604030504040204" pitchFamily="34" charset="0"/>
                <a:cs typeface="Tahoma" panose="020B0604030504040204" pitchFamily="34" charset="0"/>
              </a:rPr>
              <a:t>Информирование родителей (законных представителей) детей дошкольного возраста о возможных опасностях, связанных с риском выпадения из окон, а также о мерах предотвращения опасных ситуаций в домашних условиях.</a:t>
            </a:r>
            <a:endPar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1026" name="Picture 2" descr="Picture background">
            <a:extLst>
              <a:ext uri="{FF2B5EF4-FFF2-40B4-BE49-F238E27FC236}">
                <a16:creationId xmlns:a16="http://schemas.microsoft.com/office/drawing/2014/main" id="{017912C1-345B-A665-F8A6-3713EC9E812C}"/>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433565" y="5239186"/>
            <a:ext cx="537069" cy="537069"/>
          </a:xfrm>
          <a:prstGeom prst="rect">
            <a:avLst/>
          </a:prstGeom>
          <a:noFill/>
          <a:extLst>
            <a:ext uri="{909E8E84-426E-40DD-AFC4-6F175D3DCCD1}">
              <a14:hiddenFill xmlns:a14="http://schemas.microsoft.com/office/drawing/2010/main">
                <a:solidFill>
                  <a:srgbClr val="FFFFFF"/>
                </a:solidFill>
              </a14:hiddenFill>
            </a:ext>
          </a:extLst>
        </p:spPr>
      </p:pic>
      <p:sp>
        <p:nvSpPr>
          <p:cNvPr id="9" name="Прямоугольник 8">
            <a:extLst>
              <a:ext uri="{FF2B5EF4-FFF2-40B4-BE49-F238E27FC236}">
                <a16:creationId xmlns:a16="http://schemas.microsoft.com/office/drawing/2014/main" id="{85DB60D1-FC01-8AAF-7152-0DB5DB4C5660}"/>
              </a:ext>
            </a:extLst>
          </p:cNvPr>
          <p:cNvSpPr/>
          <p:nvPr/>
        </p:nvSpPr>
        <p:spPr>
          <a:xfrm>
            <a:off x="6035845" y="5253035"/>
            <a:ext cx="6156155"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dirty="0">
                <a:ln/>
                <a:solidFill>
                  <a:srgbClr val="002060"/>
                </a:solidFill>
                <a:latin typeface="Tahoma" panose="020B0604030504040204" pitchFamily="34" charset="0"/>
                <a:ea typeface="Tahoma" panose="020B0604030504040204" pitchFamily="34" charset="0"/>
                <a:cs typeface="Tahoma" panose="020B0604030504040204" pitchFamily="34" charset="0"/>
              </a:rPr>
              <a:t>Время проведения – 20-25 минут</a:t>
            </a:r>
            <a:endPar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05240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767160" y="1397486"/>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651045" y="631577"/>
            <a:ext cx="6939927" cy="58477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3200" dirty="0">
                <a:ln/>
                <a:solidFill>
                  <a:srgbClr val="002060"/>
                </a:solidFill>
                <a:latin typeface="Tahoma" panose="020B0604030504040204" pitchFamily="34" charset="0"/>
                <a:ea typeface="Tahoma" panose="020B0604030504040204" pitchFamily="34" charset="0"/>
                <a:cs typeface="Tahoma" panose="020B0604030504040204" pitchFamily="34" charset="0"/>
              </a:rPr>
              <a:t>ПРИМЕРНЫЙ ПЛАН ПРОВЕДЕНИЯ:</a:t>
            </a:r>
            <a:endParaRPr lang="ru-RU" sz="32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651045" y="1569699"/>
            <a:ext cx="10059450" cy="4656724"/>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nSpc>
                <a:spcPct val="125000"/>
              </a:lnSpc>
            </a:pP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1. ВСТУПИТЕЛЬНОЕ СЛОВО ПЕДАГОГА: ВВЕДЕНИЕ В ТЕМУ</a:t>
            </a:r>
          </a:p>
          <a:p>
            <a:pPr>
              <a:lnSpc>
                <a:spcPct val="125000"/>
              </a:lnSpc>
            </a:pPr>
            <a:r>
              <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2. </a:t>
            </a: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ПРОСМОТР И ОБСУЖДЕНИЕ ВИДЕОРОЛИКА №1</a:t>
            </a:r>
          </a:p>
          <a:p>
            <a:pPr>
              <a:lnSpc>
                <a:spcPct val="125000"/>
              </a:lnSpc>
            </a:pP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3. </a:t>
            </a:r>
            <a:r>
              <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ИНФОРМАЦИОННЫЙ БЛОК №1: СТАТИСТИКА</a:t>
            </a:r>
          </a:p>
          <a:p>
            <a:pPr>
              <a:lnSpc>
                <a:spcPct val="125000"/>
              </a:lnSpc>
            </a:pPr>
            <a:r>
              <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4. ИНФОРМАЦИОННЫЙ БЛОК №2: СОВЕТЫ ПО </a:t>
            </a:r>
          </a:p>
          <a:p>
            <a:pPr>
              <a:lnSpc>
                <a:spcPct val="125000"/>
              </a:lnSpc>
            </a:pP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ОБЕСПЕЧЕНИЮ БЕЗОПАСНОСТИ ДЕТЕЙ</a:t>
            </a:r>
          </a:p>
          <a:p>
            <a:pPr>
              <a:lnSpc>
                <a:spcPct val="125000"/>
              </a:lnSpc>
            </a:pPr>
            <a:r>
              <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5. </a:t>
            </a: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ПРОСМОТР И ОБСУЖДЕНИЕ ВИДЕОРОЛИКА №2</a:t>
            </a:r>
          </a:p>
          <a:p>
            <a:pPr>
              <a:lnSpc>
                <a:spcPct val="125000"/>
              </a:lnSpc>
            </a:pPr>
            <a:r>
              <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6. ИНФОРМАЦИОННЫЙ БЛОК №3: УСТРОЙСТВА ДЛЯ </a:t>
            </a:r>
          </a:p>
          <a:p>
            <a:pPr>
              <a:lnSpc>
                <a:spcPct val="125000"/>
              </a:lnSpc>
            </a:pP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ОБЕСПЕЧЕНИЯ БЕЗОПАСНОСТИ ОКОН</a:t>
            </a:r>
          </a:p>
          <a:p>
            <a:pPr>
              <a:lnSpc>
                <a:spcPct val="125000"/>
              </a:lnSpc>
            </a:pP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7. ПРОСМОТР И ОБСУЖДЕНИЕ ВИДЕОРОЛИКА №3</a:t>
            </a:r>
          </a:p>
          <a:p>
            <a:pPr>
              <a:lnSpc>
                <a:spcPct val="125000"/>
              </a:lnSpc>
            </a:pPr>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8. ПОДВЕДЕНИЕ ИТОГОВ</a:t>
            </a:r>
          </a:p>
        </p:txBody>
      </p:sp>
    </p:spTree>
    <p:extLst>
      <p:ext uri="{BB962C8B-B14F-4D97-AF65-F5344CB8AC3E}">
        <p14:creationId xmlns:p14="http://schemas.microsoft.com/office/powerpoint/2010/main" val="186723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447845" y="461610"/>
            <a:ext cx="9734934"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dirty="0">
                <a:ln/>
                <a:solidFill>
                  <a:srgbClr val="002060"/>
                </a:solidFill>
                <a:latin typeface="Tahoma" panose="020B0604030504040204" pitchFamily="34" charset="0"/>
                <a:ea typeface="Tahoma" panose="020B0604030504040204" pitchFamily="34" charset="0"/>
                <a:cs typeface="Tahoma" panose="020B0604030504040204" pitchFamily="34" charset="0"/>
              </a:rPr>
              <a:t>ВСТУПИТЕЛЬНОЕ СЛОВО ПЕДАГОГА: ВВЕДЕНИЕ В ТЕМУ</a:t>
            </a:r>
            <a:endPar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1707099" y="1319745"/>
            <a:ext cx="9662932" cy="452431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«Мой дом — моя крепость» — гласит известная поговорка. Но нередко мы, к сожалению, забываем, что даже в доме нас могут подстерегать опасности.</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Одна из основных задач семьи и детского сада – охрана жизни и здоровья детей, и, в первую очередь, обеспечение безопасности каждого ребенка.</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Особенно актуален данный вопрос в теплое время года, когда мы часто открываем окна для проветривания помещений, мытья окон.</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Всегда ли мы соблюдаем технику безопасности? Не оставляем ли без присмотра детей в ситуациях, когда открыты окна или дверь балкона…</a:t>
            </a: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1</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55358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447845" y="461610"/>
            <a:ext cx="9734934"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dirty="0">
                <a:ln/>
                <a:solidFill>
                  <a:srgbClr val="002060"/>
                </a:solidFill>
                <a:latin typeface="Tahoma" panose="020B0604030504040204" pitchFamily="34" charset="0"/>
                <a:ea typeface="Tahoma" panose="020B0604030504040204" pitchFamily="34" charset="0"/>
                <a:cs typeface="Tahoma" panose="020B0604030504040204" pitchFamily="34" charset="0"/>
              </a:rPr>
              <a:t>ПРОСМОТР И ОБСУЖДЕНИЕ ВИДЕОРОЛИКА №1</a:t>
            </a: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1522580" y="1438755"/>
            <a:ext cx="9854945" cy="120032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Предлагаю вам посмотреть небольшой видеоролик, рассказывающий о том, как несколько секунд могут стать роковыми и привести к непоправимым последствиям…</a:t>
            </a: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2</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8" name="Прямоугольник 17">
            <a:extLst>
              <a:ext uri="{FF2B5EF4-FFF2-40B4-BE49-F238E27FC236}">
                <a16:creationId xmlns:a16="http://schemas.microsoft.com/office/drawing/2014/main" id="{79A818A1-5015-D2F3-612E-7C689C64A74B}"/>
              </a:ext>
            </a:extLst>
          </p:cNvPr>
          <p:cNvSpPr/>
          <p:nvPr/>
        </p:nvSpPr>
        <p:spPr>
          <a:xfrm>
            <a:off x="3575293" y="3767885"/>
            <a:ext cx="8041480" cy="213904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ВОПРОСЫ К РОДИТЕЛЯМ</a:t>
            </a:r>
          </a:p>
          <a:p>
            <a:endParaRPr lang="ru-RU" sz="400" dirty="0">
              <a:ln/>
              <a:solidFill>
                <a:srgbClr val="002060"/>
              </a:solidFill>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ru-RU" sz="2100" i="1" dirty="0">
                <a:ln/>
                <a:solidFill>
                  <a:srgbClr val="002060"/>
                </a:solidFill>
                <a:latin typeface="Tahoma" panose="020B0604030504040204" pitchFamily="34" charset="0"/>
                <a:ea typeface="Tahoma" panose="020B0604030504040204" pitchFamily="34" charset="0"/>
                <a:cs typeface="Tahoma" panose="020B0604030504040204" pitchFamily="34" charset="0"/>
              </a:rPr>
              <a:t>Вспомните, какая мебель стоит у вас дома близко к окнам?</a:t>
            </a:r>
          </a:p>
          <a:p>
            <a:pPr marL="457200" indent="-457200">
              <a:buAutoNum type="arabicPeriod"/>
            </a:pPr>
            <a:r>
              <a:rPr lang="ru-RU" sz="2100" i="1" dirty="0">
                <a:ln/>
                <a:solidFill>
                  <a:srgbClr val="002060"/>
                </a:solidFill>
                <a:latin typeface="Tahoma" panose="020B0604030504040204" pitchFamily="34" charset="0"/>
                <a:ea typeface="Tahoma" panose="020B0604030504040204" pitchFamily="34" charset="0"/>
                <a:cs typeface="Tahoma" panose="020B0604030504040204" pitchFamily="34" charset="0"/>
              </a:rPr>
              <a:t>Может ли ребенок использовать ее, чтобы влезть на подоконник?</a:t>
            </a:r>
          </a:p>
          <a:p>
            <a:pPr marL="457200" indent="-457200">
              <a:buAutoNum type="arabicPeriod"/>
            </a:pPr>
            <a:r>
              <a:rPr lang="ru-RU" sz="2100" i="1" dirty="0">
                <a:ln/>
                <a:solidFill>
                  <a:srgbClr val="002060"/>
                </a:solidFill>
                <a:latin typeface="Tahoma" panose="020B0604030504040204" pitchFamily="34" charset="0"/>
                <a:ea typeface="Tahoma" panose="020B0604030504040204" pitchFamily="34" charset="0"/>
                <a:cs typeface="Tahoma" panose="020B0604030504040204" pitchFamily="34" charset="0"/>
              </a:rPr>
              <a:t>Какие предметы стоят на ваших подоконниках и могут ли они стать причиной опасной ситуации?</a:t>
            </a:r>
          </a:p>
        </p:txBody>
      </p:sp>
      <p:pic>
        <p:nvPicPr>
          <p:cNvPr id="19" name="Рисунок 18">
            <a:extLst>
              <a:ext uri="{FF2B5EF4-FFF2-40B4-BE49-F238E27FC236}">
                <a16:creationId xmlns:a16="http://schemas.microsoft.com/office/drawing/2014/main" id="{F3148A7A-9C38-E045-A0FA-05E05DB1C23A}"/>
              </a:ext>
            </a:extLst>
          </p:cNvPr>
          <p:cNvPicPr>
            <a:picLocks noChangeAspect="1"/>
          </p:cNvPicPr>
          <p:nvPr/>
        </p:nvPicPr>
        <p:blipFill>
          <a:blip r:embed="rId5">
            <a:clrChange>
              <a:clrFrom>
                <a:srgbClr val="FFFFFF"/>
              </a:clrFrom>
              <a:clrTo>
                <a:srgbClr val="FFFFFF">
                  <a:alpha val="0"/>
                </a:srgbClr>
              </a:clrTo>
            </a:clrChange>
            <a:extLst>
              <a:ext uri="{BEBA8EAE-BF5A-486C-A8C5-ECC9F3942E4B}">
                <a14:imgProps xmlns:a14="http://schemas.microsoft.com/office/drawing/2010/main">
                  <a14:imgLayer r:embed="rId6">
                    <a14:imgEffect>
                      <a14:saturation sat="66000"/>
                    </a14:imgEffect>
                    <a14:imgEffect>
                      <a14:brightnessContrast bright="20000" contrast="-40000"/>
                    </a14:imgEffect>
                  </a14:imgLayer>
                </a14:imgProps>
              </a:ext>
            </a:extLst>
          </a:blip>
          <a:stretch>
            <a:fillRect/>
          </a:stretch>
        </p:blipFill>
        <p:spPr>
          <a:xfrm>
            <a:off x="2120733" y="3767885"/>
            <a:ext cx="1137401" cy="2028453"/>
          </a:xfrm>
          <a:prstGeom prst="rect">
            <a:avLst/>
          </a:prstGeom>
        </p:spPr>
      </p:pic>
    </p:spTree>
    <p:extLst>
      <p:ext uri="{BB962C8B-B14F-4D97-AF65-F5344CB8AC3E}">
        <p14:creationId xmlns:p14="http://schemas.microsoft.com/office/powerpoint/2010/main" val="97801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447845" y="449575"/>
            <a:ext cx="9428119"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ИНФОРМАЦИОННЫЙ БЛОК №1: СТАТИСТИКА</a:t>
            </a: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1689824" y="1288221"/>
            <a:ext cx="9939702" cy="267765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Важно подчеркнуть, что во всех случаях падения из окон дети самостоятельно забирались на подоконник, используя в качестве подставки различные предметы мебели.</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Кроме того, нередки случаи, когда стоящие на окнах декоративные предметы или игрушки привлекают взгляд ребенка и он, стремясь получить заинтересовавшую его вещь, ищет возможности добраться до нее…</a:t>
            </a: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3</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Прямоугольник 1">
            <a:extLst>
              <a:ext uri="{FF2B5EF4-FFF2-40B4-BE49-F238E27FC236}">
                <a16:creationId xmlns:a16="http://schemas.microsoft.com/office/drawing/2014/main" id="{396D7EF2-0382-16B3-0D06-BEF1F57780C7}"/>
              </a:ext>
            </a:extLst>
          </p:cNvPr>
          <p:cNvSpPr/>
          <p:nvPr/>
        </p:nvSpPr>
        <p:spPr>
          <a:xfrm>
            <a:off x="3865579" y="4041162"/>
            <a:ext cx="8041480" cy="2077492"/>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ВОПРОСЫ К РОДИТЕЛЯМ</a:t>
            </a:r>
          </a:p>
          <a:p>
            <a:endParaRPr lang="ru-RU" sz="400" dirty="0">
              <a:ln/>
              <a:solidFill>
                <a:srgbClr val="002060"/>
              </a:solidFill>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Вспомните, какая мебель стоит у вас дома близко к окнам?</a:t>
            </a: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Может ли ребенок использовать ее, чтобы влезть на подоконник?</a:t>
            </a: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Какие предметы стоят на ваших подоконниках и могут ли они стать причиной опасной ситуации?</a:t>
            </a:r>
          </a:p>
        </p:txBody>
      </p:sp>
      <p:pic>
        <p:nvPicPr>
          <p:cNvPr id="5" name="Рисунок 4">
            <a:extLst>
              <a:ext uri="{FF2B5EF4-FFF2-40B4-BE49-F238E27FC236}">
                <a16:creationId xmlns:a16="http://schemas.microsoft.com/office/drawing/2014/main" id="{B834A60B-5CA0-B36A-7465-56B0E5515FA3}"/>
              </a:ext>
            </a:extLst>
          </p:cNvPr>
          <p:cNvPicPr>
            <a:picLocks noChangeAspect="1"/>
          </p:cNvPicPr>
          <p:nvPr/>
        </p:nvPicPr>
        <p:blipFill>
          <a:blip r:embed="rId5">
            <a:clrChange>
              <a:clrFrom>
                <a:srgbClr val="FFFFFF"/>
              </a:clrFrom>
              <a:clrTo>
                <a:srgbClr val="FFFFFF">
                  <a:alpha val="0"/>
                </a:srgbClr>
              </a:clrTo>
            </a:clrChange>
            <a:extLst>
              <a:ext uri="{BEBA8EAE-BF5A-486C-A8C5-ECC9F3942E4B}">
                <a14:imgProps xmlns:a14="http://schemas.microsoft.com/office/drawing/2010/main">
                  <a14:imgLayer r:embed="rId6">
                    <a14:imgEffect>
                      <a14:saturation sat="66000"/>
                    </a14:imgEffect>
                    <a14:imgEffect>
                      <a14:brightnessContrast bright="20000" contrast="-40000"/>
                    </a14:imgEffect>
                  </a14:imgLayer>
                </a14:imgProps>
              </a:ext>
            </a:extLst>
          </a:blip>
          <a:stretch>
            <a:fillRect/>
          </a:stretch>
        </p:blipFill>
        <p:spPr>
          <a:xfrm>
            <a:off x="2590705" y="4090201"/>
            <a:ext cx="1137401" cy="2028453"/>
          </a:xfrm>
          <a:prstGeom prst="rect">
            <a:avLst/>
          </a:prstGeom>
        </p:spPr>
      </p:pic>
    </p:spTree>
    <p:extLst>
      <p:ext uri="{BB962C8B-B14F-4D97-AF65-F5344CB8AC3E}">
        <p14:creationId xmlns:p14="http://schemas.microsoft.com/office/powerpoint/2010/main" val="1114935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447845" y="449575"/>
            <a:ext cx="9428119"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ИНФОРМАЦИОННЫЙ БЛОК №1: СТАТИСТИКА</a:t>
            </a: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1677003" y="1351508"/>
            <a:ext cx="9988523" cy="4154984"/>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Каждому из нас кажется, что «уж мой-то ребенок в окно не полезет», «в моей семьей такого точно не случится», но, как показывают статистические данные, ежегодно из окон выпадают около 1000 детей, более половины из них остаются инвалидами, более 120 погибают. </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В Московской области в 2023 году получили травмы в результате падения из окон 89 детей, в 2024 году – 85, в 2025 – 59 детей. Погибли за этот период 25 детей в возрасте от 1 года до 8 лет.</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При этом, большинство детей из благополучных семей, и родители в момент падения находились дома.</a:t>
            </a: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4,5</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52188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447845" y="449575"/>
            <a:ext cx="9428119"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ИНФОРМАЦИОННЫЙ БЛОК №1: СТАТИСТИКА</a:t>
            </a: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1675309" y="1306481"/>
            <a:ext cx="9884945" cy="2677656"/>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В большинстве случаев выпадение из окна происходило из-за того, что ребенок смотрел в окно, опираясь на противомоскитную сетку, и, в результате, выпадал из окна вместе с ней. </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Даже самые качественные сетки не предназначены для того, чтобы выдерживать напор и вес дошкольника. И даже если несколько раз ей это удастся, то подобный факт, только вселит в малыша ложную уверенность в то, что москитная сетка надежна. </a:t>
            </a: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6</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Прямоугольник 1">
            <a:extLst>
              <a:ext uri="{FF2B5EF4-FFF2-40B4-BE49-F238E27FC236}">
                <a16:creationId xmlns:a16="http://schemas.microsoft.com/office/drawing/2014/main" id="{396D7EF2-0382-16B3-0D06-BEF1F57780C7}"/>
              </a:ext>
            </a:extLst>
          </p:cNvPr>
          <p:cNvSpPr/>
          <p:nvPr/>
        </p:nvSpPr>
        <p:spPr>
          <a:xfrm>
            <a:off x="3657035" y="4149464"/>
            <a:ext cx="8041480" cy="176971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ВОПРОСЫ К РОДИТЕЛЯМ</a:t>
            </a:r>
          </a:p>
          <a:p>
            <a:endParaRPr lang="ru-RU" sz="400" dirty="0">
              <a:ln/>
              <a:solidFill>
                <a:srgbClr val="002060"/>
              </a:solidFill>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Подумайте, защищен ли ваш ребенок от опасности, связанной с москитной сеткой?</a:t>
            </a: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Установлены ли на ваших окнах надежные средства защиты ваших детей от выпадения?</a:t>
            </a:r>
          </a:p>
        </p:txBody>
      </p:sp>
      <p:pic>
        <p:nvPicPr>
          <p:cNvPr id="5" name="Рисунок 4">
            <a:extLst>
              <a:ext uri="{FF2B5EF4-FFF2-40B4-BE49-F238E27FC236}">
                <a16:creationId xmlns:a16="http://schemas.microsoft.com/office/drawing/2014/main" id="{B834A60B-5CA0-B36A-7465-56B0E5515FA3}"/>
              </a:ext>
            </a:extLst>
          </p:cNvPr>
          <p:cNvPicPr>
            <a:picLocks noChangeAspect="1"/>
          </p:cNvPicPr>
          <p:nvPr/>
        </p:nvPicPr>
        <p:blipFill>
          <a:blip r:embed="rId5">
            <a:clrChange>
              <a:clrFrom>
                <a:srgbClr val="FFFFFF"/>
              </a:clrFrom>
              <a:clrTo>
                <a:srgbClr val="FFFFFF">
                  <a:alpha val="0"/>
                </a:srgbClr>
              </a:clrTo>
            </a:clrChange>
            <a:extLst>
              <a:ext uri="{BEBA8EAE-BF5A-486C-A8C5-ECC9F3942E4B}">
                <a14:imgProps xmlns:a14="http://schemas.microsoft.com/office/drawing/2010/main">
                  <a14:imgLayer r:embed="rId6">
                    <a14:imgEffect>
                      <a14:saturation sat="66000"/>
                    </a14:imgEffect>
                    <a14:imgEffect>
                      <a14:brightnessContrast bright="20000" contrast="-40000"/>
                    </a14:imgEffect>
                  </a14:imgLayer>
                </a14:imgProps>
              </a:ext>
            </a:extLst>
          </a:blip>
          <a:stretch>
            <a:fillRect/>
          </a:stretch>
        </p:blipFill>
        <p:spPr>
          <a:xfrm>
            <a:off x="2467746" y="4198503"/>
            <a:ext cx="1137401" cy="2028453"/>
          </a:xfrm>
          <a:prstGeom prst="rect">
            <a:avLst/>
          </a:prstGeom>
        </p:spPr>
      </p:pic>
    </p:spTree>
    <p:extLst>
      <p:ext uri="{BB962C8B-B14F-4D97-AF65-F5344CB8AC3E}">
        <p14:creationId xmlns:p14="http://schemas.microsoft.com/office/powerpoint/2010/main" val="3911758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78FA4A29-F11D-F4E8-84D1-8B97F4AD6040}"/>
              </a:ext>
            </a:extLst>
          </p:cNvPr>
          <p:cNvPicPr>
            <a:picLocks/>
          </p:cNvPicPr>
          <p:nvPr/>
        </p:nvPicPr>
        <p:blipFill>
          <a:blip r:embed="rId4"/>
          <a:stretch>
            <a:fillRect/>
          </a:stretch>
        </p:blipFill>
        <p:spPr>
          <a:xfrm>
            <a:off x="447845" y="1056115"/>
            <a:ext cx="9540000" cy="36000"/>
          </a:xfrm>
          <a:prstGeom prst="rect">
            <a:avLst/>
          </a:prstGeom>
        </p:spPr>
      </p:pic>
      <p:sp>
        <p:nvSpPr>
          <p:cNvPr id="6" name="Прямоугольник 5">
            <a:extLst>
              <a:ext uri="{FF2B5EF4-FFF2-40B4-BE49-F238E27FC236}">
                <a16:creationId xmlns:a16="http://schemas.microsoft.com/office/drawing/2014/main" id="{2E8277CE-78B9-9528-EDC5-BE05159A6D5F}"/>
              </a:ext>
            </a:extLst>
          </p:cNvPr>
          <p:cNvSpPr/>
          <p:nvPr/>
        </p:nvSpPr>
        <p:spPr>
          <a:xfrm>
            <a:off x="447845" y="449575"/>
            <a:ext cx="9428119" cy="52322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8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rPr>
              <a:t>ИНФОРМАЦИОННЫЙ БЛОК №2: СОВЕТЫ</a:t>
            </a:r>
          </a:p>
        </p:txBody>
      </p:sp>
      <p:sp>
        <p:nvSpPr>
          <p:cNvPr id="7" name="Прямоугольник 6">
            <a:extLst>
              <a:ext uri="{FF2B5EF4-FFF2-40B4-BE49-F238E27FC236}">
                <a16:creationId xmlns:a16="http://schemas.microsoft.com/office/drawing/2014/main" id="{46E33DA9-574D-1DDA-CAD8-79AAF0A6D86C}"/>
              </a:ext>
            </a:extLst>
          </p:cNvPr>
          <p:cNvSpPr/>
          <p:nvPr/>
        </p:nvSpPr>
        <p:spPr>
          <a:xfrm>
            <a:off x="1670837" y="1222875"/>
            <a:ext cx="9975374" cy="304698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Не стоит успокаивать себя тем, что ребенок еще маленький – однажды он сможет залезть на подоконник. </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Не следует распахивать окна и балконную дверь, лучше  использовать верхние форточки или же вертикальный режим проветривания. </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Не приучайте ребенка смотреть в окно, стоять с ним возле окна.</a:t>
            </a:r>
          </a:p>
          <a:p>
            <a:pPr indent="536575" algn="just"/>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Не показывайте плохой пример, сидя на подоконнике или выглядывая из окна на улицу.</a:t>
            </a:r>
          </a:p>
        </p:txBody>
      </p:sp>
      <p:pic>
        <p:nvPicPr>
          <p:cNvPr id="14" name="Рисунок 13">
            <a:extLst>
              <a:ext uri="{FF2B5EF4-FFF2-40B4-BE49-F238E27FC236}">
                <a16:creationId xmlns:a16="http://schemas.microsoft.com/office/drawing/2014/main" id="{20B3145F-3A54-5AAB-8DAB-626A4BE99A44}"/>
              </a:ext>
            </a:extLst>
          </p:cNvPr>
          <p:cNvPicPr>
            <a:picLocks/>
          </p:cNvPicPr>
          <p:nvPr/>
        </p:nvPicPr>
        <p:blipFill>
          <a:blip r:embed="rId4"/>
          <a:stretch>
            <a:fillRect/>
          </a:stretch>
        </p:blipFill>
        <p:spPr>
          <a:xfrm rot="5400000">
            <a:off x="-1170893" y="3749885"/>
            <a:ext cx="5148000" cy="36000"/>
          </a:xfrm>
          <a:prstGeom prst="rect">
            <a:avLst/>
          </a:prstGeom>
        </p:spPr>
      </p:pic>
      <p:sp>
        <p:nvSpPr>
          <p:cNvPr id="15" name="Прямоугольник 14">
            <a:extLst>
              <a:ext uri="{FF2B5EF4-FFF2-40B4-BE49-F238E27FC236}">
                <a16:creationId xmlns:a16="http://schemas.microsoft.com/office/drawing/2014/main" id="{D93B3D65-CEED-D68E-3488-17BF78CE7018}"/>
              </a:ext>
            </a:extLst>
          </p:cNvPr>
          <p:cNvSpPr/>
          <p:nvPr/>
        </p:nvSpPr>
        <p:spPr>
          <a:xfrm rot="16200000">
            <a:off x="54919" y="5167675"/>
            <a:ext cx="1995766" cy="461665"/>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400" dirty="0">
                <a:ln/>
                <a:solidFill>
                  <a:srgbClr val="002060"/>
                </a:solidFill>
                <a:latin typeface="Tahoma" panose="020B0604030504040204" pitchFamily="34" charset="0"/>
                <a:ea typeface="Tahoma" panose="020B0604030504040204" pitchFamily="34" charset="0"/>
                <a:cs typeface="Tahoma" panose="020B0604030504040204" pitchFamily="34" charset="0"/>
              </a:rPr>
              <a:t> СЛАЙД 7</a:t>
            </a:r>
            <a:endParaRPr lang="ru-RU" sz="2400" cap="none" spc="0" dirty="0">
              <a:ln/>
              <a:solidFill>
                <a:srgbClr val="002060"/>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Прямоугольник 1">
            <a:extLst>
              <a:ext uri="{FF2B5EF4-FFF2-40B4-BE49-F238E27FC236}">
                <a16:creationId xmlns:a16="http://schemas.microsoft.com/office/drawing/2014/main" id="{396D7EF2-0382-16B3-0D06-BEF1F57780C7}"/>
              </a:ext>
            </a:extLst>
          </p:cNvPr>
          <p:cNvSpPr/>
          <p:nvPr/>
        </p:nvSpPr>
        <p:spPr>
          <a:xfrm>
            <a:off x="3961835" y="4489454"/>
            <a:ext cx="7604993" cy="144655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ВОПРОСЫ К РОДИТЕЛЯМ</a:t>
            </a:r>
          </a:p>
          <a:p>
            <a:endParaRPr lang="ru-RU" sz="400" dirty="0">
              <a:ln/>
              <a:solidFill>
                <a:srgbClr val="002060"/>
              </a:solidFill>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Какой системой проветривания вы пользуетесь?</a:t>
            </a:r>
          </a:p>
          <a:p>
            <a:pPr marL="457200" indent="-457200">
              <a:buAutoNum type="arabicPeriod"/>
            </a:pPr>
            <a:r>
              <a:rPr lang="ru-RU" sz="2100" dirty="0">
                <a:ln/>
                <a:solidFill>
                  <a:srgbClr val="002060"/>
                </a:solidFill>
                <a:latin typeface="Tahoma" panose="020B0604030504040204" pitchFamily="34" charset="0"/>
                <a:ea typeface="Tahoma" panose="020B0604030504040204" pitchFamily="34" charset="0"/>
                <a:cs typeface="Tahoma" panose="020B0604030504040204" pitchFamily="34" charset="0"/>
              </a:rPr>
              <a:t>Были ли случаи, когда вы оставляли ребенка одного в комнате с открытым окном или балконом?</a:t>
            </a:r>
          </a:p>
        </p:txBody>
      </p:sp>
      <p:pic>
        <p:nvPicPr>
          <p:cNvPr id="5" name="Рисунок 4">
            <a:extLst>
              <a:ext uri="{FF2B5EF4-FFF2-40B4-BE49-F238E27FC236}">
                <a16:creationId xmlns:a16="http://schemas.microsoft.com/office/drawing/2014/main" id="{B834A60B-5CA0-B36A-7465-56B0E5515FA3}"/>
              </a:ext>
            </a:extLst>
          </p:cNvPr>
          <p:cNvPicPr>
            <a:picLocks noChangeAspect="1"/>
          </p:cNvPicPr>
          <p:nvPr/>
        </p:nvPicPr>
        <p:blipFill>
          <a:blip r:embed="rId5">
            <a:clrChange>
              <a:clrFrom>
                <a:srgbClr val="FFFFFF"/>
              </a:clrFrom>
              <a:clrTo>
                <a:srgbClr val="FFFFFF">
                  <a:alpha val="0"/>
                </a:srgbClr>
              </a:clrTo>
            </a:clrChange>
            <a:extLst>
              <a:ext uri="{BEBA8EAE-BF5A-486C-A8C5-ECC9F3942E4B}">
                <a14:imgProps xmlns:a14="http://schemas.microsoft.com/office/drawing/2010/main">
                  <a14:imgLayer r:embed="rId6">
                    <a14:imgEffect>
                      <a14:saturation sat="66000"/>
                    </a14:imgEffect>
                    <a14:imgEffect>
                      <a14:brightnessContrast bright="20000" contrast="-40000"/>
                    </a14:imgEffect>
                  </a14:imgLayer>
                </a14:imgProps>
              </a:ext>
            </a:extLst>
          </a:blip>
          <a:stretch>
            <a:fillRect/>
          </a:stretch>
        </p:blipFill>
        <p:spPr>
          <a:xfrm>
            <a:off x="2686961" y="4198502"/>
            <a:ext cx="1137401" cy="2028453"/>
          </a:xfrm>
          <a:prstGeom prst="rect">
            <a:avLst/>
          </a:prstGeom>
        </p:spPr>
      </p:pic>
    </p:spTree>
    <p:extLst>
      <p:ext uri="{BB962C8B-B14F-4D97-AF65-F5344CB8AC3E}">
        <p14:creationId xmlns:p14="http://schemas.microsoft.com/office/powerpoint/2010/main" val="20015505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Стандартная">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1046</TotalTime>
  <Words>1016</Words>
  <Application>Microsoft Office PowerPoint</Application>
  <PresentationFormat>Широкоэкранный</PresentationFormat>
  <Paragraphs>104</Paragraphs>
  <Slides>13</Slides>
  <Notes>12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Aptos</vt:lpstr>
      <vt:lpstr>Aptos Display</vt:lpstr>
      <vt:lpstr>Arial</vt:lpstr>
      <vt:lpstr>Courier New</vt:lpstr>
      <vt:lpstr>Tahoma</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Юлия Гладкова</dc:creator>
  <cp:lastModifiedBy>ASOU</cp:lastModifiedBy>
  <cp:revision>6</cp:revision>
  <dcterms:created xsi:type="dcterms:W3CDTF">2025-09-30T06:50:02Z</dcterms:created>
  <dcterms:modified xsi:type="dcterms:W3CDTF">2025-10-04T08:49:13Z</dcterms:modified>
</cp:coreProperties>
</file>