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9469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236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4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89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673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02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961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647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20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4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578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BC11098-EBCF-4853-8CEB-BC0E669B761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3FF53B9-FD17-46E3-8240-A4757515F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92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8121" y="647909"/>
            <a:ext cx="8758687" cy="231095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Муниципальное бюджетное общеобразовательное учреждение городского округа «Город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рхангельск» </a:t>
            </a:r>
            <a:r>
              <a:rPr lang="ru-RU" sz="4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40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«Средняя школа № 93 имени 77-й гвардейской московско-черниговской стрелковой дивизии»</a:t>
            </a:r>
            <a:endParaRPr lang="ru-RU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2447" y="3653804"/>
            <a:ext cx="6801612" cy="123989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ТЕМАТИЧЕСКАЯ НЕДЕЛЯ </a:t>
            </a:r>
          </a:p>
          <a:p>
            <a:r>
              <a:rPr lang="ru-RU" sz="2800" dirty="0" smtClean="0"/>
              <a:t>по профилактике экстремизма и терроризма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49148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774" y="818043"/>
            <a:ext cx="7729728" cy="1188720"/>
          </a:xfrm>
        </p:spPr>
        <p:txBody>
          <a:bodyPr>
            <a:noAutofit/>
          </a:bodyPr>
          <a:lstStyle/>
          <a:p>
            <a:r>
              <a:rPr lang="ru-RU" sz="2000" b="1" dirty="0"/>
              <a:t>ТЕМАТИЧЕСКАЯ НЕДЕЛЯ </a:t>
            </a:r>
            <a:br>
              <a:rPr lang="ru-RU" sz="2000" b="1" dirty="0"/>
            </a:br>
            <a:r>
              <a:rPr lang="ru-RU" sz="2000" b="1" dirty="0"/>
              <a:t>по профилактике экстремизма и терроризма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3923" y="2605177"/>
            <a:ext cx="8839430" cy="3126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Формируемые ценности: </a:t>
            </a:r>
            <a:r>
              <a:rPr lang="ru-RU" dirty="0"/>
              <a:t>уважение прав и свобод человека, стремление к </a:t>
            </a:r>
          </a:p>
          <a:p>
            <a:pPr marL="0" indent="0">
              <a:buNone/>
            </a:pPr>
            <a:r>
              <a:rPr lang="ru-RU" dirty="0"/>
              <a:t>межэтническому миру и согласию, готовность к диалогу. </a:t>
            </a:r>
            <a:endParaRPr lang="ru-RU" dirty="0" smtClean="0"/>
          </a:p>
          <a:p>
            <a:pPr marL="0" indent="0">
              <a:buNone/>
            </a:pPr>
            <a:r>
              <a:rPr lang="ru-RU" b="1" dirty="0"/>
              <a:t>Цель: </a:t>
            </a:r>
            <a:r>
              <a:rPr lang="ru-RU" dirty="0"/>
              <a:t>снижение рисков возможного возникновения экстремистских проявлений в образовательной среде.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44509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/>
              <a:t>Задачи:</a:t>
            </a:r>
            <a:endParaRPr lang="ru-RU" sz="2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1136" y="2525901"/>
            <a:ext cx="7729728" cy="3101983"/>
          </a:xfrm>
        </p:spPr>
        <p:txBody>
          <a:bodyPr>
            <a:normAutofit/>
          </a:bodyPr>
          <a:lstStyle/>
          <a:p>
            <a:r>
              <a:rPr lang="ru-RU" dirty="0"/>
              <a:t>В</a:t>
            </a:r>
            <a:r>
              <a:rPr lang="ru-RU" dirty="0" smtClean="0"/>
              <a:t>ыяснить </a:t>
            </a:r>
            <a:r>
              <a:rPr lang="ru-RU" dirty="0"/>
              <a:t>исходный уровень информированности подростков об опасности экстремизма; </a:t>
            </a:r>
            <a:endParaRPr lang="ru-RU" dirty="0" smtClean="0"/>
          </a:p>
          <a:p>
            <a:r>
              <a:rPr lang="ru-RU" dirty="0"/>
              <a:t>С</a:t>
            </a:r>
            <a:r>
              <a:rPr lang="ru-RU" dirty="0" smtClean="0"/>
              <a:t>формировать </a:t>
            </a:r>
            <a:r>
              <a:rPr lang="ru-RU" dirty="0"/>
              <a:t>у обучающихся отрицательное отношение к экстремистским проявлениям; </a:t>
            </a:r>
            <a:endParaRPr lang="ru-RU" dirty="0" smtClean="0"/>
          </a:p>
          <a:p>
            <a:r>
              <a:rPr lang="ru-RU" dirty="0"/>
              <a:t>Р</a:t>
            </a:r>
            <a:r>
              <a:rPr lang="ru-RU" dirty="0" smtClean="0"/>
              <a:t>асширить </a:t>
            </a:r>
            <a:r>
              <a:rPr lang="ru-RU" dirty="0"/>
              <a:t>представление подростков о том, что они являются частью многонационального общества, где все представители имеют равные права; </a:t>
            </a:r>
            <a:endParaRPr lang="ru-RU" dirty="0" smtClean="0"/>
          </a:p>
          <a:p>
            <a:r>
              <a:rPr lang="ru-RU" dirty="0"/>
              <a:t>Р</a:t>
            </a:r>
            <a:r>
              <a:rPr lang="ru-RU" dirty="0" smtClean="0"/>
              <a:t>азвить </a:t>
            </a:r>
            <a:r>
              <a:rPr lang="ru-RU" dirty="0"/>
              <a:t>у обучающихся навыки проявления силы воли и принятия собственных решений (выбор</a:t>
            </a:r>
            <a:r>
              <a:rPr lang="ru-RU" dirty="0" smtClean="0"/>
              <a:t>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12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993" y="309084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План </a:t>
            </a:r>
            <a:r>
              <a:rPr lang="ru-RU" b="1" dirty="0"/>
              <a:t>мероприятий Недели.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dirty="0" smtClean="0"/>
              <a:t>1</a:t>
            </a:r>
            <a:r>
              <a:rPr lang="ru-RU" dirty="0" smtClean="0">
                <a:latin typeface="+mn-lt"/>
              </a:rPr>
              <a:t>. </a:t>
            </a:r>
            <a:r>
              <a:rPr lang="ru-RU" sz="2000" dirty="0" smtClean="0">
                <a:latin typeface="+mn-lt"/>
              </a:rPr>
              <a:t>Инструктаж </a:t>
            </a:r>
            <a:r>
              <a:rPr lang="ru-RU" sz="2000" dirty="0">
                <a:latin typeface="+mn-lt"/>
              </a:rPr>
              <a:t>работников школы по противодействию экстремизма.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520" y="1854679"/>
            <a:ext cx="5188077" cy="2950235"/>
          </a:xfrm>
          <a:prstGeom prst="rect">
            <a:avLst/>
          </a:prstGeom>
        </p:spPr>
      </p:pic>
      <p:pic>
        <p:nvPicPr>
          <p:cNvPr id="1026" name="Picture 2" descr="https://sun9-80.userapi.com/impg/yYWzWk13CBw2gmmeTMIC-ys9CSu_WmIIK7Vhbw/qhMOeor1ldA.jpg?size=1280x851&amp;quality=96&amp;sign=9b3c8d336bee53790f9ab9164f96f4d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8047" y="3247087"/>
            <a:ext cx="4686293" cy="31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307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993" y="309084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2. </a:t>
            </a:r>
            <a:r>
              <a:rPr lang="ru-RU" b="1" dirty="0" smtClean="0"/>
              <a:t>План </a:t>
            </a:r>
            <a:r>
              <a:rPr lang="ru-RU" b="1" dirty="0"/>
              <a:t>мероприятий Недели.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latin typeface="+mn-lt"/>
              </a:rPr>
              <a:t>Проведение классных часов, профилактических бесед по противодействию экстремизма : «Терроризму-нет!», "Терроризм – угроза обществу</a:t>
            </a:r>
            <a:r>
              <a:rPr lang="ru-RU" sz="2000" dirty="0"/>
              <a:t>"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710" y="2162205"/>
            <a:ext cx="5469147" cy="4101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819" y="2162205"/>
            <a:ext cx="5469147" cy="41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992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871268"/>
            <a:ext cx="7729728" cy="128214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План мероприятий Недели.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+mn-lt"/>
              </a:rPr>
              <a:t>3.Распространение </a:t>
            </a:r>
            <a:r>
              <a:rPr lang="ru-RU" sz="2000" dirty="0">
                <a:latin typeface="+mn-lt"/>
              </a:rPr>
              <a:t>памяток , методических инструкций по обеспечению безопасности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93" y="2717321"/>
            <a:ext cx="4982189" cy="3300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108" y="2656934"/>
            <a:ext cx="5073338" cy="33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949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2781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План </a:t>
            </a:r>
            <a:r>
              <a:rPr lang="ru-RU" b="1" dirty="0"/>
              <a:t>мероприятий Недели.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+mn-lt"/>
              </a:rPr>
              <a:t>3.Распространение </a:t>
            </a:r>
            <a:r>
              <a:rPr lang="ru-RU" sz="2000" dirty="0">
                <a:latin typeface="+mn-lt"/>
              </a:rPr>
              <a:t>памяток , методических инструкций по обеспечению безопасности жизни.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444" y="2510286"/>
            <a:ext cx="5516322" cy="41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148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836762"/>
            <a:ext cx="7729728" cy="123901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План </a:t>
            </a:r>
            <a:r>
              <a:rPr lang="ru-RU" b="1" dirty="0"/>
              <a:t>мероприятий </a:t>
            </a:r>
            <a:r>
              <a:rPr lang="ru-RU" b="1" dirty="0" smtClean="0"/>
              <a:t>Недели.</a:t>
            </a:r>
            <a:br>
              <a:rPr lang="ru-RU" b="1" dirty="0" smtClean="0"/>
            </a:br>
            <a:r>
              <a:rPr lang="ru-RU" sz="2000" b="1" dirty="0" smtClean="0">
                <a:latin typeface="+mn-lt"/>
              </a:rPr>
              <a:t>4. </a:t>
            </a:r>
            <a:r>
              <a:rPr lang="ru-RU" sz="2000" dirty="0" smtClean="0">
                <a:latin typeface="+mn-lt"/>
              </a:rPr>
              <a:t>Изучение </a:t>
            </a:r>
            <a:r>
              <a:rPr lang="ru-RU" sz="2000" dirty="0">
                <a:latin typeface="+mn-lt"/>
              </a:rPr>
              <a:t>на уроках обществознания нормативных документов по противодействию экстремизму, </a:t>
            </a:r>
            <a:r>
              <a:rPr lang="ru-RU" sz="2000" dirty="0" err="1">
                <a:latin typeface="+mn-lt"/>
              </a:rPr>
              <a:t>этносепаратизму</a:t>
            </a:r>
            <a:r>
              <a:rPr lang="ru-RU" sz="2000" dirty="0">
                <a:latin typeface="+mn-lt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11" y="2379633"/>
            <a:ext cx="5351773" cy="4013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948" y="2379633"/>
            <a:ext cx="5351772" cy="40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40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970" y="783537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План мероприятий Недели</a:t>
            </a:r>
            <a:r>
              <a:rPr lang="ru-RU" dirty="0"/>
              <a:t>.</a:t>
            </a:r>
            <a:br>
              <a:rPr lang="ru-RU" dirty="0"/>
            </a:br>
            <a:r>
              <a:rPr lang="ru-RU" sz="2000" dirty="0" smtClean="0">
                <a:latin typeface="+mn-lt"/>
              </a:rPr>
              <a:t>5. Конкурс </a:t>
            </a:r>
            <a:r>
              <a:rPr lang="ru-RU" sz="2000" dirty="0">
                <a:latin typeface="+mn-lt"/>
              </a:rPr>
              <a:t>рисунков « Нет терроризму 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27" y="2387878"/>
            <a:ext cx="5118816" cy="383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84" y="2387878"/>
            <a:ext cx="5441930" cy="38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7835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97</TotalTime>
  <Words>117</Words>
  <Application>Microsoft Office PowerPoint</Application>
  <PresentationFormat>Произвольный</PresentationFormat>
  <Paragraphs>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Parcel</vt:lpstr>
      <vt:lpstr>Муниципальное бюджетное общеобразовательное учреждение городского округа «Город Архангельск»  «Средняя школа № 93 имени 77-й гвардейской московско-черниговской стрелковой дивизии»</vt:lpstr>
      <vt:lpstr>ТЕМАТИЧЕСКАЯ НЕДЕЛЯ  по профилактике экстремизма и терроризма  </vt:lpstr>
      <vt:lpstr>Задачи:</vt:lpstr>
      <vt:lpstr> План мероприятий Недели.  1. Инструктаж работников школы по противодействию экстремизма.  </vt:lpstr>
      <vt:lpstr> 2. План мероприятий Недели. Проведение классных часов, профилактических бесед по противодействию экстремизма : «Терроризму-нет!», "Терроризм – угроза обществу"  </vt:lpstr>
      <vt:lpstr>План мероприятий Недели. 3.Распространение памяток , методических инструкций по обеспечению безопасности жизни.</vt:lpstr>
      <vt:lpstr>План мероприятий Недели. 3.Распространение памяток , методических инструкций по обеспечению безопасности жизни.</vt:lpstr>
      <vt:lpstr> План мероприятий Недели. 4. Изучение на уроках обществознания нормативных документов по противодействию экстремизму, этносепаратизму. </vt:lpstr>
      <vt:lpstr>План мероприятий Недели. 5. Конкурс рисунков « Нет терроризму ».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городского округа «Город Архангельск»  «Средняя школа № 93 имени 77-й гвардейской московско-черниговской стрелковой дивизии»</dc:title>
  <dc:creator>Мария</dc:creator>
  <cp:lastModifiedBy>Пользователь</cp:lastModifiedBy>
  <cp:revision>8</cp:revision>
  <dcterms:created xsi:type="dcterms:W3CDTF">2024-11-21T08:23:06Z</dcterms:created>
  <dcterms:modified xsi:type="dcterms:W3CDTF">2024-11-21T10:29:47Z</dcterms:modified>
</cp:coreProperties>
</file>