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3" r:id="rId2"/>
    <p:sldId id="272" r:id="rId3"/>
    <p:sldId id="256" r:id="rId4"/>
    <p:sldId id="269" r:id="rId5"/>
    <p:sldId id="261" r:id="rId6"/>
    <p:sldId id="260" r:id="rId7"/>
    <p:sldId id="257" r:id="rId8"/>
    <p:sldId id="258" r:id="rId9"/>
    <p:sldId id="259" r:id="rId10"/>
    <p:sldId id="265" r:id="rId11"/>
    <p:sldId id="264" r:id="rId12"/>
    <p:sldId id="263" r:id="rId13"/>
    <p:sldId id="266" r:id="rId14"/>
    <p:sldId id="267" r:id="rId15"/>
    <p:sldId id="274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7B19D-BD27-44C1-8712-BC88C33F0E03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06713D-7F00-4043-A737-45A9836088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cap="flat"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3DE32-0B76-49AC-8C13-38EA58B0F1B8}" type="datetimeFigureOut">
              <a:rPr lang="ru-RU" smtClean="0"/>
              <a:pPr/>
              <a:t>14.10.2019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C0A9B-5186-4131-8031-B8C46E66F7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hmarka.ua/media/articles/548.jpg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jpeg"/><Relationship Id="rId4" Type="http://schemas.openxmlformats.org/officeDocument/2006/relationships/hyperlink" Target="https://hmarka.ua/media/articles/550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hyperlink" Target="https://hmarka.ua/media/articles/551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marka.ua/media/articles/553.png" TargetMode="External"/><Relationship Id="rId5" Type="http://schemas.openxmlformats.org/officeDocument/2006/relationships/image" Target="../media/image27.png"/><Relationship Id="rId4" Type="http://schemas.openxmlformats.org/officeDocument/2006/relationships/hyperlink" Target="https://hmarka.ua/media/articles/552.pn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marka.ua/media/articles/556.png" TargetMode="External"/><Relationship Id="rId3" Type="http://schemas.openxmlformats.org/officeDocument/2006/relationships/image" Target="../media/image29.png"/><Relationship Id="rId7" Type="http://schemas.openxmlformats.org/officeDocument/2006/relationships/image" Target="../media/image31.png"/><Relationship Id="rId2" Type="http://schemas.openxmlformats.org/officeDocument/2006/relationships/hyperlink" Target="https://hmarka.ua/media/articles/554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marka.ua/media/articles/557.png" TargetMode="External"/><Relationship Id="rId5" Type="http://schemas.openxmlformats.org/officeDocument/2006/relationships/image" Target="../media/image30.png"/><Relationship Id="rId4" Type="http://schemas.openxmlformats.org/officeDocument/2006/relationships/hyperlink" Target="https://hmarka.ua/media/articles/555.png" TargetMode="External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5.jpeg"/><Relationship Id="rId2" Type="http://schemas.openxmlformats.org/officeDocument/2006/relationships/hyperlink" Target="https://hmarka.ua/media/articles/57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marka.ua/media/articles/572.jpg" TargetMode="External"/><Relationship Id="rId5" Type="http://schemas.openxmlformats.org/officeDocument/2006/relationships/image" Target="../media/image34.jpeg"/><Relationship Id="rId4" Type="http://schemas.openxmlformats.org/officeDocument/2006/relationships/hyperlink" Target="https://hmarka.ua/media/articles/571.jp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s://hmarka.ua/media/articles/574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hyperlink" Target="https://hmarka.ua/media/articles/573.jpg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marka.ua/media/articles/511.jpg" TargetMode="External"/><Relationship Id="rId3" Type="http://schemas.openxmlformats.org/officeDocument/2006/relationships/image" Target="../media/image39.jpeg"/><Relationship Id="rId7" Type="http://schemas.openxmlformats.org/officeDocument/2006/relationships/image" Target="../media/image41.jpeg"/><Relationship Id="rId2" Type="http://schemas.openxmlformats.org/officeDocument/2006/relationships/hyperlink" Target="https://hmarka.ua/media/articles/51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marka.ua/media/articles/509.jpg" TargetMode="External"/><Relationship Id="rId11" Type="http://schemas.openxmlformats.org/officeDocument/2006/relationships/image" Target="../media/image43.jpeg"/><Relationship Id="rId5" Type="http://schemas.openxmlformats.org/officeDocument/2006/relationships/image" Target="../media/image40.jpeg"/><Relationship Id="rId10" Type="http://schemas.openxmlformats.org/officeDocument/2006/relationships/hyperlink" Target="https://hmarka.ua/media/articles/505.jpg" TargetMode="External"/><Relationship Id="rId4" Type="http://schemas.openxmlformats.org/officeDocument/2006/relationships/hyperlink" Target="https://hmarka.ua/media/articles/506.jpg" TargetMode="External"/><Relationship Id="rId9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hmarka.ua/media/articles/620.jpg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hmarka.ua/media/articles/622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marka.ua/media/articles/582.jpg" TargetMode="External"/><Relationship Id="rId13" Type="http://schemas.openxmlformats.org/officeDocument/2006/relationships/image" Target="../media/image9.png"/><Relationship Id="rId18" Type="http://schemas.openxmlformats.org/officeDocument/2006/relationships/hyperlink" Target="https://hmarka.ua/media/articles/614.jpg" TargetMode="External"/><Relationship Id="rId26" Type="http://schemas.openxmlformats.org/officeDocument/2006/relationships/hyperlink" Target="https://hmarka.ua/media/articles/524.jpg" TargetMode="External"/><Relationship Id="rId39" Type="http://schemas.openxmlformats.org/officeDocument/2006/relationships/image" Target="../media/image22.jpeg"/><Relationship Id="rId3" Type="http://schemas.openxmlformats.org/officeDocument/2006/relationships/image" Target="../media/image4.jpeg"/><Relationship Id="rId21" Type="http://schemas.openxmlformats.org/officeDocument/2006/relationships/image" Target="../media/image13.jpeg"/><Relationship Id="rId34" Type="http://schemas.openxmlformats.org/officeDocument/2006/relationships/hyperlink" Target="https://hmarka.ua/media/articles/601.jpg" TargetMode="External"/><Relationship Id="rId7" Type="http://schemas.openxmlformats.org/officeDocument/2006/relationships/image" Target="../media/image6.jpeg"/><Relationship Id="rId12" Type="http://schemas.openxmlformats.org/officeDocument/2006/relationships/hyperlink" Target="https://hmarka.ua/media/articles/588.png" TargetMode="External"/><Relationship Id="rId17" Type="http://schemas.openxmlformats.org/officeDocument/2006/relationships/image" Target="../media/image11.jpeg"/><Relationship Id="rId25" Type="http://schemas.openxmlformats.org/officeDocument/2006/relationships/image" Target="../media/image15.jpeg"/><Relationship Id="rId33" Type="http://schemas.openxmlformats.org/officeDocument/2006/relationships/image" Target="../media/image19.jpeg"/><Relationship Id="rId38" Type="http://schemas.openxmlformats.org/officeDocument/2006/relationships/hyperlink" Target="https://hmarka.ua/media/articles/611.jpg" TargetMode="External"/><Relationship Id="rId2" Type="http://schemas.openxmlformats.org/officeDocument/2006/relationships/hyperlink" Target="https://hmarka.ua/media/articles/581.jpg" TargetMode="External"/><Relationship Id="rId16" Type="http://schemas.openxmlformats.org/officeDocument/2006/relationships/hyperlink" Target="https://hmarka.ua/media/articles/589.jpg" TargetMode="External"/><Relationship Id="rId20" Type="http://schemas.openxmlformats.org/officeDocument/2006/relationships/hyperlink" Target="https://hmarka.ua/media/articles/615.jpg" TargetMode="External"/><Relationship Id="rId29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hmarka.ua/media/articles/587.jpg" TargetMode="External"/><Relationship Id="rId11" Type="http://schemas.openxmlformats.org/officeDocument/2006/relationships/image" Target="../media/image8.jpeg"/><Relationship Id="rId24" Type="http://schemas.openxmlformats.org/officeDocument/2006/relationships/hyperlink" Target="https://hmarka.ua/media/articles/526.jpg" TargetMode="External"/><Relationship Id="rId32" Type="http://schemas.openxmlformats.org/officeDocument/2006/relationships/hyperlink" Target="https://hmarka.ua/media/articles/597.jpg" TargetMode="External"/><Relationship Id="rId37" Type="http://schemas.openxmlformats.org/officeDocument/2006/relationships/image" Target="../media/image21.jpeg"/><Relationship Id="rId5" Type="http://schemas.openxmlformats.org/officeDocument/2006/relationships/image" Target="../media/image5.png"/><Relationship Id="rId15" Type="http://schemas.openxmlformats.org/officeDocument/2006/relationships/image" Target="../media/image10.jpeg"/><Relationship Id="rId23" Type="http://schemas.openxmlformats.org/officeDocument/2006/relationships/image" Target="../media/image14.jpeg"/><Relationship Id="rId28" Type="http://schemas.openxmlformats.org/officeDocument/2006/relationships/hyperlink" Target="https://hmarka.ua/media/articles/525.jpg" TargetMode="External"/><Relationship Id="rId36" Type="http://schemas.openxmlformats.org/officeDocument/2006/relationships/hyperlink" Target="https://hmarka.ua/media/articles/612.jpg" TargetMode="External"/><Relationship Id="rId10" Type="http://schemas.openxmlformats.org/officeDocument/2006/relationships/hyperlink" Target="https://hmarka.ua/media/articles/583.jpg" TargetMode="External"/><Relationship Id="rId19" Type="http://schemas.openxmlformats.org/officeDocument/2006/relationships/image" Target="../media/image12.jpeg"/><Relationship Id="rId31" Type="http://schemas.openxmlformats.org/officeDocument/2006/relationships/image" Target="../media/image18.jpeg"/><Relationship Id="rId4" Type="http://schemas.openxmlformats.org/officeDocument/2006/relationships/hyperlink" Target="https://hmarka.ua/media/articles/586.png" TargetMode="External"/><Relationship Id="rId9" Type="http://schemas.openxmlformats.org/officeDocument/2006/relationships/image" Target="../media/image7.jpeg"/><Relationship Id="rId14" Type="http://schemas.openxmlformats.org/officeDocument/2006/relationships/hyperlink" Target="https://hmarka.ua/media/articles/585.jpg" TargetMode="External"/><Relationship Id="rId22" Type="http://schemas.openxmlformats.org/officeDocument/2006/relationships/hyperlink" Target="https://hmarka.ua/media/articles/592.jpg" TargetMode="External"/><Relationship Id="rId27" Type="http://schemas.openxmlformats.org/officeDocument/2006/relationships/image" Target="../media/image16.jpeg"/><Relationship Id="rId30" Type="http://schemas.openxmlformats.org/officeDocument/2006/relationships/hyperlink" Target="https://hmarka.ua/media/articles/529.jpg" TargetMode="External"/><Relationship Id="rId35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hmarka.ua/media/articles/544.jpg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>
                <a:solidFill>
                  <a:schemeClr val="accent4"/>
                </a:solidFill>
              </a:rPr>
              <a:t>Время разложения материалов в природной среде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Бумага 2-10 лет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Консервные банки более 80 лет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Полиэтиленовые пакеты более 200лет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Пластмасса 500 лет</a:t>
            </a:r>
          </a:p>
          <a:p>
            <a:r>
              <a:rPr lang="ru-RU" b="1" i="1" dirty="0" smtClean="0">
                <a:solidFill>
                  <a:srgbClr val="C00000"/>
                </a:solidFill>
              </a:rPr>
              <a:t>Стекло более 1000 лет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100" b="1" dirty="0" smtClean="0">
                <a:solidFill>
                  <a:schemeClr val="accent3">
                    <a:lumMod val="50000"/>
                  </a:schemeClr>
                </a:solidFill>
              </a:rPr>
              <a:t>Знаки, информирующие об экологически чистых методах производства и переработки продукции и  тары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7544" y="1700808"/>
            <a:ext cx="4040188" cy="618082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4400" dirty="0">
                <a:solidFill>
                  <a:schemeClr val="accent6">
                    <a:lumMod val="50000"/>
                  </a:schemeClr>
                </a:solidFill>
              </a:rPr>
              <a:t>Лента (петля) Мебиуса» </a:t>
            </a:r>
            <a:endParaRPr lang="ru-RU" sz="44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4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5148064" y="1535113"/>
            <a:ext cx="3538736" cy="639762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4400" dirty="0">
                <a:solidFill>
                  <a:schemeClr val="accent6">
                    <a:lumMod val="50000"/>
                  </a:schemeClr>
                </a:solidFill>
              </a:rPr>
              <a:t>Замкнутый цикл»</a:t>
            </a:r>
          </a:p>
          <a:p>
            <a:endParaRPr lang="ru-RU" dirty="0"/>
          </a:p>
        </p:txBody>
      </p:sp>
      <p:pic>
        <p:nvPicPr>
          <p:cNvPr id="8" name="Содержимое 7" descr="https://hmarka.ua/media/articles/548.jpg">
            <a:hlinkClick r:id="rId2" tooltip="&quot;&quot;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204864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79512" y="3861048"/>
            <a:ext cx="41764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Знак вторичной переработки Указывает, что данный продукт (или упаковка) изготовлен из переработанного материала (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Recycled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) и/или пригоден для последующей переработки </a:t>
            </a:r>
          </a:p>
        </p:txBody>
      </p:sp>
      <p:pic>
        <p:nvPicPr>
          <p:cNvPr id="10" name="Содержимое 9" descr="https://hmarka.ua/media/articles/550.jpg">
            <a:hlinkClick r:id="rId4" tooltip="&quot;&quot;"/>
          </p:cNvPr>
          <p:cNvPicPr>
            <a:picLocks noGrp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204864"/>
            <a:ext cx="158417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572000" y="3861048"/>
            <a:ext cx="43204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Знак, означающий замкнутый цикл: создание - применение – утилизация. Ставится на упаковку или товар из полимерных материалов и информирует о том, что упаковка или товар пригодны для вторичной переработки. 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</a:rPr>
            </a:b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  <p:bldP spid="6" grpId="0" build="allAtOnce"/>
      <p:bldP spid="9" grpId="0" build="p"/>
      <p:bldP spid="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hmarka.ua/media/articles/551.png">
            <a:hlinkClick r:id="rId2" tooltip="&quot;&quot;"/>
          </p:cNvPr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764704"/>
            <a:ext cx="100806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835696" y="764704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Используется для изготовления упаковок (бутылок, банок, коробок и т.д.), для розлива прохладительных напитков, соков и воды, а также упаковки для разного рода порошков, сыпучих пищевых продуктов и т.д.</a:t>
            </a:r>
          </a:p>
        </p:txBody>
      </p:sp>
      <p:pic>
        <p:nvPicPr>
          <p:cNvPr id="6" name="Рисунок 5" descr="https://hmarka.ua/media/articles/552.png">
            <a:hlinkClick r:id="rId4" tooltip="&quot;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564904"/>
            <a:ext cx="93610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835696" y="2636912"/>
            <a:ext cx="69127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Используется для изготовления фасовочных пакетов, пакетов для молока и воды, бутылок для отбеливателей, шампуней, моющих и чистящих средств, канистр для моторного и машинного масел и т.д.</a:t>
            </a:r>
          </a:p>
        </p:txBody>
      </p:sp>
      <p:pic>
        <p:nvPicPr>
          <p:cNvPr id="8" name="Рисунок 7" descr="https://hmarka.ua/media/articles/553.png">
            <a:hlinkClick r:id="rId6" tooltip="&quot;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5013176"/>
            <a:ext cx="100811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907704" y="4725144"/>
            <a:ext cx="691276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Используется в производстве окон, упаковки сыпучих пищевых продуктов и разного рода пищевых жиров. Этот вид пластика практически не поддается переработке. Существуют данные о его способности проникать в продукты питания, а затем и в организм человека.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 build="p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hmarka.ua/media/articles/554.png">
            <a:hlinkClick r:id="rId2" tooltip="&quot;&quot;"/>
          </p:cNvPr>
          <p:cNvPicPr>
            <a:picLocks noGrp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2696"/>
            <a:ext cx="93662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331640" y="692696"/>
            <a:ext cx="74168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Используется в производстве полиэтиленовых пакетов, гнущихся пластиковых упаковок и для производства некоторых пластиковых бутылок и труб.</a:t>
            </a:r>
          </a:p>
        </p:txBody>
      </p:sp>
      <p:pic>
        <p:nvPicPr>
          <p:cNvPr id="6" name="Рисунок 5" descr="https://hmarka.ua/media/articles/555.png">
            <a:hlinkClick r:id="rId4" tooltip="&quot;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204864"/>
            <a:ext cx="100811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331640" y="2132856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 него делают крышки для бутылок, бутылки для сиропа и кетчупа, одноразовые стаканчики. Из полипропиленовых стаканов можно пить горячий чай или кофе, в тарелках из него можно разогревать пищу в микроволновой печи. </a:t>
            </a:r>
          </a:p>
        </p:txBody>
      </p:sp>
      <p:pic>
        <p:nvPicPr>
          <p:cNvPr id="8" name="Рисунок 7" descr="https://hmarka.ua/media/articles/557.png">
            <a:hlinkClick r:id="rId6" tooltip="&quot;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717032"/>
            <a:ext cx="93610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475656" y="4149080"/>
          <a:ext cx="7056784" cy="361950"/>
        </p:xfrm>
        <a:graphic>
          <a:graphicData uri="http://schemas.openxmlformats.org/drawingml/2006/table">
            <a:tbl>
              <a:tblPr/>
              <a:tblGrid>
                <a:gridCol w="7056784"/>
              </a:tblGrid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" name="Рисунок 9" descr="https://hmarka.ua/media/articles/556.png">
            <a:hlinkClick r:id="rId8" tooltip="&quot;&quot;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1520" y="5085184"/>
            <a:ext cx="100811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475656" y="5157192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Упаковка, маркированная этой цифрой, не может быть переработана и заканчивает свой жизненный цикл на полигоне отходов.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3789040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Используется в производстве поддонов для мяса и птицы, контейнеров для яиц.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00B050"/>
                </a:solidFill>
              </a:rPr>
              <a:t>Знаки, информирующие об экологически чистых методах производства и переработки продукции и тары.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Содержимое 3" descr="https://hmarka.ua/media/articles/570.jpg">
            <a:hlinkClick r:id="rId2" tooltip="&quot;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72816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23528" y="1412776"/>
          <a:ext cx="1440160" cy="361950"/>
        </p:xfrm>
        <a:graphic>
          <a:graphicData uri="http://schemas.openxmlformats.org/drawingml/2006/table">
            <a:tbl>
              <a:tblPr/>
              <a:tblGrid>
                <a:gridCol w="1440160"/>
              </a:tblGrid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«Бокал-вилка»</a:t>
                      </a:r>
                      <a:endParaRPr lang="ru-RU" sz="11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835696" y="1628800"/>
            <a:ext cx="6912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Наносится на пластиковую посуду и информирует о пригодности пластикового изделия для контакта с пищевыми продуктами.</a:t>
            </a:r>
          </a:p>
        </p:txBody>
      </p:sp>
      <p:pic>
        <p:nvPicPr>
          <p:cNvPr id="8" name="Рисунок 7" descr="https://hmarka.ua/media/articles/571.jpg">
            <a:hlinkClick r:id="rId4" tooltip="&quot;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501008"/>
            <a:ext cx="93610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51520" y="2996952"/>
          <a:ext cx="1463824" cy="361950"/>
        </p:xfrm>
        <a:graphic>
          <a:graphicData uri="http://schemas.openxmlformats.org/drawingml/2006/table">
            <a:tbl>
              <a:tblPr/>
              <a:tblGrid>
                <a:gridCol w="1463824"/>
              </a:tblGrid>
              <a:tr h="0">
                <a:tc>
                  <a:txBody>
                    <a:bodyPr/>
                    <a:lstStyle/>
                    <a:p>
                      <a:pPr fontAlgn="base">
                        <a:lnSpc>
                          <a:spcPts val="2100"/>
                        </a:lnSpc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B050"/>
                          </a:solidFill>
                          <a:latin typeface="Arial"/>
                          <a:ea typeface="Times New Roman"/>
                        </a:rPr>
                        <a:t>«Не мусорить!»</a:t>
                      </a:r>
                      <a:endParaRPr lang="ru-RU" sz="1100" b="1" dirty="0">
                        <a:solidFill>
                          <a:srgbClr val="00B050"/>
                        </a:solidFill>
                        <a:latin typeface="Calibri"/>
                        <a:ea typeface="Times New Roman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3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907704" y="3284984"/>
            <a:ext cx="6624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Упаковку от этого товара рекомендуется выбрасывать в обычную урну.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4797152"/>
            <a:ext cx="241176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«Особая утилизация»</a:t>
            </a:r>
            <a:endParaRPr kumimoji="0" lang="ru-RU" sz="13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rgbClr val="030303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https://hmarka.ua/media/articles/572.jpg">
            <a:hlinkClick r:id="rId6" tooltip="&quot;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7544" y="5301208"/>
            <a:ext cx="762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979712" y="4927520"/>
            <a:ext cx="691276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Запрещено выбрасывать в обычный контейнер. Наносит вред окружающей среде. Утилизировать в специальных местах.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 При их сжигании  выделяются токсичные вещества.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ea typeface="Calibri" pitchFamily="34" charset="0"/>
                <a:cs typeface="Arial" pitchFamily="34" charset="0"/>
              </a:rPr>
              <a:t>Ставится на источниках питания (батарейках и аккумуляторах), содержащих опасные вещества: ртуть, кадмий и свинец.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235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3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3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10" grpId="0" build="p"/>
      <p:bldP spid="23553" grpId="0" build="p"/>
      <p:bldP spid="2355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>
                <a:solidFill>
                  <a:schemeClr val="accent2"/>
                </a:solidFill>
              </a:rPr>
              <a:t>Знаки</a:t>
            </a:r>
            <a:r>
              <a:rPr lang="ru-RU" sz="3200" b="1" dirty="0">
                <a:solidFill>
                  <a:schemeClr val="accent2"/>
                </a:solidFill>
              </a:rPr>
              <a:t>, предупреждающие об опасности для окружающей среды.</a:t>
            </a:r>
            <a:r>
              <a:rPr lang="ru-RU" sz="3200" dirty="0">
                <a:solidFill>
                  <a:srgbClr val="C00000"/>
                </a:solidFill>
              </a:rPr>
              <a:t/>
            </a:r>
            <a:br>
              <a:rPr lang="ru-RU" sz="3200" dirty="0">
                <a:solidFill>
                  <a:srgbClr val="C00000"/>
                </a:solidFill>
              </a:rPr>
            </a:b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				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				</a:t>
            </a:r>
            <a:r>
              <a:rPr lang="ru-RU" sz="2400" b="1" dirty="0" smtClean="0">
                <a:solidFill>
                  <a:schemeClr val="accent2"/>
                </a:solidFill>
              </a:rPr>
              <a:t>«Опасно для моря»</a:t>
            </a:r>
            <a:endParaRPr lang="ru-RU" sz="2400" dirty="0" smtClean="0">
              <a:solidFill>
                <a:schemeClr val="accent2"/>
              </a:solidFill>
            </a:endParaRPr>
          </a:p>
          <a:p>
            <a:pPr>
              <a:buNone/>
            </a:pPr>
            <a:endParaRPr lang="ru-RU" sz="24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				</a:t>
            </a:r>
            <a:endParaRPr lang="ru-RU" sz="1800" dirty="0"/>
          </a:p>
        </p:txBody>
      </p:sp>
      <p:pic>
        <p:nvPicPr>
          <p:cNvPr id="4" name="Рисунок 3" descr="https://hmarka.ua/media/articles/574.jpg">
            <a:hlinkClick r:id="rId2" tooltip="&quot;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201622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123728" y="2708920"/>
            <a:ext cx="66967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Применяется при морских перевозках веществ, опасных для флоры и фауны</a:t>
            </a:r>
            <a:r>
              <a:rPr lang="ru-RU" sz="2400" b="1" dirty="0" smtClean="0"/>
              <a:t>.</a:t>
            </a:r>
          </a:p>
          <a:p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39752" y="3645024"/>
            <a:ext cx="5400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/>
          </a:p>
          <a:p>
            <a:r>
              <a:rPr lang="ru-RU" sz="2400" b="1" dirty="0" smtClean="0">
                <a:solidFill>
                  <a:schemeClr val="accent2"/>
                </a:solidFill>
              </a:rPr>
              <a:t>«</a:t>
            </a:r>
            <a:r>
              <a:rPr lang="ru-RU" sz="2400" b="1" dirty="0">
                <a:solidFill>
                  <a:schemeClr val="accent2"/>
                </a:solidFill>
              </a:rPr>
              <a:t>Опасно для окружающей среды»</a:t>
            </a:r>
            <a:endParaRPr lang="ru-RU" sz="2400" dirty="0">
              <a:solidFill>
                <a:schemeClr val="accent2"/>
              </a:solidFill>
            </a:endParaRPr>
          </a:p>
        </p:txBody>
      </p:sp>
      <p:pic>
        <p:nvPicPr>
          <p:cNvPr id="7" name="Рисунок 6" descr="https://hmarka.ua/media/articles/573.jpg">
            <a:hlinkClick r:id="rId4" tooltip="&quot;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21088"/>
            <a:ext cx="205172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051720" y="4437112"/>
            <a:ext cx="6552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Вещества, опасные для окружающей среды или части окружающей среды, например - водных организмов.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4208" y="5394958"/>
            <a:ext cx="2699792" cy="1463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  <p:bldP spid="6" grpId="0" build="p"/>
      <p:bldP spid="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</a:rPr>
              <a:t>Маркировка информирующая о воздействии на озоновый слой.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https://hmarka.ua/media/articles/510.jpg">
            <a:hlinkClick r:id="rId2" tooltip="&quot;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0" y="2132856"/>
            <a:ext cx="284380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55776" y="1556792"/>
            <a:ext cx="5976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4">
                    <a:lumMod val="75000"/>
                  </a:schemeClr>
                </a:solidFill>
              </a:rPr>
              <a:t>«Не содержит фреон»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 </a:t>
            </a:r>
          </a:p>
        </p:txBody>
      </p:sp>
      <p:pic>
        <p:nvPicPr>
          <p:cNvPr id="7" name="Рисунок 6" descr="https://hmarka.ua/media/articles/506.jpg">
            <a:hlinkClick r:id="rId4" tooltip="&quot;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2060848"/>
            <a:ext cx="234617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hmarka.ua/media/articles/509.jpg">
            <a:hlinkClick r:id="rId6" tooltip="&quot;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4365104"/>
            <a:ext cx="2274168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hmarka.ua/media/articles/511.jpg">
            <a:hlinkClick r:id="rId8" tooltip="&quot;&quot;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7704" y="4437112"/>
            <a:ext cx="2232248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hmarka.ua/media/articles/505.jpg">
            <a:hlinkClick r:id="rId10" tooltip="&quot;&quot;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15816" y="2132856"/>
            <a:ext cx="2736304" cy="235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ЗНАКИ НА УПАКОВКЕ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400">
                <a:solidFill>
                  <a:srgbClr val="333399"/>
                </a:solidFill>
              </a:rPr>
              <a:t>ПРОБЛЕМЫ УПАКОВКИ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971550" y="1916113"/>
            <a:ext cx="7772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41313">
              <a:spcBef>
                <a:spcPts val="800"/>
              </a:spcBef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>
                <a:solidFill>
                  <a:srgbClr val="000000"/>
                </a:solidFill>
              </a:rPr>
              <a:t>В крупных городах в год на человека</a:t>
            </a:r>
          </a:p>
          <a:p>
            <a:pPr marL="342900" indent="-341313">
              <a:spcBef>
                <a:spcPts val="800"/>
              </a:spcBef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>
                <a:solidFill>
                  <a:srgbClr val="000000"/>
                </a:solidFill>
              </a:rPr>
              <a:t>образуется около </a:t>
            </a:r>
            <a:r>
              <a:rPr lang="ru-RU" sz="3200">
                <a:solidFill>
                  <a:srgbClr val="FF0000"/>
                </a:solidFill>
              </a:rPr>
              <a:t>300 кг</a:t>
            </a:r>
            <a:r>
              <a:rPr lang="ru-RU" sz="3200">
                <a:solidFill>
                  <a:srgbClr val="000000"/>
                </a:solidFill>
              </a:rPr>
              <a:t> бытовых</a:t>
            </a:r>
          </a:p>
          <a:p>
            <a:pPr marL="342900" indent="-341313">
              <a:spcBef>
                <a:spcPts val="800"/>
              </a:spcBef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>
                <a:solidFill>
                  <a:srgbClr val="000000"/>
                </a:solidFill>
              </a:rPr>
              <a:t>отходов </a:t>
            </a:r>
          </a:p>
          <a:p>
            <a:pPr marL="342900" indent="-341313">
              <a:spcBef>
                <a:spcPts val="800"/>
              </a:spcBef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3200">
              <a:solidFill>
                <a:srgbClr val="000000"/>
              </a:solidFill>
            </a:endParaRPr>
          </a:p>
          <a:p>
            <a:pPr marL="341313" indent="-339725" algn="l">
              <a:spcBef>
                <a:spcPts val="800"/>
              </a:spcBef>
              <a:buClr>
                <a:srgbClr val="3333CC"/>
              </a:buClr>
              <a:buSzPct val="60000"/>
              <a:buFont typeface="Wingdings" charset="2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3200">
              <a:solidFill>
                <a:srgbClr val="000000"/>
              </a:solidFill>
            </a:endParaRPr>
          </a:p>
          <a:p>
            <a:pPr marL="342900" indent="-341313" algn="l">
              <a:spcBef>
                <a:spcPts val="800"/>
              </a:spcBef>
              <a:buClrTx/>
              <a:buSzPct val="60000"/>
              <a:buFontTx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r>
              <a:rPr lang="ru-RU" sz="3200">
                <a:solidFill>
                  <a:srgbClr val="000000"/>
                </a:solidFill>
              </a:rPr>
              <a:t>Загрязнение окружающей среды</a:t>
            </a:r>
          </a:p>
          <a:p>
            <a:pPr marL="341313" indent="-339725" algn="l">
              <a:spcBef>
                <a:spcPts val="800"/>
              </a:spcBef>
              <a:buClr>
                <a:srgbClr val="3333CC"/>
              </a:buClr>
              <a:buSzPct val="60000"/>
              <a:buFont typeface="Wingdings" charset="2"/>
              <a:buNone/>
              <a:tabLst>
                <a:tab pos="912813" algn="l"/>
                <a:tab pos="1827213" algn="l"/>
                <a:tab pos="2741613" algn="l"/>
                <a:tab pos="3656013" algn="l"/>
                <a:tab pos="4570413" algn="l"/>
                <a:tab pos="5484813" algn="l"/>
                <a:tab pos="6399213" algn="l"/>
                <a:tab pos="7313613" algn="l"/>
                <a:tab pos="8228013" algn="l"/>
                <a:tab pos="9142413" algn="l"/>
                <a:tab pos="10056813" algn="l"/>
              </a:tabLst>
            </a:pPr>
            <a:endParaRPr lang="ru-RU" sz="3200">
              <a:solidFill>
                <a:srgbClr val="000000"/>
              </a:solidFill>
            </a:endParaRP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auto">
          <a:xfrm>
            <a:off x="3779912" y="3717032"/>
            <a:ext cx="2303462" cy="115212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CBFECA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s://hmarka.ua/media/articles/620.jpg">
            <a:hlinkClick r:id="rId2" tooltip="&quot;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817440"/>
            <a:ext cx="882047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ru-RU" b="1" dirty="0"/>
              <a:t>Экологические знаки на упаковках товаров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i="0" dirty="0" err="1" smtClean="0"/>
              <a:t>Экомаркировка</a:t>
            </a:r>
            <a:r>
              <a:rPr lang="ru-RU" b="0" i="0" dirty="0" smtClean="0"/>
              <a:t> товаров ― специальные графические символы или текст, подтверждающие соответствие товара или услуги экологическим нормам безопасности для окружающей среды и потребителя.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0" dirty="0" err="1" smtClean="0">
                <a:solidFill>
                  <a:schemeClr val="accent4"/>
                </a:solidFill>
              </a:rPr>
              <a:t>Экомаркировка</a:t>
            </a:r>
            <a:r>
              <a:rPr lang="ru-RU" b="1" i="0" dirty="0" smtClean="0">
                <a:solidFill>
                  <a:schemeClr val="accent4"/>
                </a:solidFill>
              </a:rPr>
              <a:t> информирует покупателя о том, что продукция, на которую она нанесена, экологически безопасна..</a:t>
            </a:r>
          </a:p>
          <a:p>
            <a:endParaRPr lang="ru-RU" dirty="0" smtClean="0"/>
          </a:p>
          <a:p>
            <a:endParaRPr lang="ru-RU" dirty="0"/>
          </a:p>
          <a:p>
            <a:r>
              <a:rPr lang="ru-RU" sz="4300" b="1" dirty="0" smtClean="0">
                <a:solidFill>
                  <a:schemeClr val="accent2"/>
                </a:solidFill>
              </a:rPr>
              <a:t>Главное требование - стремление к снижению нагрузки на окружающую среду и качественный продукт или услуга.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/>
                </a:solidFill>
              </a:rPr>
              <a:t>Подгруппы </a:t>
            </a:r>
            <a:r>
              <a:rPr lang="ru-RU" sz="3200" b="1" dirty="0">
                <a:solidFill>
                  <a:schemeClr val="accent2"/>
                </a:solidFill>
              </a:rPr>
              <a:t>экологических знаков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en-US" sz="2800" dirty="0" smtClean="0"/>
              <a:t>I -</a:t>
            </a:r>
            <a:r>
              <a:rPr lang="ru-RU" sz="2800" dirty="0" smtClean="0"/>
              <a:t> </a:t>
            </a:r>
            <a:r>
              <a:rPr lang="ru-RU" sz="2800" dirty="0"/>
              <a:t>продукция экологически чистая и безопасная для природы, здоровья и жизни потребителей, их имущества;</a:t>
            </a:r>
          </a:p>
          <a:p>
            <a:pPr lvl="0" fontAlgn="base"/>
            <a:r>
              <a:rPr lang="en-US" sz="2800" dirty="0" smtClean="0"/>
              <a:t>II -</a:t>
            </a:r>
            <a:r>
              <a:rPr lang="ru-RU" sz="2800" dirty="0" smtClean="0"/>
              <a:t> </a:t>
            </a:r>
            <a:r>
              <a:rPr lang="ru-RU" sz="2800" dirty="0"/>
              <a:t>экологически </a:t>
            </a:r>
            <a:r>
              <a:rPr lang="ru-RU" sz="2800" dirty="0" smtClean="0"/>
              <a:t>чисты</a:t>
            </a:r>
            <a:r>
              <a:rPr lang="ru-RU" sz="2800" dirty="0"/>
              <a:t>е</a:t>
            </a:r>
            <a:r>
              <a:rPr lang="ru-RU" sz="2800" dirty="0" smtClean="0"/>
              <a:t> методы </a:t>
            </a:r>
            <a:r>
              <a:rPr lang="ru-RU" sz="2800" dirty="0"/>
              <a:t>производства и переработки продукции и </a:t>
            </a:r>
            <a:r>
              <a:rPr lang="ru-RU" sz="2800" dirty="0" smtClean="0"/>
              <a:t>тары;</a:t>
            </a:r>
          </a:p>
          <a:p>
            <a:pPr lvl="0" fontAlgn="base"/>
            <a:r>
              <a:rPr lang="en-US" sz="2800" dirty="0" smtClean="0"/>
              <a:t>III - </a:t>
            </a:r>
            <a:r>
              <a:rPr lang="ru-RU" sz="2800" dirty="0" smtClean="0"/>
              <a:t>Опасност</a:t>
            </a:r>
            <a:r>
              <a:rPr lang="ru-RU" sz="2800" dirty="0"/>
              <a:t>ь</a:t>
            </a:r>
            <a:r>
              <a:rPr lang="ru-RU" sz="2800" dirty="0" smtClean="0"/>
              <a:t> </a:t>
            </a:r>
            <a:r>
              <a:rPr lang="ru-RU" sz="2800" dirty="0"/>
              <a:t>для окружающей среды.</a:t>
            </a:r>
          </a:p>
          <a:p>
            <a:endParaRPr lang="ru-RU" dirty="0"/>
          </a:p>
        </p:txBody>
      </p:sp>
      <p:pic>
        <p:nvPicPr>
          <p:cNvPr id="6" name="Содержимое 3" descr="https://hmarka.ua/media/articles/622.jpg">
            <a:hlinkClick r:id="rId2" tooltip="&quot;&quot;"/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365104"/>
            <a:ext cx="2915816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Знаки, информирующие о том, что продукция экологически чистая и безопасная для природы, здоровья и жизни потребителей, их имущества.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4038600" cy="4608512"/>
          </a:xfrm>
        </p:spPr>
        <p:txBody>
          <a:bodyPr>
            <a:normAutofit fontScale="77500" lnSpcReduction="20000"/>
          </a:bodyPr>
          <a:lstStyle/>
          <a:p>
            <a:r>
              <a:rPr lang="ru-RU" sz="2900" b="1" dirty="0" smtClean="0">
                <a:solidFill>
                  <a:schemeClr val="accent4">
                    <a:lumMod val="50000"/>
                  </a:schemeClr>
                </a:solidFill>
              </a:rPr>
              <a:t>Первый и старейший в мире экологический знак – «Голубой ангел». Он был создан в 1977 году по инициативе федерального министерства внутренних дел Германии. К настоящему времени им отмечены 4000 наименований продукции, начиная от компьютеров и заканчивая мебелью, несмотря на довольно высокие требования, учитывающие все этапы производства. 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8470" y="2420888"/>
            <a:ext cx="304364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Маркировка продуктов питания.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Информация о натуральности продукции (сырья) органического происхождения, выращенной без применения химикатов, произведённой без красителей и </a:t>
            </a:r>
            <a:r>
              <a:rPr lang="ru-RU" sz="2400" dirty="0" smtClean="0"/>
              <a:t>искусственных </a:t>
            </a:r>
            <a:r>
              <a:rPr lang="ru-RU" sz="2400" dirty="0"/>
              <a:t>пищевых добавок</a:t>
            </a:r>
            <a:r>
              <a:rPr lang="ru-RU" sz="2400" dirty="0" smtClean="0"/>
              <a:t>.</a:t>
            </a:r>
          </a:p>
          <a:p>
            <a:endParaRPr lang="ru-RU" sz="2400" dirty="0"/>
          </a:p>
        </p:txBody>
      </p:sp>
      <p:pic>
        <p:nvPicPr>
          <p:cNvPr id="7" name="Рисунок 6" descr="https://hmarka.ua/media/articles/581.jpg">
            <a:hlinkClick r:id="rId2" tooltip="&quot;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212976"/>
            <a:ext cx="112204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hmarka.ua/media/articles/586.png">
            <a:hlinkClick r:id="rId4" tooltip="&quot;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3068960"/>
            <a:ext cx="1527423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hmarka.ua/media/articles/587.jpg">
            <a:hlinkClick r:id="rId6" tooltip="&quot;&quot;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7784" y="3284984"/>
            <a:ext cx="119404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hmarka.ua/media/articles/582.jpg">
            <a:hlinkClick r:id="rId8" tooltip="&quot;&quot;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995936" y="3284984"/>
            <a:ext cx="978024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hmarka.ua/media/articles/583.jpg">
            <a:hlinkClick r:id="rId10" tooltip="&quot;&quot;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932040" y="3212976"/>
            <a:ext cx="11521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hmarka.ua/media/articles/588.png">
            <a:hlinkClick r:id="rId12" tooltip="&quot;&quot;"/>
          </p:cNvPr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012160" y="3284984"/>
            <a:ext cx="105003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hmarka.ua/media/articles/585.jpg">
            <a:hlinkClick r:id="rId14" tooltip="&quot;&quot;"/>
          </p:cNvPr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1520" y="4437112"/>
            <a:ext cx="1050032" cy="901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hmarka.ua/media/articles/589.jpg">
            <a:hlinkClick r:id="rId16" tooltip="&quot;&quot;"/>
          </p:cNvPr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547664" y="4437112"/>
            <a:ext cx="1050032" cy="892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hmarka.ua/media/articles/614.jpg">
            <a:hlinkClick r:id="rId18" tooltip="&quot;&quot;"/>
          </p:cNvPr>
          <p:cNvPicPr/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2843808" y="4509120"/>
            <a:ext cx="1008112" cy="90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hmarka.ua/media/articles/615.jpg">
            <a:hlinkClick r:id="rId20" tooltip="&quot;&quot;"/>
          </p:cNvPr>
          <p:cNvPicPr/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139952" y="4509120"/>
            <a:ext cx="1008112" cy="90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hmarka.ua/media/articles/592.jpg">
            <a:hlinkClick r:id="rId22" tooltip="&quot;&quot;"/>
          </p:cNvPr>
          <p:cNvPicPr/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5508104" y="4437112"/>
            <a:ext cx="1363216" cy="897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hmarka.ua/media/articles/526.jpg">
            <a:hlinkClick r:id="rId24" tooltip="&quot;&quot;"/>
          </p:cNvPr>
          <p:cNvPicPr/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467544" y="5589240"/>
            <a:ext cx="1080120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hmarka.ua/media/articles/524.jpg">
            <a:hlinkClick r:id="rId26" tooltip="&quot;&quot;"/>
          </p:cNvPr>
          <p:cNvPicPr/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1979712" y="5589240"/>
            <a:ext cx="100811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s://hmarka.ua/media/articles/525.jpg">
            <a:hlinkClick r:id="rId28" tooltip="&quot;&quot;"/>
          </p:cNvPr>
          <p:cNvPicPr/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3131840" y="5589240"/>
            <a:ext cx="1050032" cy="1048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hmarka.ua/media/articles/529.jpg">
            <a:hlinkClick r:id="rId30" tooltip="&quot;&quot;"/>
          </p:cNvPr>
          <p:cNvPicPr/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4427984" y="5661248"/>
            <a:ext cx="97802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hmarka.ua/media/articles/597.jpg">
            <a:hlinkClick r:id="rId32" tooltip="&quot;&quot;"/>
          </p:cNvPr>
          <p:cNvPicPr/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5652120" y="5517232"/>
            <a:ext cx="126605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hmarka.ua/media/articles/601.jpg">
            <a:hlinkClick r:id="rId34" tooltip="&quot;&quot;"/>
          </p:cNvPr>
          <p:cNvPicPr/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7308304" y="5661248"/>
            <a:ext cx="122413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s://hmarka.ua/media/articles/612.jpg">
            <a:hlinkClick r:id="rId36" tooltip="&quot;&quot;"/>
          </p:cNvPr>
          <p:cNvPicPr/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7668344" y="2924944"/>
            <a:ext cx="1080120" cy="1011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s://hmarka.ua/media/articles/611.jpg">
            <a:hlinkClick r:id="rId38" tooltip="&quot;&quot;"/>
          </p:cNvPr>
          <p:cNvPicPr/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7740352" y="4293096"/>
            <a:ext cx="112204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</a:rPr>
              <a:t>Знаки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, информирующие об экологически чистых методах производства и переработки продукции и тары.</a:t>
            </a:r>
            <a:b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https://hmarka.ua/media/articles/544.jpg">
            <a:hlinkClick r:id="rId2" tooltip="&quot;&quot;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95536" y="2420888"/>
            <a:ext cx="367240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Содержимое 1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2636912"/>
            <a:ext cx="3600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accent3">
                    <a:lumMod val="75000"/>
                  </a:schemeClr>
                </a:solidFill>
              </a:rPr>
              <a:t>Товар и его упаковка предназначены для сбора или вторичной переработки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1484784"/>
            <a:ext cx="35162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3">
                    <a:lumMod val="50000"/>
                  </a:schemeClr>
                </a:solidFill>
              </a:rPr>
              <a:t>«Зеленая точка»</a:t>
            </a:r>
            <a:endParaRPr lang="ru-RU" sz="36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allAtOnce"/>
      <p:bldP spid="7" grpId="0" build="allAtOnce"/>
      <p:bldP spid="8" grpId="0" build="allAtOnce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631</Words>
  <Application>Microsoft Office PowerPoint</Application>
  <PresentationFormat>Экран (4:3)</PresentationFormat>
  <Paragraphs>65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Время разложения материалов в природной среде </vt:lpstr>
      <vt:lpstr>Слайд 2</vt:lpstr>
      <vt:lpstr>Экологические знаки на упаковках товаров</vt:lpstr>
      <vt:lpstr>Слайд 4</vt:lpstr>
      <vt:lpstr>Слайд 5</vt:lpstr>
      <vt:lpstr>Подгруппы экологических знаков</vt:lpstr>
      <vt:lpstr>Знаки, информирующие о том, что продукция экологически чистая и безопасная для природы, здоровья и жизни потребителей, их имущества.</vt:lpstr>
      <vt:lpstr>Маркировка продуктов питания.</vt:lpstr>
      <vt:lpstr> Знаки, информирующие об экологически чистых методах производства и переработки продукции и тары. </vt:lpstr>
      <vt:lpstr> Знаки, информирующие об экологически чистых методах производства и переработки продукции и  тары.</vt:lpstr>
      <vt:lpstr>Слайд 11</vt:lpstr>
      <vt:lpstr>Слайд 12</vt:lpstr>
      <vt:lpstr>Знаки, информирующие об экологически чистых методах производства и переработки продукции и тары. </vt:lpstr>
      <vt:lpstr> Знаки, предупреждающие об опасности для окружающей среды. </vt:lpstr>
      <vt:lpstr>Маркировка информирующая о воздействии на озоновый слой.</vt:lpstr>
      <vt:lpstr>ЗНАКИ НА УПАКОВКЕ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Кабинет географии</dc:creator>
  <cp:lastModifiedBy>Кабинет географии</cp:lastModifiedBy>
  <cp:revision>43</cp:revision>
  <dcterms:created xsi:type="dcterms:W3CDTF">2019-10-11T16:19:40Z</dcterms:created>
  <dcterms:modified xsi:type="dcterms:W3CDTF">2019-10-14T09:31:46Z</dcterms:modified>
</cp:coreProperties>
</file>