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4"/>
  </p:notesMasterIdLst>
  <p:sldIdLst>
    <p:sldId id="256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65" r:id="rId22"/>
    <p:sldId id="266" r:id="rId23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04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Эмоциональное состояние</a:t>
            </a:r>
            <a:r>
              <a:rPr lang="ru-RU" sz="2400" baseline="0" dirty="0"/>
              <a:t> дошкольников</a:t>
            </a:r>
            <a:r>
              <a:rPr lang="ru-RU" sz="2400" dirty="0"/>
              <a:t> до начала эксперимента</a:t>
            </a:r>
          </a:p>
        </c:rich>
      </c:tx>
      <c:layout>
        <c:manualLayout>
          <c:xMode val="edge"/>
          <c:yMode val="edge"/>
          <c:x val="0.10833333333333332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5483814523184598E-2"/>
          <c:y val="0.23231481481481481"/>
          <c:w val="0.88396062992125979"/>
          <c:h val="0.374038349372995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Графики!$C$37</c:f>
              <c:strCache>
                <c:ptCount val="1"/>
                <c:pt idx="0">
                  <c:v>Эг1 до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Графики!$D$36:$M$36</c:f>
              <c:strCache>
                <c:ptCount val="10"/>
                <c:pt idx="0">
                  <c:v>радость</c:v>
                </c:pt>
                <c:pt idx="1">
                  <c:v>удивление</c:v>
                </c:pt>
                <c:pt idx="2">
                  <c:v>горе-страдание</c:v>
                </c:pt>
                <c:pt idx="3">
                  <c:v>отвращение</c:v>
                </c:pt>
                <c:pt idx="4">
                  <c:v>страх-ужас</c:v>
                </c:pt>
                <c:pt idx="5">
                  <c:v>презрение</c:v>
                </c:pt>
                <c:pt idx="6">
                  <c:v>стыд</c:v>
                </c:pt>
                <c:pt idx="7">
                  <c:v>вина</c:v>
                </c:pt>
                <c:pt idx="8">
                  <c:v>гнев-ярость</c:v>
                </c:pt>
                <c:pt idx="9">
                  <c:v>интерес</c:v>
                </c:pt>
              </c:strCache>
            </c:strRef>
          </c:cat>
          <c:val>
            <c:numRef>
              <c:f>Графики!$D$37:$M$37</c:f>
              <c:numCache>
                <c:formatCode>0.00</c:formatCode>
                <c:ptCount val="10"/>
                <c:pt idx="0">
                  <c:v>5.6032258064516132</c:v>
                </c:pt>
                <c:pt idx="1">
                  <c:v>4.3483870967741938</c:v>
                </c:pt>
                <c:pt idx="2">
                  <c:v>2.6354838709677422</c:v>
                </c:pt>
                <c:pt idx="3">
                  <c:v>0.41290322580645161</c:v>
                </c:pt>
                <c:pt idx="4">
                  <c:v>3.2354838709677414</c:v>
                </c:pt>
                <c:pt idx="5">
                  <c:v>7.0967741935483872E-2</c:v>
                </c:pt>
                <c:pt idx="6">
                  <c:v>2.8483870967741938</c:v>
                </c:pt>
                <c:pt idx="7">
                  <c:v>2.9612903225806457</c:v>
                </c:pt>
                <c:pt idx="8">
                  <c:v>1.3967741935483873</c:v>
                </c:pt>
                <c:pt idx="9">
                  <c:v>5.6258064516129025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F3-4DFD-A8DF-0A49187621BA}"/>
            </c:ext>
          </c:extLst>
        </c:ser>
        <c:ser>
          <c:idx val="1"/>
          <c:order val="1"/>
          <c:tx>
            <c:strRef>
              <c:f>Графики!$C$38</c:f>
              <c:strCache>
                <c:ptCount val="1"/>
                <c:pt idx="0">
                  <c:v>Эг2до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Графики!$D$36:$M$36</c:f>
              <c:strCache>
                <c:ptCount val="10"/>
                <c:pt idx="0">
                  <c:v>радость</c:v>
                </c:pt>
                <c:pt idx="1">
                  <c:v>удивление</c:v>
                </c:pt>
                <c:pt idx="2">
                  <c:v>горе-страдание</c:v>
                </c:pt>
                <c:pt idx="3">
                  <c:v>отвращение</c:v>
                </c:pt>
                <c:pt idx="4">
                  <c:v>страх-ужас</c:v>
                </c:pt>
                <c:pt idx="5">
                  <c:v>презрение</c:v>
                </c:pt>
                <c:pt idx="6">
                  <c:v>стыд</c:v>
                </c:pt>
                <c:pt idx="7">
                  <c:v>вина</c:v>
                </c:pt>
                <c:pt idx="8">
                  <c:v>гнев-ярость</c:v>
                </c:pt>
                <c:pt idx="9">
                  <c:v>интерес</c:v>
                </c:pt>
              </c:strCache>
            </c:strRef>
          </c:cat>
          <c:val>
            <c:numRef>
              <c:f>Графики!$D$38:$M$38</c:f>
              <c:numCache>
                <c:formatCode>0.00</c:formatCode>
                <c:ptCount val="10"/>
                <c:pt idx="0">
                  <c:v>6.0259259259259244</c:v>
                </c:pt>
                <c:pt idx="1">
                  <c:v>4.2703703703703706</c:v>
                </c:pt>
                <c:pt idx="2">
                  <c:v>1.7592592592592593</c:v>
                </c:pt>
                <c:pt idx="3">
                  <c:v>8.8888888888888892E-2</c:v>
                </c:pt>
                <c:pt idx="4">
                  <c:v>2.2740740740740737</c:v>
                </c:pt>
                <c:pt idx="5">
                  <c:v>8.5185185185185183E-2</c:v>
                </c:pt>
                <c:pt idx="6">
                  <c:v>1.8074074074074074</c:v>
                </c:pt>
                <c:pt idx="7">
                  <c:v>1.3111111111111113</c:v>
                </c:pt>
                <c:pt idx="8">
                  <c:v>1.1962962962962962</c:v>
                </c:pt>
                <c:pt idx="9">
                  <c:v>4.8444444444444441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F3-4DFD-A8DF-0A49187621BA}"/>
            </c:ext>
          </c:extLst>
        </c:ser>
        <c:ser>
          <c:idx val="2"/>
          <c:order val="2"/>
          <c:tx>
            <c:strRef>
              <c:f>Графики!$C$39</c:f>
              <c:strCache>
                <c:ptCount val="1"/>
                <c:pt idx="0">
                  <c:v>контр гр до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Графики!$D$36:$M$36</c:f>
              <c:strCache>
                <c:ptCount val="10"/>
                <c:pt idx="0">
                  <c:v>радость</c:v>
                </c:pt>
                <c:pt idx="1">
                  <c:v>удивление</c:v>
                </c:pt>
                <c:pt idx="2">
                  <c:v>горе-страдание</c:v>
                </c:pt>
                <c:pt idx="3">
                  <c:v>отвращение</c:v>
                </c:pt>
                <c:pt idx="4">
                  <c:v>страх-ужас</c:v>
                </c:pt>
                <c:pt idx="5">
                  <c:v>презрение</c:v>
                </c:pt>
                <c:pt idx="6">
                  <c:v>стыд</c:v>
                </c:pt>
                <c:pt idx="7">
                  <c:v>вина</c:v>
                </c:pt>
                <c:pt idx="8">
                  <c:v>гнев-ярость</c:v>
                </c:pt>
                <c:pt idx="9">
                  <c:v>интерес</c:v>
                </c:pt>
              </c:strCache>
            </c:strRef>
          </c:cat>
          <c:val>
            <c:numRef>
              <c:f>Графики!$D$39:$M$39</c:f>
              <c:numCache>
                <c:formatCode>0.00</c:formatCode>
                <c:ptCount val="10"/>
                <c:pt idx="0">
                  <c:v>6.39</c:v>
                </c:pt>
                <c:pt idx="1">
                  <c:v>4.3349999999999991</c:v>
                </c:pt>
                <c:pt idx="2">
                  <c:v>2.1250000000000004</c:v>
                </c:pt>
                <c:pt idx="3">
                  <c:v>0.05</c:v>
                </c:pt>
                <c:pt idx="4">
                  <c:v>2.4650000000000003</c:v>
                </c:pt>
                <c:pt idx="5">
                  <c:v>0.155</c:v>
                </c:pt>
                <c:pt idx="6">
                  <c:v>1.5549999999999999</c:v>
                </c:pt>
                <c:pt idx="7">
                  <c:v>1.2200000000000002</c:v>
                </c:pt>
                <c:pt idx="8">
                  <c:v>0.96000000000000019</c:v>
                </c:pt>
                <c:pt idx="9">
                  <c:v>5.6549999999999994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F3-4DFD-A8DF-0A4918762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08482320"/>
        <c:axId val="508482648"/>
      </c:barChart>
      <c:catAx>
        <c:axId val="50848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8482648"/>
        <c:crosses val="autoZero"/>
        <c:auto val="1"/>
        <c:lblAlgn val="ctr"/>
        <c:lblOffset val="100"/>
        <c:noMultiLvlLbl val="0"/>
      </c:catAx>
      <c:valAx>
        <c:axId val="508482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848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8465567317917"/>
          <c:y val="0.84951168355374895"/>
          <c:w val="0.4523068865364166"/>
          <c:h val="7.7701005509748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Восприятие эмоций у дошкольников до начала эксперимента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графики!$L$11</c:f>
              <c:strCache>
                <c:ptCount val="1"/>
                <c:pt idx="0">
                  <c:v>Эг1 до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графики!$M$10:$O$10</c:f>
              <c:strCache>
                <c:ptCount val="3"/>
                <c:pt idx="0">
                  <c:v>кол-во праивльно распознанных эмоций</c:v>
                </c:pt>
                <c:pt idx="1">
                  <c:v>кол-во "+" эмоций</c:v>
                </c:pt>
                <c:pt idx="2">
                  <c:v>кол-во "-" эмоций</c:v>
                </c:pt>
              </c:strCache>
            </c:strRef>
          </c:cat>
          <c:val>
            <c:numRef>
              <c:f>графики!$M$11:$O$11</c:f>
              <c:numCache>
                <c:formatCode>0.00</c:formatCode>
                <c:ptCount val="3"/>
                <c:pt idx="0">
                  <c:v>3.870967741935484</c:v>
                </c:pt>
                <c:pt idx="1">
                  <c:v>1.1935483870967742</c:v>
                </c:pt>
                <c:pt idx="2">
                  <c:v>2.6774193548387095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C-4712-8FB0-115D37466538}"/>
            </c:ext>
          </c:extLst>
        </c:ser>
        <c:ser>
          <c:idx val="1"/>
          <c:order val="1"/>
          <c:tx>
            <c:strRef>
              <c:f>графики!$L$12</c:f>
              <c:strCache>
                <c:ptCount val="1"/>
                <c:pt idx="0">
                  <c:v>Эг2 до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графики!$M$10:$O$10</c:f>
              <c:strCache>
                <c:ptCount val="3"/>
                <c:pt idx="0">
                  <c:v>кол-во праивльно распознанных эмоций</c:v>
                </c:pt>
                <c:pt idx="1">
                  <c:v>кол-во "+" эмоций</c:v>
                </c:pt>
                <c:pt idx="2">
                  <c:v>кол-во "-" эмоций</c:v>
                </c:pt>
              </c:strCache>
            </c:strRef>
          </c:cat>
          <c:val>
            <c:numRef>
              <c:f>графики!$M$12:$O$12</c:f>
              <c:numCache>
                <c:formatCode>0.00</c:formatCode>
                <c:ptCount val="3"/>
                <c:pt idx="0">
                  <c:v>4.2222222222222223</c:v>
                </c:pt>
                <c:pt idx="1">
                  <c:v>1.2592592592592593</c:v>
                </c:pt>
                <c:pt idx="2">
                  <c:v>2.9629629629629628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C-4712-8FB0-115D37466538}"/>
            </c:ext>
          </c:extLst>
        </c:ser>
        <c:ser>
          <c:idx val="2"/>
          <c:order val="2"/>
          <c:tx>
            <c:strRef>
              <c:f>графики!$L$13</c:f>
              <c:strCache>
                <c:ptCount val="1"/>
                <c:pt idx="0">
                  <c:v>Кг до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графики!$M$10:$O$10</c:f>
              <c:strCache>
                <c:ptCount val="3"/>
                <c:pt idx="0">
                  <c:v>кол-во праивльно распознанных эмоций</c:v>
                </c:pt>
                <c:pt idx="1">
                  <c:v>кол-во "+" эмоций</c:v>
                </c:pt>
                <c:pt idx="2">
                  <c:v>кол-во "-" эмоций</c:v>
                </c:pt>
              </c:strCache>
            </c:strRef>
          </c:cat>
          <c:val>
            <c:numRef>
              <c:f>графики!$M$13:$O$13</c:f>
              <c:numCache>
                <c:formatCode>0.00</c:formatCode>
                <c:ptCount val="3"/>
                <c:pt idx="0">
                  <c:v>4.3499999999999996</c:v>
                </c:pt>
                <c:pt idx="1">
                  <c:v>1.6</c:v>
                </c:pt>
                <c:pt idx="2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FC-4712-8FB0-115D37466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0116240"/>
        <c:axId val="510116568"/>
      </c:barChart>
      <c:catAx>
        <c:axId val="510116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0116568"/>
        <c:crosses val="autoZero"/>
        <c:auto val="1"/>
        <c:lblAlgn val="ctr"/>
        <c:lblOffset val="100"/>
        <c:noMultiLvlLbl val="0"/>
      </c:catAx>
      <c:valAx>
        <c:axId val="510116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01162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Количество</a:t>
            </a:r>
            <a:r>
              <a:rPr lang="ru-RU" sz="2400" baseline="0" dirty="0"/>
              <a:t> страхов испытываемых дошкольниками до начала эксперимента</a:t>
            </a:r>
            <a:endParaRPr lang="ru-RU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графики!$A$3</c:f>
              <c:strCache>
                <c:ptCount val="1"/>
                <c:pt idx="0">
                  <c:v>Эг 1 до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графики!$B$2:$I$2</c:f>
              <c:strCache>
                <c:ptCount val="8"/>
                <c:pt idx="0">
                  <c:v>общее кол-во страхов</c:v>
                </c:pt>
                <c:pt idx="1">
                  <c:v>мед.страхи</c:v>
                </c:pt>
                <c:pt idx="2">
                  <c:v>страхи с причинением физ.ущ.</c:v>
                </c:pt>
                <c:pt idx="3">
                  <c:v>страхи смерти</c:v>
                </c:pt>
                <c:pt idx="4">
                  <c:v>страхи жив. и сказ. перс.</c:v>
                </c:pt>
                <c:pt idx="5">
                  <c:v>страхи кошм. снов и темноты</c:v>
                </c:pt>
                <c:pt idx="6">
                  <c:v>соц.-опоср. Страхи</c:v>
                </c:pt>
                <c:pt idx="7">
                  <c:v> простр-ые страхи </c:v>
                </c:pt>
              </c:strCache>
            </c:strRef>
          </c:cat>
          <c:val>
            <c:numRef>
              <c:f>графики!$B$3:$I$3</c:f>
              <c:numCache>
                <c:formatCode>0.00</c:formatCode>
                <c:ptCount val="8"/>
                <c:pt idx="0">
                  <c:v>14.612903225806452</c:v>
                </c:pt>
                <c:pt idx="1">
                  <c:v>2.3870967741935485</c:v>
                </c:pt>
                <c:pt idx="2">
                  <c:v>2.870967741935484</c:v>
                </c:pt>
                <c:pt idx="3">
                  <c:v>1.5483870967741935</c:v>
                </c:pt>
                <c:pt idx="4">
                  <c:v>2.193548387096774</c:v>
                </c:pt>
                <c:pt idx="5">
                  <c:v>1.064516129032258</c:v>
                </c:pt>
                <c:pt idx="6">
                  <c:v>2.2903225806451615</c:v>
                </c:pt>
                <c:pt idx="7">
                  <c:v>2.2580645161290325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17-489E-91BD-5696D257D9D8}"/>
            </c:ext>
          </c:extLst>
        </c:ser>
        <c:ser>
          <c:idx val="1"/>
          <c:order val="1"/>
          <c:tx>
            <c:strRef>
              <c:f>графики!$A$4</c:f>
              <c:strCache>
                <c:ptCount val="1"/>
                <c:pt idx="0">
                  <c:v>Эг 2 до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графики!$B$2:$I$2</c:f>
              <c:strCache>
                <c:ptCount val="8"/>
                <c:pt idx="0">
                  <c:v>общее кол-во страхов</c:v>
                </c:pt>
                <c:pt idx="1">
                  <c:v>мед.страхи</c:v>
                </c:pt>
                <c:pt idx="2">
                  <c:v>страхи с причинением физ.ущ.</c:v>
                </c:pt>
                <c:pt idx="3">
                  <c:v>страхи смерти</c:v>
                </c:pt>
                <c:pt idx="4">
                  <c:v>страхи жив. и сказ. перс.</c:v>
                </c:pt>
                <c:pt idx="5">
                  <c:v>страхи кошм. снов и темноты</c:v>
                </c:pt>
                <c:pt idx="6">
                  <c:v>соц.-опоср. Страхи</c:v>
                </c:pt>
                <c:pt idx="7">
                  <c:v> простр-ые страхи </c:v>
                </c:pt>
              </c:strCache>
            </c:strRef>
          </c:cat>
          <c:val>
            <c:numRef>
              <c:f>графики!$B$4:$I$4</c:f>
              <c:numCache>
                <c:formatCode>0.00</c:formatCode>
                <c:ptCount val="8"/>
                <c:pt idx="0">
                  <c:v>13.555555555555555</c:v>
                </c:pt>
                <c:pt idx="1">
                  <c:v>2</c:v>
                </c:pt>
                <c:pt idx="2">
                  <c:v>2.7037037037037037</c:v>
                </c:pt>
                <c:pt idx="3">
                  <c:v>1.4814814814814814</c:v>
                </c:pt>
                <c:pt idx="4">
                  <c:v>1.7037037037037037</c:v>
                </c:pt>
                <c:pt idx="5">
                  <c:v>0.85185185185185186</c:v>
                </c:pt>
                <c:pt idx="6">
                  <c:v>2.5555555555555554</c:v>
                </c:pt>
                <c:pt idx="7">
                  <c:v>2.2592592592592591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17-489E-91BD-5696D257D9D8}"/>
            </c:ext>
          </c:extLst>
        </c:ser>
        <c:ser>
          <c:idx val="2"/>
          <c:order val="2"/>
          <c:tx>
            <c:strRef>
              <c:f>графики!$A$5</c:f>
              <c:strCache>
                <c:ptCount val="1"/>
                <c:pt idx="0">
                  <c:v>Кг до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графики!$B$2:$I$2</c:f>
              <c:strCache>
                <c:ptCount val="8"/>
                <c:pt idx="0">
                  <c:v>общее кол-во страхов</c:v>
                </c:pt>
                <c:pt idx="1">
                  <c:v>мед.страхи</c:v>
                </c:pt>
                <c:pt idx="2">
                  <c:v>страхи с причинением физ.ущ.</c:v>
                </c:pt>
                <c:pt idx="3">
                  <c:v>страхи смерти</c:v>
                </c:pt>
                <c:pt idx="4">
                  <c:v>страхи жив. и сказ. перс.</c:v>
                </c:pt>
                <c:pt idx="5">
                  <c:v>страхи кошм. снов и темноты</c:v>
                </c:pt>
                <c:pt idx="6">
                  <c:v>соц.-опоср. Страхи</c:v>
                </c:pt>
                <c:pt idx="7">
                  <c:v> простр-ые страхи </c:v>
                </c:pt>
              </c:strCache>
            </c:strRef>
          </c:cat>
          <c:val>
            <c:numRef>
              <c:f>графики!$B$5:$I$5</c:f>
              <c:numCache>
                <c:formatCode>0.00</c:formatCode>
                <c:ptCount val="8"/>
                <c:pt idx="0">
                  <c:v>14.25</c:v>
                </c:pt>
                <c:pt idx="1">
                  <c:v>2.35</c:v>
                </c:pt>
                <c:pt idx="2">
                  <c:v>2.8</c:v>
                </c:pt>
                <c:pt idx="3">
                  <c:v>1.7</c:v>
                </c:pt>
                <c:pt idx="4">
                  <c:v>1.75</c:v>
                </c:pt>
                <c:pt idx="5">
                  <c:v>0.9</c:v>
                </c:pt>
                <c:pt idx="6">
                  <c:v>2.35</c:v>
                </c:pt>
                <c:pt idx="7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17-489E-91BD-5696D257D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7215176"/>
        <c:axId val="256472304"/>
      </c:barChart>
      <c:catAx>
        <c:axId val="30721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472304"/>
        <c:crosses val="autoZero"/>
        <c:auto val="1"/>
        <c:lblAlgn val="ctr"/>
        <c:lblOffset val="100"/>
        <c:noMultiLvlLbl val="0"/>
      </c:catAx>
      <c:valAx>
        <c:axId val="25647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215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Эмоциональное</a:t>
            </a:r>
            <a:r>
              <a:rPr lang="ru-RU" baseline="0" dirty="0"/>
              <a:t> состояние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err="1"/>
              <a:t>Эг</a:t>
            </a:r>
            <a:r>
              <a:rPr lang="ru-RU" baseline="0" dirty="0"/>
              <a:t> 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графики!$C$5</c:f>
              <c:strCache>
                <c:ptCount val="1"/>
                <c:pt idx="0">
                  <c:v>до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графики!$D$4:$M$4</c:f>
              <c:strCache>
                <c:ptCount val="10"/>
                <c:pt idx="0">
                  <c:v>радость</c:v>
                </c:pt>
                <c:pt idx="1">
                  <c:v>удивление</c:v>
                </c:pt>
                <c:pt idx="2">
                  <c:v>горе-страдание</c:v>
                </c:pt>
                <c:pt idx="3">
                  <c:v>отвращение</c:v>
                </c:pt>
                <c:pt idx="4">
                  <c:v>страх-ужас</c:v>
                </c:pt>
                <c:pt idx="5">
                  <c:v>презрение</c:v>
                </c:pt>
                <c:pt idx="6">
                  <c:v>стыд</c:v>
                </c:pt>
                <c:pt idx="7">
                  <c:v>вина</c:v>
                </c:pt>
                <c:pt idx="8">
                  <c:v>гнев-ярость</c:v>
                </c:pt>
                <c:pt idx="9">
                  <c:v>интерес</c:v>
                </c:pt>
              </c:strCache>
            </c:strRef>
          </c:cat>
          <c:val>
            <c:numRef>
              <c:f>графики!$D$5:$M$5</c:f>
              <c:numCache>
                <c:formatCode>0.00</c:formatCode>
                <c:ptCount val="10"/>
                <c:pt idx="0">
                  <c:v>5.6032258064516132</c:v>
                </c:pt>
                <c:pt idx="1">
                  <c:v>4.3483870967741938</c:v>
                </c:pt>
                <c:pt idx="2">
                  <c:v>2.6354838709677422</c:v>
                </c:pt>
                <c:pt idx="3">
                  <c:v>0.41290322580645161</c:v>
                </c:pt>
                <c:pt idx="4">
                  <c:v>3.2354838709677414</c:v>
                </c:pt>
                <c:pt idx="5">
                  <c:v>7.0967741935483872E-2</c:v>
                </c:pt>
                <c:pt idx="6">
                  <c:v>2.8483870967741938</c:v>
                </c:pt>
                <c:pt idx="7">
                  <c:v>2.9612903225806457</c:v>
                </c:pt>
                <c:pt idx="8">
                  <c:v>1.3967741935483873</c:v>
                </c:pt>
                <c:pt idx="9">
                  <c:v>5.6258064516129025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9C-40B2-8BC6-7FAFB2B3D209}"/>
            </c:ext>
          </c:extLst>
        </c:ser>
        <c:ser>
          <c:idx val="1"/>
          <c:order val="1"/>
          <c:tx>
            <c:strRef>
              <c:f>графики!$C$6</c:f>
              <c:strCache>
                <c:ptCount val="1"/>
                <c:pt idx="0">
                  <c:v>после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графики!$D$4:$M$4</c:f>
              <c:strCache>
                <c:ptCount val="10"/>
                <c:pt idx="0">
                  <c:v>радость</c:v>
                </c:pt>
                <c:pt idx="1">
                  <c:v>удивление</c:v>
                </c:pt>
                <c:pt idx="2">
                  <c:v>горе-страдание</c:v>
                </c:pt>
                <c:pt idx="3">
                  <c:v>отвращение</c:v>
                </c:pt>
                <c:pt idx="4">
                  <c:v>страх-ужас</c:v>
                </c:pt>
                <c:pt idx="5">
                  <c:v>презрение</c:v>
                </c:pt>
                <c:pt idx="6">
                  <c:v>стыд</c:v>
                </c:pt>
                <c:pt idx="7">
                  <c:v>вина</c:v>
                </c:pt>
                <c:pt idx="8">
                  <c:v>гнев-ярость</c:v>
                </c:pt>
                <c:pt idx="9">
                  <c:v>интерес</c:v>
                </c:pt>
              </c:strCache>
            </c:strRef>
          </c:cat>
          <c:val>
            <c:numRef>
              <c:f>графики!$D$6:$M$6</c:f>
              <c:numCache>
                <c:formatCode>0.00</c:formatCode>
                <c:ptCount val="10"/>
                <c:pt idx="0">
                  <c:v>7.0193548387096776</c:v>
                </c:pt>
                <c:pt idx="1">
                  <c:v>5.8935483870967751</c:v>
                </c:pt>
                <c:pt idx="2">
                  <c:v>1.2096774193548385</c:v>
                </c:pt>
                <c:pt idx="3">
                  <c:v>7.4193548387096769E-2</c:v>
                </c:pt>
                <c:pt idx="4">
                  <c:v>1.1322580645161291</c:v>
                </c:pt>
                <c:pt idx="5">
                  <c:v>3.2258064516129031E-2</c:v>
                </c:pt>
                <c:pt idx="6">
                  <c:v>3.0741935483870968</c:v>
                </c:pt>
                <c:pt idx="7">
                  <c:v>2.7032258064516133</c:v>
                </c:pt>
                <c:pt idx="8">
                  <c:v>0.48387096774193555</c:v>
                </c:pt>
                <c:pt idx="9">
                  <c:v>7.0354838709677425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9C-40B2-8BC6-7FAFB2B3D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9511920"/>
        <c:axId val="479512248"/>
      </c:barChart>
      <c:catAx>
        <c:axId val="47951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9512248"/>
        <c:crosses val="autoZero"/>
        <c:auto val="1"/>
        <c:lblAlgn val="ctr"/>
        <c:lblOffset val="100"/>
        <c:noMultiLvlLbl val="0"/>
      </c:catAx>
      <c:valAx>
        <c:axId val="479512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951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Эмоциональное</a:t>
            </a:r>
            <a:r>
              <a:rPr lang="ru-RU" baseline="0" dirty="0"/>
              <a:t> состояние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err="1"/>
              <a:t>Эг</a:t>
            </a:r>
            <a:r>
              <a:rPr lang="ru-RU" baseline="0" dirty="0"/>
              <a:t>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Графики!$C$7</c:f>
              <c:strCache>
                <c:ptCount val="1"/>
                <c:pt idx="0">
                  <c:v>до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Графики!$D$6:$M$6</c:f>
              <c:strCache>
                <c:ptCount val="10"/>
                <c:pt idx="0">
                  <c:v>радость</c:v>
                </c:pt>
                <c:pt idx="1">
                  <c:v>удивление</c:v>
                </c:pt>
                <c:pt idx="2">
                  <c:v>горе-страдание</c:v>
                </c:pt>
                <c:pt idx="3">
                  <c:v>отвращение</c:v>
                </c:pt>
                <c:pt idx="4">
                  <c:v>страх-ужас</c:v>
                </c:pt>
                <c:pt idx="5">
                  <c:v>презрение</c:v>
                </c:pt>
                <c:pt idx="6">
                  <c:v>стыд</c:v>
                </c:pt>
                <c:pt idx="7">
                  <c:v>вина</c:v>
                </c:pt>
                <c:pt idx="8">
                  <c:v>гнев-ярость</c:v>
                </c:pt>
                <c:pt idx="9">
                  <c:v>интерес</c:v>
                </c:pt>
              </c:strCache>
            </c:strRef>
          </c:cat>
          <c:val>
            <c:numRef>
              <c:f>Графики!$D$7:$M$7</c:f>
              <c:numCache>
                <c:formatCode>0.00</c:formatCode>
                <c:ptCount val="10"/>
                <c:pt idx="0">
                  <c:v>6.0259259259259244</c:v>
                </c:pt>
                <c:pt idx="1">
                  <c:v>4.2703703703703706</c:v>
                </c:pt>
                <c:pt idx="2">
                  <c:v>1.7592592592592593</c:v>
                </c:pt>
                <c:pt idx="3">
                  <c:v>8.8888888888888892E-2</c:v>
                </c:pt>
                <c:pt idx="4">
                  <c:v>2.2740740740740737</c:v>
                </c:pt>
                <c:pt idx="5">
                  <c:v>8.5185185185185183E-2</c:v>
                </c:pt>
                <c:pt idx="6">
                  <c:v>1.8074074074074074</c:v>
                </c:pt>
                <c:pt idx="7">
                  <c:v>1.3111111111111113</c:v>
                </c:pt>
                <c:pt idx="8">
                  <c:v>1.1962962962962962</c:v>
                </c:pt>
                <c:pt idx="9">
                  <c:v>4.8444444444444441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57-412A-B008-6F9B0F3AB298}"/>
            </c:ext>
          </c:extLst>
        </c:ser>
        <c:ser>
          <c:idx val="1"/>
          <c:order val="1"/>
          <c:tx>
            <c:strRef>
              <c:f>Графики!$C$8</c:f>
              <c:strCache>
                <c:ptCount val="1"/>
                <c:pt idx="0">
                  <c:v>после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Графики!$D$6:$M$6</c:f>
              <c:strCache>
                <c:ptCount val="10"/>
                <c:pt idx="0">
                  <c:v>радость</c:v>
                </c:pt>
                <c:pt idx="1">
                  <c:v>удивление</c:v>
                </c:pt>
                <c:pt idx="2">
                  <c:v>горе-страдание</c:v>
                </c:pt>
                <c:pt idx="3">
                  <c:v>отвращение</c:v>
                </c:pt>
                <c:pt idx="4">
                  <c:v>страх-ужас</c:v>
                </c:pt>
                <c:pt idx="5">
                  <c:v>презрение</c:v>
                </c:pt>
                <c:pt idx="6">
                  <c:v>стыд</c:v>
                </c:pt>
                <c:pt idx="7">
                  <c:v>вина</c:v>
                </c:pt>
                <c:pt idx="8">
                  <c:v>гнев-ярость</c:v>
                </c:pt>
                <c:pt idx="9">
                  <c:v>интерес</c:v>
                </c:pt>
              </c:strCache>
            </c:strRef>
          </c:cat>
          <c:val>
            <c:numRef>
              <c:f>Графики!$D$8:$M$8</c:f>
              <c:numCache>
                <c:formatCode>0.00</c:formatCode>
                <c:ptCount val="10"/>
                <c:pt idx="0">
                  <c:v>5.9185185185185203</c:v>
                </c:pt>
                <c:pt idx="1">
                  <c:v>4.6481481481481488</c:v>
                </c:pt>
                <c:pt idx="2">
                  <c:v>2.3592592592592592</c:v>
                </c:pt>
                <c:pt idx="3">
                  <c:v>7.407407407407407E-2</c:v>
                </c:pt>
                <c:pt idx="4">
                  <c:v>2.1703703703703701</c:v>
                </c:pt>
                <c:pt idx="5">
                  <c:v>4.8148148148148148E-2</c:v>
                </c:pt>
                <c:pt idx="6">
                  <c:v>1.677777777777778</c:v>
                </c:pt>
                <c:pt idx="7">
                  <c:v>1.6444444444444446</c:v>
                </c:pt>
                <c:pt idx="8">
                  <c:v>1.2888888888888888</c:v>
                </c:pt>
                <c:pt idx="9">
                  <c:v>6.0111111111111102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57-412A-B008-6F9B0F3AB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2483232"/>
        <c:axId val="482478640"/>
      </c:barChart>
      <c:catAx>
        <c:axId val="48248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478640"/>
        <c:crosses val="autoZero"/>
        <c:auto val="1"/>
        <c:lblAlgn val="ctr"/>
        <c:lblOffset val="100"/>
        <c:noMultiLvlLbl val="0"/>
      </c:catAx>
      <c:valAx>
        <c:axId val="48247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248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Эмоциональное</a:t>
            </a:r>
            <a:r>
              <a:rPr lang="ru-RU" baseline="0"/>
              <a:t> состояние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/>
              <a:t>Кг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Лист1!$N$10</c:f>
              <c:strCache>
                <c:ptCount val="1"/>
                <c:pt idx="0">
                  <c:v>До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Лист1!$O$9:$X$9</c:f>
              <c:strCache>
                <c:ptCount val="10"/>
                <c:pt idx="0">
                  <c:v>радость</c:v>
                </c:pt>
                <c:pt idx="1">
                  <c:v>удивление</c:v>
                </c:pt>
                <c:pt idx="2">
                  <c:v>горе-страдание</c:v>
                </c:pt>
                <c:pt idx="3">
                  <c:v>отвращение</c:v>
                </c:pt>
                <c:pt idx="4">
                  <c:v>страх-ужас</c:v>
                </c:pt>
                <c:pt idx="5">
                  <c:v>презрение</c:v>
                </c:pt>
                <c:pt idx="6">
                  <c:v>стыд</c:v>
                </c:pt>
                <c:pt idx="7">
                  <c:v>вина</c:v>
                </c:pt>
                <c:pt idx="8">
                  <c:v>гнев-ярость</c:v>
                </c:pt>
                <c:pt idx="9">
                  <c:v>интерес</c:v>
                </c:pt>
              </c:strCache>
            </c:strRef>
          </c:cat>
          <c:val>
            <c:numRef>
              <c:f>Лист1!$O$10:$X$10</c:f>
              <c:numCache>
                <c:formatCode>0.00</c:formatCode>
                <c:ptCount val="10"/>
                <c:pt idx="0">
                  <c:v>6.39</c:v>
                </c:pt>
                <c:pt idx="1">
                  <c:v>4.3349999999999991</c:v>
                </c:pt>
                <c:pt idx="2">
                  <c:v>2.1250000000000004</c:v>
                </c:pt>
                <c:pt idx="3">
                  <c:v>0.05</c:v>
                </c:pt>
                <c:pt idx="4">
                  <c:v>2.4650000000000003</c:v>
                </c:pt>
                <c:pt idx="5">
                  <c:v>0.155</c:v>
                </c:pt>
                <c:pt idx="6">
                  <c:v>1.5549999999999999</c:v>
                </c:pt>
                <c:pt idx="7">
                  <c:v>1.2200000000000002</c:v>
                </c:pt>
                <c:pt idx="8">
                  <c:v>0.96000000000000019</c:v>
                </c:pt>
                <c:pt idx="9">
                  <c:v>5.6549999999999994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FD-462F-AED5-219443495F7C}"/>
            </c:ext>
          </c:extLst>
        </c:ser>
        <c:ser>
          <c:idx val="1"/>
          <c:order val="1"/>
          <c:tx>
            <c:strRef>
              <c:f>Лист1!$N$11</c:f>
              <c:strCache>
                <c:ptCount val="1"/>
                <c:pt idx="0">
                  <c:v>После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Лист1!$O$9:$X$9</c:f>
              <c:strCache>
                <c:ptCount val="10"/>
                <c:pt idx="0">
                  <c:v>радость</c:v>
                </c:pt>
                <c:pt idx="1">
                  <c:v>удивление</c:v>
                </c:pt>
                <c:pt idx="2">
                  <c:v>горе-страдание</c:v>
                </c:pt>
                <c:pt idx="3">
                  <c:v>отвращение</c:v>
                </c:pt>
                <c:pt idx="4">
                  <c:v>страх-ужас</c:v>
                </c:pt>
                <c:pt idx="5">
                  <c:v>презрение</c:v>
                </c:pt>
                <c:pt idx="6">
                  <c:v>стыд</c:v>
                </c:pt>
                <c:pt idx="7">
                  <c:v>вина</c:v>
                </c:pt>
                <c:pt idx="8">
                  <c:v>гнев-ярость</c:v>
                </c:pt>
                <c:pt idx="9">
                  <c:v>интерес</c:v>
                </c:pt>
              </c:strCache>
            </c:strRef>
          </c:cat>
          <c:val>
            <c:numRef>
              <c:f>Лист1!$O$11:$X$11</c:f>
              <c:numCache>
                <c:formatCode>0.00</c:formatCode>
                <c:ptCount val="10"/>
                <c:pt idx="0">
                  <c:v>6.3681916172859738</c:v>
                </c:pt>
                <c:pt idx="1">
                  <c:v>4.453130193841444</c:v>
                </c:pt>
                <c:pt idx="2">
                  <c:v>2.1152450959073925</c:v>
                </c:pt>
                <c:pt idx="3">
                  <c:v>5.413349518452331E-2</c:v>
                </c:pt>
                <c:pt idx="4">
                  <c:v>2.4699846882507592</c:v>
                </c:pt>
                <c:pt idx="5">
                  <c:v>0.20944895554318832</c:v>
                </c:pt>
                <c:pt idx="6">
                  <c:v>1.6412047200259072</c:v>
                </c:pt>
                <c:pt idx="7">
                  <c:v>1.385692101652918</c:v>
                </c:pt>
                <c:pt idx="8">
                  <c:v>1.233132307507862</c:v>
                </c:pt>
                <c:pt idx="9">
                  <c:v>5.6620140006403421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FD-462F-AED5-219443495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873136"/>
        <c:axId val="418876744"/>
      </c:barChart>
      <c:catAx>
        <c:axId val="4188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8876744"/>
        <c:crosses val="autoZero"/>
        <c:auto val="1"/>
        <c:lblAlgn val="ctr"/>
        <c:lblOffset val="100"/>
        <c:noMultiLvlLbl val="0"/>
      </c:catAx>
      <c:valAx>
        <c:axId val="418876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887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Уровень</a:t>
            </a:r>
            <a:r>
              <a:rPr lang="ru-RU" sz="2000" baseline="0" dirty="0"/>
              <a:t> адекватности восприятия эмоций дошкольниками</a:t>
            </a:r>
            <a:endParaRPr lang="ru-RU" sz="20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графики!$D$6</c:f>
              <c:strCache>
                <c:ptCount val="1"/>
                <c:pt idx="0">
                  <c:v>Эг.1 до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графики!$E$5:$G$5</c:f>
              <c:strCache>
                <c:ptCount val="3"/>
                <c:pt idx="0">
                  <c:v>кол-во праивльно распознанных эмоций</c:v>
                </c:pt>
                <c:pt idx="1">
                  <c:v>кол-во "+" эмоций</c:v>
                </c:pt>
                <c:pt idx="2">
                  <c:v>кол-во "-" эмоций</c:v>
                </c:pt>
              </c:strCache>
            </c:strRef>
          </c:cat>
          <c:val>
            <c:numRef>
              <c:f>графики!$E$6:$G$6</c:f>
              <c:numCache>
                <c:formatCode>0.00</c:formatCode>
                <c:ptCount val="3"/>
                <c:pt idx="0">
                  <c:v>3.870967741935484</c:v>
                </c:pt>
                <c:pt idx="1">
                  <c:v>1.1935483870967742</c:v>
                </c:pt>
                <c:pt idx="2">
                  <c:v>2.6774193548387095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65-499D-A7A6-40ADCC3013E6}"/>
            </c:ext>
          </c:extLst>
        </c:ser>
        <c:ser>
          <c:idx val="1"/>
          <c:order val="1"/>
          <c:tx>
            <c:strRef>
              <c:f>графики!$D$7</c:f>
              <c:strCache>
                <c:ptCount val="1"/>
                <c:pt idx="0">
                  <c:v>Эг.1 псоле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графики!$E$5:$G$5</c:f>
              <c:strCache>
                <c:ptCount val="3"/>
                <c:pt idx="0">
                  <c:v>кол-во праивльно распознанных эмоций</c:v>
                </c:pt>
                <c:pt idx="1">
                  <c:v>кол-во "+" эмоций</c:v>
                </c:pt>
                <c:pt idx="2">
                  <c:v>кол-во "-" эмоций</c:v>
                </c:pt>
              </c:strCache>
            </c:strRef>
          </c:cat>
          <c:val>
            <c:numRef>
              <c:f>графики!$E$7:$G$7</c:f>
              <c:numCache>
                <c:formatCode>0.00</c:formatCode>
                <c:ptCount val="3"/>
                <c:pt idx="0">
                  <c:v>5.774193548387097</c:v>
                </c:pt>
                <c:pt idx="1">
                  <c:v>1.8064516129032258</c:v>
                </c:pt>
                <c:pt idx="2">
                  <c:v>3.967741935483871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65-499D-A7A6-40ADCC301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4664064"/>
        <c:axId val="124731392"/>
      </c:barChart>
      <c:catAx>
        <c:axId val="12466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731392"/>
        <c:crosses val="autoZero"/>
        <c:auto val="1"/>
        <c:lblAlgn val="ctr"/>
        <c:lblOffset val="100"/>
        <c:noMultiLvlLbl val="0"/>
      </c:catAx>
      <c:valAx>
        <c:axId val="12473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66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9C24931-A523-7C33-D9DD-E7ECCF4B9FE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00EFBE47-E2FF-B3D7-11F9-365A07B94B7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CA49076-32F3-056A-84BD-71C57E24394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E72DD69-8528-8328-1905-AA34A280EF5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0538CC3-8F15-AE10-D505-E40065FF6FD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051A339-C849-6B48-8DA4-A9A4599563D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C02258CB-F72D-4DCC-8A23-35CE2570BBF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1510BE-7CE0-1588-B954-BFE8BAA769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8C5DC5-9ADA-4D35-8B33-58769F5F5BAD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id="{9BA9E84C-B14D-FE18-3E17-38F07A310DB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169391E-3F9E-3ED6-8D9C-0B52DC9CCEC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3EB181-DBB4-14DD-ACA2-A3FECAB798B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6E5DAE-FD01-4756-8463-97391ED8796D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0374A559-6B06-58BC-9C98-C5B81778FA7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51A04C92-1D40-CAED-E927-920E2E3C640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013708-0F43-1E78-1CC8-6E0D9862A9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B3A06B-9C4D-43FC-8079-118C688CF273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F04A07C4-B5DD-9466-0E66-0FCD192F734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77205BE-7306-0E30-B2B5-FD1942F72CE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14A8CA-FE91-8B40-4CE6-A64BA245F3F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D8AC3E-F9DC-4BE9-9E91-171474F3357C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1505" name="Rectangle 1">
            <a:extLst>
              <a:ext uri="{FF2B5EF4-FFF2-40B4-BE49-F238E27FC236}">
                <a16:creationId xmlns:a16="http://schemas.microsoft.com/office/drawing/2014/main" id="{0AEEC174-5AEE-B431-D809-FA38C1E86A9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083C259-1596-E497-CD30-4EBC4E2234D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B7F36C-305D-EC5A-DF9B-1513CB8CDD0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0CFCC4-3C87-435A-8728-8088E486D273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2529" name="Rectangle 1">
            <a:extLst>
              <a:ext uri="{FF2B5EF4-FFF2-40B4-BE49-F238E27FC236}">
                <a16:creationId xmlns:a16="http://schemas.microsoft.com/office/drawing/2014/main" id="{AFE1FC4C-1FA2-318D-C563-4154E23F2A5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9B850BA5-F457-D7E8-EBE0-D93A9B4CDB7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E2A4F5-602B-26DC-6306-F60BCF912F6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9CFE5D-1229-4E95-B37B-9CFB7EAFC5B3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3553" name="Rectangle 1">
            <a:extLst>
              <a:ext uri="{FF2B5EF4-FFF2-40B4-BE49-F238E27FC236}">
                <a16:creationId xmlns:a16="http://schemas.microsoft.com/office/drawing/2014/main" id="{D6D9A534-D837-DF71-36A6-7944D335706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681C1CE0-559A-003C-2520-DE695148C5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F33116-EDE3-D6D9-0006-E2614AF9C77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5139C6-1574-4AAD-BF46-F812354E2E6D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C2EEBBE5-3A47-C30A-8144-2C1B528F176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32DF28C6-FD61-996F-5DEE-D4C3DDC2DAC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B17929-F60C-1AC6-6B96-A15D9585EA2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8ECCAE-6033-4963-B198-3033BBF9E829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25601" name="Rectangle 1">
            <a:extLst>
              <a:ext uri="{FF2B5EF4-FFF2-40B4-BE49-F238E27FC236}">
                <a16:creationId xmlns:a16="http://schemas.microsoft.com/office/drawing/2014/main" id="{DD2543FA-075C-CFE8-156D-82FE15F4718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9327B1A-907D-3339-A7B7-8CF35E79E7E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02AB0F-396D-48CD-B653-A65967B1CB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CB3005-8323-409E-8A1D-0DB74F468DF0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26625" name="Rectangle 1">
            <a:extLst>
              <a:ext uri="{FF2B5EF4-FFF2-40B4-BE49-F238E27FC236}">
                <a16:creationId xmlns:a16="http://schemas.microsoft.com/office/drawing/2014/main" id="{D30F3EA5-3D04-B453-B1B1-F42F8ABE2E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3CC9A72C-BBE5-3438-3C78-3E7AD071FDB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3E9B8-F8BA-73FD-D415-3C7404337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B83456-9100-5329-4A52-274F99217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4BB9CE-F7F3-311E-EBD3-524B1B29BCF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5812EE-4B5B-EAB8-8D0C-CCC492FD2B3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F2A1EBA-07C8-429D-A53C-0A86D72A10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524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F8C16-4023-BB37-C46E-152652131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D8B654-C038-E533-665D-C322E5E8F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9E4A-AD61-A2D5-A8C2-AE5255340D8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5AFDCD-9BBC-EEB0-CFD7-99E193D12FD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9FDA07-A8B2-41FB-A734-3248FDA56A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297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AECFC7-CA7F-D0E9-D614-47CFC1E0C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AFC2E3-0F13-E0DB-D0B0-DE405241F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3ABF47-607C-2805-5F6D-A7248BFCECA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7CBB1E-FE14-DD24-8210-10D78DBC540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73DEDB-8ABF-4384-858F-87123ADFAD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196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8D83C-F7B8-D149-B3AA-1F4F272E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AB3D01-424B-9153-E40F-B9175AADF0E0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0519C9-1B2C-445F-FFFF-8B192CC8DB9F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C1CCE43B-B8C4-439A-A265-BA7435DF79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3316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DE2E8-17A1-F742-847F-DD544F9CB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BD9623-15C2-3C27-2B31-366FB9AEA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A57B5A-B4DD-C2AD-AA21-F6A8FEE5B0E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27D6F2-AEA7-5F4F-C6CB-F9C79C9DBCB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3CF664-837D-4252-AB7C-8E809BBFD5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4737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0B1EB-6101-578F-F4B7-8A3BCEDD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299210-C808-0FE2-ED4C-0FAEE9704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EB8E0-2B2D-E1E1-EEBA-22353506CC4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0AC113-45A8-DDDD-F3A4-A9EE4BD2787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0180FB-DE39-428E-A3EE-9A43F10CD8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6488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DBEA1-6E1B-A30A-E3A0-83DFA0A45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F14AE8-FBCA-6147-BD08-88328DF87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12AD41-F27E-CA1F-1E21-F277344EC5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4163B8-F237-B85B-F070-AF414CB26CE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F9A0B4-F23E-45B0-A90F-933D38D066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3802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13D61-4CE6-9BEC-A7C0-BDB1FAD8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C516E3-B046-CC02-B8C3-D0AD80576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4B7712-BD4E-40D9-E099-AB6A8B063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DB716A-62AA-5A9A-FA2C-6C817CD009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D6F0AB-4332-B60D-5883-40DEBEC92F5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61A8CE-906D-43C7-816E-3026C20F29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1620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53B0E-3E8C-B429-8D4B-6A560DC6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C4015E-10DC-0780-8C88-4322A7CB4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7B4A49-7627-5B5B-7536-8BF762C07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0AC1B5-FBCB-51A1-F1D3-9ACDDCDD2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C23716-F24D-24A3-6004-153F03581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B252BC-D435-4E9A-825D-080121A020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4C5DF34-DE91-5EA5-0308-F1439E4A525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6A69D0-AA71-4F6F-A9DA-4A6B9D940F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03A40-79F0-80F4-1AD4-202BEEF1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63A95E-80AE-17D9-43D8-73BEA8029A1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DD2727-8968-ADB4-E6FF-78DDE200C85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22748D-8E67-4688-B52C-0999A63CD0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4202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D3E1FF-491C-BD81-6FD6-722AA43035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336438C-EE65-3C35-088F-3C8693FFA8C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FA6BDE-8ED0-4686-8153-F7F2BC5C58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963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D8787-AFDA-D958-CC81-65B354C7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94E0C4-572F-49C7-1748-162E7FC5B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1D08FD-24A9-D852-E92A-031DF2D23D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13FB10-9FBC-0C19-CEA5-A7041001F8F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6144DF-3A23-40E1-9EDC-E2DAC28DC1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039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6264A-DF1F-B428-5081-1957F1DD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A8EF2C-B968-9A87-012D-E61CB4BFB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FC0447-DC77-BF83-7C9A-A8C250BDB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8E66AB-184C-7CD5-F66F-B49C6DE89CC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175644-C9C8-E4CB-33FE-3BABA198D6E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DA227E-8D06-4959-8E8D-980C4EAFB4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8910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F55F5-6F6F-000D-FAB2-8FC888452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122B6A-1D46-758A-532A-C56CC7B2E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E2F010-DDE9-EFB1-0491-F677D26C5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A8CA91-B45B-9F83-EAD0-D1551AB20E7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8C6712-82EF-13C1-E148-605F0158262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B5E1BE-AB1F-451B-B8EF-394CF80A3C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9586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0DED8-91E8-3523-01CF-60E91A947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9025E3-D153-947D-B912-2CACB66DE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A9ADE5-AEBA-7A87-6ED5-30B813912B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18AB32-F4FA-026D-E7CB-BB11E6A28AE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A3DC31-F3CD-4353-8DDC-E528409DE6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2902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D365730-7B70-2EC5-6371-F471655AD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B3ED8A-B453-2015-F1F6-A8E3D6734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4B465-573A-50F4-9701-0833FF37E18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7D6BF6-10D8-0A72-2E96-BFBE3956193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D42251-BA6D-41EC-8944-8412C453E7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4604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4FE0F-B34A-760E-E254-21D3C62B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44F941-3398-DC72-1560-3EA9191F3733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D09BB4-C798-4904-8050-6A1383DF898F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336A44DD-0B86-4F82-819C-17939ADDA3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731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CF16F-7B7D-9B15-4156-D67A0F8CE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B1B079-C17A-982C-2318-6A87A6284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2FECD-8FB2-8291-DF93-FA82BD176D1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D7568A-4A93-0CD2-1BBB-43ACC2EA1E5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A50EDC-E4A8-403D-8522-F0B13E3262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3773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2DD11-BDE3-7FC4-2D68-CB84D8CE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3945F6-607A-A645-937E-574E15A72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894745-8173-10B7-DE11-5C29276E049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F0A36E-7A0F-BA92-5618-3ABA157FDA9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C4E4B6-F2EF-4B90-8C15-E985E3BBEC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2302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C5C7E-D11E-34DE-AB9B-D29200743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06BADA-95D1-F0E6-2AEC-A82462D99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707195-04DB-2615-A10E-B8926E530CF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B66A3C-350A-A870-1F61-5F6ADF52038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F9801B-2826-4F06-BAB3-BE2B40902A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2761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FAEA0-F150-5464-856C-99B5E76BB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DF9BA-EC33-3A60-55F5-21E15BEC6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941513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B825C2-7285-209C-FF95-515986554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1113" y="1600200"/>
            <a:ext cx="1943100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D3AF0B-2BDC-D46A-F412-46CC701ED26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E509F1-81E5-AE08-0A64-42F1C7AE6C4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ADD4D8-71BC-4D6F-94CD-67B2BE01AA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9208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19F37-5422-6FAA-D3CE-94D7A543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D42EF1-1E00-CF0A-38D5-4E92E703C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5F570B-90BF-7BFC-9507-C67F0D88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D63490-C2B4-2D7E-FB72-02572EBA8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7BACF5-FD04-DB9E-373D-4A5AFAA701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41B28E-86B2-4970-0137-A4D9134566E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DA716EE-3524-E6A2-699D-B37ADE06EE5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760164-231E-466B-B437-782AD42568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25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5A5DE-7C63-22F1-DC3D-1662685C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4058B6-AE29-BBFA-FB9C-CC98E214E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CAFEC2-48BB-5044-FBDC-CCDDAAD5F93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62485C-23AF-035E-B037-FBFF7CC9273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348E3C-2D42-428E-91B6-00AFC8918C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8342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BA213-8B30-1464-0D3C-3EF265542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A4C90A-A3C3-0A1F-9712-BFDD1839D9D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CFBBF1-1BDE-22BF-F8F9-11C06A1E107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67FC81-4F36-4994-98D2-0214C7E783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8316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C79008-B3B1-94B3-9A0F-456572EF868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B1D8B23-7940-9FFA-21FD-13DFFDD36D1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4D61FA-AEE1-49ED-96E9-69CAD1D40F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9540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44DA4-8BD3-5C50-A02D-89255892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4B8833-1E07-CC62-9AE8-ECB379164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17A228-317B-8765-803C-2BE7E68C1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C802CB-0C3B-7D3E-5B83-0FB15509657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0A14EA-F248-A7A8-C006-E7B27A04832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3BE375-D88A-49DA-B2B6-39E5447613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323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842F0-289C-5B8C-80BD-84E59E2D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735A89-A54E-81DF-0C77-19B1862B75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752CD0-49B7-4707-D551-1AAA9FC55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64320-864D-5F3B-27CD-C9EF42462D6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733C7-F855-A5B4-E2C9-CB1986EBA67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162201-2740-49CB-AAB7-3F5FA5CAAF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753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41767-113A-F26A-EFB1-CCE34039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B23DB5-5B8A-B751-213E-77089C1A3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C97408-EB1F-7DF5-22F6-EB3532B3770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1F8CC-44AD-6F57-10DA-2241F065645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64830F-4B89-4A69-9ADE-A08F840BAF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3859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289C81-7B19-20D3-FE34-BA2855DA1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E37480-6B9D-89C8-3AA9-FE5801335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26FFE-8EC3-0315-2DBF-444F3551F39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92655C-BD7E-0F06-1CF7-3D72A305B76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918331-2F0D-47C5-A068-911F7D2D75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45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BAD2B-B332-92BE-F0D4-C6AA3562B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E498DC-96AA-E397-457F-3BAFFE702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D2D0B4-D14D-B773-4224-0A65FC25C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59FCDA-054A-35E2-705A-2DCBBCCDFC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814F5-F2D0-B7FC-D226-EB58FCBBEB7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F95856-FF4C-409C-8EF4-21EE8B180D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44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241CE-6433-D618-E991-C43F3643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4B93EB-0FB6-9E6A-6129-B50A58892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3ECD75-24DC-5C2C-0065-4E8891ED6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5E3EDE-B86C-792D-F2F5-01C6A95AD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ABC49D-D86C-C76B-D766-10E6A72F7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D51BCC-B532-55E0-AA4B-CBE8DAAB5B4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FA16C57-68EF-A39B-4ED2-7774E64DDEF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9E5B11-454B-406B-9A8A-7C4532D8E9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914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4509D-1A6E-57D8-B330-D1510B50B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4144B0-1F49-9016-15C9-137A70181F6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A355D3-B138-2668-9440-05BD09A4FDC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C90FC8-3E3B-44B7-B7B5-5ED07ECEB8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74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031937-8B6A-104A-AC79-FC7CBC9929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9C4E91A-D0A7-F7E3-A0DF-48B57061AAD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FFE238-0862-480A-A2B5-B0F11325E0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472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29E11-060A-A468-CD9A-98E61B3F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CF3E0A-B000-997C-5C12-DA24EC25A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83ACA9-FCE1-D4AC-BCBA-8ABA5D565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783057-23D1-39A6-A788-C5B4809E724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380DB8-F43C-76ED-B151-5F6266313D8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67A657-F1EF-4789-B55E-7AE9D22078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48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EA3C5-53A0-E0A4-37C6-AE87ECF9C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BF9C44-EAEC-4A2D-FF20-02648BB58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0E1808-23EA-66E8-96AB-FB1A85AB7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733021-8A9C-46BC-4E2A-2740DBAF9A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92F87C-5E1A-2244-35C3-FDAB5C5A9C9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8930AA-0F9D-4DDA-B167-AD64B4A07B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264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D932D22B-5560-046A-4A77-B11A2AE35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мышьюОбразец заголовка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4C2DA776-650D-B913-7BCE-D4E81912F99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4AD43B90-4114-F0E7-5F09-A78BEA465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9EC600D-66C2-4DD8-C2DD-AF94EBDF472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B1C974C0-B5B5-45C6-94D3-BA5836C90D3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C931C0-0A88-483E-D32A-E486CE62D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201A357C-3DC3-61DC-C062-A4DAA6503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мышьюОбразец заголовка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59420513-8D45-0CAB-FB4E-11A544103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0"/>
            <a:r>
              <a:rPr lang="en-GB" altLang="ru-RU"/>
              <a:t>Девятый уровень структурыОбразец текста</a:t>
            </a:r>
          </a:p>
          <a:p>
            <a:pPr lvl="1"/>
            <a:r>
              <a:rPr lang="en-GB" altLang="ru-RU"/>
              <a:t>Второй уровень</a:t>
            </a:r>
          </a:p>
          <a:p>
            <a:pPr lvl="2"/>
            <a:r>
              <a:rPr lang="en-GB" altLang="ru-RU"/>
              <a:t>Третий уровень</a:t>
            </a:r>
          </a:p>
          <a:p>
            <a:pPr lvl="3"/>
            <a:r>
              <a:rPr lang="en-GB" altLang="ru-RU"/>
              <a:t>Четвертый уровень</a:t>
            </a:r>
          </a:p>
          <a:p>
            <a:pPr lvl="4"/>
            <a:r>
              <a:rPr lang="en-GB" altLang="ru-RU"/>
              <a:t>Пятый уровень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F1EE342-12B9-F372-1AEC-3D0CB444550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99EA6592-09A7-8BFC-E3B9-2788E1609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01B5B53-C3DE-804D-444B-6E379E573B0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1FD28489-5848-409F-9321-D1D0004379A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5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7E98F321-92F2-817C-81F2-5194E97B2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мышьюОбразец заголовка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658CEBF1-BABB-D018-70FC-97C01AC2E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0"/>
            <a:r>
              <a:rPr lang="en-GB" altLang="ru-RU"/>
              <a:t>Девятый уровень структурыОбразец текста</a:t>
            </a:r>
          </a:p>
          <a:p>
            <a:pPr lvl="1"/>
            <a:r>
              <a:rPr lang="en-GB" altLang="ru-RU"/>
              <a:t>Второй уровень</a:t>
            </a:r>
          </a:p>
          <a:p>
            <a:pPr lvl="2"/>
            <a:r>
              <a:rPr lang="en-GB" altLang="ru-RU"/>
              <a:t>Третий уровень</a:t>
            </a:r>
          </a:p>
          <a:p>
            <a:pPr lvl="3"/>
            <a:r>
              <a:rPr lang="en-GB" altLang="ru-RU"/>
              <a:t>Четвертый уровень</a:t>
            </a:r>
          </a:p>
          <a:p>
            <a:pPr lvl="4"/>
            <a:r>
              <a:rPr lang="en-GB" altLang="ru-RU"/>
              <a:t>Пятый уровень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A87C4F7-343B-B6EE-7254-C33DA5E74A2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6.6.22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5C9220B7-CDA9-A4EE-6A6E-EE3B310B6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1B30832-4328-65F4-0AF6-99EE6906CF5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27B8DA0D-A5AC-405B-8C1F-2376F47AACA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A1EA9006-5140-043C-228F-F94A2ACF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4000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D70C58DF-A9AC-EAB1-CADE-9BB563C308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5887" y="1009650"/>
            <a:ext cx="9144001" cy="1470025"/>
          </a:xfrm>
          <a:ln/>
        </p:spPr>
        <p:txBody>
          <a:bodyPr/>
          <a:lstStyle/>
          <a:p>
            <a:pPr algn="ctr">
              <a:lnSpc>
                <a:spcPct val="150000"/>
              </a:lnSpc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4000" b="1" dirty="0">
                <a:latin typeface="Monotype Corsiva" panose="03010101010201010101" pitchFamily="66" charset="0"/>
              </a:rPr>
              <a:t>Развитие эмоциональной сферы дошкольников через изобразительную деятельность с элементами арт-терапии</a:t>
            </a:r>
            <a:br>
              <a:rPr lang="ru-RU" altLang="ru-RU" sz="3600" dirty="0"/>
            </a:br>
            <a:endParaRPr lang="ru-RU" altLang="ru-RU" sz="36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2BE110E-A1CD-6EE8-E4A3-44E827DD1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"/>
            <a:ext cx="91440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ru-RU" sz="2000">
                <a:latin typeface="Times New Roman" panose="02020603050405020304" pitchFamily="18" charset="0"/>
              </a:rPr>
              <a:t>Российский государственный педагогический университет им. А.И. Герцена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F225F7C4-D11D-DAE8-DC41-5A4259A61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050" y="4233863"/>
            <a:ext cx="4319588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Зубарева Ю.Ю., студентка 5 курса института психологии, группа 5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зб_Пс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/17</a:t>
            </a:r>
          </a:p>
          <a:p>
            <a:pPr hangingPunct="1">
              <a:lnSpc>
                <a:spcPct val="10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Васильева С.В., кандидат психологических наук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B9305-C935-10C8-6B7E-E446096A6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93" y="404664"/>
            <a:ext cx="8228013" cy="634082"/>
          </a:xfrm>
        </p:spPr>
        <p:txBody>
          <a:bodyPr/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полученных результатов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FF4071-EA7B-CC39-1384-8651FEF9F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8508"/>
            <a:ext cx="3999323" cy="29994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FE2407-528D-6D62-4E70-B2C80D4ED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03"/>
            <a:ext cx="9144000" cy="536447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D4A1F16-0F71-4681-8831-3E989CB1DC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201226"/>
              </p:ext>
            </p:extLst>
          </p:nvPr>
        </p:nvGraphicFramePr>
        <p:xfrm>
          <a:off x="133349" y="876839"/>
          <a:ext cx="4150619" cy="2552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F38A41C-BF32-4A9C-9F2D-B2FAFC4B1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303112"/>
              </p:ext>
            </p:extLst>
          </p:nvPr>
        </p:nvGraphicFramePr>
        <p:xfrm>
          <a:off x="4427984" y="873705"/>
          <a:ext cx="4582666" cy="2552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2F1D104F-8F74-0A37-608F-39ACA5BE2E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641773"/>
              </p:ext>
            </p:extLst>
          </p:nvPr>
        </p:nvGraphicFramePr>
        <p:xfrm>
          <a:off x="2024843" y="3573016"/>
          <a:ext cx="4923421" cy="3099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74559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91492D-5040-674E-137F-B78B082A1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45" y="0"/>
            <a:ext cx="9144000" cy="5364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F4AFE4-326B-1BE3-78AD-D7698A775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45" y="3858508"/>
            <a:ext cx="3999323" cy="2999492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C5308EF-93FF-953C-0B59-C509E6178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292976"/>
              </p:ext>
            </p:extLst>
          </p:nvPr>
        </p:nvGraphicFramePr>
        <p:xfrm>
          <a:off x="346822" y="1628800"/>
          <a:ext cx="8441665" cy="4812311"/>
        </p:xfrm>
        <a:graphic>
          <a:graphicData uri="http://schemas.openxmlformats.org/drawingml/2006/table">
            <a:tbl>
              <a:tblPr firstRow="1" firstCol="1" bandRow="1"/>
              <a:tblGrid>
                <a:gridCol w="1356551">
                  <a:extLst>
                    <a:ext uri="{9D8B030D-6E8A-4147-A177-3AD203B41FA5}">
                      <a16:colId xmlns:a16="http://schemas.microsoft.com/office/drawing/2014/main" val="31782878"/>
                    </a:ext>
                  </a:extLst>
                </a:gridCol>
                <a:gridCol w="1918984">
                  <a:extLst>
                    <a:ext uri="{9D8B030D-6E8A-4147-A177-3AD203B41FA5}">
                      <a16:colId xmlns:a16="http://schemas.microsoft.com/office/drawing/2014/main" val="921919735"/>
                    </a:ext>
                  </a:extLst>
                </a:gridCol>
                <a:gridCol w="2245787">
                  <a:extLst>
                    <a:ext uri="{9D8B030D-6E8A-4147-A177-3AD203B41FA5}">
                      <a16:colId xmlns:a16="http://schemas.microsoft.com/office/drawing/2014/main" val="413194398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414620327"/>
                    </a:ext>
                  </a:extLst>
                </a:gridCol>
                <a:gridCol w="1624199">
                  <a:extLst>
                    <a:ext uri="{9D8B030D-6E8A-4147-A177-3AD203B41FA5}">
                      <a16:colId xmlns:a16="http://schemas.microsoft.com/office/drawing/2014/main" val="1110124181"/>
                    </a:ext>
                  </a:extLst>
                </a:gridCol>
              </a:tblGrid>
              <a:tr h="8088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Эг</a:t>
                      </a: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ДО</a:t>
                      </a:r>
                      <a:r>
                        <a:rPr lang="ru-RU" sz="1600" b="1" spc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spc="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Хср</a:t>
                      </a: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Эг 1 ПОСЛЕ Хср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</a:t>
                      </a:r>
                      <a:r>
                        <a:rPr lang="en-US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spc="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</a:t>
                      </a: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Ур.стат.зн.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668932"/>
                  </a:ext>
                </a:extLst>
              </a:tr>
              <a:tr h="327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Радость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2,12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7,02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1,54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р&lt;=0,01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275781"/>
                  </a:ext>
                </a:extLst>
              </a:tr>
              <a:tr h="327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Удивление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4,35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5,89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1,25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р&lt;=0,01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613986"/>
                  </a:ext>
                </a:extLst>
              </a:tr>
              <a:tr h="693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Горе-страдание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2,64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2,18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1,21 </a:t>
                      </a:r>
                      <a:r>
                        <a:rPr lang="ru-RU" sz="1600" b="1" u="sng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0,95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р&lt;=0,01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222877"/>
                  </a:ext>
                </a:extLst>
              </a:tr>
              <a:tr h="693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Отвращение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0,41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en-US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=0,05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599671"/>
                  </a:ext>
                </a:extLst>
              </a:tr>
              <a:tr h="327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Страх-ужас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3,24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1,13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р&lt;=0,01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37232"/>
                  </a:ext>
                </a:extLst>
              </a:tr>
              <a:tr h="327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Презрение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0,26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0,18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р&lt;=0,01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758401"/>
                  </a:ext>
                </a:extLst>
              </a:tr>
              <a:tr h="327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Стыд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2,85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3,07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en-US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=0,05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37280"/>
                  </a:ext>
                </a:extLst>
              </a:tr>
              <a:tr h="327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Вина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2,96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1,67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2,70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0,80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214,5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en-US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=0,05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84301"/>
                  </a:ext>
                </a:extLst>
              </a:tr>
              <a:tr h="327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Гнев-ярость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2,32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0,48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0,88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р&lt;=0,01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550750"/>
                  </a:ext>
                </a:extLst>
              </a:tr>
              <a:tr h="327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5,63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2,03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7,04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1,17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р&lt;=0,01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859557"/>
                  </a:ext>
                </a:extLst>
              </a:tr>
            </a:tbl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64AF6E1-EF42-EF22-A334-AC64A1E4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внутригруппового сравнительного анализа изменений эмоционального состояния дошкольников, занимающихся по программе «Грани творчества».</a:t>
            </a:r>
          </a:p>
        </p:txBody>
      </p:sp>
    </p:spTree>
    <p:extLst>
      <p:ext uri="{BB962C8B-B14F-4D97-AF65-F5344CB8AC3E}">
        <p14:creationId xmlns:p14="http://schemas.microsoft.com/office/powerpoint/2010/main" val="34786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EE174E-659B-81C8-5632-A788075B8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8" y="-63867"/>
            <a:ext cx="9144000" cy="5364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B109C8-3D5D-5246-5F75-31C512ADF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8" y="3858946"/>
            <a:ext cx="3999323" cy="2999492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F125030-842B-EE72-D1D1-D1417AEFE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118494"/>
              </p:ext>
            </p:extLst>
          </p:nvPr>
        </p:nvGraphicFramePr>
        <p:xfrm>
          <a:off x="359532" y="1340768"/>
          <a:ext cx="8424935" cy="5345096"/>
        </p:xfrm>
        <a:graphic>
          <a:graphicData uri="http://schemas.openxmlformats.org/drawingml/2006/table">
            <a:tbl>
              <a:tblPr firstRow="1" firstCol="1" bandRow="1"/>
              <a:tblGrid>
                <a:gridCol w="2412268">
                  <a:extLst>
                    <a:ext uri="{9D8B030D-6E8A-4147-A177-3AD203B41FA5}">
                      <a16:colId xmlns:a16="http://schemas.microsoft.com/office/drawing/2014/main" val="332025034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42042495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05304454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851135297"/>
                    </a:ext>
                  </a:extLst>
                </a:gridCol>
                <a:gridCol w="1260139">
                  <a:extLst>
                    <a:ext uri="{9D8B030D-6E8A-4147-A177-3AD203B41FA5}">
                      <a16:colId xmlns:a16="http://schemas.microsoft.com/office/drawing/2014/main" val="3723603946"/>
                    </a:ext>
                  </a:extLst>
                </a:gridCol>
              </a:tblGrid>
              <a:tr h="7500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Эг</a:t>
                      </a: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ru-RU" sz="1600" b="1" spc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spc="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Хср</a:t>
                      </a: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Эг</a:t>
                      </a: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sz="1600" b="1" spc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spc="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Хср</a:t>
                      </a: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</a:t>
                      </a:r>
                      <a:r>
                        <a:rPr lang="en-US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U-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Ур.стат.зн.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486883"/>
                  </a:ext>
                </a:extLst>
              </a:tr>
              <a:tr h="6489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Радость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7,02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1,54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5,92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0,88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р&lt;=0,01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465295"/>
                  </a:ext>
                </a:extLst>
              </a:tr>
              <a:tr h="490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Удивление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5,89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1,25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4,65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р&lt;=0,01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189094"/>
                  </a:ext>
                </a:extLst>
              </a:tr>
              <a:tr h="490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Горе-страдание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1,21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0,95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2,36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160,5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р&lt;=0,01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64788"/>
                  </a:ext>
                </a:extLst>
              </a:tr>
              <a:tr h="490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Отвращение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0,20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en-US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=0,05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384906"/>
                  </a:ext>
                </a:extLst>
              </a:tr>
              <a:tr h="490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Страх-ужас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1,13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2,17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1,29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р&lt;=0,01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306901"/>
                  </a:ext>
                </a:extLst>
              </a:tr>
              <a:tr h="490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Презрение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0,03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0,18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en-US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=0,05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124207"/>
                  </a:ext>
                </a:extLst>
              </a:tr>
              <a:tr h="3052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Стыд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3,07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1,68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0,79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р&lt;=0,01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341832"/>
                  </a:ext>
                </a:extLst>
              </a:tr>
              <a:tr h="3052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Вина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2,70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0,80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1,64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0,69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р&lt;=0,01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843192"/>
                  </a:ext>
                </a:extLst>
              </a:tr>
              <a:tr h="490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Гнев-ярость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0,48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0,88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1,29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1,06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р&lt;=0,01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683451"/>
                  </a:ext>
                </a:extLst>
              </a:tr>
              <a:tr h="3052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7,04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1,17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6,01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1,16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р&lt;=0,01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23" marR="57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818570"/>
                  </a:ext>
                </a:extLst>
              </a:tr>
            </a:tbl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1753785-834E-D865-523D-FA0EF183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92" y="288478"/>
            <a:ext cx="8228013" cy="1141412"/>
          </a:xfrm>
        </p:spPr>
        <p:txBody>
          <a:bodyPr/>
          <a:lstStyle/>
          <a:p>
            <a:pPr algn="ctr"/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сравнительного анализа показателей эмоционального состояния участников групп ПОСЛЕ оказанного воздействия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3304852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0A5630-33C6-E078-6F43-826325F43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64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D01F22-02FA-AFA6-A959-0FCA673EC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" y="3858508"/>
            <a:ext cx="3999323" cy="2999492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D1E67AE-B238-2766-0920-A1F37C5AB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476069"/>
              </p:ext>
            </p:extLst>
          </p:nvPr>
        </p:nvGraphicFramePr>
        <p:xfrm>
          <a:off x="359533" y="1268760"/>
          <a:ext cx="8424934" cy="5471194"/>
        </p:xfrm>
        <a:graphic>
          <a:graphicData uri="http://schemas.openxmlformats.org/drawingml/2006/table">
            <a:tbl>
              <a:tblPr firstRow="1" firstCol="1" bandRow="1"/>
              <a:tblGrid>
                <a:gridCol w="1755614">
                  <a:extLst>
                    <a:ext uri="{9D8B030D-6E8A-4147-A177-3AD203B41FA5}">
                      <a16:colId xmlns:a16="http://schemas.microsoft.com/office/drawing/2014/main" val="3707016430"/>
                    </a:ext>
                  </a:extLst>
                </a:gridCol>
                <a:gridCol w="1845270">
                  <a:extLst>
                    <a:ext uri="{9D8B030D-6E8A-4147-A177-3AD203B41FA5}">
                      <a16:colId xmlns:a16="http://schemas.microsoft.com/office/drawing/2014/main" val="779243888"/>
                    </a:ext>
                  </a:extLst>
                </a:gridCol>
                <a:gridCol w="1845270">
                  <a:extLst>
                    <a:ext uri="{9D8B030D-6E8A-4147-A177-3AD203B41FA5}">
                      <a16:colId xmlns:a16="http://schemas.microsoft.com/office/drawing/2014/main" val="761846574"/>
                    </a:ext>
                  </a:extLst>
                </a:gridCol>
                <a:gridCol w="1289036">
                  <a:extLst>
                    <a:ext uri="{9D8B030D-6E8A-4147-A177-3AD203B41FA5}">
                      <a16:colId xmlns:a16="http://schemas.microsoft.com/office/drawing/2014/main" val="1110544706"/>
                    </a:ext>
                  </a:extLst>
                </a:gridCol>
                <a:gridCol w="1689744">
                  <a:extLst>
                    <a:ext uri="{9D8B030D-6E8A-4147-A177-3AD203B41FA5}">
                      <a16:colId xmlns:a16="http://schemas.microsoft.com/office/drawing/2014/main" val="3371135330"/>
                    </a:ext>
                  </a:extLst>
                </a:gridCol>
              </a:tblGrid>
              <a:tr h="839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Эг</a:t>
                      </a: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ДО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Хср</a:t>
                      </a: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sng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Эг 1 ПОСЛЕ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Хср </a:t>
                      </a:r>
                      <a:r>
                        <a:rPr lang="ru-RU" sz="18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Т</a:t>
                      </a:r>
                      <a:r>
                        <a:rPr lang="en-US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265555" algn="r"/>
                        </a:tabLst>
                      </a:pPr>
                      <a:r>
                        <a:rPr lang="ru-RU" sz="1800" b="1" spc="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Ур.стат.зн</a:t>
                      </a: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563294"/>
                  </a:ext>
                </a:extLst>
              </a:tr>
              <a:tr h="15322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правильно распознанных эмоций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3,87 </a:t>
                      </a:r>
                      <a:r>
                        <a:rPr lang="ru-RU" sz="18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0,76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5,77 </a:t>
                      </a:r>
                      <a:r>
                        <a:rPr lang="ru-RU" sz="18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1,18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&lt;=0,01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464580"/>
                  </a:ext>
                </a:extLst>
              </a:tr>
              <a:tr h="15322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правильно распознанных «+» эмоций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1,19 </a:t>
                      </a:r>
                      <a:r>
                        <a:rPr lang="ru-RU" sz="18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1,81 </a:t>
                      </a:r>
                      <a:r>
                        <a:rPr lang="ru-RU" sz="18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0,65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&lt;=0,01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657351"/>
                  </a:ext>
                </a:extLst>
              </a:tr>
              <a:tr h="15322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правильно распознанных «-» эмоций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2,68 </a:t>
                      </a:r>
                      <a:r>
                        <a:rPr lang="ru-RU" sz="18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3,97 </a:t>
                      </a:r>
                      <a:r>
                        <a:rPr lang="ru-RU" sz="18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&lt;=0,01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417933"/>
                  </a:ext>
                </a:extLst>
              </a:tr>
            </a:tbl>
          </a:graphicData>
        </a:graphic>
      </p:graphicFrame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D3E2C9CB-59A4-27CF-B42D-7219EAE5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внутригруппового сравнительного анализа восприятия эмоций дошкольниками, обучающихся по программе с элементами арт-терапии</a:t>
            </a:r>
          </a:p>
        </p:txBody>
      </p:sp>
    </p:spTree>
    <p:extLst>
      <p:ext uri="{BB962C8B-B14F-4D97-AF65-F5344CB8AC3E}">
        <p14:creationId xmlns:p14="http://schemas.microsoft.com/office/powerpoint/2010/main" val="2369442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CBFFCB-6D60-37B8-A348-2F00BF30C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61" y="138112"/>
            <a:ext cx="9144000" cy="5364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794E46-D1AD-7F21-366B-24A97FD28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" y="3895379"/>
            <a:ext cx="3999323" cy="2999492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7F3BD04-D294-27F1-F5D0-BA71FA09EA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836981"/>
              </p:ext>
            </p:extLst>
          </p:nvPr>
        </p:nvGraphicFramePr>
        <p:xfrm>
          <a:off x="539552" y="661943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6517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4FCDA-3ACA-B013-C16A-12793DD0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8013" cy="1141412"/>
          </a:xfrm>
        </p:spPr>
        <p:txBody>
          <a:bodyPr/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внутригруппового сравнительного анализа восприятия эмоций дошкольниками, обучающихся по программе без элементов арт-терапии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BB9D6D-EAFF-EE58-CE23-B6C4DB5D3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8508"/>
            <a:ext cx="3999323" cy="2999492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B000C4-A499-189C-B901-78E5E992B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302601"/>
              </p:ext>
            </p:extLst>
          </p:nvPr>
        </p:nvGraphicFramePr>
        <p:xfrm>
          <a:off x="457200" y="1546076"/>
          <a:ext cx="8228013" cy="5146231"/>
        </p:xfrm>
        <a:graphic>
          <a:graphicData uri="http://schemas.openxmlformats.org/drawingml/2006/table">
            <a:tbl>
              <a:tblPr firstRow="1" firstCol="1" bandRow="1"/>
              <a:tblGrid>
                <a:gridCol w="1714579">
                  <a:extLst>
                    <a:ext uri="{9D8B030D-6E8A-4147-A177-3AD203B41FA5}">
                      <a16:colId xmlns:a16="http://schemas.microsoft.com/office/drawing/2014/main" val="2818344074"/>
                    </a:ext>
                  </a:extLst>
                </a:gridCol>
                <a:gridCol w="1802139">
                  <a:extLst>
                    <a:ext uri="{9D8B030D-6E8A-4147-A177-3AD203B41FA5}">
                      <a16:colId xmlns:a16="http://schemas.microsoft.com/office/drawing/2014/main" val="2014479821"/>
                    </a:ext>
                  </a:extLst>
                </a:gridCol>
                <a:gridCol w="1802139">
                  <a:extLst>
                    <a:ext uri="{9D8B030D-6E8A-4147-A177-3AD203B41FA5}">
                      <a16:colId xmlns:a16="http://schemas.microsoft.com/office/drawing/2014/main" val="3972034537"/>
                    </a:ext>
                  </a:extLst>
                </a:gridCol>
                <a:gridCol w="1258907">
                  <a:extLst>
                    <a:ext uri="{9D8B030D-6E8A-4147-A177-3AD203B41FA5}">
                      <a16:colId xmlns:a16="http://schemas.microsoft.com/office/drawing/2014/main" val="1991923613"/>
                    </a:ext>
                  </a:extLst>
                </a:gridCol>
                <a:gridCol w="1650249">
                  <a:extLst>
                    <a:ext uri="{9D8B030D-6E8A-4147-A177-3AD203B41FA5}">
                      <a16:colId xmlns:a16="http://schemas.microsoft.com/office/drawing/2014/main" val="1037508544"/>
                    </a:ext>
                  </a:extLst>
                </a:gridCol>
              </a:tblGrid>
              <a:tr h="7764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Эг</a:t>
                      </a: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ДО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Хср</a:t>
                      </a: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sng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Эг 2 ПОСЛЕ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Хср </a:t>
                      </a:r>
                      <a:r>
                        <a:rPr lang="ru-RU" sz="18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Т</a:t>
                      </a:r>
                      <a:r>
                        <a:rPr lang="en-US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Ур.стат.зн.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742375"/>
                  </a:ext>
                </a:extLst>
              </a:tr>
              <a:tr h="13687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правильно распознанных эмоций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4,22 </a:t>
                      </a:r>
                      <a:r>
                        <a:rPr lang="ru-RU" sz="18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0,97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5,19 </a:t>
                      </a:r>
                      <a:r>
                        <a:rPr lang="ru-RU" sz="1800" b="1" u="sng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1,44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&lt;=0,01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058719"/>
                  </a:ext>
                </a:extLst>
              </a:tr>
              <a:tr h="13687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правильно распознанных «+» эмоций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1,26 </a:t>
                      </a:r>
                      <a:r>
                        <a:rPr lang="ru-RU" sz="18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1,78 </a:t>
                      </a:r>
                      <a:r>
                        <a:rPr lang="ru-RU" sz="18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</a:t>
                      </a:r>
                      <a:r>
                        <a:rPr lang="en-US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=0,05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493914"/>
                  </a:ext>
                </a:extLst>
              </a:tr>
              <a:tr h="13687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правильно распознанных «-» эмоций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2,96 </a:t>
                      </a:r>
                      <a:r>
                        <a:rPr lang="ru-RU" sz="18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3,41 </a:t>
                      </a:r>
                      <a:r>
                        <a:rPr lang="ru-RU" sz="18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&gt;=0,05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289370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FD4BB4-156E-03AA-9BA2-AA3AA390C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416"/>
            <a:ext cx="9144000" cy="5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75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ADECF-C8AC-FD51-BECA-74BF66393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сравнительного анализа показателей восприятия эмоций респондентами ПОСЛЕ оказанного воздействия, обучавшихся по программе с элементами арт-терапии и не обучавшихся не по одной из программ</a:t>
            </a:r>
            <a:endParaRPr lang="ru-RU" sz="2000" b="1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7F91BC-501A-5821-C14F-8DFC17526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81" y="3891034"/>
            <a:ext cx="3999323" cy="2999492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8013B76-BF03-DB4A-A19A-63DB495BD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805887"/>
              </p:ext>
            </p:extLst>
          </p:nvPr>
        </p:nvGraphicFramePr>
        <p:xfrm>
          <a:off x="280628" y="1700808"/>
          <a:ext cx="8581156" cy="5035673"/>
        </p:xfrm>
        <a:graphic>
          <a:graphicData uri="http://schemas.openxmlformats.org/drawingml/2006/table">
            <a:tbl>
              <a:tblPr firstRow="1" firstCol="1" bandRow="1"/>
              <a:tblGrid>
                <a:gridCol w="1944216">
                  <a:extLst>
                    <a:ext uri="{9D8B030D-6E8A-4147-A177-3AD203B41FA5}">
                      <a16:colId xmlns:a16="http://schemas.microsoft.com/office/drawing/2014/main" val="3185029760"/>
                    </a:ext>
                  </a:extLst>
                </a:gridCol>
                <a:gridCol w="1723439">
                  <a:extLst>
                    <a:ext uri="{9D8B030D-6E8A-4147-A177-3AD203B41FA5}">
                      <a16:colId xmlns:a16="http://schemas.microsoft.com/office/drawing/2014/main" val="2500505744"/>
                    </a:ext>
                  </a:extLst>
                </a:gridCol>
                <a:gridCol w="1879486">
                  <a:extLst>
                    <a:ext uri="{9D8B030D-6E8A-4147-A177-3AD203B41FA5}">
                      <a16:colId xmlns:a16="http://schemas.microsoft.com/office/drawing/2014/main" val="2236336436"/>
                    </a:ext>
                  </a:extLst>
                </a:gridCol>
                <a:gridCol w="1240256">
                  <a:extLst>
                    <a:ext uri="{9D8B030D-6E8A-4147-A177-3AD203B41FA5}">
                      <a16:colId xmlns:a16="http://schemas.microsoft.com/office/drawing/2014/main" val="2064413088"/>
                    </a:ext>
                  </a:extLst>
                </a:gridCol>
                <a:gridCol w="1793759">
                  <a:extLst>
                    <a:ext uri="{9D8B030D-6E8A-4147-A177-3AD203B41FA5}">
                      <a16:colId xmlns:a16="http://schemas.microsoft.com/office/drawing/2014/main" val="2876252622"/>
                    </a:ext>
                  </a:extLst>
                </a:gridCol>
              </a:tblGrid>
              <a:tr h="7420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Эг</a:t>
                      </a: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ПОСЛЕ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Хср</a:t>
                      </a: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sng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Кг ПОСЛЕ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Хср</a:t>
                      </a: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sng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</a:t>
                      </a:r>
                      <a:r>
                        <a:rPr lang="en-US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U-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Ур.стат.зн.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052330"/>
                  </a:ext>
                </a:extLst>
              </a:tr>
              <a:tr h="13081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правильно распознанных эмоций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5,77 </a:t>
                      </a:r>
                      <a:r>
                        <a:rPr lang="ru-RU" sz="1800" b="1" u="sng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1,18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4,95 </a:t>
                      </a:r>
                      <a:r>
                        <a:rPr lang="ru-RU" sz="18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&lt;=0,01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633106"/>
                  </a:ext>
                </a:extLst>
              </a:tr>
              <a:tr h="13081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правильно распознанных «+» эмоций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1,81 </a:t>
                      </a:r>
                      <a:r>
                        <a:rPr lang="ru-RU" sz="18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0,65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1,75 </a:t>
                      </a:r>
                      <a:r>
                        <a:rPr lang="ru-RU" sz="18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&lt;=0,0</a:t>
                      </a:r>
                      <a:r>
                        <a:rPr lang="en-US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935859"/>
                  </a:ext>
                </a:extLst>
              </a:tr>
              <a:tr h="13081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правильно распознанных «-» эмоций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3,97 </a:t>
                      </a:r>
                      <a:r>
                        <a:rPr lang="ru-RU" sz="18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3,20 </a:t>
                      </a:r>
                      <a:r>
                        <a:rPr lang="ru-RU" sz="18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&lt;=0,01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881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074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B25F5-2DBF-0872-3AD5-4A4D40D8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93" y="615329"/>
            <a:ext cx="8228013" cy="1141412"/>
          </a:xfrm>
        </p:spPr>
        <p:txBody>
          <a:bodyPr/>
          <a:lstStyle/>
          <a:p>
            <a:pPr algn="ctr"/>
            <a:r>
              <a:rPr lang="ru-RU" sz="24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внутригруппового сравнительного анализа страхов, испытываемых дошкольниками, обучающимися по программе с элементами арт-терапии</a:t>
            </a:r>
            <a:endParaRPr lang="ru-RU" sz="2400" b="1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303465-8514-2B5B-1BBC-758F34888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8" y="3858508"/>
            <a:ext cx="3999323" cy="2999492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47D0AC9-0568-9647-589F-67E78CF0F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912958"/>
              </p:ext>
            </p:extLst>
          </p:nvPr>
        </p:nvGraphicFramePr>
        <p:xfrm>
          <a:off x="323528" y="1916832"/>
          <a:ext cx="8510755" cy="4845298"/>
        </p:xfrm>
        <a:graphic>
          <a:graphicData uri="http://schemas.openxmlformats.org/drawingml/2006/table">
            <a:tbl>
              <a:tblPr firstRow="1" firstCol="1" bandRow="1"/>
              <a:tblGrid>
                <a:gridCol w="2304256">
                  <a:extLst>
                    <a:ext uri="{9D8B030D-6E8A-4147-A177-3AD203B41FA5}">
                      <a16:colId xmlns:a16="http://schemas.microsoft.com/office/drawing/2014/main" val="2034497373"/>
                    </a:ext>
                  </a:extLst>
                </a:gridCol>
                <a:gridCol w="1759007">
                  <a:extLst>
                    <a:ext uri="{9D8B030D-6E8A-4147-A177-3AD203B41FA5}">
                      <a16:colId xmlns:a16="http://schemas.microsoft.com/office/drawing/2014/main" val="2579520308"/>
                    </a:ext>
                  </a:extLst>
                </a:gridCol>
                <a:gridCol w="1817419">
                  <a:extLst>
                    <a:ext uri="{9D8B030D-6E8A-4147-A177-3AD203B41FA5}">
                      <a16:colId xmlns:a16="http://schemas.microsoft.com/office/drawing/2014/main" val="2846451092"/>
                    </a:ext>
                  </a:extLst>
                </a:gridCol>
                <a:gridCol w="1250998">
                  <a:extLst>
                    <a:ext uri="{9D8B030D-6E8A-4147-A177-3AD203B41FA5}">
                      <a16:colId xmlns:a16="http://schemas.microsoft.com/office/drawing/2014/main" val="2886110929"/>
                    </a:ext>
                  </a:extLst>
                </a:gridCol>
                <a:gridCol w="1379075">
                  <a:extLst>
                    <a:ext uri="{9D8B030D-6E8A-4147-A177-3AD203B41FA5}">
                      <a16:colId xmlns:a16="http://schemas.microsoft.com/office/drawing/2014/main" val="3776921658"/>
                    </a:ext>
                  </a:extLst>
                </a:gridCol>
              </a:tblGrid>
              <a:tr h="8080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Эг1 ДО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Хср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Эг 1 ПОСЛЕ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Хср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Т</a:t>
                      </a:r>
                      <a:r>
                        <a:rPr lang="en-US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Ур.стат.зн.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672814"/>
                  </a:ext>
                </a:extLst>
              </a:tr>
              <a:tr h="6688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Мед.С.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2,39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1,56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 </a:t>
                      </a:r>
                      <a:r>
                        <a:rPr lang="ru-RU" sz="1600" b="1" u="sng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1,15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</a:t>
                      </a:r>
                      <a:r>
                        <a:rPr lang="en-US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=0,05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928218"/>
                  </a:ext>
                </a:extLst>
              </a:tr>
              <a:tr h="6660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с прим. физ.ущерба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2,87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</a:t>
                      </a:r>
                      <a:r>
                        <a:rPr lang="en-US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=0,05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113874"/>
                  </a:ext>
                </a:extLst>
              </a:tr>
              <a:tr h="332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смерти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1,55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0,68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1,35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</a:t>
                      </a:r>
                      <a:r>
                        <a:rPr lang="en-US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=0,05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358840"/>
                  </a:ext>
                </a:extLst>
              </a:tr>
              <a:tr h="6660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сказ.персон. и жив.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2,19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0,77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&lt;=0,01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414467"/>
                  </a:ext>
                </a:extLst>
              </a:tr>
              <a:tr h="7053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кошм. снов и темноты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1,06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0,39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&lt;=0,01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912146"/>
                  </a:ext>
                </a:extLst>
              </a:tr>
              <a:tr h="332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Соц.опоср. С.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2,29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1,42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&lt;=0,01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278136"/>
                  </a:ext>
                </a:extLst>
              </a:tr>
              <a:tr h="332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Простр-е С.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2,26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1,97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0,98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</a:t>
                      </a:r>
                      <a:r>
                        <a:rPr lang="en-US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=0,05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016465"/>
                  </a:ext>
                </a:extLst>
              </a:tr>
              <a:tr h="332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 С.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14,61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4,01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9,90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&lt;=0,01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00719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CB6BFA-3948-6C2F-0B5B-421BFAFD1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882"/>
            <a:ext cx="9144000" cy="5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75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4E0B4-9899-F2F3-3FED-4CFDF1930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33" y="540032"/>
            <a:ext cx="8228013" cy="1141412"/>
          </a:xfrm>
        </p:spPr>
        <p:txBody>
          <a:bodyPr/>
          <a:lstStyle/>
          <a:p>
            <a:pPr algn="ctr"/>
            <a:r>
              <a:rPr lang="ru-RU" sz="24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сравнительного анализа показателей преобладания определенной группы страхов у респондентов ПОСЛЕ оказанного воздействия </a:t>
            </a:r>
            <a:r>
              <a:rPr lang="ru-RU" sz="2400" b="1" i="1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Эг</a:t>
            </a:r>
            <a:r>
              <a:rPr lang="ru-RU" sz="24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и Кг</a:t>
            </a:r>
            <a:endParaRPr lang="ru-RU" sz="2400" b="1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9FF546-CDA2-DCAF-47D0-0E59E0A92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0207"/>
            <a:ext cx="3999323" cy="2999492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9066C5A-909C-916C-D9B7-9D1E3293A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708589"/>
              </p:ext>
            </p:extLst>
          </p:nvPr>
        </p:nvGraphicFramePr>
        <p:xfrm>
          <a:off x="395536" y="1844825"/>
          <a:ext cx="8440747" cy="4738536"/>
        </p:xfrm>
        <a:graphic>
          <a:graphicData uri="http://schemas.openxmlformats.org/drawingml/2006/table">
            <a:tbl>
              <a:tblPr firstRow="1" firstCol="1" bandRow="1"/>
              <a:tblGrid>
                <a:gridCol w="2940939">
                  <a:extLst>
                    <a:ext uri="{9D8B030D-6E8A-4147-A177-3AD203B41FA5}">
                      <a16:colId xmlns:a16="http://schemas.microsoft.com/office/drawing/2014/main" val="3556149384"/>
                    </a:ext>
                  </a:extLst>
                </a:gridCol>
                <a:gridCol w="1663762">
                  <a:extLst>
                    <a:ext uri="{9D8B030D-6E8A-4147-A177-3AD203B41FA5}">
                      <a16:colId xmlns:a16="http://schemas.microsoft.com/office/drawing/2014/main" val="4014680285"/>
                    </a:ext>
                  </a:extLst>
                </a:gridCol>
                <a:gridCol w="1530986">
                  <a:extLst>
                    <a:ext uri="{9D8B030D-6E8A-4147-A177-3AD203B41FA5}">
                      <a16:colId xmlns:a16="http://schemas.microsoft.com/office/drawing/2014/main" val="274828349"/>
                    </a:ext>
                  </a:extLst>
                </a:gridCol>
                <a:gridCol w="1152530">
                  <a:extLst>
                    <a:ext uri="{9D8B030D-6E8A-4147-A177-3AD203B41FA5}">
                      <a16:colId xmlns:a16="http://schemas.microsoft.com/office/drawing/2014/main" val="3064950060"/>
                    </a:ext>
                  </a:extLst>
                </a:gridCol>
                <a:gridCol w="1152530">
                  <a:extLst>
                    <a:ext uri="{9D8B030D-6E8A-4147-A177-3AD203B41FA5}">
                      <a16:colId xmlns:a16="http://schemas.microsoft.com/office/drawing/2014/main" val="133547743"/>
                    </a:ext>
                  </a:extLst>
                </a:gridCol>
              </a:tblGrid>
              <a:tr h="1118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Эг 1 ПОСЛЕ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Хср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Кг ПОСЛЕ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Хср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</a:t>
                      </a:r>
                      <a:r>
                        <a:rPr lang="en-US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U-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Ур.стат.зн.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782632"/>
                  </a:ext>
                </a:extLst>
              </a:tr>
              <a:tr h="4524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Мед.С.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1,15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1,23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259,5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</a:t>
                      </a:r>
                      <a:r>
                        <a:rPr lang="en-US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=0,05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579764"/>
                  </a:ext>
                </a:extLst>
              </a:tr>
              <a:tr h="4524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с прим. физ.ущерба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2,75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189,5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&lt;=0,05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863703"/>
                  </a:ext>
                </a:extLst>
              </a:tr>
              <a:tr h="4524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смерти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1,35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190,5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&lt;=0,05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625645"/>
                  </a:ext>
                </a:extLst>
              </a:tr>
              <a:tr h="4524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сказ.персон. и жив.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0,77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123,5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&lt;=0,01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043013"/>
                  </a:ext>
                </a:extLst>
              </a:tr>
              <a:tr h="4524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кошм. снов и темноты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0,39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0,79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198,5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&lt;=0,05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673318"/>
                  </a:ext>
                </a:extLst>
              </a:tr>
              <a:tr h="4524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Соц.опоср. С.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1,42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&lt;=0,01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208121"/>
                  </a:ext>
                </a:extLst>
              </a:tr>
              <a:tr h="4524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Простр-е С.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1,97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2,35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</a:t>
                      </a:r>
                      <a:r>
                        <a:rPr lang="en-US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=0,05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48703"/>
                  </a:ext>
                </a:extLst>
              </a:tr>
              <a:tr h="4524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 С.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9,90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14,4 </a:t>
                      </a:r>
                      <a:r>
                        <a:rPr lang="ru-RU" sz="1600" b="1" u="sng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&lt;=0,01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764239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1930F1-A54F-FD1F-6E58-947715E27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0" y="6414"/>
            <a:ext cx="9144000" cy="5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79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92E456A0-9457-0BBE-0469-A9ECA4AD7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4000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EE328460-40F3-E899-9B90-080F000AA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"/>
            <a:ext cx="91440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ru-RU" sz="2000">
                <a:latin typeface="Calibri" panose="020F0502020204030204" pitchFamily="34" charset="0"/>
              </a:rPr>
              <a:t>Российский государственный педагогический университет им. А.И. Герцена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F5C6EDF-D6A2-34AF-6E3A-072072A46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0538"/>
            <a:ext cx="8228013" cy="1141412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CB108A0B-6DA4-4C8D-7B72-1FB98FD8D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8013" cy="5287863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Апробация программы с элементами арт-терапии под руководством специалиста, показала её эффективное влияние на эмоциональное состояние дошкольников.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Программа «Грани творчества» эффективна, но нуждается в дальнейшей доработке в аспектах более глубокой проработки страхов детей старшего дошкольного возраста.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Вдвинутые нами предположения были полностью подтверждены. Программа доказала свою эффективность, методические мероприятия, подобранные для целенаправленного воздействия на ту или иную эмоцию, эмоциональное состояние были продуктивны.  </a:t>
            </a:r>
            <a:endParaRPr lang="ru-RU" sz="2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AE5550-AC4C-8BC2-F212-32B52590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8508"/>
            <a:ext cx="3999323" cy="2999492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4543228C-5D81-B55A-8011-D00BA986C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93" y="461032"/>
            <a:ext cx="8228013" cy="5935935"/>
          </a:xfrm>
        </p:spPr>
        <p:txBody>
          <a:bodyPr/>
          <a:lstStyle/>
          <a:p>
            <a:pPr indent="450215" algn="just"/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исследования: </a:t>
            </a:r>
          </a:p>
          <a:p>
            <a:pPr indent="450215" algn="just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влияние занятий по изобразительной деятельности с элементами арт-терапии на развитие эмоциональной сферы детей старшего дошкольного возраста.</a:t>
            </a:r>
          </a:p>
          <a:p>
            <a:pPr indent="450215" algn="just"/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Гипотеза исследования. </a:t>
            </a:r>
          </a:p>
          <a:p>
            <a:pPr indent="450215" algn="just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Основная: предполагается, что предложенные методические мероприятия по использованию изобразительной деятельности с элементами арт-терапии для детей старшего дошкольного возраста с целью формирования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эмоциональной сферы будут эффективны.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740769-3919-01C3-9884-4A7A63760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6967"/>
            <a:ext cx="9144000" cy="5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20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A3208215-4C01-03EE-E3E0-22C7AB6EF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60849"/>
            <a:ext cx="6552209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8F286145-0C6C-8EBF-A037-F51F3D091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993" y="2043012"/>
            <a:ext cx="8228013" cy="1141412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sz="5400" b="1" dirty="0">
                <a:latin typeface="Monotype Corsiva" panose="03010101010201010101" pitchFamily="66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285D1636-CF2A-7854-5983-B2073BB85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4000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BDC138B1-4340-6F3B-B302-E4E05FFF8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"/>
            <a:ext cx="91440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ru-RU" sz="2000" dirty="0">
                <a:latin typeface="Calibri" panose="020F0502020204030204" pitchFamily="34" charset="0"/>
              </a:rPr>
              <a:t>Российский государственный педагогический университет им. А.И. Герцена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F2C9265-B7C4-88A6-F450-1CF7FDD6C6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50071"/>
            <a:ext cx="8229600" cy="70266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исследования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8C5A9914-A36C-B4BF-3BAF-A50391945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998314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450215" algn="just"/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исследования: </a:t>
            </a:r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Эмоциональная сфера детей старшего дошкольного возраста</a:t>
            </a:r>
          </a:p>
          <a:p>
            <a:pPr indent="450215" algn="just"/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исследования: </a:t>
            </a:r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эмоциональной сферы детей старшего дошкольного возраста в процессе изобразительной деятельности с элементами арт-терапии</a:t>
            </a:r>
          </a:p>
          <a:p>
            <a:pPr indent="450215" algn="just"/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База исследования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муниципальное автономное дошкольное образовательное учреждение (далее МАДОУ) «Детский сад № 16 общеразвивающего вида (МАДOУ «Детский сад № 16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»). </a:t>
            </a:r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исследовании принимало участие 78 детей в возрасте от 5 до 6 лет, из них: 44 мальчика и 34 девочки.</a:t>
            </a:r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проведения качественного и количественного статистического анализа были выбраны два критерия Т – критерий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Вилкоксона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U – критерий Манна-Уитни.</a:t>
            </a:r>
          </a:p>
          <a:p>
            <a:pPr indent="450215" algn="just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 – критерий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Вилкоксона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использовался для сравнения зависимых выборок (до и после обучения по программе).</a:t>
            </a:r>
          </a:p>
          <a:p>
            <a:pPr indent="450215" algn="just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– критерий Манна-Уитни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применялся для сравнения независимых выборок (межгрупповые показатели).</a:t>
            </a:r>
          </a:p>
          <a:p>
            <a:pPr indent="450215" algn="just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B4B8509-C85F-1F38-76EB-A68FA45CC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"/>
            <a:ext cx="91440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ru-RU" sz="2000" dirty="0">
                <a:latin typeface="Calibri" panose="020F0502020204030204" pitchFamily="34" charset="0"/>
              </a:rPr>
              <a:t>Российский государственный педагогический университет им. А.И. Герцена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5D70FC7-A356-DF94-E270-351D9BA491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7688"/>
            <a:ext cx="8229600" cy="649064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и стимульный материал для проведения исследования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4E43A7-ED27-455D-E285-3D28594261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2" t="41336" r="27244" b="26786"/>
          <a:stretch/>
        </p:blipFill>
        <p:spPr bwMode="auto">
          <a:xfrm>
            <a:off x="4403136" y="1571630"/>
            <a:ext cx="4283664" cy="1857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0D35F8-5C62-14AC-A14A-FDC341E7ABD2}"/>
              </a:ext>
            </a:extLst>
          </p:cNvPr>
          <p:cNvSpPr txBox="1"/>
          <p:nvPr/>
        </p:nvSpPr>
        <p:spPr>
          <a:xfrm>
            <a:off x="4283968" y="3645024"/>
            <a:ext cx="440283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Модификация методики «Градусник», автор Н. П.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Фетискин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0221C7-5E0A-383B-A182-97BA2A51145E}"/>
              </a:ext>
            </a:extLst>
          </p:cNvPr>
          <p:cNvSpPr txBox="1"/>
          <p:nvPr/>
        </p:nvSpPr>
        <p:spPr>
          <a:xfrm>
            <a:off x="827584" y="6310312"/>
            <a:ext cx="7632848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Модификация методики «Диагностика эмоциональной сферы дошкольников», автор Л. П. Стрелкова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1D6313-0B14-E04D-7EA0-F70653737E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009" y="4252626"/>
            <a:ext cx="2873332" cy="2051594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B320AA-9999-BC8F-B995-51274770A5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2" y="4248480"/>
            <a:ext cx="2873332" cy="2065978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C6ACF0-5A24-3B85-673B-88BFA9F2E6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8" t="24791" r="10437" b="50009"/>
          <a:stretch/>
        </p:blipFill>
        <p:spPr bwMode="auto">
          <a:xfrm>
            <a:off x="5854666" y="4252626"/>
            <a:ext cx="1576365" cy="20076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AFC0D7-2AC6-AED1-1D58-D7B247CFE8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6" r="49820" b="74812"/>
          <a:stretch/>
        </p:blipFill>
        <p:spPr bwMode="auto">
          <a:xfrm>
            <a:off x="7431031" y="4252626"/>
            <a:ext cx="1593308" cy="20076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7A932F-F209-F928-2576-31B1C4CE8B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44" r="5978" b="4463"/>
          <a:stretch/>
        </p:blipFill>
        <p:spPr bwMode="auto">
          <a:xfrm rot="16200000">
            <a:off x="1232604" y="950586"/>
            <a:ext cx="1998271" cy="32403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009E25-CCC4-EFFF-5D00-D4F356FD8524}"/>
              </a:ext>
            </a:extLst>
          </p:cNvPr>
          <p:cNvSpPr txBox="1"/>
          <p:nvPr/>
        </p:nvSpPr>
        <p:spPr>
          <a:xfrm>
            <a:off x="99352" y="3645024"/>
            <a:ext cx="4303784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Методика «Страхи в домиках». А. И. Захаров и М. А.  Панфилова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F79E82C-7D1C-6C5F-7262-28C8D64AC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"/>
            <a:ext cx="91440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ru-RU" sz="2000">
                <a:latin typeface="Calibri" panose="020F0502020204030204" pitchFamily="34" charset="0"/>
              </a:rPr>
              <a:t>Российский государственный педагогический университет им. А.И. Герцена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5255525-7D97-555F-D593-D02C98A388A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7688"/>
            <a:ext cx="8229600" cy="737682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группы</a:t>
            </a:r>
          </a:p>
        </p:txBody>
      </p:sp>
      <p:pic>
        <p:nvPicPr>
          <p:cNvPr id="10348" name="Picture 108">
            <a:extLst>
              <a:ext uri="{FF2B5EF4-FFF2-40B4-BE49-F238E27FC236}">
                <a16:creationId xmlns:a16="http://schemas.microsoft.com/office/drawing/2014/main" id="{3BAA833C-70DA-76F1-1886-A4354F441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9" y="1127028"/>
            <a:ext cx="4135389" cy="310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0" name="Picture 110">
            <a:extLst>
              <a:ext uri="{FF2B5EF4-FFF2-40B4-BE49-F238E27FC236}">
                <a16:creationId xmlns:a16="http://schemas.microsoft.com/office/drawing/2014/main" id="{61FE8E16-F17F-04DC-B8BF-856AB767E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64" y="1127027"/>
            <a:ext cx="4653523" cy="310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2" name="Picture 112">
            <a:extLst>
              <a:ext uri="{FF2B5EF4-FFF2-40B4-BE49-F238E27FC236}">
                <a16:creationId xmlns:a16="http://schemas.microsoft.com/office/drawing/2014/main" id="{9B9530A0-8CBC-6ECA-7DC7-66C7A30E0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34" y="3699281"/>
            <a:ext cx="4135389" cy="310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5B2453F0-0EA3-E578-905C-136A3B8F1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2388"/>
            <a:ext cx="4000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02EF014F-250B-BC1E-F798-8DDD52F8A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"/>
            <a:ext cx="91440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ru-RU" sz="2000">
                <a:latin typeface="Calibri" panose="020F0502020204030204" pitchFamily="34" charset="0"/>
              </a:rPr>
              <a:t>Российский государственный педагогический университет им. А.И. Герцена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19E3934-DC81-4ACE-766C-485A37E57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47688"/>
            <a:ext cx="8229600" cy="609253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altLang="ru-RU" sz="2400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6C2445CA-CB91-C657-0913-91F8BE35E9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456630"/>
              </p:ext>
            </p:extLst>
          </p:nvPr>
        </p:nvGraphicFramePr>
        <p:xfrm>
          <a:off x="539552" y="1340768"/>
          <a:ext cx="8064896" cy="453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453BC9F7-9C85-B14A-D219-A4C63584A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4000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E470AE4E-6B15-2C6C-1F6B-8454A9094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"/>
            <a:ext cx="91440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ru-RU" sz="2000">
                <a:latin typeface="Calibri" panose="020F0502020204030204" pitchFamily="34" charset="0"/>
              </a:rPr>
              <a:t>Российский государственный педагогический университет им. А.И. Герцена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01FA8C7-E4B8-75B2-5B8C-5287940C05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197900"/>
              </p:ext>
            </p:extLst>
          </p:nvPr>
        </p:nvGraphicFramePr>
        <p:xfrm>
          <a:off x="539552" y="547688"/>
          <a:ext cx="7992888" cy="5689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>
            <a:extLst>
              <a:ext uri="{FF2B5EF4-FFF2-40B4-BE49-F238E27FC236}">
                <a16:creationId xmlns:a16="http://schemas.microsoft.com/office/drawing/2014/main" id="{042AA918-38DB-4F2B-2E7D-CE83D1EB6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4000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035590B6-0F9D-D240-B4AA-A16DC109D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"/>
            <a:ext cx="91440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ru-RU" sz="2000">
                <a:latin typeface="Calibri" panose="020F0502020204030204" pitchFamily="34" charset="0"/>
              </a:rPr>
              <a:t>Российский государственный педагогический университет им. А.И. Герцена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95454A-044D-31D2-7186-A232678778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865180"/>
              </p:ext>
            </p:extLst>
          </p:nvPr>
        </p:nvGraphicFramePr>
        <p:xfrm>
          <a:off x="611560" y="764704"/>
          <a:ext cx="799288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0B61B4-8681-78D9-72BA-BCE1769002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09468"/>
            <a:ext cx="3796515" cy="2515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выглядит как еда, цветной, закрыты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4E49DAE3-1524-856F-50FB-A78E2036A1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183" y="3889107"/>
            <a:ext cx="3945986" cy="2948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462FCF-08E0-D165-EFBC-C5EC8FD4C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290" y="1445579"/>
            <a:ext cx="4700678" cy="2642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выглядит как еда, стол, тарелка, торт&#10;&#10;Автоматически созданное описание">
            <a:extLst>
              <a:ext uri="{FF2B5EF4-FFF2-40B4-BE49-F238E27FC236}">
                <a16:creationId xmlns:a16="http://schemas.microsoft.com/office/drawing/2014/main" id="{C6DB443A-0F7F-5674-CD35-2CF5246E27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10950">
            <a:off x="3213827" y="952255"/>
            <a:ext cx="2636681" cy="3524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2BD90EA-0D86-BFF5-67CF-F5886227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93" y="482161"/>
            <a:ext cx="8228013" cy="1141412"/>
          </a:xfrm>
        </p:spPr>
        <p:txBody>
          <a:bodyPr/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Арт-терапевтические техники, включенные в программу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822F07-F749-5189-26EA-01654573E1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455" y="20364"/>
            <a:ext cx="9144000" cy="53644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F82EF78-2181-C1FC-8186-88CF83537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2" y="3898510"/>
            <a:ext cx="3945986" cy="29594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9A06566-2407-3B1E-D63B-000D9D37B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t="13250" r="10853" b="2617"/>
          <a:stretch/>
        </p:blipFill>
        <p:spPr bwMode="auto">
          <a:xfrm rot="1304712">
            <a:off x="3591175" y="3499300"/>
            <a:ext cx="2328558" cy="35110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69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1377</Words>
  <Application>Microsoft Office PowerPoint</Application>
  <PresentationFormat>Экран (4:3)</PresentationFormat>
  <Paragraphs>339</Paragraphs>
  <Slides>20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Monotype Corsiva</vt:lpstr>
      <vt:lpstr>Times New Roman</vt:lpstr>
      <vt:lpstr>Тема Office</vt:lpstr>
      <vt:lpstr>Тема Office</vt:lpstr>
      <vt:lpstr>Тема Office</vt:lpstr>
      <vt:lpstr>Развитие эмоциональной сферы дошкольников через изобразительную деятельность с элементами арт-терапии </vt:lpstr>
      <vt:lpstr>Презентация PowerPoint</vt:lpstr>
      <vt:lpstr>Организация исследования</vt:lpstr>
      <vt:lpstr>Методики и стимульный материал для проведения исследования</vt:lpstr>
      <vt:lpstr>Экспериментальные группы</vt:lpstr>
      <vt:lpstr>Презентация PowerPoint</vt:lpstr>
      <vt:lpstr>Презентация PowerPoint</vt:lpstr>
      <vt:lpstr>Презентация PowerPoint</vt:lpstr>
      <vt:lpstr>Арт-терапевтические техники, включенные в программу</vt:lpstr>
      <vt:lpstr>Анализ полученных результатов</vt:lpstr>
      <vt:lpstr>Результаты внутригруппового сравнительного анализа изменений эмоционального состояния дошкольников, занимающихся по программе «Грани творчества».</vt:lpstr>
      <vt:lpstr>Результаты сравнительного анализа показателей эмоционального состояния участников групп ПОСЛЕ оказанного воздействия</vt:lpstr>
      <vt:lpstr>Результаты внутригруппового сравнительного анализа восприятия эмоций дошкольниками, обучающихся по программе с элементами арт-терапии</vt:lpstr>
      <vt:lpstr>Презентация PowerPoint</vt:lpstr>
      <vt:lpstr>Результаты внутригруппового сравнительного анализа восприятия эмоций дошкольниками, обучающихся по программе без элементов арт-терапии</vt:lpstr>
      <vt:lpstr>Результаты сравнительного анализа показателей восприятия эмоций респондентами ПОСЛЕ оказанного воздействия, обучавшихся по программе с элементами арт-терапии и не обучавшихся не по одной из программ</vt:lpstr>
      <vt:lpstr>Результаты внутригруппового сравнительного анализа страхов, испытываемых дошкольниками, обучающимися по программе с элементами арт-терапии</vt:lpstr>
      <vt:lpstr>Результаты сравнительного анализа показателей преобладания определенной группы страхов у респондентов ПОСЛЕ оказанного воздействия Эг 1 и Кг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эмоциональной сферы дошкольников через изобразительную деятельность с элементами арт-терапии </dc:title>
  <cp:lastModifiedBy>Михаил Слепов</cp:lastModifiedBy>
  <cp:revision>18</cp:revision>
  <cp:lastPrinted>1601-01-01T00:00:00Z</cp:lastPrinted>
  <dcterms:created xsi:type="dcterms:W3CDTF">1601-01-01T00:00:00Z</dcterms:created>
  <dcterms:modified xsi:type="dcterms:W3CDTF">2022-06-13T11:26:18Z</dcterms:modified>
</cp:coreProperties>
</file>