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256" r:id="rId3"/>
    <p:sldId id="257" r:id="rId4"/>
    <p:sldId id="258" r:id="rId5"/>
    <p:sldId id="261" r:id="rId6"/>
    <p:sldId id="271" r:id="rId7"/>
    <p:sldId id="260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9933FF"/>
    <a:srgbClr val="CC3300"/>
    <a:srgbClr val="FF3300"/>
    <a:srgbClr val="003399"/>
    <a:srgbClr val="FFFF00"/>
    <a:srgbClr val="A5002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5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C944B-6619-4E77-BFCA-DF9A8F875C6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495BF-A668-48F5-8B7E-FCD313F06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3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Воспитатель:</a:t>
            </a:r>
            <a:r>
              <a:rPr lang="ru-RU" baseline="0" dirty="0" smtClean="0"/>
              <a:t> Гудкова Е.А.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495BF-A668-48F5-8B7E-FCD313F0651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57AA-26DA-4EB7-9FAD-C2ED2046D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BAF6-92DE-4C6F-B54E-747E23445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4C79-620D-4C9E-886B-436425E92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7F34-8872-405C-99B7-7CC114DC9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433B-9890-428E-8A83-8A5DA9E54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4CB2-7FA6-4E17-98CC-4AD04437C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1118-63DE-45C7-B545-4147AE272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183B3-C9BE-4F88-A767-925AC88A8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7D63-4F13-4F07-BA0A-D0867DE55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97FE-E316-42DB-8F30-61FDF8044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8E51-3AE2-4FD8-BB76-52997B806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2E0F819-3D95-4058-B62F-E9669DBF2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84;&#1091;&#1079;&#1099;&#1082;&#1072;%20&#1085;&#1072;%20&#1048;&#1047;&#1054;\Bethoven_-_K_Elize_Pesni-Tu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7.gif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7991475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Пожарная </a:t>
            </a:r>
          </a:p>
          <a:p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безопасность для детей</a:t>
            </a:r>
          </a:p>
        </p:txBody>
      </p:sp>
      <p:pic>
        <p:nvPicPr>
          <p:cNvPr id="2051" name="Picture 4" descr="image1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24400"/>
            <a:ext cx="36718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пожарная безопаснос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88913"/>
            <a:ext cx="24066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ethoven_-_K_Elize_Pesni-T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67544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87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284538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7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6767512" cy="2576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 огнём бороться мы должны, 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 водою мы напарники. 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Мы очень людям всем нужны,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ответь скорее, кто же мы?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755650" y="4365625"/>
            <a:ext cx="38893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ПОЖАРНЫЕ</a:t>
            </a:r>
          </a:p>
        </p:txBody>
      </p:sp>
      <p:pic>
        <p:nvPicPr>
          <p:cNvPr id="11269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12"/>
          <p:cNvSpPr>
            <a:spLocks noChangeArrowheads="1"/>
          </p:cNvSpPr>
          <p:nvPr/>
        </p:nvSpPr>
        <p:spPr bwMode="auto">
          <a:xfrm>
            <a:off x="179388" y="188913"/>
            <a:ext cx="6985000" cy="2952750"/>
          </a:xfrm>
          <a:prstGeom prst="wedgeRoundRectCallout">
            <a:avLst>
              <a:gd name="adj1" fmla="val 66954"/>
              <a:gd name="adj2" fmla="val -688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11271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903913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Полыхает дом. Кошмар!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Укротит она пожар.</a:t>
            </a:r>
          </a:p>
        </p:txBody>
      </p:sp>
      <p:pic>
        <p:nvPicPr>
          <p:cNvPr id="22534" name="Picture 6" descr="acp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357563"/>
            <a:ext cx="36099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187450" y="3789363"/>
            <a:ext cx="28797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ПОЖАРНАЯ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МАШИНА</a:t>
            </a:r>
          </a:p>
        </p:txBody>
      </p:sp>
      <p:pic>
        <p:nvPicPr>
          <p:cNvPr id="12293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12"/>
          <p:cNvSpPr>
            <a:spLocks noChangeArrowheads="1"/>
          </p:cNvSpPr>
          <p:nvPr/>
        </p:nvSpPr>
        <p:spPr bwMode="auto">
          <a:xfrm>
            <a:off x="395288" y="549275"/>
            <a:ext cx="6769100" cy="1943100"/>
          </a:xfrm>
          <a:prstGeom prst="wedgeRoundRectCallout">
            <a:avLst>
              <a:gd name="adj1" fmla="val 67708"/>
              <a:gd name="adj2" fmla="val -37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12295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39750" y="908050"/>
            <a:ext cx="7921625" cy="1984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Игра «Поле чудес»</a:t>
            </a:r>
          </a:p>
        </p:txBody>
      </p:sp>
      <p:pic>
        <p:nvPicPr>
          <p:cNvPr id="13315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76475"/>
            <a:ext cx="3770312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787900" y="2852738"/>
            <a:ext cx="33829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вы не можете отгадать сразу всё слово, то отгадывайте по буквам. Для этого кликните кнопкой мыши и откроется первая буква. Таким способом можно открыть первые три буквы. Затем откроется всё слово.</a:t>
            </a:r>
          </a:p>
        </p:txBody>
      </p:sp>
      <p:sp>
        <p:nvSpPr>
          <p:cNvPr id="1331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195513" y="552450"/>
            <a:ext cx="63087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0"/>
              <a:t> </a:t>
            </a:r>
            <a:r>
              <a:rPr lang="ru-RU" sz="2800"/>
              <a:t>Какой орган при пожаре защищает ватномарлевая повязка?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2411413" y="333375"/>
            <a:ext cx="6408737" cy="1655763"/>
          </a:xfrm>
          <a:prstGeom prst="wedgeEllipseCallout">
            <a:avLst>
              <a:gd name="adj1" fmla="val -61468"/>
              <a:gd name="adj2" fmla="val -7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141663"/>
            <a:ext cx="73437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7" descr="FIREMAN"/>
          <p:cNvPicPr>
            <a:picLocks noChangeAspect="1" noChangeArrowheads="1"/>
          </p:cNvPicPr>
          <p:nvPr/>
        </p:nvPicPr>
        <p:blipFill>
          <a:blip r:embed="rId3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1331913" y="3284538"/>
            <a:ext cx="47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д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2268538" y="3284538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3348038" y="32845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х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4427538" y="32845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5435600" y="3284538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6516688" y="3284538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7524750" y="32845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е</a:t>
            </a:r>
          </a:p>
        </p:txBody>
      </p:sp>
      <p:pic>
        <p:nvPicPr>
          <p:cNvPr id="23608" name="Picture 56" descr="Breathing_system"/>
          <p:cNvPicPr>
            <a:picLocks noChangeAspect="1" noChangeArrowheads="1"/>
          </p:cNvPicPr>
          <p:nvPr/>
        </p:nvPicPr>
        <p:blipFill>
          <a:blip r:embed="rId4" cstate="print"/>
          <a:srcRect t="5275" b="6975"/>
          <a:stretch>
            <a:fillRect/>
          </a:stretch>
        </p:blipFill>
        <p:spPr bwMode="auto">
          <a:xfrm>
            <a:off x="3348038" y="4292600"/>
            <a:ext cx="22320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AutoShape 5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1" grpId="0"/>
      <p:bldP spid="23602" grpId="0"/>
      <p:bldP spid="23603" grpId="0"/>
      <p:bldP spid="23604" grpId="0"/>
      <p:bldP spid="23605" grpId="0"/>
      <p:bldP spid="23606" grpId="0"/>
      <p:bldP spid="236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348038" y="765175"/>
            <a:ext cx="4548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/>
              <a:t>Одна из причин ожогов. </a:t>
            </a:r>
          </a:p>
        </p:txBody>
      </p:sp>
      <p:sp>
        <p:nvSpPr>
          <p:cNvPr id="15363" name="AutoShape 6"/>
          <p:cNvSpPr>
            <a:spLocks noChangeArrowheads="1"/>
          </p:cNvSpPr>
          <p:nvPr/>
        </p:nvSpPr>
        <p:spPr bwMode="auto">
          <a:xfrm>
            <a:off x="2771775" y="692150"/>
            <a:ext cx="5905500" cy="792163"/>
          </a:xfrm>
          <a:prstGeom prst="wedgeEllipseCallout">
            <a:avLst>
              <a:gd name="adj1" fmla="val -69245"/>
              <a:gd name="adj2" fmla="val -51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5364" name="Picture 8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68638"/>
            <a:ext cx="73437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331913" y="32131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к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339975" y="3213100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348038" y="3213100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п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427538" y="32131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я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508625" y="32131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516688" y="32131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524750" y="32131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к</a:t>
            </a:r>
          </a:p>
        </p:txBody>
      </p:sp>
      <p:pic>
        <p:nvPicPr>
          <p:cNvPr id="24593" name="Picture 17" descr="S-WM-2009-02-12-TeaKattle-5K4Z09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292600"/>
            <a:ext cx="34544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/>
      <p:bldP spid="24588" grpId="0"/>
      <p:bldP spid="24589" grpId="0"/>
      <p:bldP spid="24590" grpId="0"/>
      <p:bldP spid="24591" grpId="0"/>
      <p:bldP spid="245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276600" y="620713"/>
            <a:ext cx="4708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/>
              <a:t>Самая распространенная</a:t>
            </a:r>
          </a:p>
          <a:p>
            <a:pPr eaLnBrk="0" hangingPunct="0"/>
            <a:r>
              <a:rPr lang="ru-RU" sz="2800"/>
              <a:t> причина ожогов </a:t>
            </a:r>
          </a:p>
        </p:txBody>
      </p:sp>
      <p:sp>
        <p:nvSpPr>
          <p:cNvPr id="16387" name="AutoShape 6"/>
          <p:cNvSpPr>
            <a:spLocks noChangeArrowheads="1"/>
          </p:cNvSpPr>
          <p:nvPr/>
        </p:nvSpPr>
        <p:spPr bwMode="auto">
          <a:xfrm>
            <a:off x="2484438" y="476250"/>
            <a:ext cx="6265862" cy="1223963"/>
          </a:xfrm>
          <a:prstGeom prst="wedgeEllipseCallout">
            <a:avLst>
              <a:gd name="adj1" fmla="val -61069"/>
              <a:gd name="adj2" fmla="val -25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6388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420938"/>
            <a:ext cx="53990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366423_3530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644900"/>
            <a:ext cx="42259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2771775" y="2565400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п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779838" y="2565400"/>
            <a:ext cx="47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859338" y="25654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940425" y="2565400"/>
            <a:ext cx="522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м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7092950" y="25654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я</a:t>
            </a:r>
          </a:p>
        </p:txBody>
      </p:sp>
      <p:sp>
        <p:nvSpPr>
          <p:cNvPr id="16396" name="AutoShape 4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9" grpId="0"/>
      <p:bldP spid="25640" grpId="0"/>
      <p:bldP spid="25641" grpId="0"/>
      <p:bldP spid="25642" grpId="0"/>
      <p:bldP spid="256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771775" y="692150"/>
            <a:ext cx="5376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/>
              <a:t>Отчего чаще всего погибают </a:t>
            </a:r>
          </a:p>
          <a:p>
            <a:pPr eaLnBrk="0" hangingPunct="0"/>
            <a:r>
              <a:rPr lang="ru-RU" sz="2800"/>
              <a:t>при пожаре люди? </a:t>
            </a:r>
          </a:p>
        </p:txBody>
      </p:sp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2339975" y="476250"/>
            <a:ext cx="6480175" cy="1296988"/>
          </a:xfrm>
          <a:prstGeom prst="wedgeEllipseCallout">
            <a:avLst>
              <a:gd name="adj1" fmla="val -59259"/>
              <a:gd name="adj2" fmla="val -4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7412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38877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28" descr="index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2845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3708400" y="2276475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д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4932363" y="2276475"/>
            <a:ext cx="617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156325" y="2276475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м</a:t>
            </a:r>
          </a:p>
        </p:txBody>
      </p:sp>
      <p:sp>
        <p:nvSpPr>
          <p:cNvPr id="17418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3" grpId="0"/>
      <p:bldP spid="26654" grpId="0"/>
      <p:bldP spid="266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771775" y="692150"/>
            <a:ext cx="50434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/>
              <a:t>Что нельзя вскрывать,</a:t>
            </a:r>
          </a:p>
          <a:p>
            <a:pPr eaLnBrk="0" hangingPunct="0"/>
            <a:r>
              <a:rPr lang="ru-RU" sz="2800"/>
              <a:t> прокалывать при ожогах? </a:t>
            </a:r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2268538" y="476250"/>
            <a:ext cx="5832475" cy="1368425"/>
          </a:xfrm>
          <a:prstGeom prst="wedgeEllipseCallout">
            <a:avLst>
              <a:gd name="adj1" fmla="val -59718"/>
              <a:gd name="adj2" fmla="val -93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8436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997200"/>
            <a:ext cx="73437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dermati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013" y="4149725"/>
            <a:ext cx="24574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40335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411413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492500" y="3141663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572000" y="3141663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д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580063" y="3141663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659563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р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74065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1844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  <p:bldP spid="27660" grpId="0"/>
      <p:bldP spid="27661" grpId="0"/>
      <p:bldP spid="27662" grpId="0"/>
      <p:bldP spid="27663" grpId="0"/>
      <p:bldP spid="276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555875" y="404813"/>
            <a:ext cx="6216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/>
              <a:t>Какой выход надо искать во время эвакуации при пожаре в магазине, кинотеатре, школе, и других общественных местах? </a:t>
            </a:r>
          </a:p>
        </p:txBody>
      </p:sp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2268538" y="0"/>
            <a:ext cx="6875462" cy="2708275"/>
          </a:xfrm>
          <a:prstGeom prst="wedgeEllipseCallout">
            <a:avLst>
              <a:gd name="adj1" fmla="val -58611"/>
              <a:gd name="adj2" fmla="val -95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9460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68638"/>
            <a:ext cx="7245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02" name="Picture 106" descr="awb_d"/>
          <p:cNvPicPr>
            <a:picLocks noChangeAspect="1" noChangeArrowheads="1"/>
          </p:cNvPicPr>
          <p:nvPr/>
        </p:nvPicPr>
        <p:blipFill>
          <a:blip r:embed="rId4" cstate="print"/>
          <a:srcRect l="12222" t="20021" r="12222" b="22357"/>
          <a:stretch>
            <a:fillRect/>
          </a:stretch>
        </p:blipFill>
        <p:spPr bwMode="auto">
          <a:xfrm>
            <a:off x="3059113" y="4149725"/>
            <a:ext cx="287972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803" name="Text Box 107"/>
          <p:cNvSpPr txBox="1">
            <a:spLocks noChangeArrowheads="1"/>
          </p:cNvSpPr>
          <p:nvPr/>
        </p:nvSpPr>
        <p:spPr bwMode="auto">
          <a:xfrm>
            <a:off x="1187450" y="31416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804" name="Text Box 108"/>
          <p:cNvSpPr txBox="1">
            <a:spLocks noChangeArrowheads="1"/>
          </p:cNvSpPr>
          <p:nvPr/>
        </p:nvSpPr>
        <p:spPr bwMode="auto">
          <a:xfrm>
            <a:off x="1979613" y="3141663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9805" name="Text Box 109"/>
          <p:cNvSpPr txBox="1">
            <a:spLocks noChangeArrowheads="1"/>
          </p:cNvSpPr>
          <p:nvPr/>
        </p:nvSpPr>
        <p:spPr bwMode="auto">
          <a:xfrm>
            <a:off x="2771775" y="31416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3635375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р</a:t>
            </a:r>
          </a:p>
        </p:txBody>
      </p:sp>
      <p:sp>
        <p:nvSpPr>
          <p:cNvPr id="29807" name="Text Box 111"/>
          <p:cNvSpPr txBox="1">
            <a:spLocks noChangeArrowheads="1"/>
          </p:cNvSpPr>
          <p:nvPr/>
        </p:nvSpPr>
        <p:spPr bwMode="auto">
          <a:xfrm>
            <a:off x="4427538" y="3141663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9808" name="Text Box 112"/>
          <p:cNvSpPr txBox="1">
            <a:spLocks noChangeArrowheads="1"/>
          </p:cNvSpPr>
          <p:nvPr/>
        </p:nvSpPr>
        <p:spPr bwMode="auto">
          <a:xfrm>
            <a:off x="521970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й</a:t>
            </a:r>
          </a:p>
        </p:txBody>
      </p:sp>
      <p:sp>
        <p:nvSpPr>
          <p:cNvPr id="29809" name="Text Box 113"/>
          <p:cNvSpPr txBox="1">
            <a:spLocks noChangeArrowheads="1"/>
          </p:cNvSpPr>
          <p:nvPr/>
        </p:nvSpPr>
        <p:spPr bwMode="auto">
          <a:xfrm>
            <a:off x="6084888" y="3141663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>
            <a:off x="6804025" y="3141663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9811" name="Text Box 115"/>
          <p:cNvSpPr txBox="1">
            <a:spLocks noChangeArrowheads="1"/>
          </p:cNvSpPr>
          <p:nvPr/>
        </p:nvSpPr>
        <p:spPr bwMode="auto">
          <a:xfrm>
            <a:off x="7596188" y="3141663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й</a:t>
            </a:r>
          </a:p>
        </p:txBody>
      </p:sp>
      <p:sp>
        <p:nvSpPr>
          <p:cNvPr id="19472" name="AutoShape 1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3" grpId="0"/>
      <p:bldP spid="29804" grpId="0"/>
      <p:bldP spid="29805" grpId="0"/>
      <p:bldP spid="29806" grpId="0"/>
      <p:bldP spid="29807" grpId="0"/>
      <p:bldP spid="29808" grpId="0"/>
      <p:bldP spid="29809" grpId="0"/>
      <p:bldP spid="29810" grpId="0"/>
      <p:bldP spid="298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2268538" y="620713"/>
            <a:ext cx="5832475" cy="936625"/>
          </a:xfrm>
          <a:prstGeom prst="wedgeEllipseCallout">
            <a:avLst>
              <a:gd name="adj1" fmla="val -59718"/>
              <a:gd name="adj2" fmla="val -61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771775" y="836613"/>
            <a:ext cx="491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/>
              <a:t>Средство пожаротушения </a:t>
            </a:r>
          </a:p>
        </p:txBody>
      </p:sp>
      <p:pic>
        <p:nvPicPr>
          <p:cNvPr id="20485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97200"/>
            <a:ext cx="719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3" name="Picture 73" descr="ogn-1-1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644900"/>
            <a:ext cx="21113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4" name="Text Box 74"/>
          <p:cNvSpPr txBox="1">
            <a:spLocks noChangeArrowheads="1"/>
          </p:cNvSpPr>
          <p:nvPr/>
        </p:nvSpPr>
        <p:spPr bwMode="auto">
          <a:xfrm>
            <a:off x="1042988" y="29972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30795" name="Text Box 75"/>
          <p:cNvSpPr txBox="1">
            <a:spLocks noChangeArrowheads="1"/>
          </p:cNvSpPr>
          <p:nvPr/>
        </p:nvSpPr>
        <p:spPr bwMode="auto">
          <a:xfrm>
            <a:off x="1763713" y="2997200"/>
            <a:ext cx="37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г</a:t>
            </a:r>
          </a:p>
        </p:txBody>
      </p:sp>
      <p:sp>
        <p:nvSpPr>
          <p:cNvPr id="30796" name="Text Box 76"/>
          <p:cNvSpPr txBox="1">
            <a:spLocks noChangeArrowheads="1"/>
          </p:cNvSpPr>
          <p:nvPr/>
        </p:nvSpPr>
        <p:spPr bwMode="auto">
          <a:xfrm>
            <a:off x="2268538" y="2997200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30797" name="Text Box 77"/>
          <p:cNvSpPr txBox="1">
            <a:spLocks noChangeArrowheads="1"/>
          </p:cNvSpPr>
          <p:nvPr/>
        </p:nvSpPr>
        <p:spPr bwMode="auto">
          <a:xfrm>
            <a:off x="2916238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30798" name="Text Box 78"/>
          <p:cNvSpPr txBox="1">
            <a:spLocks noChangeArrowheads="1"/>
          </p:cNvSpPr>
          <p:nvPr/>
        </p:nvSpPr>
        <p:spPr bwMode="auto">
          <a:xfrm>
            <a:off x="3563938" y="2997200"/>
            <a:ext cx="407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30799" name="Text Box 79"/>
          <p:cNvSpPr txBox="1">
            <a:spLocks noChangeArrowheads="1"/>
          </p:cNvSpPr>
          <p:nvPr/>
        </p:nvSpPr>
        <p:spPr bwMode="auto">
          <a:xfrm>
            <a:off x="4140200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у</a:t>
            </a:r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4787900" y="29972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ш</a:t>
            </a:r>
          </a:p>
        </p:txBody>
      </p:sp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5364163" y="2997200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30802" name="Text Box 82"/>
          <p:cNvSpPr txBox="1">
            <a:spLocks noChangeArrowheads="1"/>
          </p:cNvSpPr>
          <p:nvPr/>
        </p:nvSpPr>
        <p:spPr bwMode="auto">
          <a:xfrm>
            <a:off x="5940425" y="29972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30803" name="Text Box 83"/>
          <p:cNvSpPr txBox="1">
            <a:spLocks noChangeArrowheads="1"/>
          </p:cNvSpPr>
          <p:nvPr/>
        </p:nvSpPr>
        <p:spPr bwMode="auto">
          <a:xfrm>
            <a:off x="6516688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30804" name="Text Box 84"/>
          <p:cNvSpPr txBox="1">
            <a:spLocks noChangeArrowheads="1"/>
          </p:cNvSpPr>
          <p:nvPr/>
        </p:nvSpPr>
        <p:spPr bwMode="auto">
          <a:xfrm>
            <a:off x="7019925" y="2997200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30805" name="Text Box 85"/>
          <p:cNvSpPr txBox="1">
            <a:spLocks noChangeArrowheads="1"/>
          </p:cNvSpPr>
          <p:nvPr/>
        </p:nvSpPr>
        <p:spPr bwMode="auto">
          <a:xfrm>
            <a:off x="7596188" y="2997200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ь</a:t>
            </a:r>
          </a:p>
        </p:txBody>
      </p:sp>
      <p:sp>
        <p:nvSpPr>
          <p:cNvPr id="20499" name="AutoShape 8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4" grpId="0"/>
      <p:bldP spid="30795" grpId="0"/>
      <p:bldP spid="30796" grpId="0"/>
      <p:bldP spid="30797" grpId="0"/>
      <p:bldP spid="30798" grpId="0"/>
      <p:bldP spid="30799" grpId="0"/>
      <p:bldP spid="30800" grpId="0"/>
      <p:bldP spid="30801" grpId="0"/>
      <p:bldP spid="30802" grpId="0"/>
      <p:bldP spid="30803" grpId="0"/>
      <p:bldP spid="30804" grpId="0"/>
      <p:bldP spid="308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 rot="401587">
            <a:off x="971550" y="4076700"/>
            <a:ext cx="7345363" cy="2582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Помните, друзья,</a:t>
            </a:r>
          </a:p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что с огнём шутить нельзя </a:t>
            </a:r>
          </a:p>
        </p:txBody>
      </p:sp>
      <p:pic>
        <p:nvPicPr>
          <p:cNvPr id="3075" name="Рисунок 4" descr="get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00063"/>
            <a:ext cx="48101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8064500" cy="2232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Продолжи пословицу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940425" y="3644900"/>
            <a:ext cx="26114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Выбери продолжение пословицы и кликни по нему кнопкой мыши</a:t>
            </a:r>
          </a:p>
        </p:txBody>
      </p:sp>
      <p:sp>
        <p:nvSpPr>
          <p:cNvPr id="2150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21509" name="Picture 11" descr="IMG_6787"/>
          <p:cNvPicPr>
            <a:picLocks noChangeAspect="1" noChangeArrowheads="1"/>
          </p:cNvPicPr>
          <p:nvPr/>
        </p:nvPicPr>
        <p:blipFill>
          <a:blip r:embed="rId3" cstate="print"/>
          <a:srcRect l="45866" t="11853" b="44218"/>
          <a:stretch>
            <a:fillRect/>
          </a:stretch>
        </p:blipFill>
        <p:spPr bwMode="auto">
          <a:xfrm>
            <a:off x="1116013" y="2492375"/>
            <a:ext cx="33845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900113" y="404813"/>
            <a:ext cx="7197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Там не загорится, ___________________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95288" y="1412875"/>
            <a:ext cx="7281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Не имей привычки, __________________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563938" y="5734050"/>
            <a:ext cx="4645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носить в кармане спички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827088" y="2205038"/>
            <a:ext cx="7265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Солома с огнем _____________________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588125" y="5013325"/>
            <a:ext cx="198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не дружит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684213" y="3141663"/>
            <a:ext cx="7400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Маленькая спичка сжигает ____________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39750" y="5876925"/>
            <a:ext cx="2519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большой лес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900113" y="4941888"/>
            <a:ext cx="2327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где огня нет</a:t>
            </a:r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611188" y="4076700"/>
            <a:ext cx="7478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Спичка невеличка, ___________________ 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635375" y="5013325"/>
            <a:ext cx="2751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огонь великан</a:t>
            </a:r>
          </a:p>
        </p:txBody>
      </p:sp>
      <p:sp>
        <p:nvSpPr>
          <p:cNvPr id="22540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22541" name="Picture 19" descr="image9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44675"/>
            <a:ext cx="8064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526E-6 L 0.40035 -0.656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168E-6 L 0.10173 -0.132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7168E-6 L -0.17135 -0.404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185E-6 L 0.53958 -0.394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36994E-6 L 0.04531 -0.62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3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</p:childTnLst>
        </p:cTn>
      </p:par>
    </p:tnLst>
    <p:bldLst>
      <p:bldP spid="33799" grpId="0"/>
      <p:bldP spid="33801" grpId="0"/>
      <p:bldP spid="33803" grpId="0"/>
      <p:bldP spid="33805" grpId="0"/>
      <p:bldP spid="338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331913" y="1557338"/>
            <a:ext cx="6769100" cy="1800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ВИКТОРИНА</a:t>
            </a:r>
          </a:p>
        </p:txBody>
      </p:sp>
      <p:pic>
        <p:nvPicPr>
          <p:cNvPr id="23555" name="Picture 5" descr="ill_syuzhet_poz_kom"/>
          <p:cNvPicPr>
            <a:picLocks noChangeAspect="1" noChangeArrowheads="1"/>
          </p:cNvPicPr>
          <p:nvPr/>
        </p:nvPicPr>
        <p:blipFill>
          <a:blip r:embed="rId2" cstate="print"/>
          <a:srcRect t="45161" r="51196" b="6023"/>
          <a:stretch>
            <a:fillRect/>
          </a:stretch>
        </p:blipFill>
        <p:spPr bwMode="auto">
          <a:xfrm>
            <a:off x="323850" y="3860800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ill_syuzhet_poz_kom"/>
          <p:cNvPicPr>
            <a:picLocks noChangeAspect="1" noChangeArrowheads="1"/>
          </p:cNvPicPr>
          <p:nvPr/>
        </p:nvPicPr>
        <p:blipFill>
          <a:blip r:embed="rId2" cstate="print"/>
          <a:srcRect l="52672" t="48477" b="7021"/>
          <a:stretch>
            <a:fillRect/>
          </a:stretch>
        </p:blipFill>
        <p:spPr bwMode="auto">
          <a:xfrm>
            <a:off x="2555875" y="260350"/>
            <a:ext cx="3455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716463" y="4508500"/>
            <a:ext cx="3621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Кликни кнопкой мыши по выбранному варианту. При верном ответе прозвучат колокольчики.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187450" y="858838"/>
            <a:ext cx="7145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A50021"/>
                </a:solidFill>
              </a:rPr>
              <a:t>Телефон пожарной охраны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31913" y="2133600"/>
            <a:ext cx="1568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003399"/>
                </a:solidFill>
              </a:rPr>
              <a:t>А)  02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331913" y="3141663"/>
            <a:ext cx="1566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003399"/>
                </a:solidFill>
              </a:rPr>
              <a:t>Б)  01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03350" y="4221163"/>
            <a:ext cx="142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003399"/>
                </a:solidFill>
              </a:rPr>
              <a:t>В) 03</a:t>
            </a:r>
          </a:p>
        </p:txBody>
      </p:sp>
      <p:pic>
        <p:nvPicPr>
          <p:cNvPr id="24582" name="Picture 10" descr="IMG_6783"/>
          <p:cNvPicPr>
            <a:picLocks noChangeAspect="1" noChangeArrowheads="1"/>
          </p:cNvPicPr>
          <p:nvPr/>
        </p:nvPicPr>
        <p:blipFill>
          <a:blip r:embed="rId3" cstate="print"/>
          <a:srcRect l="3827" t="36160"/>
          <a:stretch>
            <a:fillRect/>
          </a:stretch>
        </p:blipFill>
        <p:spPr bwMode="auto">
          <a:xfrm>
            <a:off x="3851275" y="2060575"/>
            <a:ext cx="4311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58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023938" y="1431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b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79388" y="476250"/>
            <a:ext cx="87137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Какой  цвет используется для   покраски предметов пожаротушения?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331913" y="2636838"/>
            <a:ext cx="253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333399"/>
                </a:solidFill>
              </a:rPr>
              <a:t>А)  синий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187450" y="3644900"/>
            <a:ext cx="319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333399"/>
                </a:solidFill>
              </a:rPr>
              <a:t>Б)  зелёный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187450" y="4652963"/>
            <a:ext cx="318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333399"/>
                </a:solidFill>
              </a:rPr>
              <a:t>В)  красный</a:t>
            </a:r>
          </a:p>
        </p:txBody>
      </p:sp>
      <p:pic>
        <p:nvPicPr>
          <p:cNvPr id="36875" name="Picture 11" descr="sp-01w1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349500"/>
            <a:ext cx="32893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60928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68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</p:childTnLst>
        </p:cTn>
      </p:par>
    </p:tnLst>
    <p:bldLst>
      <p:bldP spid="36871" grpId="0"/>
      <p:bldP spid="36873" grpId="0"/>
      <p:bldP spid="368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539750" y="692150"/>
            <a:ext cx="7777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Что помогает пожарным подняться на верхние этажи?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27088" y="2276475"/>
            <a:ext cx="2189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А) лифт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55650" y="3284538"/>
            <a:ext cx="3652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Б) раздвижная </a:t>
            </a:r>
          </a:p>
          <a:p>
            <a:pPr algn="l"/>
            <a:r>
              <a:rPr lang="ru-RU" sz="3600">
                <a:solidFill>
                  <a:srgbClr val="003399"/>
                </a:solidFill>
              </a:rPr>
              <a:t>     лестница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27088" y="4652963"/>
            <a:ext cx="3870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В) водосточная </a:t>
            </a:r>
          </a:p>
          <a:p>
            <a:pPr algn="l"/>
            <a:r>
              <a:rPr lang="ru-RU" sz="3600">
                <a:solidFill>
                  <a:srgbClr val="003399"/>
                </a:solidFill>
              </a:rPr>
              <a:t>      труба</a:t>
            </a:r>
          </a:p>
        </p:txBody>
      </p:sp>
      <p:pic>
        <p:nvPicPr>
          <p:cNvPr id="37897" name="Picture 9" descr="k11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349500"/>
            <a:ext cx="37401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78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  <p:bldP spid="378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-396875" y="333375"/>
            <a:ext cx="9891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A50021"/>
                </a:solidFill>
              </a:rPr>
              <a:t>Что не надо делать, если вы заметили пожар?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84213" y="1916113"/>
            <a:ext cx="634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А)  начинать тушить пожар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55650" y="2636838"/>
            <a:ext cx="4441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Б) звать взрослых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55650" y="3357563"/>
            <a:ext cx="5710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В)  вызывать пожарных</a:t>
            </a:r>
          </a:p>
        </p:txBody>
      </p:sp>
      <p:pic>
        <p:nvPicPr>
          <p:cNvPr id="27655" name="Picture 10" descr="144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149725"/>
            <a:ext cx="34925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  <p:bldP spid="389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23850" y="274638"/>
            <a:ext cx="8820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>
                <a:solidFill>
                  <a:srgbClr val="A50021"/>
                </a:solidFill>
              </a:rPr>
              <a:t>Какой бытовой прибор, оставленный включённым в сеть без присмотра, становится причиной пожара </a:t>
            </a:r>
          </a:p>
          <a:p>
            <a:pPr eaLnBrk="0" hangingPunct="0"/>
            <a:r>
              <a:rPr lang="ru-RU" sz="3600">
                <a:solidFill>
                  <a:srgbClr val="A50021"/>
                </a:solidFill>
              </a:rPr>
              <a:t>чаще всего?</a:t>
            </a:r>
          </a:p>
        </p:txBody>
      </p:sp>
      <p:pic>
        <p:nvPicPr>
          <p:cNvPr id="28676" name="Picture 6" descr="9559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4209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samsung-21M20"/>
          <p:cNvPicPr>
            <a:picLocks noChangeAspect="1" noChangeArrowheads="1"/>
          </p:cNvPicPr>
          <p:nvPr/>
        </p:nvPicPr>
        <p:blipFill>
          <a:blip r:embed="rId5" cstate="print"/>
          <a:srcRect b="5923"/>
          <a:stretch>
            <a:fillRect/>
          </a:stretch>
        </p:blipFill>
        <p:spPr bwMode="auto">
          <a:xfrm>
            <a:off x="6372225" y="2565400"/>
            <a:ext cx="21272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149725"/>
            <a:ext cx="25463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4213" y="4508500"/>
            <a:ext cx="1779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003399"/>
                </a:solidFill>
              </a:rPr>
              <a:t>А)  утюг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135688" y="4427538"/>
            <a:ext cx="2827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003399"/>
                </a:solidFill>
              </a:rPr>
              <a:t>Б) телевизор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555875" y="6092825"/>
            <a:ext cx="392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003399"/>
                </a:solidFill>
              </a:rPr>
              <a:t>В) радиоприёмник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6"/>
                  </p:tgtEl>
                </p:cond>
              </p:nextCondLst>
            </p:seq>
          </p:childTnLst>
        </p:cTn>
      </p:par>
    </p:tnLst>
    <p:bldLst>
      <p:bldP spid="39945" grpId="0"/>
      <p:bldP spid="39946" grpId="0"/>
      <p:bldP spid="399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323850" y="620713"/>
            <a:ext cx="83169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Какая   из   игр   может   привести   к пожару?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27088" y="1916113"/>
            <a:ext cx="7342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А) складывание домика из кубиков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900113" y="2636838"/>
            <a:ext cx="7097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Б) складывание домика из спичек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900113" y="335756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складывание картинки из пазлов</a:t>
            </a:r>
          </a:p>
        </p:txBody>
      </p:sp>
      <p:pic>
        <p:nvPicPr>
          <p:cNvPr id="29702" name="Picture 9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076700"/>
            <a:ext cx="25447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827088" y="549275"/>
            <a:ext cx="7561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Что пожарные надевают на голову при тушении пожара?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116013" y="2420938"/>
            <a:ext cx="218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А) шапку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116013" y="3573463"/>
            <a:ext cx="2055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Б) шлем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187450" y="4724400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В) каску</a:t>
            </a:r>
          </a:p>
        </p:txBody>
      </p:sp>
      <p:pic>
        <p:nvPicPr>
          <p:cNvPr id="41993" name="Picture 9" descr="item_2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636838"/>
            <a:ext cx="482441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19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2"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  <p:bldP spid="419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900113" y="4357688"/>
            <a:ext cx="7632700" cy="19161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Огонь – опасная штука,</a:t>
            </a:r>
          </a:p>
          <a:p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Он над собой не любит шуток</a:t>
            </a:r>
          </a:p>
        </p:txBody>
      </p:sp>
      <p:pic>
        <p:nvPicPr>
          <p:cNvPr id="4099" name="Рисунок 4" descr="1252926927_26.jpg"/>
          <p:cNvPicPr>
            <a:picLocks noChangeAspect="1"/>
          </p:cNvPicPr>
          <p:nvPr/>
        </p:nvPicPr>
        <p:blipFill>
          <a:blip r:embed="rId2" cstate="print"/>
          <a:srcRect l="5000" t="3589" r="4999" b="22845"/>
          <a:stretch>
            <a:fillRect/>
          </a:stretch>
        </p:blipFill>
        <p:spPr bwMode="auto">
          <a:xfrm>
            <a:off x="2714625" y="285750"/>
            <a:ext cx="35131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-323850" y="4797425"/>
            <a:ext cx="6481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333399"/>
                </a:solidFill>
              </a:rPr>
              <a:t>В) уксус, минеральная вода</a:t>
            </a:r>
          </a:p>
          <a:p>
            <a:r>
              <a:rPr lang="ru-RU" sz="2800">
                <a:solidFill>
                  <a:srgbClr val="333399"/>
                </a:solidFill>
              </a:rPr>
              <a:t>моющее средство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68313" y="476250"/>
            <a:ext cx="79200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Найди группу, в которой перечислены жидкости, которые могут стать причиной пожара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95288" y="2636838"/>
            <a:ext cx="792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А) растительное масло, вода,  молоко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95288" y="3716338"/>
            <a:ext cx="4957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Б) бензин, керосин, ацетон</a:t>
            </a:r>
          </a:p>
        </p:txBody>
      </p:sp>
      <p:pic>
        <p:nvPicPr>
          <p:cNvPr id="31750" name="Picture 8" descr="ddf7b411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573463"/>
            <a:ext cx="329406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30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</p:childTnLst>
        </p:cTn>
      </p:par>
    </p:tnLst>
    <p:bldLst>
      <p:bldP spid="43012" grpId="0"/>
      <p:bldP spid="43014" grpId="0"/>
      <p:bldP spid="430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468313" y="908050"/>
            <a:ext cx="836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4000">
                <a:solidFill>
                  <a:srgbClr val="A50021"/>
                </a:solidFill>
                <a:cs typeface="Times New Roman" pitchFamily="18" charset="0"/>
              </a:rPr>
              <a:t>Что не вешают на пожарный щит?</a:t>
            </a:r>
            <a:endParaRPr lang="ru-RU" sz="4000">
              <a:solidFill>
                <a:srgbClr val="A50021"/>
              </a:solidFill>
            </a:endParaRPr>
          </a:p>
        </p:txBody>
      </p:sp>
      <p:pic>
        <p:nvPicPr>
          <p:cNvPr id="32771" name="Picture 7" descr="h_PI18OYqJotrsU2ETA7D6amNgcF4jnivz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060575"/>
            <a:ext cx="23764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eef2e89b36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133600"/>
            <a:ext cx="190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e12439599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573463"/>
            <a:ext cx="1952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443663" y="4508500"/>
            <a:ext cx="2127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Б) лопату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27088" y="4365625"/>
            <a:ext cx="254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dirty="0">
                <a:solidFill>
                  <a:srgbClr val="333399"/>
                </a:solidFill>
              </a:rPr>
              <a:t>А) молоток 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924300" y="6021388"/>
            <a:ext cx="2025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топор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</p:childTnLst>
        </p:cTn>
      </p:par>
    </p:tnLst>
    <p:bldLst>
      <p:bldP spid="44042" grpId="0"/>
      <p:bldP spid="44044" grpId="0"/>
      <p:bldP spid="440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71550" y="2708275"/>
            <a:ext cx="714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>
                <a:solidFill>
                  <a:srgbClr val="333399"/>
                </a:solidFill>
              </a:rPr>
              <a:t>Б) набрасывание на пламя шторы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9750" y="692150"/>
            <a:ext cx="8380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Какое действие не поможет потушить пожар?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71550" y="1916113"/>
            <a:ext cx="6084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А) заливание пламени водой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042988" y="3573463"/>
            <a:ext cx="6454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 засыпание пламени песком</a:t>
            </a:r>
          </a:p>
        </p:txBody>
      </p:sp>
      <p:pic>
        <p:nvPicPr>
          <p:cNvPr id="33798" name="Picture 8" descr="1225790305_plam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221163"/>
            <a:ext cx="24145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3"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  <p:bldP spid="450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323850" y="2060575"/>
            <a:ext cx="864076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5400">
                <a:solidFill>
                  <a:schemeClr val="bg1"/>
                </a:solidFill>
              </a:rPr>
              <a:t>Ребята, прошу вас, не допускайте пожара!</a:t>
            </a:r>
          </a:p>
          <a:p>
            <a:r>
              <a:rPr lang="ru-RU" sz="5400">
                <a:solidFill>
                  <a:schemeClr val="bg1"/>
                </a:solidFill>
              </a:rPr>
              <a:t>Верьте, нет ужасней такого кошмара.</a:t>
            </a:r>
          </a:p>
          <a:p>
            <a:pPr eaLnBrk="0" hangingPunct="0"/>
            <a:endParaRPr lang="ru-RU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50825" y="1927225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400">
                <a:solidFill>
                  <a:srgbClr val="000099"/>
                </a:solidFill>
                <a:latin typeface="Arial Black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835150" y="5013325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Легче, чем пожар тушить,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Нам его предупредить </a:t>
            </a:r>
          </a:p>
        </p:txBody>
      </p:sp>
      <p:pic>
        <p:nvPicPr>
          <p:cNvPr id="5123" name="Picture 6" descr="IMG_6782"/>
          <p:cNvPicPr>
            <a:picLocks noChangeAspect="1" noChangeArrowheads="1"/>
          </p:cNvPicPr>
          <p:nvPr/>
        </p:nvPicPr>
        <p:blipFill>
          <a:blip r:embed="rId2" cstate="print"/>
          <a:srcRect t="19644"/>
          <a:stretch>
            <a:fillRect/>
          </a:stretch>
        </p:blipFill>
        <p:spPr bwMode="auto">
          <a:xfrm>
            <a:off x="2578100" y="333375"/>
            <a:ext cx="40989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47813" y="1628775"/>
            <a:ext cx="2847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Загадки</a:t>
            </a:r>
          </a:p>
        </p:txBody>
      </p:sp>
      <p:sp>
        <p:nvSpPr>
          <p:cNvPr id="61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03350" y="2708275"/>
            <a:ext cx="5626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Игра «Поле чудес»</a:t>
            </a:r>
          </a:p>
        </p:txBody>
      </p:sp>
      <p:sp>
        <p:nvSpPr>
          <p:cNvPr id="614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76375" y="4724400"/>
            <a:ext cx="3595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Викторина</a:t>
            </a:r>
          </a:p>
        </p:txBody>
      </p:sp>
      <p:pic>
        <p:nvPicPr>
          <p:cNvPr id="6149" name="Picture 6" descr="pic46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60350"/>
            <a:ext cx="244951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403350" y="3789363"/>
            <a:ext cx="636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Продолжи пословицу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900113" y="1196975"/>
            <a:ext cx="7127875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ЗАГАДКИ</a:t>
            </a:r>
          </a:p>
        </p:txBody>
      </p:sp>
      <p:pic>
        <p:nvPicPr>
          <p:cNvPr id="7171" name="Picture 6" descr="1256123464_000"/>
          <p:cNvPicPr>
            <a:picLocks noChangeAspect="1" noChangeArrowheads="1"/>
          </p:cNvPicPr>
          <p:nvPr/>
        </p:nvPicPr>
        <p:blipFill>
          <a:blip r:embed="rId2" cstate="print"/>
          <a:srcRect l="7718" t="24545"/>
          <a:stretch>
            <a:fillRect/>
          </a:stretch>
        </p:blipFill>
        <p:spPr bwMode="auto">
          <a:xfrm>
            <a:off x="2843213" y="2276475"/>
            <a:ext cx="342423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900113" y="908050"/>
            <a:ext cx="60483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Всё ест, не наестся,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а пьёт - умирает 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331913" y="3860800"/>
            <a:ext cx="2540000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ОГОНЬ</a:t>
            </a:r>
          </a:p>
        </p:txBody>
      </p:sp>
      <p:pic>
        <p:nvPicPr>
          <p:cNvPr id="5130" name="Picture 10" descr="image1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6338"/>
            <a:ext cx="37322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988" y="260350"/>
            <a:ext cx="2209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12"/>
          <p:cNvSpPr>
            <a:spLocks noChangeArrowheads="1"/>
          </p:cNvSpPr>
          <p:nvPr/>
        </p:nvSpPr>
        <p:spPr bwMode="auto">
          <a:xfrm>
            <a:off x="611188" y="692150"/>
            <a:ext cx="6192837" cy="1728788"/>
          </a:xfrm>
          <a:prstGeom prst="wedgeRoundRectCallout">
            <a:avLst>
              <a:gd name="adj1" fmla="val 69560"/>
              <a:gd name="adj2" fmla="val -629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8199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6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63373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Летала мошка - сосновая ножка, 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на стог села - всё сено съела</a:t>
            </a:r>
          </a:p>
        </p:txBody>
      </p:sp>
      <p:pic>
        <p:nvPicPr>
          <p:cNvPr id="19463" name="Picture 7" descr="fileGcBv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852738"/>
            <a:ext cx="420528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611188" y="3933825"/>
            <a:ext cx="3168650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СПИЧКА</a:t>
            </a:r>
          </a:p>
        </p:txBody>
      </p:sp>
      <p:pic>
        <p:nvPicPr>
          <p:cNvPr id="9221" name="Picture 10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0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250825" y="260350"/>
            <a:ext cx="6842125" cy="2089150"/>
          </a:xfrm>
          <a:prstGeom prst="wedgeRoundRectCallout">
            <a:avLst>
              <a:gd name="adj1" fmla="val 65153"/>
              <a:gd name="adj2" fmla="val -113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9223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69818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Висит - молчит, а перевернешь-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шипит, и пена летит </a:t>
            </a:r>
          </a:p>
        </p:txBody>
      </p:sp>
      <p:pic>
        <p:nvPicPr>
          <p:cNvPr id="20487" name="Picture 7" descr="G9UHwHofq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781300"/>
            <a:ext cx="220027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755650" y="3573463"/>
            <a:ext cx="43926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ОГНЕТУШИТЕЛЬ</a:t>
            </a:r>
          </a:p>
        </p:txBody>
      </p:sp>
      <p:pic>
        <p:nvPicPr>
          <p:cNvPr id="10245" name="Picture 10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88913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11"/>
          <p:cNvSpPr>
            <a:spLocks noChangeArrowheads="1"/>
          </p:cNvSpPr>
          <p:nvPr/>
        </p:nvSpPr>
        <p:spPr bwMode="auto">
          <a:xfrm flipV="1">
            <a:off x="250825" y="333375"/>
            <a:ext cx="6913563" cy="1871663"/>
          </a:xfrm>
          <a:prstGeom prst="wedgeRoundRectCallout">
            <a:avLst>
              <a:gd name="adj1" fmla="val 65727"/>
              <a:gd name="adj2" fmla="val 8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b="0"/>
          </a:p>
        </p:txBody>
      </p:sp>
      <p:sp>
        <p:nvSpPr>
          <p:cNvPr id="10247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576</Words>
  <Application>Microsoft Office PowerPoint</Application>
  <PresentationFormat>Экран (4:3)</PresentationFormat>
  <Paragraphs>156</Paragraphs>
  <Slides>34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Алексей</cp:lastModifiedBy>
  <cp:revision>25</cp:revision>
  <dcterms:created xsi:type="dcterms:W3CDTF">2010-02-27T10:28:55Z</dcterms:created>
  <dcterms:modified xsi:type="dcterms:W3CDTF">2020-05-27T06:26:14Z</dcterms:modified>
</cp:coreProperties>
</file>