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7" r:id="rId1"/>
    <p:sldMasterId id="2147484065" r:id="rId2"/>
  </p:sldMasterIdLst>
  <p:notesMasterIdLst>
    <p:notesMasterId r:id="rId50"/>
  </p:notesMasterIdLst>
  <p:handoutMasterIdLst>
    <p:handoutMasterId r:id="rId51"/>
  </p:handoutMasterIdLst>
  <p:sldIdLst>
    <p:sldId id="532" r:id="rId3"/>
    <p:sldId id="520" r:id="rId4"/>
    <p:sldId id="482" r:id="rId5"/>
    <p:sldId id="531" r:id="rId6"/>
    <p:sldId id="529" r:id="rId7"/>
    <p:sldId id="567" r:id="rId8"/>
    <p:sldId id="528" r:id="rId9"/>
    <p:sldId id="530" r:id="rId10"/>
    <p:sldId id="484" r:id="rId11"/>
    <p:sldId id="560" r:id="rId12"/>
    <p:sldId id="558" r:id="rId13"/>
    <p:sldId id="559" r:id="rId14"/>
    <p:sldId id="561" r:id="rId15"/>
    <p:sldId id="485" r:id="rId16"/>
    <p:sldId id="534" r:id="rId17"/>
    <p:sldId id="555" r:id="rId18"/>
    <p:sldId id="533" r:id="rId19"/>
    <p:sldId id="551" r:id="rId20"/>
    <p:sldId id="521" r:id="rId21"/>
    <p:sldId id="514" r:id="rId22"/>
    <p:sldId id="456" r:id="rId23"/>
    <p:sldId id="489" r:id="rId24"/>
    <p:sldId id="547" r:id="rId25"/>
    <p:sldId id="562" r:id="rId26"/>
    <p:sldId id="522" r:id="rId27"/>
    <p:sldId id="524" r:id="rId28"/>
    <p:sldId id="525" r:id="rId29"/>
    <p:sldId id="568" r:id="rId30"/>
    <p:sldId id="511" r:id="rId31"/>
    <p:sldId id="566" r:id="rId32"/>
    <p:sldId id="556" r:id="rId33"/>
    <p:sldId id="460" r:id="rId34"/>
    <p:sldId id="505" r:id="rId35"/>
    <p:sldId id="548" r:id="rId36"/>
    <p:sldId id="563" r:id="rId37"/>
    <p:sldId id="565" r:id="rId38"/>
    <p:sldId id="392" r:id="rId39"/>
    <p:sldId id="569" r:id="rId40"/>
    <p:sldId id="570" r:id="rId41"/>
    <p:sldId id="537" r:id="rId42"/>
    <p:sldId id="541" r:id="rId43"/>
    <p:sldId id="550" r:id="rId44"/>
    <p:sldId id="564" r:id="rId45"/>
    <p:sldId id="544" r:id="rId46"/>
    <p:sldId id="368" r:id="rId47"/>
    <p:sldId id="542" r:id="rId48"/>
    <p:sldId id="545" r:id="rId49"/>
  </p:sldIdLst>
  <p:sldSz cx="13479463" cy="7581900"/>
  <p:notesSz cx="6858000" cy="9144000"/>
  <p:defaultTextStyle>
    <a:defPPr marL="0" marR="0" indent="0" algn="l" defTabSz="89553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4447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pos="8419" userDrawn="1">
          <p15:clr>
            <a:srgbClr val="A4A3A4"/>
          </p15:clr>
        </p15:guide>
        <p15:guide id="5" orient="horz" pos="347" userDrawn="1">
          <p15:clr>
            <a:srgbClr val="A4A3A4"/>
          </p15:clr>
        </p15:guide>
        <p15:guide id="7" orient="horz" pos="415" userDrawn="1">
          <p15:clr>
            <a:srgbClr val="A4A3A4"/>
          </p15:clr>
        </p15:guide>
        <p15:guide id="9" pos="1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льникова Ирина Игоревна" initials="МИИ" lastIdx="4" clrIdx="0">
    <p:extLst>
      <p:ext uri="{19B8F6BF-5375-455C-9EA6-DF929625EA0E}">
        <p15:presenceInfo xmlns:p15="http://schemas.microsoft.com/office/powerpoint/2012/main" userId="S-1-5-21-2734858679-1761669737-1885829517-438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AD907"/>
    <a:srgbClr val="EE8137"/>
    <a:srgbClr val="FAF9F9"/>
    <a:srgbClr val="8A51A0"/>
    <a:srgbClr val="DBF2C4"/>
    <a:srgbClr val="D5FC79"/>
    <a:srgbClr val="333333"/>
    <a:srgbClr val="468687"/>
    <a:srgbClr val="F1E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76948" autoAdjust="0"/>
  </p:normalViewPr>
  <p:slideViewPr>
    <p:cSldViewPr snapToGrid="0" showGuides="1">
      <p:cViewPr varScale="1">
        <p:scale>
          <a:sx n="57" d="100"/>
          <a:sy n="57" d="100"/>
        </p:scale>
        <p:origin x="1560" y="34"/>
      </p:cViewPr>
      <p:guideLst>
        <p:guide pos="8419"/>
        <p:guide orient="horz" pos="347"/>
        <p:guide orient="horz" pos="415"/>
        <p:guide pos="1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31" d="100"/>
          <a:sy n="131" d="100"/>
        </p:scale>
        <p:origin x="50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74AC-0C9A-41C6-A050-67A527DB6C57}" type="datetimeFigureOut">
              <a:rPr lang="ru-RU" smtClean="0"/>
              <a:t>14.06.2019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AFBA-1850-40AC-852A-7282CE4B6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121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582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3900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47762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71618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895531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19425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43293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567175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791067" defTabSz="44776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нашей встречи рассказать основные правила безопасности при работе банковскими продуктами и просто при оплате в интернете. </a:t>
            </a:r>
          </a:p>
          <a:p>
            <a:r>
              <a:rPr lang="ru-RU" dirty="0"/>
              <a:t>Системы банков надежно защищены от мошенничества, но существует риск раскрытия вами личных данных и использования их злоумышленниками</a:t>
            </a:r>
          </a:p>
          <a:p>
            <a:endParaRPr lang="ru-RU" dirty="0"/>
          </a:p>
          <a:p>
            <a:r>
              <a:rPr lang="ru-RU" dirty="0"/>
              <a:t>Сталкивался кто-то из вас с «звонками из Банка»</a:t>
            </a:r>
          </a:p>
          <a:p>
            <a:r>
              <a:rPr lang="ru-RU" dirty="0"/>
              <a:t>СМС от банка (со странным номером)</a:t>
            </a:r>
          </a:p>
          <a:p>
            <a:r>
              <a:rPr lang="ru-RU" dirty="0"/>
              <a:t>Просьбой перевести денег «по ошибке»</a:t>
            </a:r>
          </a:p>
          <a:p>
            <a:r>
              <a:rPr lang="ru-RU" dirty="0"/>
              <a:t>Просьбой ребенка или родственника «попавшего в беду?»</a:t>
            </a:r>
          </a:p>
        </p:txBody>
      </p:sp>
    </p:spTree>
    <p:extLst>
      <p:ext uri="{BB962C8B-B14F-4D97-AF65-F5344CB8AC3E}">
        <p14:creationId xmlns:p14="http://schemas.microsoft.com/office/powerpoint/2010/main" val="394738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Социальный инженер — психолог и манипулятор. Его среда — социальные сети, </a:t>
            </a:r>
          </a:p>
          <a:p>
            <a:r>
              <a:rPr lang="ru-RU" dirty="0"/>
              <a:t>мессенджеры и телефонные разговоры. Посредством их мошенник не только распространяет </a:t>
            </a:r>
          </a:p>
          <a:p>
            <a:r>
              <a:rPr lang="ru-RU" dirty="0"/>
              <a:t>вредоносные ссылки, но и напрямую выманивает конфиденциальные данные.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7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1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11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9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03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4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C46A-ADF8-4826-8941-2793C419A0D2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39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98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главный вид  угроз - социальная инженерия. Она ломает не машины, не заражает вирусы, она ломает людей, пользуясь их неосведомленностью и наивностью. Участились случи взлома почты руководителей организаций, с которых направляются письма сотрудникам о проведении каких-либо транзакций. Люди владеющие этим способом  психологи, ломают нас с вами. </a:t>
            </a:r>
          </a:p>
          <a:p>
            <a:r>
              <a:rPr lang="ru-RU" dirty="0"/>
              <a:t>Фишинг, как вид</a:t>
            </a:r>
            <a:r>
              <a:rPr lang="ru-RU" baseline="0" dirty="0"/>
              <a:t> социальной инженерии, </a:t>
            </a:r>
            <a:r>
              <a:rPr lang="ru-RU" dirty="0"/>
              <a:t>становится все  виртуозней. Становится</a:t>
            </a:r>
            <a:r>
              <a:rPr lang="ru-RU" baseline="0" dirty="0"/>
              <a:t> все сложнее определить наличие следов фишинга. Получателям остается лишь усилить свою бдительность и быть осторожными.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7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C46A-ADF8-4826-8941-2793C419A0D2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0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такое банковская карта и как она выглядит, что важно знать о карте:</a:t>
            </a: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карта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пластиковая карточка, которая используется для оплаты товаров и услуг, в том числе через интернет, а также для снятия наличных денег </a:t>
            </a: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CVC/CVV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три цифры на задней стороне банковской карты – код для проверки её подлинности. </a:t>
            </a: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CVC </a:t>
            </a:r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придуман для того, чтобы можно было подтвердить подлинность карты при оплате дистанционно, например в интернете</a:t>
            </a: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БЕЗОПАСНО ПОЛЬЗОВАТЬСЯ БАНКОВСКОЙ КАРТОЙ: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Никому не передавайте карту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Храните карту в месте, недоступном для посторонних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Никому не говорите и не записывайте свой ПИН-код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вводите ПИН-код нигде в интернете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01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</a:rPr>
              <a:t>Мошенники часто присылают СМС, похожие на сообщения от банка.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Перед вами четыре реальных СМС, три из них — мошеннические. Сумеете определить то, которое действительно отправил Сбербанк? Расскажите как вы это поняли?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effectLst/>
              </a:rPr>
              <a:t>Правильный ответ: №3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>
              <a:effectLst/>
            </a:endParaRPr>
          </a:p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доверяйте сомнительным сообщениям о блокировке карты</a:t>
            </a:r>
            <a:endParaRPr lang="ru-RU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могут присылать СМС-сообщения о том, что банковская карта заблокирована. На самом деле — нет. Чтобы разблокировать карту, человека просят прислать персональные данные, ПИН-код или набрать цифры, с помощью которых активируют услугу перевода средств на чужой номер. Запомните: никто не имеет права узнавать у вас такую информацию. И уж тем более никому вы не должны сообщать свой ПИН-код.</a:t>
            </a: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банка никогда не просят клиентов назвать конфиденциальные сведения (полный номер карты, PIN- и СVС-коды и т.п.) и не требуют совершать активные операции с картами</a:t>
            </a: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Сбербанк не отправляет сообщения с просьбой подтвердить, обновить или предоставить персональные данные	</a:t>
            </a: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Сбербанк не отправляет сообщения с формой для ввода ваших персональных данных</a:t>
            </a: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Сбербанк не просит зайти в  Сбербанк Онлайн по ссылке из письма</a:t>
            </a:r>
          </a:p>
          <a:p>
            <a:r>
              <a:rPr lang="ru-RU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любых сомнениях звоните в контактный центр Сбербанка на номер 900 (с мобильного телефона) или на номер, указанный на обратной стороне карты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63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05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83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73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Если у вас срочный вопрос к банку о безопасности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Вы хотите поделиться опасениями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Или вас уже обманули мошенники, срочно звоните: </a:t>
            </a:r>
          </a:p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833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Если у вас срочный вопрос к банку о безопасности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Вы хотите поделиться опасениями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Или вас уже обманули мошенники, срочно звоните: </a:t>
            </a:r>
          </a:p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26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При работе с картой соблюдайте бдительность и запомните, что нельзя сообщать никому: логины, пароли, ПИН и CVV-коды от банковских карт, подтверждающие пароли из СМС.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Не совершайте операции по просьбе третьих лиц это могут быть мошенники, которые выдают себя за сотрудников Сбербанка или других финансовых организаций. 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Завершите разговор и позвоните на номер 900, что бы разобраться в случившемся.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Также не переходите по ссылкам, направленным с неизвестных номеров; если ссылка пришла от человека из адресной книги, переспросите у него, действительно ли он отправлял эту ссылку. 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Используйте антивирус. Установите на телефон </a:t>
            </a:r>
            <a:r>
              <a:rPr lang="ru-RU" sz="2200" dirty="0" err="1">
                <a:effectLst/>
                <a:latin typeface="+mn-lt"/>
                <a:ea typeface="+mn-ea"/>
                <a:cs typeface="+mn-cs"/>
                <a:sym typeface="Helvetica Neue"/>
              </a:rPr>
              <a:t>Android</a:t>
            </a:r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 приложение Сбербанк Онлайн с бесплатным антивирусом.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Помните, Сбербанк отправляет СМС только с номеров 900 и 9000</a:t>
            </a:r>
          </a:p>
          <a:p>
            <a:r>
              <a:rPr lang="ru-RU" sz="2200" dirty="0">
                <a:effectLst/>
                <a:latin typeface="+mn-lt"/>
                <a:ea typeface="+mn-ea"/>
                <a:cs typeface="+mn-cs"/>
                <a:sym typeface="Helvetica Neue"/>
              </a:rPr>
              <a:t>При любых сомнениях звоните в контактный центр Сбербанка на номер 900 (с мобильного телефона) или на номер, указанный на обратной стороне карты.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1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BAAD57D-9ACE-4DAC-94EB-21D8C33BCC91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456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 не давайте людям «подержать» свою карту</a:t>
            </a:r>
            <a:endParaRPr lang="ru-RU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Информации, которая указана на карте, достаточно для того, чтобы совершить с её помощью покупку в интернете. Поэтому карту лучше вообще никому не давать в руки. Даже в кафе опасно расплачиваться картами, когда официант её уносит, чтобы провести платёж. В идеале — не давать официанту карту, а самому вставлять её в устройство и вводить пароль.  И обязательно использовать карту, которая связана с вашим номером телефона. Если кто-то захочет что-то оплатить вашей картой, вам придёт код-подтверждение. И вы поймёте, что официант решил вас обмануть.</a:t>
            </a:r>
          </a:p>
        </p:txBody>
      </p:sp>
    </p:spTree>
    <p:extLst>
      <p:ext uri="{BB962C8B-B14F-4D97-AF65-F5344CB8AC3E}">
        <p14:creationId xmlns:p14="http://schemas.microsoft.com/office/powerpoint/2010/main" val="95088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Код не должен быть днями рождения и другими данными, которые о вас легко узнать</a:t>
            </a:r>
          </a:p>
        </p:txBody>
      </p:sp>
    </p:spTree>
    <p:extLst>
      <p:ext uri="{BB962C8B-B14F-4D97-AF65-F5344CB8AC3E}">
        <p14:creationId xmlns:p14="http://schemas.microsoft.com/office/powerpoint/2010/main" val="170987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могут подглядеть ваш ПИН-код, пока вы снимаете деньги в банкомате. Потом незаметно воруют карту, опустошают и выбрасывают её. Чтобы никто ничего не подсмотрел, прикрывайте рукой клавиатуру банкомата. А если кто-то подозрительный будет стоять слишком близко, просто попросите его отойти.</a:t>
            </a:r>
          </a:p>
          <a:p>
            <a:endParaRPr lang="ru-RU" dirty="0"/>
          </a:p>
          <a:p>
            <a:r>
              <a:rPr lang="ru-RU" dirty="0"/>
              <a:t>При наборе ПИН-кода прикрывайте клавиатуру рукой. Если вокруг нет людей — это еще не означает, что мошенники за вами не наблюдают.</a:t>
            </a:r>
          </a:p>
          <a:p>
            <a:r>
              <a:rPr lang="ru-RU" dirty="0"/>
              <a:t>Если на входе в помещение с банкоматом установлено устройство, которое требует ПИН-код вашей карты, не вводите ПИН и не входите туда.</a:t>
            </a:r>
          </a:p>
          <a:p>
            <a:r>
              <a:rPr lang="ru-RU" dirty="0"/>
              <a:t>Не принимайте помощь от незнакомцев. Находясь у банкомата, не прислушивайтесь к советам незнакомых людей и не принимайте их помощь. Если вам нужна помощь, обратитесь к сотруднику банка или позвоните в контактный центр банка по номеру 900 (звонок с мобильного телефона на территории России бесплатный).</a:t>
            </a:r>
          </a:p>
          <a:p>
            <a:r>
              <a:rPr lang="ru-RU" dirty="0"/>
              <a:t>Отдавайте предпочтение банкоматам, установленным в защищенных местах (например, в госучреждениях, офисах банков, крупных торговых центрах).</a:t>
            </a:r>
          </a:p>
          <a:p>
            <a:r>
              <a:rPr lang="ru-RU" dirty="0"/>
              <a:t>Не используйте банкомат в присутствии подозрительных лиц. Подождите, пока они разойдутся, или воспользуйтесь другим банкоматом</a:t>
            </a:r>
          </a:p>
          <a:p>
            <a:r>
              <a:rPr lang="ru-RU" dirty="0"/>
              <a:t>Осмотрите банкомат перед использованием. Убедитесь, что на клавиатуре и в месте для приема карт нет дополнительных устройств. Обращайте внимание на неисправности и повреждения — например, на неровно установленную клавиатуру. Если что-то вызвало подозрения, не пользуйтесь этим банкоматом.</a:t>
            </a:r>
          </a:p>
          <a:p>
            <a:r>
              <a:rPr lang="ru-RU" dirty="0"/>
              <a:t>Не используйте неисправный банкомат. Если банкомат зависает, самопроизвольно перезагружается или на экране появляются подозрительные изображения  — не пользуйтесь им. Отмените текущую операцию, нажав кнопку «Отмена», и дождитесь возврата карты.</a:t>
            </a:r>
          </a:p>
          <a:p>
            <a:endParaRPr lang="ru-RU" dirty="0"/>
          </a:p>
          <a:p>
            <a:r>
              <a:rPr lang="ru-RU" dirty="0"/>
              <a:t>Если банкомат не возвращает карту, позвоните на номер 900 или по телефону, указанному на банкомате. Не отходите от банкомата, пока не выполните рекомендации сотрудника банка.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01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банковская услуга, которая дает возможность владельцу мобильного телефона распоряжаться денежными средствами, находящимися на его счету в каком-либо банке.</a:t>
            </a:r>
          </a:p>
          <a:p>
            <a:pPr algn="l" defTabSz="1010961" hangingPunct="1"/>
            <a:endPara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пользования мобильным банкингом не нужно иметь</a:t>
            </a:r>
          </a:p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компьютера, ни доступ в интернет – только ТЕЛЕФОН!</a:t>
            </a:r>
          </a:p>
          <a:p>
            <a:pPr algn="l" defTabSz="1010961" hangingPunct="1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позволяет:</a:t>
            </a:r>
          </a:p>
          <a:p>
            <a:pPr algn="l" defTabSz="1010961" hangingPunct="1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СМС-уведомления о совершенных покупках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банковским картам</a:t>
            </a:r>
          </a:p>
          <a:p>
            <a:pPr marL="285750" indent="-285750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Отслеживать поступление денежных средств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банковскую карту </a:t>
            </a:r>
          </a:p>
          <a:p>
            <a:pPr marL="285750" indent="-285750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переводы денежных средств в адрес третьих лиц</a:t>
            </a:r>
          </a:p>
          <a:p>
            <a:endParaRPr lang="ru-RU" dirty="0"/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подключить:</a:t>
            </a: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Подключить карточку к услуге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инфокиоске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банкомате</a:t>
            </a:r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Оплатить услугу согласно тарифам банка</a:t>
            </a:r>
          </a:p>
          <a:p>
            <a:endParaRPr lang="ru-RU" dirty="0"/>
          </a:p>
          <a:p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БЕЗОПАСНОСТИ: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Установите сложный пароль на телефоне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потеряли телефон, обратитесь в банк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вы сменили номер мобильного, позвоните в банк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 подключайте к СМС-сервису чужие телефоны</a:t>
            </a:r>
          </a:p>
          <a:p>
            <a:endParaRPr lang="ru-RU" sz="20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2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такое интернет-банкинг:</a:t>
            </a:r>
          </a:p>
          <a:p>
            <a:pPr algn="l" defTabSz="1010961" hangingPunct="1"/>
            <a:endParaRPr lang="en-US" sz="700" b="0" kern="1200" dirty="0">
              <a:solidFill>
                <a:srgbClr val="439639">
                  <a:lumMod val="75000"/>
                </a:srgbClr>
              </a:solidFill>
              <a:ea typeface="+mn-ea"/>
              <a:cs typeface="+mn-cs"/>
            </a:endParaRPr>
          </a:p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услуга, которая обеспечивает наиболее </a:t>
            </a:r>
          </a:p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комфортный контакт вас и банка. </a:t>
            </a:r>
          </a:p>
          <a:p>
            <a:pPr algn="l" defTabSz="1010961" hangingPunct="1"/>
            <a:r>
              <a:rPr lang="ru-RU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Интернет-банкинг позволяет самостоятельно и в любое время пользоваться услугами банка через интернет.</a:t>
            </a:r>
          </a:p>
          <a:p>
            <a:pPr algn="l" defTabSz="1010961" hangingPunct="1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позволяет:</a:t>
            </a:r>
          </a:p>
          <a:p>
            <a:pPr algn="l" defTabSz="1010961" hangingPunct="1"/>
            <a:endParaRPr lang="ru-RU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Просматривать баланс банковской карты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Осуществлять переводы денежных средств между своими счетами </a:t>
            </a:r>
            <a:br>
              <a: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адрес третьих  лиц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10961" eaLnBrk="1" fontAlgn="auto" latinLnBrk="0" hangingPunct="1">
              <a:lnSpc>
                <a:spcPct val="117999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подключить:</a:t>
            </a:r>
          </a:p>
          <a:p>
            <a:pPr marL="315925" marR="0" lvl="0" indent="-315925" algn="l" defTabSz="1010961" eaLnBrk="1" fontAlgn="auto" latinLnBrk="0" hangingPunct="1">
              <a:lnSpc>
                <a:spcPct val="117999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банковскую карту</a:t>
            </a:r>
          </a:p>
          <a:p>
            <a:pPr marL="315925" marR="0" lvl="0" indent="-315925" algn="l" defTabSz="1010961" eaLnBrk="1" fontAlgn="auto" latinLnBrk="0" hangingPunct="1">
              <a:lnSpc>
                <a:spcPct val="117999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Подключить на нее услугу «Мобильный банк»</a:t>
            </a:r>
          </a:p>
          <a:p>
            <a:pPr marL="315925" marR="0" lvl="0" indent="-315925" algn="l" defTabSz="1010961" eaLnBrk="1" fontAlgn="auto" latinLnBrk="0" hangingPunct="1">
              <a:lnSpc>
                <a:spcPct val="117999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логин с паролем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и обслуживание бесплатно</a:t>
            </a:r>
          </a:p>
          <a:p>
            <a:endParaRPr lang="ru-RU" dirty="0"/>
          </a:p>
          <a:p>
            <a:pPr marL="0" marR="0" lvl="0" indent="0" algn="l" defTabSz="447762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БЕЗОПАСНОСТИ: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Никому не сообщайте пароли для входа </a:t>
            </a:r>
            <a:b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Сбербанк Онлайн</a:t>
            </a:r>
            <a:b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Даже своим близким и сотрудникам банка. 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Убедитесь, что адресная строка начинается  с префикса https://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Используйте только официальный сайт Сбербанк Онлайн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Проверяйте реквизиты операции в СМС </a:t>
            </a:r>
            <a:b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одноразовым паролем от номера 900</a:t>
            </a:r>
          </a:p>
          <a:p>
            <a:pPr marL="315925" indent="-315925" algn="l" defTabSz="101096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Используйте антивирус на ваших устройствах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4C0BA-3C28-48C9-911B-92BCB6F07E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6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50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главный вид  угроз - социальная инженерия. Она ломает не машины, не заражает вирусы, она ломает людей, пользуясь их неосведомленностью и наивностью. Участились случи взлома почты руководителей организаций, с которых направляются письма сотрудникам о проведении каких-либо транзакций. Люди владеющие этим способом  психологи, ломают нас с вами. </a:t>
            </a:r>
          </a:p>
          <a:p>
            <a:r>
              <a:rPr lang="ru-RU" dirty="0"/>
              <a:t>Фишинг, как вид</a:t>
            </a:r>
            <a:r>
              <a:rPr lang="ru-RU" baseline="0" dirty="0"/>
              <a:t> социальной инженерии, </a:t>
            </a:r>
            <a:r>
              <a:rPr lang="ru-RU" dirty="0"/>
              <a:t>становится все  виртуозней. Становится</a:t>
            </a:r>
            <a:r>
              <a:rPr lang="ru-RU" baseline="0" dirty="0"/>
              <a:t> все сложнее определить наличие следов фишинга. Получателям остается лишь усилить свою бдительность и быть осторожными.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475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AD57D-9ACE-4DAC-94EB-21D8C33BCC91}" type="slidenum">
              <a:rPr kumimoji="0" lang="ru-RU" sz="2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44475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148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7B75B95C-4CE4-E245-B704-FF1159756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 flipH="1">
            <a:off x="5501385" y="10"/>
            <a:ext cx="8333678" cy="758189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6739732" cy="7118562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19" name="Shape 49">
            <a:extLst>
              <a:ext uri="{FF2B5EF4-FFF2-40B4-BE49-F238E27FC236}">
                <a16:creationId xmlns:a16="http://schemas.microsoft.com/office/drawing/2014/main" id="{4CC89A44-CA25-6F46-84C4-EA2BC02DB5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5932968" cy="7118562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5" name="Shape 49">
            <a:extLst>
              <a:ext uri="{FF2B5EF4-FFF2-40B4-BE49-F238E27FC236}">
                <a16:creationId xmlns:a16="http://schemas.microsoft.com/office/drawing/2014/main" id="{B51E8038-C69B-A441-A99B-A79F76ECFC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4734047" cy="7118562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5" name="Shape 49">
            <a:extLst>
              <a:ext uri="{FF2B5EF4-FFF2-40B4-BE49-F238E27FC236}">
                <a16:creationId xmlns:a16="http://schemas.microsoft.com/office/drawing/2014/main" id="{B51E8038-C69B-A441-A99B-A79F76ECFC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48" b="20588"/>
          <a:stretch/>
        </p:blipFill>
        <p:spPr>
          <a:xfrm>
            <a:off x="-1" y="-1"/>
            <a:ext cx="6739733" cy="711856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739732" cy="7118562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7" name="Shape 49">
            <a:extLst>
              <a:ext uri="{FF2B5EF4-FFF2-40B4-BE49-F238E27FC236}">
                <a16:creationId xmlns:a16="http://schemas.microsoft.com/office/drawing/2014/main" id="{4E941364-082D-694A-8121-D79FBFDC65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0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8C555B5-3073-684C-AB41-D8D127EBCA03}"/>
              </a:ext>
            </a:extLst>
          </p:cNvPr>
          <p:cNvGrpSpPr/>
          <p:nvPr userDrawn="1"/>
        </p:nvGrpSpPr>
        <p:grpSpPr>
          <a:xfrm>
            <a:off x="0" y="0"/>
            <a:ext cx="13479463" cy="7581900"/>
            <a:chOff x="173736" y="0"/>
            <a:chExt cx="13479463" cy="7581900"/>
          </a:xfrm>
        </p:grpSpPr>
        <p:pic>
          <p:nvPicPr>
            <p:cNvPr id="15" name="Рисунок 1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1258B02C-D299-244B-A031-6E52E3A917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736" y="4332140"/>
              <a:ext cx="3090672" cy="324976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657F204E-4DE9-094E-A4B7-513628100D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736" y="1082380"/>
              <a:ext cx="3090672" cy="324976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35D6E9-A612-7349-A1F2-0F5C2A06D7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4408" y="4332140"/>
              <a:ext cx="3264408" cy="324976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4905967-7B4F-704A-ACF4-73E910751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4408" y="1082380"/>
              <a:ext cx="3264408" cy="324976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99BCD84-A9F5-264F-B53A-CEA4291A5B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28816" y="4332140"/>
              <a:ext cx="3264408" cy="324976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B62E21B-3814-3F4A-AF61-013D61BDE3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93224" y="4332140"/>
              <a:ext cx="3264408" cy="324976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7DD40058-6141-1A4B-8393-94177D1A44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8791" y="0"/>
              <a:ext cx="3264408" cy="3249760"/>
            </a:xfrm>
            <a:prstGeom prst="rect">
              <a:avLst/>
            </a:prstGeom>
          </p:spPr>
        </p:pic>
      </p:grpSp>
      <p:sp>
        <p:nvSpPr>
          <p:cNvPr id="5" name="Rectangle 7"/>
          <p:cNvSpPr/>
          <p:nvPr userDrawn="1"/>
        </p:nvSpPr>
        <p:spPr>
          <a:xfrm>
            <a:off x="0" y="0"/>
            <a:ext cx="13479463" cy="75819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13" name="Shape 49">
            <a:extLst>
              <a:ext uri="{FF2B5EF4-FFF2-40B4-BE49-F238E27FC236}">
                <a16:creationId xmlns:a16="http://schemas.microsoft.com/office/drawing/2014/main" id="{78597FE3-E24F-6743-B3D4-C4A78EF2BB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Freeform: Shape 19">
            <a:extLst>
              <a:ext uri="{FF2B5EF4-FFF2-40B4-BE49-F238E27FC236}">
                <a16:creationId xmlns:a16="http://schemas.microsoft.com/office/drawing/2014/main" id="{98D113A8-B234-4A46-AB33-F8D76381ECA1}"/>
              </a:ext>
            </a:extLst>
          </p:cNvPr>
          <p:cNvSpPr/>
          <p:nvPr userDrawn="1"/>
        </p:nvSpPr>
        <p:spPr>
          <a:xfrm rot="1800000">
            <a:off x="54161" y="-1596792"/>
            <a:ext cx="15468987" cy="7133389"/>
          </a:xfrm>
          <a:custGeom>
            <a:avLst/>
            <a:gdLst>
              <a:gd name="connsiteX0" fmla="*/ 0 w 13991499"/>
              <a:gd name="connsiteY0" fmla="*/ 5207685 h 6452312"/>
              <a:gd name="connsiteX1" fmla="*/ 2615679 w 13991499"/>
              <a:gd name="connsiteY1" fmla="*/ 3697522 h 6452312"/>
              <a:gd name="connsiteX2" fmla="*/ 9004528 w 13991499"/>
              <a:gd name="connsiteY2" fmla="*/ 8919 h 6452312"/>
              <a:gd name="connsiteX3" fmla="*/ 9019976 w 13991499"/>
              <a:gd name="connsiteY3" fmla="*/ 0 h 6452312"/>
              <a:gd name="connsiteX4" fmla="*/ 11031280 w 13991499"/>
              <a:gd name="connsiteY4" fmla="*/ 0 h 6452312"/>
              <a:gd name="connsiteX5" fmla="*/ 11036430 w 13991499"/>
              <a:gd name="connsiteY5" fmla="*/ 8919 h 6452312"/>
              <a:gd name="connsiteX6" fmla="*/ 11081825 w 13991499"/>
              <a:gd name="connsiteY6" fmla="*/ 8919 h 6452312"/>
              <a:gd name="connsiteX7" fmla="*/ 13991499 w 13991499"/>
              <a:gd name="connsiteY7" fmla="*/ 5048625 h 6452312"/>
              <a:gd name="connsiteX8" fmla="*/ 11560241 w 13991499"/>
              <a:gd name="connsiteY8" fmla="*/ 6452312 h 6452312"/>
              <a:gd name="connsiteX9" fmla="*/ 718586 w 13991499"/>
              <a:gd name="connsiteY9" fmla="*/ 6452312 h 645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91499" h="6452312">
                <a:moveTo>
                  <a:pt x="0" y="5207685"/>
                </a:moveTo>
                <a:lnTo>
                  <a:pt x="2615679" y="3697522"/>
                </a:lnTo>
                <a:lnTo>
                  <a:pt x="9004528" y="8919"/>
                </a:lnTo>
                <a:lnTo>
                  <a:pt x="9019976" y="0"/>
                </a:lnTo>
                <a:lnTo>
                  <a:pt x="11031280" y="0"/>
                </a:lnTo>
                <a:lnTo>
                  <a:pt x="11036430" y="8919"/>
                </a:lnTo>
                <a:lnTo>
                  <a:pt x="11081825" y="8919"/>
                </a:lnTo>
                <a:lnTo>
                  <a:pt x="13991499" y="5048625"/>
                </a:lnTo>
                <a:lnTo>
                  <a:pt x="11560241" y="6452312"/>
                </a:lnTo>
                <a:lnTo>
                  <a:pt x="718586" y="6452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</p:spTree>
    <p:extLst>
      <p:ext uri="{BB962C8B-B14F-4D97-AF65-F5344CB8AC3E}">
        <p14:creationId xmlns:p14="http://schemas.microsoft.com/office/powerpoint/2010/main" val="360864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79463" cy="7581900"/>
          </a:xfrm>
          <a:prstGeom prst="rect">
            <a:avLst/>
          </a:prstGeom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13479463" cy="75819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6" name="Freeform: Shape 19"/>
          <p:cNvSpPr/>
          <p:nvPr userDrawn="1"/>
        </p:nvSpPr>
        <p:spPr>
          <a:xfrm rot="1800000">
            <a:off x="54161" y="-1596792"/>
            <a:ext cx="15468987" cy="7133389"/>
          </a:xfrm>
          <a:custGeom>
            <a:avLst/>
            <a:gdLst>
              <a:gd name="connsiteX0" fmla="*/ 0 w 13991499"/>
              <a:gd name="connsiteY0" fmla="*/ 5207685 h 6452312"/>
              <a:gd name="connsiteX1" fmla="*/ 2615679 w 13991499"/>
              <a:gd name="connsiteY1" fmla="*/ 3697522 h 6452312"/>
              <a:gd name="connsiteX2" fmla="*/ 9004528 w 13991499"/>
              <a:gd name="connsiteY2" fmla="*/ 8919 h 6452312"/>
              <a:gd name="connsiteX3" fmla="*/ 9019976 w 13991499"/>
              <a:gd name="connsiteY3" fmla="*/ 0 h 6452312"/>
              <a:gd name="connsiteX4" fmla="*/ 11031280 w 13991499"/>
              <a:gd name="connsiteY4" fmla="*/ 0 h 6452312"/>
              <a:gd name="connsiteX5" fmla="*/ 11036430 w 13991499"/>
              <a:gd name="connsiteY5" fmla="*/ 8919 h 6452312"/>
              <a:gd name="connsiteX6" fmla="*/ 11081825 w 13991499"/>
              <a:gd name="connsiteY6" fmla="*/ 8919 h 6452312"/>
              <a:gd name="connsiteX7" fmla="*/ 13991499 w 13991499"/>
              <a:gd name="connsiteY7" fmla="*/ 5048625 h 6452312"/>
              <a:gd name="connsiteX8" fmla="*/ 11560241 w 13991499"/>
              <a:gd name="connsiteY8" fmla="*/ 6452312 h 6452312"/>
              <a:gd name="connsiteX9" fmla="*/ 718586 w 13991499"/>
              <a:gd name="connsiteY9" fmla="*/ 6452312 h 645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91499" h="6452312">
                <a:moveTo>
                  <a:pt x="0" y="5207685"/>
                </a:moveTo>
                <a:lnTo>
                  <a:pt x="2615679" y="3697522"/>
                </a:lnTo>
                <a:lnTo>
                  <a:pt x="9004528" y="8919"/>
                </a:lnTo>
                <a:lnTo>
                  <a:pt x="9019976" y="0"/>
                </a:lnTo>
                <a:lnTo>
                  <a:pt x="11031280" y="0"/>
                </a:lnTo>
                <a:lnTo>
                  <a:pt x="11036430" y="8919"/>
                </a:lnTo>
                <a:lnTo>
                  <a:pt x="11081825" y="8919"/>
                </a:lnTo>
                <a:lnTo>
                  <a:pt x="13991499" y="5048625"/>
                </a:lnTo>
                <a:lnTo>
                  <a:pt x="11560241" y="6452312"/>
                </a:lnTo>
                <a:lnTo>
                  <a:pt x="718586" y="6452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13" name="Shape 49">
            <a:extLst>
              <a:ext uri="{FF2B5EF4-FFF2-40B4-BE49-F238E27FC236}">
                <a16:creationId xmlns:a16="http://schemas.microsoft.com/office/drawing/2014/main" id="{78597FE3-E24F-6743-B3D4-C4A78EF2BB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32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extLst>
              <a:ext uri="{FF2B5EF4-FFF2-40B4-BE49-F238E27FC236}">
                <a16:creationId xmlns:a16="http://schemas.microsoft.com/office/drawing/2014/main" id="{9C4B8B87-4EF0-214A-B80D-FED33D6BBBDA}"/>
              </a:ext>
            </a:extLst>
          </p:cNvPr>
          <p:cNvSpPr/>
          <p:nvPr userDrawn="1"/>
        </p:nvSpPr>
        <p:spPr>
          <a:xfrm>
            <a:off x="0" y="152408"/>
            <a:ext cx="118533" cy="1526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49">
            <a:extLst>
              <a:ext uri="{FF2B5EF4-FFF2-40B4-BE49-F238E27FC236}">
                <a16:creationId xmlns:a16="http://schemas.microsoft.com/office/drawing/2014/main" id="{E900BD2E-DFFB-9A48-854B-664E6F2D52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9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B389EC-FF32-9B45-A34E-2C80A3BEF5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13" y="101717"/>
            <a:ext cx="1354254" cy="389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370A0-034D-C648-8663-5E58B37D84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57" y="42532"/>
            <a:ext cx="1575363" cy="493831"/>
          </a:xfrm>
          <a:prstGeom prst="rect">
            <a:avLst/>
          </a:prstGeom>
        </p:spPr>
      </p:pic>
      <p:sp>
        <p:nvSpPr>
          <p:cNvPr id="9" name="Shape 49">
            <a:extLst>
              <a:ext uri="{FF2B5EF4-FFF2-40B4-BE49-F238E27FC236}">
                <a16:creationId xmlns:a16="http://schemas.microsoft.com/office/drawing/2014/main" id="{0BCBBC81-6E4D-B64E-AC52-35E38179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29923" y="7348994"/>
            <a:ext cx="1301158" cy="256779"/>
          </a:xfrm>
          <a:prstGeom prst="rect">
            <a:avLst/>
          </a:prstGeom>
        </p:spPr>
        <p:txBody>
          <a:bodyPr lIns="89557" tIns="0" rIns="89557" bIns="44793"/>
          <a:lstStyle>
            <a:lvl1pPr>
              <a:defRPr sz="1400" b="1">
                <a:solidFill>
                  <a:srgbClr val="868686"/>
                </a:solidFill>
                <a:latin typeface="+mj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9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2" r:id="rId2"/>
    <p:sldLayoutId id="2147484066" r:id="rId3"/>
    <p:sldLayoutId id="2147484061" r:id="rId4"/>
    <p:sldLayoutId id="2147484059" r:id="rId5"/>
    <p:sldLayoutId id="2147484064" r:id="rId6"/>
    <p:sldLayoutId id="214748404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B389EC-FF32-9B45-A34E-2C80A3BEF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1515" y="2159351"/>
            <a:ext cx="1354254" cy="389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370A0-034D-C648-8663-5E58B37D8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2070" y="642483"/>
            <a:ext cx="1575363" cy="49383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6572821-57DF-4D7B-8E00-D4CF0B4DA9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1957171"/>
              </p:ext>
            </p:extLst>
          </p:nvPr>
        </p:nvGraphicFramePr>
        <p:xfrm>
          <a:off x="1014677" y="-118886"/>
          <a:ext cx="5144820" cy="7827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82">
                  <a:extLst>
                    <a:ext uri="{9D8B030D-6E8A-4147-A177-3AD203B41FA5}">
                      <a16:colId xmlns:a16="http://schemas.microsoft.com/office/drawing/2014/main" val="1573149946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739360732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3758158737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639452218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3074398416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420256520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967830538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2692945237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877859910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860577297"/>
                    </a:ext>
                  </a:extLst>
                </a:gridCol>
              </a:tblGrid>
              <a:tr h="7827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32788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2ADB791-315D-4D61-9EFC-3396A1B77DC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2135101"/>
              </p:ext>
            </p:extLst>
          </p:nvPr>
        </p:nvGraphicFramePr>
        <p:xfrm>
          <a:off x="6154414" y="-118886"/>
          <a:ext cx="5144820" cy="7827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82">
                  <a:extLst>
                    <a:ext uri="{9D8B030D-6E8A-4147-A177-3AD203B41FA5}">
                      <a16:colId xmlns:a16="http://schemas.microsoft.com/office/drawing/2014/main" val="1573149946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739360732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3758158737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639452218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3074398416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420256520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967830538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2692945237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877859910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860577297"/>
                    </a:ext>
                  </a:extLst>
                </a:gridCol>
              </a:tblGrid>
              <a:tr h="7827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3278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4059FAF-D7CC-4BD9-96E8-7750F2F3C6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4271229"/>
              </p:ext>
            </p:extLst>
          </p:nvPr>
        </p:nvGraphicFramePr>
        <p:xfrm>
          <a:off x="11297752" y="-120583"/>
          <a:ext cx="1543446" cy="7827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82">
                  <a:extLst>
                    <a:ext uri="{9D8B030D-6E8A-4147-A177-3AD203B41FA5}">
                      <a16:colId xmlns:a16="http://schemas.microsoft.com/office/drawing/2014/main" val="1573149946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1739360732"/>
                    </a:ext>
                  </a:extLst>
                </a:gridCol>
                <a:gridCol w="514482">
                  <a:extLst>
                    <a:ext uri="{9D8B030D-6E8A-4147-A177-3AD203B41FA5}">
                      <a16:colId xmlns:a16="http://schemas.microsoft.com/office/drawing/2014/main" val="3758158737"/>
                    </a:ext>
                  </a:extLst>
                </a:gridCol>
              </a:tblGrid>
              <a:tr h="7827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0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9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tiff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3" Type="http://schemas.openxmlformats.org/officeDocument/2006/relationships/image" Target="../media/image69.png"/><Relationship Id="rId7" Type="http://schemas.openxmlformats.org/officeDocument/2006/relationships/image" Target="../media/image5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tiff"/><Relationship Id="rId5" Type="http://schemas.openxmlformats.org/officeDocument/2006/relationships/image" Target="../media/image58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tiff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tiff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5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microsoft.com/office/2007/relationships/hdphoto" Target="../media/hdphoto7.wdp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D73AEF-888A-E44A-BD03-513534FCB1D7}"/>
              </a:ext>
            </a:extLst>
          </p:cNvPr>
          <p:cNvSpPr/>
          <p:nvPr/>
        </p:nvSpPr>
        <p:spPr>
          <a:xfrm>
            <a:off x="0" y="0"/>
            <a:ext cx="13479463" cy="7581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с одним усеченным углом 15">
            <a:extLst>
              <a:ext uri="{FF2B5EF4-FFF2-40B4-BE49-F238E27FC236}">
                <a16:creationId xmlns:a16="http://schemas.microsoft.com/office/drawing/2014/main" id="{C2FC9085-3077-C143-B9DD-2BDE25F46AF6}"/>
              </a:ext>
            </a:extLst>
          </p:cNvPr>
          <p:cNvSpPr/>
          <p:nvPr/>
        </p:nvSpPr>
        <p:spPr>
          <a:xfrm flipH="1">
            <a:off x="8077199" y="4233333"/>
            <a:ext cx="5402263" cy="3348567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935D48-4188-9248-9385-94B9BF48052A}"/>
              </a:ext>
            </a:extLst>
          </p:cNvPr>
          <p:cNvSpPr/>
          <p:nvPr/>
        </p:nvSpPr>
        <p:spPr bwMode="auto">
          <a:xfrm>
            <a:off x="-128715" y="1756878"/>
            <a:ext cx="7748715" cy="5091928"/>
          </a:xfrm>
          <a:prstGeom prst="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684000" tIns="26743" rIns="0" bIns="26743" numCol="1" rtlCol="0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ПРОСТЫЕ ПРАВИЛА БЕЗОПАСНОСТИ</a:t>
            </a:r>
          </a:p>
          <a:p>
            <a:pPr lvl="0" algn="l"/>
            <a:r>
              <a:rPr lang="ru-RU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ПРИ ИСПОЛЬЗОВАНИИ БАНКОВСКИХ ПРОДУКТОВ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 УСЛУГ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69F818-1175-4545-A4A7-49F61206D3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2" name="Picture 2" descr="C:\Users\14505197\Алина\cyber_security\presentation\08_Лебедь\logo_white.png">
            <a:extLst>
              <a:ext uri="{FF2B5EF4-FFF2-40B4-BE49-F238E27FC236}">
                <a16:creationId xmlns:a16="http://schemas.microsoft.com/office/drawing/2014/main" id="{A01EBE63-D293-B240-975F-A97E57E9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5484"/>
            <a:ext cx="3072732" cy="9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">
            <a:extLst>
              <a:ext uri="{FF2B5EF4-FFF2-40B4-BE49-F238E27FC236}">
                <a16:creationId xmlns:a16="http://schemas.microsoft.com/office/drawing/2014/main" id="{5A33C80C-2019-134D-ACB2-D4B659DA3866}"/>
              </a:ext>
            </a:extLst>
          </p:cNvPr>
          <p:cNvSpPr/>
          <p:nvPr/>
        </p:nvSpPr>
        <p:spPr>
          <a:xfrm>
            <a:off x="3918568" y="658813"/>
            <a:ext cx="2213301" cy="416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4" tIns="28574" rIns="28574" bIns="28574" anchor="ctr"/>
          <a:lstStyle/>
          <a:p>
            <a:pPr defTabSz="685783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E5A962-1B4E-4E43-8FF3-DC02DDB6B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32" y="658813"/>
            <a:ext cx="6917039" cy="69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1993357" y="-65898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51A83-CC44-514C-B6DF-CB139BB1C6FB}"/>
              </a:ext>
            </a:extLst>
          </p:cNvPr>
          <p:cNvSpPr/>
          <p:nvPr/>
        </p:nvSpPr>
        <p:spPr>
          <a:xfrm>
            <a:off x="4905875" y="658813"/>
            <a:ext cx="7810112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сообщайте никому 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пароли из СМС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225E85-CF5E-6C4A-9153-CFD8F634F7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992D9C-1C80-F844-AAE1-ECB303B440C0}"/>
              </a:ext>
            </a:extLst>
          </p:cNvPr>
          <p:cNvGrpSpPr/>
          <p:nvPr/>
        </p:nvGrpSpPr>
        <p:grpSpPr>
          <a:xfrm>
            <a:off x="6503167" y="2700670"/>
            <a:ext cx="4684269" cy="4881230"/>
            <a:chOff x="6177771" y="2339163"/>
            <a:chExt cx="4684269" cy="488123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25F4364-474A-114C-A66C-669902950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7771" y="2339163"/>
              <a:ext cx="4684269" cy="488123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7638" y="3062177"/>
              <a:ext cx="4369985" cy="4158215"/>
            </a:xfrm>
            <a:prstGeom prst="rect">
              <a:avLst/>
            </a:prstGeom>
            <a:ln w="12700">
              <a:solidFill>
                <a:srgbClr val="92D050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6427662" y="4973326"/>
              <a:ext cx="3754598" cy="1925052"/>
            </a:xfrm>
            <a:prstGeom prst="rect">
              <a:avLst/>
            </a:prstGeom>
            <a:noFill/>
            <a:ln w="57150">
              <a:solidFill>
                <a:srgbClr val="EE8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7904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73029" y="-68213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3B32E-2334-FC45-B9F4-2E90BA3343DE}"/>
              </a:ext>
            </a:extLst>
          </p:cNvPr>
          <p:cNvSpPr txBox="1"/>
          <p:nvPr/>
        </p:nvSpPr>
        <p:spPr>
          <a:xfrm>
            <a:off x="4924721" y="502869"/>
            <a:ext cx="7855781" cy="400366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lvl="0" algn="l" eaLnBrk="1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потеряли телефон или сменили номер мобильного, обратитесь</a:t>
            </a:r>
          </a:p>
          <a:p>
            <a:pPr lvl="0" algn="l" eaLnBrk="1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банк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2E4B9-3C3E-4A4E-BB15-3418966F2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11</a:t>
            </a:fld>
            <a:endParaRPr lang="ru-RU" sz="1600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A9CCD2FD-FC15-D74C-9589-EE9430FCDF0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4068A1-379A-104F-89EB-0367292E7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14" y="3189990"/>
            <a:ext cx="4131688" cy="41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603B32E-2334-FC45-B9F4-2E90BA3343DE}"/>
              </a:ext>
            </a:extLst>
          </p:cNvPr>
          <p:cNvSpPr txBox="1"/>
          <p:nvPr/>
        </p:nvSpPr>
        <p:spPr>
          <a:xfrm>
            <a:off x="4930782" y="696379"/>
            <a:ext cx="7199141" cy="243912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подключайте к СМС-сервису чужие телефоны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73029" y="-68213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2E4B9-3C3E-4A4E-BB15-3418966F2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12</a:t>
            </a:fld>
            <a:endParaRPr lang="ru-RU" sz="1600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A9CCD2FD-FC15-D74C-9589-EE9430FCDF0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E6BE6F1-1C06-9342-8913-B79410C55259}"/>
              </a:ext>
            </a:extLst>
          </p:cNvPr>
          <p:cNvGrpSpPr/>
          <p:nvPr/>
        </p:nvGrpSpPr>
        <p:grpSpPr>
          <a:xfrm rot="21124882">
            <a:off x="7649278" y="4216230"/>
            <a:ext cx="2875967" cy="2894981"/>
            <a:chOff x="7576390" y="3790950"/>
            <a:chExt cx="2875967" cy="289498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9E5FAF7-15B8-EA40-9246-EB8F10E49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384" flipH="1">
              <a:off x="7576390" y="3790950"/>
              <a:ext cx="2875967" cy="2894981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8FCD730-C7B2-7A4B-9310-9910C9469A96}"/>
                </a:ext>
              </a:extLst>
            </p:cNvPr>
            <p:cNvSpPr/>
            <p:nvPr/>
          </p:nvSpPr>
          <p:spPr>
            <a:xfrm>
              <a:off x="8589364" y="4579495"/>
              <a:ext cx="959370" cy="1446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2D4AA44-3159-EF4F-AAFC-2ECBAAA865D9}"/>
                </a:ext>
              </a:extLst>
            </p:cNvPr>
            <p:cNvSpPr/>
            <p:nvPr/>
          </p:nvSpPr>
          <p:spPr>
            <a:xfrm>
              <a:off x="8514413" y="4219731"/>
              <a:ext cx="1073055" cy="337279"/>
            </a:xfrm>
            <a:prstGeom prst="rect">
              <a:avLst/>
            </a:prstGeom>
            <a:solidFill>
              <a:srgbClr val="EE8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E39657EC-E022-1E41-B738-C9AE5E4DF7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10629" y="4874500"/>
              <a:ext cx="878145" cy="820391"/>
              <a:chOff x="1664" y="1156"/>
              <a:chExt cx="593" cy="554"/>
            </a:xfrm>
            <a:solidFill>
              <a:srgbClr val="EE8137"/>
            </a:solidFill>
          </p:grpSpPr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D47415AD-23E4-E340-BAC6-4FB60F9A9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" y="1156"/>
                <a:ext cx="593" cy="554"/>
              </a:xfrm>
              <a:custGeom>
                <a:avLst/>
                <a:gdLst>
                  <a:gd name="T0" fmla="*/ 2046 w 2048"/>
                  <a:gd name="T1" fmla="*/ 726 h 1917"/>
                  <a:gd name="T2" fmla="*/ 2045 w 2048"/>
                  <a:gd name="T3" fmla="*/ 716 h 1917"/>
                  <a:gd name="T4" fmla="*/ 2024 w 2048"/>
                  <a:gd name="T5" fmla="*/ 687 h 1917"/>
                  <a:gd name="T6" fmla="*/ 1731 w 2048"/>
                  <a:gd name="T7" fmla="*/ 483 h 1917"/>
                  <a:gd name="T8" fmla="*/ 1731 w 2048"/>
                  <a:gd name="T9" fmla="*/ 265 h 1917"/>
                  <a:gd name="T10" fmla="*/ 1678 w 2048"/>
                  <a:gd name="T11" fmla="*/ 212 h 1917"/>
                  <a:gd name="T12" fmla="*/ 1341 w 2048"/>
                  <a:gd name="T13" fmla="*/ 212 h 1917"/>
                  <a:gd name="T14" fmla="*/ 1054 w 2048"/>
                  <a:gd name="T15" fmla="*/ 13 h 1917"/>
                  <a:gd name="T16" fmla="*/ 994 w 2048"/>
                  <a:gd name="T17" fmla="*/ 13 h 1917"/>
                  <a:gd name="T18" fmla="*/ 706 w 2048"/>
                  <a:gd name="T19" fmla="*/ 212 h 1917"/>
                  <a:gd name="T20" fmla="*/ 370 w 2048"/>
                  <a:gd name="T21" fmla="*/ 212 h 1917"/>
                  <a:gd name="T22" fmla="*/ 317 w 2048"/>
                  <a:gd name="T23" fmla="*/ 265 h 1917"/>
                  <a:gd name="T24" fmla="*/ 317 w 2048"/>
                  <a:gd name="T25" fmla="*/ 481 h 1917"/>
                  <a:gd name="T26" fmla="*/ 23 w 2048"/>
                  <a:gd name="T27" fmla="*/ 684 h 1917"/>
                  <a:gd name="T28" fmla="*/ 0 w 2048"/>
                  <a:gd name="T29" fmla="*/ 727 h 1917"/>
                  <a:gd name="T30" fmla="*/ 0 w 2048"/>
                  <a:gd name="T31" fmla="*/ 727 h 1917"/>
                  <a:gd name="T32" fmla="*/ 2 w 2048"/>
                  <a:gd name="T33" fmla="*/ 1864 h 1917"/>
                  <a:gd name="T34" fmla="*/ 17 w 2048"/>
                  <a:gd name="T35" fmla="*/ 1901 h 1917"/>
                  <a:gd name="T36" fmla="*/ 54 w 2048"/>
                  <a:gd name="T37" fmla="*/ 1917 h 1917"/>
                  <a:gd name="T38" fmla="*/ 54 w 2048"/>
                  <a:gd name="T39" fmla="*/ 1917 h 1917"/>
                  <a:gd name="T40" fmla="*/ 1996 w 2048"/>
                  <a:gd name="T41" fmla="*/ 1914 h 1917"/>
                  <a:gd name="T42" fmla="*/ 2048 w 2048"/>
                  <a:gd name="T43" fmla="*/ 1862 h 1917"/>
                  <a:gd name="T44" fmla="*/ 2046 w 2048"/>
                  <a:gd name="T45" fmla="*/ 726 h 1917"/>
                  <a:gd name="T46" fmla="*/ 1731 w 2048"/>
                  <a:gd name="T47" fmla="*/ 611 h 1917"/>
                  <a:gd name="T48" fmla="*/ 1898 w 2048"/>
                  <a:gd name="T49" fmla="*/ 727 h 1917"/>
                  <a:gd name="T50" fmla="*/ 1731 w 2048"/>
                  <a:gd name="T51" fmla="*/ 844 h 1917"/>
                  <a:gd name="T52" fmla="*/ 1731 w 2048"/>
                  <a:gd name="T53" fmla="*/ 611 h 1917"/>
                  <a:gd name="T54" fmla="*/ 1024 w 2048"/>
                  <a:gd name="T55" fmla="*/ 120 h 1917"/>
                  <a:gd name="T56" fmla="*/ 1157 w 2048"/>
                  <a:gd name="T57" fmla="*/ 212 h 1917"/>
                  <a:gd name="T58" fmla="*/ 890 w 2048"/>
                  <a:gd name="T59" fmla="*/ 212 h 1917"/>
                  <a:gd name="T60" fmla="*/ 1024 w 2048"/>
                  <a:gd name="T61" fmla="*/ 120 h 1917"/>
                  <a:gd name="T62" fmla="*/ 422 w 2048"/>
                  <a:gd name="T63" fmla="*/ 317 h 1917"/>
                  <a:gd name="T64" fmla="*/ 1626 w 2048"/>
                  <a:gd name="T65" fmla="*/ 317 h 1917"/>
                  <a:gd name="T66" fmla="*/ 1626 w 2048"/>
                  <a:gd name="T67" fmla="*/ 917 h 1917"/>
                  <a:gd name="T68" fmla="*/ 1222 w 2048"/>
                  <a:gd name="T69" fmla="*/ 1198 h 1917"/>
                  <a:gd name="T70" fmla="*/ 1057 w 2048"/>
                  <a:gd name="T71" fmla="*/ 1070 h 1917"/>
                  <a:gd name="T72" fmla="*/ 1056 w 2048"/>
                  <a:gd name="T73" fmla="*/ 1069 h 1917"/>
                  <a:gd name="T74" fmla="*/ 993 w 2048"/>
                  <a:gd name="T75" fmla="*/ 1070 h 1917"/>
                  <a:gd name="T76" fmla="*/ 827 w 2048"/>
                  <a:gd name="T77" fmla="*/ 1199 h 1917"/>
                  <a:gd name="T78" fmla="*/ 422 w 2048"/>
                  <a:gd name="T79" fmla="*/ 919 h 1917"/>
                  <a:gd name="T80" fmla="*/ 422 w 2048"/>
                  <a:gd name="T81" fmla="*/ 317 h 1917"/>
                  <a:gd name="T82" fmla="*/ 317 w 2048"/>
                  <a:gd name="T83" fmla="*/ 608 h 1917"/>
                  <a:gd name="T84" fmla="*/ 317 w 2048"/>
                  <a:gd name="T85" fmla="*/ 847 h 1917"/>
                  <a:gd name="T86" fmla="*/ 145 w 2048"/>
                  <a:gd name="T87" fmla="*/ 727 h 1917"/>
                  <a:gd name="T88" fmla="*/ 317 w 2048"/>
                  <a:gd name="T89" fmla="*/ 608 h 1917"/>
                  <a:gd name="T90" fmla="*/ 105 w 2048"/>
                  <a:gd name="T91" fmla="*/ 827 h 1917"/>
                  <a:gd name="T92" fmla="*/ 740 w 2048"/>
                  <a:gd name="T93" fmla="*/ 1266 h 1917"/>
                  <a:gd name="T94" fmla="*/ 106 w 2048"/>
                  <a:gd name="T95" fmla="*/ 1757 h 1917"/>
                  <a:gd name="T96" fmla="*/ 105 w 2048"/>
                  <a:gd name="T97" fmla="*/ 827 h 1917"/>
                  <a:gd name="T98" fmla="*/ 208 w 2048"/>
                  <a:gd name="T99" fmla="*/ 1812 h 1917"/>
                  <a:gd name="T100" fmla="*/ 1025 w 2048"/>
                  <a:gd name="T101" fmla="*/ 1178 h 1917"/>
                  <a:gd name="T102" fmla="*/ 1839 w 2048"/>
                  <a:gd name="T103" fmla="*/ 1809 h 1917"/>
                  <a:gd name="T104" fmla="*/ 208 w 2048"/>
                  <a:gd name="T105" fmla="*/ 1812 h 1917"/>
                  <a:gd name="T106" fmla="*/ 1309 w 2048"/>
                  <a:gd name="T107" fmla="*/ 1265 h 1917"/>
                  <a:gd name="T108" fmla="*/ 1942 w 2048"/>
                  <a:gd name="T109" fmla="*/ 825 h 1917"/>
                  <a:gd name="T110" fmla="*/ 1943 w 2048"/>
                  <a:gd name="T111" fmla="*/ 1757 h 1917"/>
                  <a:gd name="T112" fmla="*/ 1309 w 2048"/>
                  <a:gd name="T113" fmla="*/ 1265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48" h="1917">
                    <a:moveTo>
                      <a:pt x="2046" y="726"/>
                    </a:moveTo>
                    <a:cubicBezTo>
                      <a:pt x="2046" y="723"/>
                      <a:pt x="2046" y="719"/>
                      <a:pt x="2045" y="716"/>
                    </a:cubicBezTo>
                    <a:cubicBezTo>
                      <a:pt x="2041" y="705"/>
                      <a:pt x="2034" y="694"/>
                      <a:pt x="2024" y="687"/>
                    </a:cubicBezTo>
                    <a:cubicBezTo>
                      <a:pt x="1731" y="483"/>
                      <a:pt x="1731" y="483"/>
                      <a:pt x="1731" y="483"/>
                    </a:cubicBezTo>
                    <a:cubicBezTo>
                      <a:pt x="1731" y="265"/>
                      <a:pt x="1731" y="265"/>
                      <a:pt x="1731" y="265"/>
                    </a:cubicBezTo>
                    <a:cubicBezTo>
                      <a:pt x="1731" y="236"/>
                      <a:pt x="1707" y="212"/>
                      <a:pt x="1678" y="212"/>
                    </a:cubicBezTo>
                    <a:cubicBezTo>
                      <a:pt x="1341" y="212"/>
                      <a:pt x="1341" y="212"/>
                      <a:pt x="1341" y="212"/>
                    </a:cubicBezTo>
                    <a:cubicBezTo>
                      <a:pt x="1054" y="13"/>
                      <a:pt x="1054" y="13"/>
                      <a:pt x="1054" y="13"/>
                    </a:cubicBezTo>
                    <a:cubicBezTo>
                      <a:pt x="1036" y="0"/>
                      <a:pt x="1012" y="0"/>
                      <a:pt x="994" y="13"/>
                    </a:cubicBezTo>
                    <a:cubicBezTo>
                      <a:pt x="706" y="212"/>
                      <a:pt x="706" y="212"/>
                      <a:pt x="706" y="212"/>
                    </a:cubicBezTo>
                    <a:cubicBezTo>
                      <a:pt x="370" y="212"/>
                      <a:pt x="370" y="212"/>
                      <a:pt x="370" y="212"/>
                    </a:cubicBezTo>
                    <a:cubicBezTo>
                      <a:pt x="341" y="212"/>
                      <a:pt x="317" y="236"/>
                      <a:pt x="317" y="265"/>
                    </a:cubicBezTo>
                    <a:cubicBezTo>
                      <a:pt x="317" y="481"/>
                      <a:pt x="317" y="481"/>
                      <a:pt x="317" y="481"/>
                    </a:cubicBezTo>
                    <a:cubicBezTo>
                      <a:pt x="23" y="684"/>
                      <a:pt x="23" y="684"/>
                      <a:pt x="23" y="684"/>
                    </a:cubicBezTo>
                    <a:cubicBezTo>
                      <a:pt x="8" y="694"/>
                      <a:pt x="0" y="710"/>
                      <a:pt x="0" y="727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2" y="1864"/>
                      <a:pt x="2" y="1864"/>
                      <a:pt x="2" y="1864"/>
                    </a:cubicBezTo>
                    <a:cubicBezTo>
                      <a:pt x="2" y="1878"/>
                      <a:pt x="7" y="1892"/>
                      <a:pt x="17" y="1901"/>
                    </a:cubicBezTo>
                    <a:cubicBezTo>
                      <a:pt x="27" y="1911"/>
                      <a:pt x="40" y="1917"/>
                      <a:pt x="54" y="1917"/>
                    </a:cubicBezTo>
                    <a:cubicBezTo>
                      <a:pt x="54" y="1917"/>
                      <a:pt x="54" y="1917"/>
                      <a:pt x="54" y="1917"/>
                    </a:cubicBezTo>
                    <a:cubicBezTo>
                      <a:pt x="1996" y="1914"/>
                      <a:pt x="1996" y="1914"/>
                      <a:pt x="1996" y="1914"/>
                    </a:cubicBezTo>
                    <a:cubicBezTo>
                      <a:pt x="2025" y="1914"/>
                      <a:pt x="2048" y="1891"/>
                      <a:pt x="2048" y="1862"/>
                    </a:cubicBezTo>
                    <a:lnTo>
                      <a:pt x="2046" y="726"/>
                    </a:lnTo>
                    <a:close/>
                    <a:moveTo>
                      <a:pt x="1731" y="611"/>
                    </a:moveTo>
                    <a:cubicBezTo>
                      <a:pt x="1898" y="727"/>
                      <a:pt x="1898" y="727"/>
                      <a:pt x="1898" y="727"/>
                    </a:cubicBezTo>
                    <a:cubicBezTo>
                      <a:pt x="1731" y="844"/>
                      <a:pt x="1731" y="844"/>
                      <a:pt x="1731" y="844"/>
                    </a:cubicBezTo>
                    <a:lnTo>
                      <a:pt x="1731" y="611"/>
                    </a:lnTo>
                    <a:close/>
                    <a:moveTo>
                      <a:pt x="1024" y="120"/>
                    </a:moveTo>
                    <a:cubicBezTo>
                      <a:pt x="1157" y="212"/>
                      <a:pt x="1157" y="212"/>
                      <a:pt x="1157" y="212"/>
                    </a:cubicBezTo>
                    <a:cubicBezTo>
                      <a:pt x="890" y="212"/>
                      <a:pt x="890" y="212"/>
                      <a:pt x="890" y="212"/>
                    </a:cubicBezTo>
                    <a:lnTo>
                      <a:pt x="1024" y="120"/>
                    </a:lnTo>
                    <a:close/>
                    <a:moveTo>
                      <a:pt x="422" y="317"/>
                    </a:moveTo>
                    <a:cubicBezTo>
                      <a:pt x="1626" y="317"/>
                      <a:pt x="1626" y="317"/>
                      <a:pt x="1626" y="317"/>
                    </a:cubicBezTo>
                    <a:cubicBezTo>
                      <a:pt x="1626" y="917"/>
                      <a:pt x="1626" y="917"/>
                      <a:pt x="1626" y="917"/>
                    </a:cubicBezTo>
                    <a:cubicBezTo>
                      <a:pt x="1222" y="1198"/>
                      <a:pt x="1222" y="1198"/>
                      <a:pt x="1222" y="1198"/>
                    </a:cubicBezTo>
                    <a:cubicBezTo>
                      <a:pt x="1057" y="1070"/>
                      <a:pt x="1057" y="1070"/>
                      <a:pt x="1057" y="1070"/>
                    </a:cubicBezTo>
                    <a:cubicBezTo>
                      <a:pt x="1057" y="1070"/>
                      <a:pt x="1056" y="1070"/>
                      <a:pt x="1056" y="1069"/>
                    </a:cubicBezTo>
                    <a:cubicBezTo>
                      <a:pt x="1038" y="1056"/>
                      <a:pt x="1012" y="1055"/>
                      <a:pt x="993" y="1070"/>
                    </a:cubicBezTo>
                    <a:cubicBezTo>
                      <a:pt x="827" y="1199"/>
                      <a:pt x="827" y="1199"/>
                      <a:pt x="827" y="1199"/>
                    </a:cubicBezTo>
                    <a:cubicBezTo>
                      <a:pt x="422" y="919"/>
                      <a:pt x="422" y="919"/>
                      <a:pt x="422" y="919"/>
                    </a:cubicBezTo>
                    <a:lnTo>
                      <a:pt x="422" y="317"/>
                    </a:lnTo>
                    <a:close/>
                    <a:moveTo>
                      <a:pt x="317" y="608"/>
                    </a:moveTo>
                    <a:cubicBezTo>
                      <a:pt x="317" y="847"/>
                      <a:pt x="317" y="847"/>
                      <a:pt x="317" y="847"/>
                    </a:cubicBezTo>
                    <a:cubicBezTo>
                      <a:pt x="145" y="727"/>
                      <a:pt x="145" y="727"/>
                      <a:pt x="145" y="727"/>
                    </a:cubicBezTo>
                    <a:lnTo>
                      <a:pt x="317" y="608"/>
                    </a:lnTo>
                    <a:close/>
                    <a:moveTo>
                      <a:pt x="105" y="827"/>
                    </a:moveTo>
                    <a:cubicBezTo>
                      <a:pt x="740" y="1266"/>
                      <a:pt x="740" y="1266"/>
                      <a:pt x="740" y="1266"/>
                    </a:cubicBezTo>
                    <a:cubicBezTo>
                      <a:pt x="106" y="1757"/>
                      <a:pt x="106" y="1757"/>
                      <a:pt x="106" y="1757"/>
                    </a:cubicBezTo>
                    <a:lnTo>
                      <a:pt x="105" y="827"/>
                    </a:lnTo>
                    <a:close/>
                    <a:moveTo>
                      <a:pt x="208" y="1812"/>
                    </a:moveTo>
                    <a:cubicBezTo>
                      <a:pt x="1025" y="1178"/>
                      <a:pt x="1025" y="1178"/>
                      <a:pt x="1025" y="1178"/>
                    </a:cubicBezTo>
                    <a:cubicBezTo>
                      <a:pt x="1839" y="1809"/>
                      <a:pt x="1839" y="1809"/>
                      <a:pt x="1839" y="1809"/>
                    </a:cubicBezTo>
                    <a:lnTo>
                      <a:pt x="208" y="1812"/>
                    </a:lnTo>
                    <a:close/>
                    <a:moveTo>
                      <a:pt x="1309" y="1265"/>
                    </a:moveTo>
                    <a:cubicBezTo>
                      <a:pt x="1942" y="825"/>
                      <a:pt x="1942" y="825"/>
                      <a:pt x="1942" y="825"/>
                    </a:cubicBezTo>
                    <a:cubicBezTo>
                      <a:pt x="1943" y="1757"/>
                      <a:pt x="1943" y="1757"/>
                      <a:pt x="1943" y="1757"/>
                    </a:cubicBezTo>
                    <a:lnTo>
                      <a:pt x="1309" y="1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19204285-2D0C-E14C-A2BF-51FBDD25C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309"/>
                <a:ext cx="236" cy="30"/>
              </a:xfrm>
              <a:custGeom>
                <a:avLst/>
                <a:gdLst>
                  <a:gd name="T0" fmla="*/ 763 w 816"/>
                  <a:gd name="T1" fmla="*/ 0 h 105"/>
                  <a:gd name="T2" fmla="*/ 53 w 816"/>
                  <a:gd name="T3" fmla="*/ 0 h 105"/>
                  <a:gd name="T4" fmla="*/ 0 w 816"/>
                  <a:gd name="T5" fmla="*/ 52 h 105"/>
                  <a:gd name="T6" fmla="*/ 53 w 816"/>
                  <a:gd name="T7" fmla="*/ 105 h 105"/>
                  <a:gd name="T8" fmla="*/ 763 w 816"/>
                  <a:gd name="T9" fmla="*/ 105 h 105"/>
                  <a:gd name="T10" fmla="*/ 816 w 816"/>
                  <a:gd name="T11" fmla="*/ 52 h 105"/>
                  <a:gd name="T12" fmla="*/ 763 w 816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6" h="105">
                    <a:moveTo>
                      <a:pt x="76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5"/>
                      <a:pt x="53" y="105"/>
                    </a:cubicBezTo>
                    <a:cubicBezTo>
                      <a:pt x="763" y="105"/>
                      <a:pt x="763" y="105"/>
                      <a:pt x="763" y="105"/>
                    </a:cubicBezTo>
                    <a:cubicBezTo>
                      <a:pt x="792" y="105"/>
                      <a:pt x="816" y="81"/>
                      <a:pt x="816" y="52"/>
                    </a:cubicBezTo>
                    <a:cubicBezTo>
                      <a:pt x="816" y="23"/>
                      <a:pt x="792" y="0"/>
                      <a:pt x="7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5">
                <a:extLst>
                  <a:ext uri="{FF2B5EF4-FFF2-40B4-BE49-F238E27FC236}">
                    <a16:creationId xmlns:a16="http://schemas.microsoft.com/office/drawing/2014/main" id="{A8EF541E-D2A3-1748-8CB2-97B6127C2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388"/>
                <a:ext cx="236" cy="30"/>
              </a:xfrm>
              <a:custGeom>
                <a:avLst/>
                <a:gdLst>
                  <a:gd name="T0" fmla="*/ 763 w 816"/>
                  <a:gd name="T1" fmla="*/ 0 h 104"/>
                  <a:gd name="T2" fmla="*/ 53 w 816"/>
                  <a:gd name="T3" fmla="*/ 0 h 104"/>
                  <a:gd name="T4" fmla="*/ 0 w 816"/>
                  <a:gd name="T5" fmla="*/ 52 h 104"/>
                  <a:gd name="T6" fmla="*/ 53 w 816"/>
                  <a:gd name="T7" fmla="*/ 104 h 104"/>
                  <a:gd name="T8" fmla="*/ 763 w 816"/>
                  <a:gd name="T9" fmla="*/ 104 h 104"/>
                  <a:gd name="T10" fmla="*/ 816 w 816"/>
                  <a:gd name="T11" fmla="*/ 52 h 104"/>
                  <a:gd name="T12" fmla="*/ 763 w 816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6" h="104">
                    <a:moveTo>
                      <a:pt x="76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3" y="104"/>
                    </a:cubicBezTo>
                    <a:cubicBezTo>
                      <a:pt x="763" y="104"/>
                      <a:pt x="763" y="104"/>
                      <a:pt x="763" y="104"/>
                    </a:cubicBezTo>
                    <a:cubicBezTo>
                      <a:pt x="792" y="104"/>
                      <a:pt x="816" y="81"/>
                      <a:pt x="816" y="52"/>
                    </a:cubicBezTo>
                    <a:cubicBezTo>
                      <a:pt x="816" y="23"/>
                      <a:pt x="792" y="0"/>
                      <a:pt x="7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FB54664-381D-6348-8F69-57906A34B8E2}"/>
              </a:ext>
            </a:extLst>
          </p:cNvPr>
          <p:cNvGrpSpPr/>
          <p:nvPr/>
        </p:nvGrpSpPr>
        <p:grpSpPr>
          <a:xfrm rot="475118" flipH="1">
            <a:off x="11346260" y="3056205"/>
            <a:ext cx="1671533" cy="1682584"/>
            <a:chOff x="7576390" y="3790950"/>
            <a:chExt cx="2875967" cy="289498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BA509A3-138E-AE43-9243-CE3B761B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384" flipH="1">
              <a:off x="7576390" y="3790950"/>
              <a:ext cx="2875967" cy="2894981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EE234A9-DB5E-4943-A489-E284A3DDC77B}"/>
                </a:ext>
              </a:extLst>
            </p:cNvPr>
            <p:cNvSpPr/>
            <p:nvPr/>
          </p:nvSpPr>
          <p:spPr>
            <a:xfrm>
              <a:off x="8589364" y="4579495"/>
              <a:ext cx="959370" cy="1446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2E75DF0-F655-674A-AB0F-B6B0E3ABE4F8}"/>
                </a:ext>
              </a:extLst>
            </p:cNvPr>
            <p:cNvSpPr/>
            <p:nvPr/>
          </p:nvSpPr>
          <p:spPr>
            <a:xfrm>
              <a:off x="8514413" y="4219731"/>
              <a:ext cx="1073055" cy="3372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69C7250-E6CB-CD49-BBFA-A8B196AAEFAB}"/>
              </a:ext>
            </a:extLst>
          </p:cNvPr>
          <p:cNvGrpSpPr/>
          <p:nvPr/>
        </p:nvGrpSpPr>
        <p:grpSpPr>
          <a:xfrm rot="21116794">
            <a:off x="5204463" y="3921353"/>
            <a:ext cx="1768504" cy="1780197"/>
            <a:chOff x="7576390" y="3790950"/>
            <a:chExt cx="2875967" cy="2894981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799B215-66D9-0C4C-934B-DAA87E3B1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384" flipH="1">
              <a:off x="7576390" y="3790950"/>
              <a:ext cx="2875967" cy="2894981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3EEA80F-C394-1149-98D3-A1B2387ED542}"/>
                </a:ext>
              </a:extLst>
            </p:cNvPr>
            <p:cNvSpPr/>
            <p:nvPr/>
          </p:nvSpPr>
          <p:spPr>
            <a:xfrm>
              <a:off x="8589364" y="4579495"/>
              <a:ext cx="959370" cy="1446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7A063E5-1EEA-3948-A3B4-4388D63F84B5}"/>
                </a:ext>
              </a:extLst>
            </p:cNvPr>
            <p:cNvSpPr/>
            <p:nvPr/>
          </p:nvSpPr>
          <p:spPr>
            <a:xfrm>
              <a:off x="8514413" y="4219731"/>
              <a:ext cx="1073055" cy="33727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5D69B31-EABB-D441-BCF6-194629AFA383}"/>
              </a:ext>
            </a:extLst>
          </p:cNvPr>
          <p:cNvCxnSpPr>
            <a:cxnSpLocks/>
          </p:cNvCxnSpPr>
          <p:nvPr/>
        </p:nvCxnSpPr>
        <p:spPr>
          <a:xfrm>
            <a:off x="6902010" y="4230313"/>
            <a:ext cx="445705" cy="0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E30D17D-744F-C24F-9188-D7F452139B7A}"/>
              </a:ext>
            </a:extLst>
          </p:cNvPr>
          <p:cNvCxnSpPr>
            <a:cxnSpLocks/>
          </p:cNvCxnSpPr>
          <p:nvPr/>
        </p:nvCxnSpPr>
        <p:spPr>
          <a:xfrm flipV="1">
            <a:off x="7347715" y="4230313"/>
            <a:ext cx="0" cy="2715485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C4146BB-1652-FC4D-B94F-355B34131C5E}"/>
              </a:ext>
            </a:extLst>
          </p:cNvPr>
          <p:cNvCxnSpPr>
            <a:cxnSpLocks/>
          </p:cNvCxnSpPr>
          <p:nvPr/>
        </p:nvCxnSpPr>
        <p:spPr>
          <a:xfrm>
            <a:off x="7322314" y="6945798"/>
            <a:ext cx="840608" cy="0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81040F4-1445-004B-9344-BA3E31F17224}"/>
              </a:ext>
            </a:extLst>
          </p:cNvPr>
          <p:cNvCxnSpPr>
            <a:cxnSpLocks/>
          </p:cNvCxnSpPr>
          <p:nvPr/>
        </p:nvCxnSpPr>
        <p:spPr>
          <a:xfrm flipV="1">
            <a:off x="10895249" y="3656444"/>
            <a:ext cx="0" cy="2715485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922E513-744C-5B46-B8BC-3B5524A65BFA}"/>
              </a:ext>
            </a:extLst>
          </p:cNvPr>
          <p:cNvCxnSpPr>
            <a:cxnSpLocks/>
          </p:cNvCxnSpPr>
          <p:nvPr/>
        </p:nvCxnSpPr>
        <p:spPr>
          <a:xfrm>
            <a:off x="10886782" y="3669246"/>
            <a:ext cx="445705" cy="0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5F01C71-E554-BE47-A09D-95B6064BA072}"/>
              </a:ext>
            </a:extLst>
          </p:cNvPr>
          <p:cNvCxnSpPr>
            <a:cxnSpLocks/>
          </p:cNvCxnSpPr>
          <p:nvPr/>
        </p:nvCxnSpPr>
        <p:spPr>
          <a:xfrm>
            <a:off x="10449544" y="6373997"/>
            <a:ext cx="445705" cy="0"/>
          </a:xfrm>
          <a:prstGeom prst="line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prstDash val="dash"/>
            <a:headEnd type="triangle" w="med" len="me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hape">
            <a:extLst>
              <a:ext uri="{FF2B5EF4-FFF2-40B4-BE49-F238E27FC236}">
                <a16:creationId xmlns:a16="http://schemas.microsoft.com/office/drawing/2014/main" id="{3667240E-4805-634D-95F2-36CDED45B61A}"/>
              </a:ext>
            </a:extLst>
          </p:cNvPr>
          <p:cNvSpPr/>
          <p:nvPr/>
        </p:nvSpPr>
        <p:spPr>
          <a:xfrm rot="531638">
            <a:off x="11955757" y="3759336"/>
            <a:ext cx="368481" cy="38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1" y="8855"/>
                </a:moveTo>
                <a:cubicBezTo>
                  <a:pt x="21600" y="8925"/>
                  <a:pt x="21600" y="8925"/>
                  <a:pt x="21600" y="8925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8925"/>
                  <a:pt x="0" y="8925"/>
                  <a:pt x="0" y="8925"/>
                </a:cubicBezTo>
                <a:cubicBezTo>
                  <a:pt x="9496" y="486"/>
                  <a:pt x="9496" y="486"/>
                  <a:pt x="9496" y="486"/>
                </a:cubicBezTo>
                <a:cubicBezTo>
                  <a:pt x="9652" y="347"/>
                  <a:pt x="9846" y="208"/>
                  <a:pt x="10080" y="139"/>
                </a:cubicBezTo>
                <a:cubicBezTo>
                  <a:pt x="10352" y="35"/>
                  <a:pt x="10586" y="0"/>
                  <a:pt x="10819" y="0"/>
                </a:cubicBezTo>
                <a:cubicBezTo>
                  <a:pt x="11053" y="0"/>
                  <a:pt x="11286" y="35"/>
                  <a:pt x="11520" y="139"/>
                </a:cubicBezTo>
                <a:cubicBezTo>
                  <a:pt x="11754" y="208"/>
                  <a:pt x="11948" y="347"/>
                  <a:pt x="12143" y="486"/>
                </a:cubicBezTo>
                <a:lnTo>
                  <a:pt x="21561" y="8855"/>
                </a:lnTo>
                <a:close/>
                <a:moveTo>
                  <a:pt x="6538" y="15280"/>
                </a:moveTo>
                <a:cubicBezTo>
                  <a:pt x="856" y="10210"/>
                  <a:pt x="856" y="10210"/>
                  <a:pt x="856" y="10210"/>
                </a:cubicBezTo>
                <a:cubicBezTo>
                  <a:pt x="856" y="20350"/>
                  <a:pt x="856" y="20350"/>
                  <a:pt x="856" y="20350"/>
                </a:cubicBezTo>
                <a:cubicBezTo>
                  <a:pt x="6499" y="15349"/>
                  <a:pt x="6499" y="15349"/>
                  <a:pt x="6499" y="15349"/>
                </a:cubicBezTo>
                <a:lnTo>
                  <a:pt x="6538" y="15280"/>
                </a:lnTo>
                <a:close/>
                <a:moveTo>
                  <a:pt x="1362" y="8821"/>
                </a:moveTo>
                <a:cubicBezTo>
                  <a:pt x="934" y="9203"/>
                  <a:pt x="934" y="9203"/>
                  <a:pt x="934" y="9203"/>
                </a:cubicBezTo>
                <a:cubicBezTo>
                  <a:pt x="7161" y="14724"/>
                  <a:pt x="7161" y="14724"/>
                  <a:pt x="7161" y="14724"/>
                </a:cubicBezTo>
                <a:cubicBezTo>
                  <a:pt x="9496" y="12641"/>
                  <a:pt x="9496" y="12641"/>
                  <a:pt x="9496" y="12641"/>
                </a:cubicBezTo>
                <a:cubicBezTo>
                  <a:pt x="9652" y="12502"/>
                  <a:pt x="9846" y="12363"/>
                  <a:pt x="10080" y="12293"/>
                </a:cubicBezTo>
                <a:cubicBezTo>
                  <a:pt x="10352" y="12189"/>
                  <a:pt x="10586" y="12154"/>
                  <a:pt x="10819" y="12154"/>
                </a:cubicBezTo>
                <a:cubicBezTo>
                  <a:pt x="11053" y="12154"/>
                  <a:pt x="11286" y="12189"/>
                  <a:pt x="11520" y="12293"/>
                </a:cubicBezTo>
                <a:cubicBezTo>
                  <a:pt x="11754" y="12363"/>
                  <a:pt x="11948" y="12502"/>
                  <a:pt x="12143" y="12641"/>
                </a:cubicBezTo>
                <a:cubicBezTo>
                  <a:pt x="14400" y="14724"/>
                  <a:pt x="14400" y="14724"/>
                  <a:pt x="14400" y="14724"/>
                </a:cubicBezTo>
                <a:cubicBezTo>
                  <a:pt x="20627" y="9168"/>
                  <a:pt x="20627" y="9168"/>
                  <a:pt x="20627" y="9168"/>
                </a:cubicBezTo>
                <a:cubicBezTo>
                  <a:pt x="11520" y="1042"/>
                  <a:pt x="11520" y="1042"/>
                  <a:pt x="11520" y="1042"/>
                </a:cubicBezTo>
                <a:cubicBezTo>
                  <a:pt x="11325" y="833"/>
                  <a:pt x="11092" y="764"/>
                  <a:pt x="10819" y="764"/>
                </a:cubicBezTo>
                <a:cubicBezTo>
                  <a:pt x="10547" y="764"/>
                  <a:pt x="10314" y="833"/>
                  <a:pt x="10080" y="1042"/>
                </a:cubicBezTo>
                <a:lnTo>
                  <a:pt x="1362" y="8821"/>
                </a:lnTo>
                <a:close/>
                <a:moveTo>
                  <a:pt x="1518" y="20836"/>
                </a:moveTo>
                <a:cubicBezTo>
                  <a:pt x="20082" y="20836"/>
                  <a:pt x="20082" y="20836"/>
                  <a:pt x="20082" y="20836"/>
                </a:cubicBezTo>
                <a:cubicBezTo>
                  <a:pt x="11520" y="13196"/>
                  <a:pt x="11520" y="13196"/>
                  <a:pt x="11520" y="13196"/>
                </a:cubicBezTo>
                <a:cubicBezTo>
                  <a:pt x="11325" y="13057"/>
                  <a:pt x="11092" y="12953"/>
                  <a:pt x="10819" y="12953"/>
                </a:cubicBezTo>
                <a:cubicBezTo>
                  <a:pt x="10547" y="12953"/>
                  <a:pt x="10314" y="13057"/>
                  <a:pt x="10080" y="13196"/>
                </a:cubicBezTo>
                <a:cubicBezTo>
                  <a:pt x="2024" y="20419"/>
                  <a:pt x="2024" y="20419"/>
                  <a:pt x="2024" y="20419"/>
                </a:cubicBezTo>
                <a:lnTo>
                  <a:pt x="1518" y="20836"/>
                </a:lnTo>
                <a:close/>
                <a:moveTo>
                  <a:pt x="20744" y="10487"/>
                </a:moveTo>
                <a:cubicBezTo>
                  <a:pt x="20744" y="10175"/>
                  <a:pt x="20744" y="10175"/>
                  <a:pt x="20744" y="10175"/>
                </a:cubicBezTo>
                <a:cubicBezTo>
                  <a:pt x="15023" y="15280"/>
                  <a:pt x="15023" y="15280"/>
                  <a:pt x="15023" y="15280"/>
                </a:cubicBezTo>
                <a:cubicBezTo>
                  <a:pt x="20744" y="20350"/>
                  <a:pt x="20744" y="20350"/>
                  <a:pt x="20744" y="20350"/>
                </a:cubicBezTo>
                <a:lnTo>
                  <a:pt x="20744" y="1048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Butler Stencil Medium"/>
                <a:ea typeface="Butler Stencil Medium"/>
                <a:cs typeface="Butler Stencil Medium"/>
                <a:sym typeface="Butler Stencil Medium"/>
              </a:defRPr>
            </a:pPr>
            <a:endParaRPr>
              <a:latin typeface="+mn-lt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22F5E4B-989E-F94C-AC44-966B64613757}"/>
              </a:ext>
            </a:extLst>
          </p:cNvPr>
          <p:cNvSpPr/>
          <p:nvPr/>
        </p:nvSpPr>
        <p:spPr>
          <a:xfrm>
            <a:off x="5960383" y="4546814"/>
            <a:ext cx="379340" cy="24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44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lnTo>
                  <a:pt x="20744" y="0"/>
                </a:lnTo>
                <a:close/>
                <a:moveTo>
                  <a:pt x="856" y="1831"/>
                </a:moveTo>
                <a:cubicBezTo>
                  <a:pt x="856" y="19464"/>
                  <a:pt x="856" y="19464"/>
                  <a:pt x="856" y="19464"/>
                </a:cubicBezTo>
                <a:cubicBezTo>
                  <a:pt x="6499" y="10617"/>
                  <a:pt x="6499" y="10617"/>
                  <a:pt x="6499" y="10617"/>
                </a:cubicBezTo>
                <a:lnTo>
                  <a:pt x="856" y="1831"/>
                </a:lnTo>
                <a:close/>
                <a:moveTo>
                  <a:pt x="1518" y="20258"/>
                </a:moveTo>
                <a:cubicBezTo>
                  <a:pt x="20082" y="20258"/>
                  <a:pt x="20082" y="20258"/>
                  <a:pt x="20082" y="20258"/>
                </a:cubicBezTo>
                <a:cubicBezTo>
                  <a:pt x="14517" y="11593"/>
                  <a:pt x="14517" y="11593"/>
                  <a:pt x="14517" y="11593"/>
                </a:cubicBezTo>
                <a:cubicBezTo>
                  <a:pt x="12143" y="15315"/>
                  <a:pt x="12143" y="15315"/>
                  <a:pt x="12143" y="15315"/>
                </a:cubicBezTo>
                <a:cubicBezTo>
                  <a:pt x="11948" y="15620"/>
                  <a:pt x="11754" y="15864"/>
                  <a:pt x="11520" y="15986"/>
                </a:cubicBezTo>
                <a:cubicBezTo>
                  <a:pt x="11286" y="16108"/>
                  <a:pt x="11053" y="16169"/>
                  <a:pt x="10819" y="16169"/>
                </a:cubicBezTo>
                <a:cubicBezTo>
                  <a:pt x="10586" y="16169"/>
                  <a:pt x="10352" y="16108"/>
                  <a:pt x="10080" y="15986"/>
                </a:cubicBezTo>
                <a:cubicBezTo>
                  <a:pt x="9846" y="15864"/>
                  <a:pt x="9652" y="15620"/>
                  <a:pt x="9496" y="15315"/>
                </a:cubicBezTo>
                <a:cubicBezTo>
                  <a:pt x="7122" y="11593"/>
                  <a:pt x="7122" y="11593"/>
                  <a:pt x="7122" y="11593"/>
                </a:cubicBezTo>
                <a:lnTo>
                  <a:pt x="1518" y="20258"/>
                </a:lnTo>
                <a:close/>
                <a:moveTo>
                  <a:pt x="19888" y="1342"/>
                </a:moveTo>
                <a:cubicBezTo>
                  <a:pt x="1751" y="1342"/>
                  <a:pt x="1751" y="1342"/>
                  <a:pt x="1751" y="1342"/>
                </a:cubicBezTo>
                <a:cubicBezTo>
                  <a:pt x="10080" y="14339"/>
                  <a:pt x="10080" y="14339"/>
                  <a:pt x="10080" y="14339"/>
                </a:cubicBezTo>
                <a:cubicBezTo>
                  <a:pt x="10314" y="14705"/>
                  <a:pt x="10547" y="14827"/>
                  <a:pt x="10819" y="14827"/>
                </a:cubicBezTo>
                <a:cubicBezTo>
                  <a:pt x="11092" y="14827"/>
                  <a:pt x="11325" y="14705"/>
                  <a:pt x="11520" y="14339"/>
                </a:cubicBezTo>
                <a:lnTo>
                  <a:pt x="19888" y="1342"/>
                </a:lnTo>
                <a:close/>
                <a:moveTo>
                  <a:pt x="20744" y="19464"/>
                </a:moveTo>
                <a:cubicBezTo>
                  <a:pt x="20744" y="1831"/>
                  <a:pt x="20744" y="1831"/>
                  <a:pt x="20744" y="1831"/>
                </a:cubicBezTo>
                <a:cubicBezTo>
                  <a:pt x="15101" y="10617"/>
                  <a:pt x="15101" y="10617"/>
                  <a:pt x="15101" y="10617"/>
                </a:cubicBezTo>
                <a:lnTo>
                  <a:pt x="20744" y="19464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Butler Stencil Medium"/>
                <a:ea typeface="Butler Stencil Medium"/>
                <a:cs typeface="Butler Stencil Medium"/>
                <a:sym typeface="Butler Stencil Medium"/>
              </a:defRPr>
            </a:pPr>
            <a:endParaRPr>
              <a:latin typeface="+mn-lt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052F4355-2E13-5045-8AD9-28F50FC753EE}"/>
              </a:ext>
            </a:extLst>
          </p:cNvPr>
          <p:cNvSpPr/>
          <p:nvPr/>
        </p:nvSpPr>
        <p:spPr>
          <a:xfrm rot="19835238">
            <a:off x="5945015" y="4926234"/>
            <a:ext cx="379340" cy="24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44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lnTo>
                  <a:pt x="20744" y="0"/>
                </a:lnTo>
                <a:close/>
                <a:moveTo>
                  <a:pt x="856" y="1831"/>
                </a:moveTo>
                <a:cubicBezTo>
                  <a:pt x="856" y="19464"/>
                  <a:pt x="856" y="19464"/>
                  <a:pt x="856" y="19464"/>
                </a:cubicBezTo>
                <a:cubicBezTo>
                  <a:pt x="6499" y="10617"/>
                  <a:pt x="6499" y="10617"/>
                  <a:pt x="6499" y="10617"/>
                </a:cubicBezTo>
                <a:lnTo>
                  <a:pt x="856" y="1831"/>
                </a:lnTo>
                <a:close/>
                <a:moveTo>
                  <a:pt x="1518" y="20258"/>
                </a:moveTo>
                <a:cubicBezTo>
                  <a:pt x="20082" y="20258"/>
                  <a:pt x="20082" y="20258"/>
                  <a:pt x="20082" y="20258"/>
                </a:cubicBezTo>
                <a:cubicBezTo>
                  <a:pt x="14517" y="11593"/>
                  <a:pt x="14517" y="11593"/>
                  <a:pt x="14517" y="11593"/>
                </a:cubicBezTo>
                <a:cubicBezTo>
                  <a:pt x="12143" y="15315"/>
                  <a:pt x="12143" y="15315"/>
                  <a:pt x="12143" y="15315"/>
                </a:cubicBezTo>
                <a:cubicBezTo>
                  <a:pt x="11948" y="15620"/>
                  <a:pt x="11754" y="15864"/>
                  <a:pt x="11520" y="15986"/>
                </a:cubicBezTo>
                <a:cubicBezTo>
                  <a:pt x="11286" y="16108"/>
                  <a:pt x="11053" y="16169"/>
                  <a:pt x="10819" y="16169"/>
                </a:cubicBezTo>
                <a:cubicBezTo>
                  <a:pt x="10586" y="16169"/>
                  <a:pt x="10352" y="16108"/>
                  <a:pt x="10080" y="15986"/>
                </a:cubicBezTo>
                <a:cubicBezTo>
                  <a:pt x="9846" y="15864"/>
                  <a:pt x="9652" y="15620"/>
                  <a:pt x="9496" y="15315"/>
                </a:cubicBezTo>
                <a:cubicBezTo>
                  <a:pt x="7122" y="11593"/>
                  <a:pt x="7122" y="11593"/>
                  <a:pt x="7122" y="11593"/>
                </a:cubicBezTo>
                <a:lnTo>
                  <a:pt x="1518" y="20258"/>
                </a:lnTo>
                <a:close/>
                <a:moveTo>
                  <a:pt x="19888" y="1342"/>
                </a:moveTo>
                <a:cubicBezTo>
                  <a:pt x="1751" y="1342"/>
                  <a:pt x="1751" y="1342"/>
                  <a:pt x="1751" y="1342"/>
                </a:cubicBezTo>
                <a:cubicBezTo>
                  <a:pt x="10080" y="14339"/>
                  <a:pt x="10080" y="14339"/>
                  <a:pt x="10080" y="14339"/>
                </a:cubicBezTo>
                <a:cubicBezTo>
                  <a:pt x="10314" y="14705"/>
                  <a:pt x="10547" y="14827"/>
                  <a:pt x="10819" y="14827"/>
                </a:cubicBezTo>
                <a:cubicBezTo>
                  <a:pt x="11092" y="14827"/>
                  <a:pt x="11325" y="14705"/>
                  <a:pt x="11520" y="14339"/>
                </a:cubicBezTo>
                <a:lnTo>
                  <a:pt x="19888" y="1342"/>
                </a:lnTo>
                <a:close/>
                <a:moveTo>
                  <a:pt x="20744" y="19464"/>
                </a:moveTo>
                <a:cubicBezTo>
                  <a:pt x="20744" y="1831"/>
                  <a:pt x="20744" y="1831"/>
                  <a:pt x="20744" y="1831"/>
                </a:cubicBezTo>
                <a:cubicBezTo>
                  <a:pt x="15101" y="10617"/>
                  <a:pt x="15101" y="10617"/>
                  <a:pt x="15101" y="10617"/>
                </a:cubicBezTo>
                <a:lnTo>
                  <a:pt x="20744" y="19464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Butler Stencil Medium"/>
                <a:ea typeface="Butler Stencil Medium"/>
                <a:cs typeface="Butler Stencil Medium"/>
                <a:sym typeface="Butler Stencil Medium"/>
              </a:defRPr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57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A812B9-07DB-DE4C-8C12-565FC7C65BC0}"/>
              </a:ext>
            </a:extLst>
          </p:cNvPr>
          <p:cNvGrpSpPr/>
          <p:nvPr/>
        </p:nvGrpSpPr>
        <p:grpSpPr>
          <a:xfrm>
            <a:off x="8647665" y="2713910"/>
            <a:ext cx="4580773" cy="4881231"/>
            <a:chOff x="7913557" y="2687422"/>
            <a:chExt cx="4684269" cy="488384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7AB11C2-2BC0-164B-B9EE-7B8862757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13557" y="2687422"/>
              <a:ext cx="4684269" cy="488123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97405" y="3433504"/>
              <a:ext cx="4348484" cy="4137758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A605DEA-131D-F24E-A289-3744E58AA6F7}"/>
                </a:ext>
              </a:extLst>
            </p:cNvPr>
            <p:cNvSpPr/>
            <p:nvPr/>
          </p:nvSpPr>
          <p:spPr>
            <a:xfrm>
              <a:off x="8170861" y="3974402"/>
              <a:ext cx="3754599" cy="1658238"/>
            </a:xfrm>
            <a:prstGeom prst="rect">
              <a:avLst/>
            </a:prstGeom>
            <a:noFill/>
            <a:ln w="57150">
              <a:solidFill>
                <a:srgbClr val="EE8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73029" y="-68213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2E4B9-3C3E-4A4E-BB15-3418966F2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13</a:t>
            </a:fld>
            <a:endParaRPr lang="ru-RU" sz="1600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A9CCD2FD-FC15-D74C-9589-EE9430FCDF0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3B32E-2334-FC45-B9F4-2E90BA3343DE}"/>
              </a:ext>
            </a:extLst>
          </p:cNvPr>
          <p:cNvSpPr txBox="1"/>
          <p:nvPr/>
        </p:nvSpPr>
        <p:spPr>
          <a:xfrm>
            <a:off x="4820248" y="485197"/>
            <a:ext cx="7353409" cy="342657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lvl="0" algn="l" eaLnBrk="1">
              <a:lnSpc>
                <a:spcPts val="5180"/>
              </a:lnSpc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получили СМС </a:t>
            </a:r>
            <a:b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переводе, который </a:t>
            </a:r>
            <a:b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совершали, обратитесь</a:t>
            </a:r>
          </a:p>
          <a:p>
            <a:pPr lvl="0" algn="l" eaLnBrk="1">
              <a:lnSpc>
                <a:spcPts val="5180"/>
              </a:lnSpc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банк</a:t>
            </a:r>
          </a:p>
        </p:txBody>
      </p:sp>
    </p:spTree>
    <p:extLst>
      <p:ext uri="{BB962C8B-B14F-4D97-AF65-F5344CB8AC3E}">
        <p14:creationId xmlns:p14="http://schemas.microsoft.com/office/powerpoint/2010/main" val="245109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C112472-1229-F942-A6E2-7B932A94EA83}"/>
              </a:ext>
            </a:extLst>
          </p:cNvPr>
          <p:cNvCxnSpPr/>
          <p:nvPr/>
        </p:nvCxnSpPr>
        <p:spPr>
          <a:xfrm>
            <a:off x="968129" y="3209286"/>
            <a:ext cx="28234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7056" y="118373"/>
            <a:ext cx="819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5" y="1833200"/>
            <a:ext cx="8752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 defTabSz="1010961" hangingPunct="1"/>
            <a:r>
              <a:rPr lang="ru-RU" sz="4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позволяет: Самостоятельно и в любое время пользоваться услугами банка через Интернет</a:t>
            </a:r>
            <a:endParaRPr lang="en-US" sz="4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010961" hangingPunct="1"/>
            <a:endParaRPr lang="ru-RU" sz="4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010961" hangingPunct="1"/>
            <a:r>
              <a:rPr lang="ru-RU" sz="4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 оперативно вопросы безопасности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B88E012-F155-0041-BD23-BE190161F557}"/>
              </a:ext>
            </a:extLst>
          </p:cNvPr>
          <p:cNvSpPr txBox="1">
            <a:spLocks/>
          </p:cNvSpPr>
          <p:nvPr/>
        </p:nvSpPr>
        <p:spPr>
          <a:xfrm>
            <a:off x="187056" y="643210"/>
            <a:ext cx="984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 defTabSz="1010961" hangingPunct="1"/>
            <a:r>
              <a:rPr lang="ru-RU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такое интернет-банкинг: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FDBF7B-B2F9-8A48-99E0-4E4E9CC925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14</a:t>
            </a:fld>
            <a:endParaRPr lang="ru-RU" sz="16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1942183-A406-BC49-BC19-C1C4466CF628}"/>
              </a:ext>
            </a:extLst>
          </p:cNvPr>
          <p:cNvGrpSpPr/>
          <p:nvPr/>
        </p:nvGrpSpPr>
        <p:grpSpPr>
          <a:xfrm>
            <a:off x="8463471" y="672669"/>
            <a:ext cx="3880929" cy="6804714"/>
            <a:chOff x="9141114" y="1035386"/>
            <a:chExt cx="3404454" cy="633004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9A0A5E0-DA57-C044-B678-41948CB4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14" y="1035386"/>
              <a:ext cx="3404454" cy="633004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1927" y="1541122"/>
              <a:ext cx="3153760" cy="516143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45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5ED70F-7981-7946-AFCE-5DE698CCC8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1885" y="2381620"/>
            <a:ext cx="3746682" cy="52002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454279-EAA2-FB4A-BBA2-303ABA0AC50C}"/>
              </a:ext>
            </a:extLst>
          </p:cNvPr>
          <p:cNvGrpSpPr/>
          <p:nvPr/>
        </p:nvGrpSpPr>
        <p:grpSpPr>
          <a:xfrm>
            <a:off x="5171076" y="2938781"/>
            <a:ext cx="3455788" cy="4643118"/>
            <a:chOff x="9965096" y="3216620"/>
            <a:chExt cx="2612540" cy="3525725"/>
          </a:xfrm>
        </p:grpSpPr>
        <p:pic>
          <p:nvPicPr>
            <p:cNvPr id="6" name="Рисунок 5" descr="Изображение выглядит как электр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48E7A9C-625C-B94C-8397-E8BA68A32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65096" y="3216620"/>
              <a:ext cx="2612540" cy="3525725"/>
            </a:xfrm>
            <a:prstGeom prst="rect">
              <a:avLst/>
            </a:prstGeom>
            <a:ln w="19050">
              <a:solidFill>
                <a:srgbClr val="92D050"/>
              </a:solidFill>
            </a:ln>
          </p:spPr>
        </p:pic>
        <p:pic>
          <p:nvPicPr>
            <p:cNvPr id="19" name="Рисунок 18" descr="Изображение выглядит как электр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7D909C-40A9-6D4E-80D9-7F85C17FA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0061" y="3782071"/>
              <a:ext cx="2298011" cy="517234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73029" y="-68213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3B32E-2334-FC45-B9F4-2E90BA3343DE}"/>
              </a:ext>
            </a:extLst>
          </p:cNvPr>
          <p:cNvSpPr txBox="1"/>
          <p:nvPr/>
        </p:nvSpPr>
        <p:spPr>
          <a:xfrm>
            <a:off x="4825706" y="425609"/>
            <a:ext cx="7855781" cy="1823576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lvl="0" algn="l" eaLnBrk="1">
              <a:lnSpc>
                <a:spcPts val="4460"/>
              </a:lnSpc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Скачивайте мобильное приложение в официальных магазинах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FBCD3-D846-0D46-8939-56FF83ACDAEF}"/>
              </a:ext>
            </a:extLst>
          </p:cNvPr>
          <p:cNvSpPr txBox="1"/>
          <p:nvPr/>
        </p:nvSpPr>
        <p:spPr>
          <a:xfrm>
            <a:off x="8793619" y="4774197"/>
            <a:ext cx="4971910" cy="2400657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>
            <a:defPPr marL="0" marR="0" indent="0" algn="l" defTabSz="8955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12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lnSpc>
                <a:spcPts val="446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Установите</a:t>
            </a:r>
          </a:p>
          <a:p>
            <a:pPr>
              <a:lnSpc>
                <a:spcPts val="446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 Онлайн </a:t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встроенным антивирусом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2E4B9-3C3E-4A4E-BB15-3418966F2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15</a:t>
            </a:fld>
            <a:endParaRPr lang="ru-RU" sz="1600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A9CCD2FD-FC15-D74C-9589-EE9430FCDF0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AFE0826-F934-774B-B443-44059B573C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144" y="1824457"/>
            <a:ext cx="2461439" cy="85216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F5D9C06D-F846-1D43-9F5B-63132B6F1B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144" y="2807703"/>
            <a:ext cx="2425298" cy="8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5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FE952F9-0922-0E47-808C-ACD9CAB74FEA}"/>
              </a:ext>
            </a:extLst>
          </p:cNvPr>
          <p:cNvGrpSpPr/>
          <p:nvPr/>
        </p:nvGrpSpPr>
        <p:grpSpPr>
          <a:xfrm>
            <a:off x="8815554" y="2796363"/>
            <a:ext cx="4324451" cy="4785537"/>
            <a:chOff x="6177771" y="2339163"/>
            <a:chExt cx="4684269" cy="488123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0BCEB6A-5BDE-8B4B-88BB-3C98D9663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7771" y="2339163"/>
              <a:ext cx="4684269" cy="488123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97D6CB4-41A6-5E48-B9DD-4CEEA397D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7638" y="3062177"/>
              <a:ext cx="4369985" cy="4158215"/>
            </a:xfrm>
            <a:prstGeom prst="rect">
              <a:avLst/>
            </a:prstGeom>
            <a:ln w="12700">
              <a:solidFill>
                <a:srgbClr val="92D050"/>
              </a:solidFill>
            </a:ln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F891422-16ED-F14A-97D8-DF4F71B0F34E}"/>
                </a:ext>
              </a:extLst>
            </p:cNvPr>
            <p:cNvSpPr/>
            <p:nvPr/>
          </p:nvSpPr>
          <p:spPr>
            <a:xfrm>
              <a:off x="6427662" y="4973326"/>
              <a:ext cx="3754598" cy="1925052"/>
            </a:xfrm>
            <a:prstGeom prst="rect">
              <a:avLst/>
            </a:prstGeom>
            <a:noFill/>
            <a:ln w="57150">
              <a:solidFill>
                <a:srgbClr val="EE8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1993357" y="-658985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51A83-CC44-514C-B6DF-CB139BB1C6FB}"/>
              </a:ext>
            </a:extLst>
          </p:cNvPr>
          <p:cNvSpPr/>
          <p:nvPr/>
        </p:nvSpPr>
        <p:spPr>
          <a:xfrm>
            <a:off x="5005426" y="539466"/>
            <a:ext cx="7351742" cy="37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Не сообщайте никому: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358775" indent="-358775" algn="l">
              <a:lnSpc>
                <a:spcPts val="5080"/>
              </a:lnSpc>
              <a:spcBef>
                <a:spcPts val="12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Логин и пароль 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</a:b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от Сбербанк Онлайн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358775" indent="-358775" algn="l">
              <a:lnSpc>
                <a:spcPts val="4980"/>
              </a:lnSpc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Пароли</a:t>
            </a:r>
          </a:p>
          <a:p>
            <a:pPr marL="401638" algn="l">
              <a:lnSpc>
                <a:spcPts val="498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СМС 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225E85-CF5E-6C4A-9153-CFD8F634F7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9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155690" y="-678987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A37C253A-2FE1-EA4E-8054-862DB1A012D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86254-966A-074F-9D94-60B49CCC2D4C}"/>
              </a:ext>
            </a:extLst>
          </p:cNvPr>
          <p:cNvSpPr txBox="1"/>
          <p:nvPr/>
        </p:nvSpPr>
        <p:spPr>
          <a:xfrm>
            <a:off x="4859986" y="476169"/>
            <a:ext cx="857109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44753" rtl="0" eaLnBrk="1" fontAlgn="auto" latinLnBrk="0" hangingPunct="0">
              <a:lnSpc>
                <a:spcPts val="446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В веб-версии вводите данные только если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домен 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точно совпадает с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названием сайта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8E85F1-DCA3-4C47-9B9D-A2E7536ED0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86254-966A-074F-9D94-60B49CCC2D4C}"/>
              </a:ext>
            </a:extLst>
          </p:cNvPr>
          <p:cNvSpPr txBox="1"/>
          <p:nvPr/>
        </p:nvSpPr>
        <p:spPr>
          <a:xfrm>
            <a:off x="9435247" y="3588373"/>
            <a:ext cx="377705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44753" rtl="0" eaLnBrk="1" fontAlgn="auto" latinLnBrk="0" hangingPunct="0">
              <a:lnSpc>
                <a:spcPts val="486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48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сайт начинается с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http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E81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396" y="2443377"/>
            <a:ext cx="5899587" cy="95141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7129E36-BD60-B24F-9AAE-A126836E17C3}"/>
              </a:ext>
            </a:extLst>
          </p:cNvPr>
          <p:cNvGrpSpPr/>
          <p:nvPr/>
        </p:nvGrpSpPr>
        <p:grpSpPr>
          <a:xfrm>
            <a:off x="4890357" y="3360608"/>
            <a:ext cx="4216424" cy="4245165"/>
            <a:chOff x="5125781" y="2886659"/>
            <a:chExt cx="4216424" cy="42451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25F4364-474A-114C-A66C-669902950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/>
          </p:blipFill>
          <p:spPr>
            <a:xfrm>
              <a:off x="5125781" y="2886659"/>
              <a:ext cx="4216424" cy="424516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2"/>
            <a:stretch/>
          </p:blipFill>
          <p:spPr>
            <a:xfrm>
              <a:off x="5234028" y="3565726"/>
              <a:ext cx="4009182" cy="354222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4279F96-5DD0-D343-9550-2531E2F5649C}"/>
                </a:ext>
              </a:extLst>
            </p:cNvPr>
            <p:cNvSpPr/>
            <p:nvPr/>
          </p:nvSpPr>
          <p:spPr>
            <a:xfrm>
              <a:off x="5857655" y="3709083"/>
              <a:ext cx="2752677" cy="574450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711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1978318" y="-647410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24E3E-157D-2348-9D74-1CE3B11E9E20}"/>
              </a:ext>
            </a:extLst>
          </p:cNvPr>
          <p:cNvSpPr txBox="1"/>
          <p:nvPr/>
        </p:nvSpPr>
        <p:spPr>
          <a:xfrm>
            <a:off x="5167443" y="1058299"/>
            <a:ext cx="5321831" cy="4760278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>
            <a:defPPr marL="0" marR="0" indent="0" algn="l" defTabSz="8955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12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lnSpc>
                <a:spcPts val="5180"/>
              </a:lnSpc>
              <a:spcBef>
                <a:spcPts val="0"/>
              </a:spcBef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</a:t>
            </a:r>
          </a:p>
          <a:p>
            <a:pPr>
              <a:lnSpc>
                <a:spcPts val="5180"/>
              </a:lnSpc>
              <a:spcBef>
                <a:spcPts val="0"/>
              </a:spcBef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обновляйте </a:t>
            </a:r>
            <a:b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</a:t>
            </a:r>
          </a:p>
          <a:p>
            <a:pPr>
              <a:lnSpc>
                <a:spcPts val="5180"/>
              </a:lnSpc>
              <a:spcBef>
                <a:spcPts val="0"/>
              </a:spcBef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  <a:p>
            <a:pPr>
              <a:lnSpc>
                <a:spcPts val="5180"/>
              </a:lnSpc>
              <a:spcBef>
                <a:spcPts val="0"/>
              </a:spcBef>
              <a:defRPr/>
            </a:pPr>
            <a:endParaRPr lang="ru-RU" sz="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180"/>
              </a:lnSpc>
              <a:spcBef>
                <a:spcPts val="0"/>
              </a:spcBef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Установите</a:t>
            </a:r>
          </a:p>
          <a:p>
            <a:pPr>
              <a:lnSpc>
                <a:spcPts val="5180"/>
              </a:lnSpc>
              <a:spcBef>
                <a:spcPts val="0"/>
              </a:spcBef>
              <a:defRPr/>
            </a:pPr>
            <a:r>
              <a:rPr lang="ru-RU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2E4B9-3C3E-4A4E-BB15-3418966F2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z="1600" smtClean="0"/>
              <a:pPr/>
              <a:t>18</a:t>
            </a:fld>
            <a:endParaRPr lang="ru-RU" sz="1600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203D220C-8804-2443-A61F-3DA36F6DB97F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E003C8-6923-4B4B-82E6-D2728491FFDC}"/>
              </a:ext>
            </a:extLst>
          </p:cNvPr>
          <p:cNvGrpSpPr/>
          <p:nvPr/>
        </p:nvGrpSpPr>
        <p:grpSpPr>
          <a:xfrm>
            <a:off x="9377228" y="2285703"/>
            <a:ext cx="3403274" cy="4768197"/>
            <a:chOff x="8494559" y="3529876"/>
            <a:chExt cx="2661483" cy="3728902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60A78CC-D6E3-4649-AC03-3362C8B5FBAE}"/>
                </a:ext>
              </a:extLst>
            </p:cNvPr>
            <p:cNvGrpSpPr/>
            <p:nvPr/>
          </p:nvGrpSpPr>
          <p:grpSpPr>
            <a:xfrm rot="1386106">
              <a:off x="8494559" y="3529876"/>
              <a:ext cx="2661483" cy="3728902"/>
              <a:chOff x="924595" y="2996136"/>
              <a:chExt cx="3160921" cy="4377957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AD9EC91F-511C-AB42-A76E-F7BE6AFCB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50517">
                <a:off x="924595" y="2996136"/>
                <a:ext cx="3160921" cy="4377957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2E9F5A8F-DC49-404C-986E-90C2D53A6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74421">
                <a:off x="1497588" y="3759557"/>
                <a:ext cx="1864168" cy="2796253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CFF7A494-CD3E-D544-A96E-058BF933FD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4291" y="3648309"/>
                <a:ext cx="350615" cy="2794482"/>
              </a:xfrm>
              <a:prstGeom prst="line">
                <a:avLst/>
              </a:prstGeom>
              <a:ln w="63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BA65020C-81A7-6747-9CD0-ED7A237217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6699" y="6437320"/>
                <a:ext cx="1838208" cy="222884"/>
              </a:xfrm>
              <a:prstGeom prst="line">
                <a:avLst/>
              </a:prstGeom>
              <a:ln w="6350">
                <a:gradFill>
                  <a:gsLst>
                    <a:gs pos="10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31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097C31E9-A5F7-1440-A591-2278FB8D24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363" y="3655163"/>
                <a:ext cx="1838919" cy="235653"/>
              </a:xfrm>
              <a:prstGeom prst="line">
                <a:avLst/>
              </a:prstGeom>
              <a:ln w="63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31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Рисунок 26" descr="Изображение выглядит как электр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ED3252-FBD4-2F4C-B323-3E54FF533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9701">
              <a:off x="8964624" y="4136259"/>
              <a:ext cx="1643570" cy="242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57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06859C-2162-E64D-A904-379C1BF4A8A0}"/>
              </a:ext>
            </a:extLst>
          </p:cNvPr>
          <p:cNvSpPr/>
          <p:nvPr/>
        </p:nvSpPr>
        <p:spPr>
          <a:xfrm>
            <a:off x="521905" y="424633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35E8A4-3146-D94A-8F65-20178C5A3C35}"/>
              </a:ext>
            </a:extLst>
          </p:cNvPr>
          <p:cNvSpPr/>
          <p:nvPr/>
        </p:nvSpPr>
        <p:spPr>
          <a:xfrm>
            <a:off x="6933067" y="1132519"/>
            <a:ext cx="671454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 ПОПАСТЬСЯ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УЛОВКИ МОШЕННИКОВ?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8664E58-657A-5A4A-81BE-3AE02C9FE09F}"/>
              </a:ext>
            </a:extLst>
          </p:cNvPr>
          <p:cNvCxnSpPr>
            <a:cxnSpLocks/>
          </p:cNvCxnSpPr>
          <p:nvPr/>
        </p:nvCxnSpPr>
        <p:spPr>
          <a:xfrm>
            <a:off x="6652479" y="1331089"/>
            <a:ext cx="0" cy="34204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ADA1D7-C8A4-ED45-9211-82B2D0D581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A4828F6-5AA4-1340-AB68-B57150BF79DF}"/>
              </a:ext>
            </a:extLst>
          </p:cNvPr>
          <p:cNvSpPr/>
          <p:nvPr/>
        </p:nvSpPr>
        <p:spPr>
          <a:xfrm>
            <a:off x="12176125" y="196100"/>
            <a:ext cx="1132727" cy="21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28574" tIns="28574" rIns="28574" bIns="28574" anchor="ctr"/>
          <a:lstStyle/>
          <a:p>
            <a:pPr defTabSz="685783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14505197\Алина\cyber_security\presentation\08_Лебедь\logo_white.png">
            <a:extLst>
              <a:ext uri="{FF2B5EF4-FFF2-40B4-BE49-F238E27FC236}">
                <a16:creationId xmlns:a16="http://schemas.microsoft.com/office/drawing/2014/main" id="{A9AE93F0-591D-774D-BC48-59020FEF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42" y="43823"/>
            <a:ext cx="1592135" cy="4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06859C-2162-E64D-A904-379C1BF4A8A0}"/>
              </a:ext>
            </a:extLst>
          </p:cNvPr>
          <p:cNvSpPr/>
          <p:nvPr/>
        </p:nvSpPr>
        <p:spPr>
          <a:xfrm>
            <a:off x="521905" y="424633"/>
            <a:ext cx="2630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35E8A4-3146-D94A-8F65-20178C5A3C35}"/>
              </a:ext>
            </a:extLst>
          </p:cNvPr>
          <p:cNvSpPr/>
          <p:nvPr/>
        </p:nvSpPr>
        <p:spPr>
          <a:xfrm>
            <a:off x="6834113" y="1625733"/>
            <a:ext cx="615267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B0FB2F-8D7F-EB40-A272-A13A87DA4CF1}"/>
              </a:ext>
            </a:extLst>
          </p:cNvPr>
          <p:cNvCxnSpPr>
            <a:cxnSpLocks/>
          </p:cNvCxnSpPr>
          <p:nvPr/>
        </p:nvCxnSpPr>
        <p:spPr>
          <a:xfrm>
            <a:off x="6562404" y="1893089"/>
            <a:ext cx="0" cy="24045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C75B171-F1D8-CA47-B1B9-7661ADCFD7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2" descr="C:\Users\14505197\Алина\cyber_security\presentation\08_Лебедь\logo_white.png">
            <a:extLst>
              <a:ext uri="{FF2B5EF4-FFF2-40B4-BE49-F238E27FC236}">
                <a16:creationId xmlns:a16="http://schemas.microsoft.com/office/drawing/2014/main" id="{A9AE93F0-591D-774D-BC48-59020FEF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42" y="43823"/>
            <a:ext cx="1592135" cy="4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">
            <a:extLst>
              <a:ext uri="{FF2B5EF4-FFF2-40B4-BE49-F238E27FC236}">
                <a16:creationId xmlns:a16="http://schemas.microsoft.com/office/drawing/2014/main" id="{555DA999-350A-4243-A6ED-0CC9F2AA3B4F}"/>
              </a:ext>
            </a:extLst>
          </p:cNvPr>
          <p:cNvSpPr/>
          <p:nvPr/>
        </p:nvSpPr>
        <p:spPr>
          <a:xfrm>
            <a:off x="12176125" y="196100"/>
            <a:ext cx="1132727" cy="21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28574" tIns="28574" rIns="28574" bIns="28574" anchor="ctr"/>
          <a:lstStyle/>
          <a:p>
            <a:pPr defTabSz="685783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5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BAECC66-39C3-0043-AAB6-C765596157DD}"/>
              </a:ext>
            </a:extLst>
          </p:cNvPr>
          <p:cNvSpPr/>
          <p:nvPr/>
        </p:nvSpPr>
        <p:spPr>
          <a:xfrm>
            <a:off x="295276" y="1250667"/>
            <a:ext cx="3436970" cy="6098327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548" y="165307"/>
            <a:ext cx="7830169" cy="6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92" tIns="67396" rIns="134792" bIns="67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defTabSz="1010961" eaLnBrk="1" hangingPunct="1"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НУЖНО ЗНАТЬ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828" y="1448412"/>
            <a:ext cx="9234364" cy="245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92" tIns="67396" rIns="134792" bIns="673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8955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44753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Социальная инженерия</a:t>
            </a: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</a:p>
          <a:p>
            <a:pPr marL="0" marR="0" lvl="0" indent="0" algn="l" defTabSz="444753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воздействие мошенников на людей, при котором жертвы собственными руками отдают свои деньги или сообщают данные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8828" y="4987637"/>
            <a:ext cx="8601674" cy="23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92" tIns="67396" rIns="134792" bIns="673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8955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ts val="4500"/>
              </a:lnSpc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Мошенничество по телефону</a:t>
            </a: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</a:p>
          <a:p>
            <a:pPr algn="l">
              <a:lnSpc>
                <a:spcPts val="4500"/>
              </a:lnSpc>
              <a:defRPr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 социальной инженерии, при котором мошенники задействуют телефон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946F56-89DB-E344-8370-D87FD99B40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D7D5CE-449E-674E-BD28-DB914943B3EE}"/>
              </a:ext>
            </a:extLst>
          </p:cNvPr>
          <p:cNvSpPr/>
          <p:nvPr/>
        </p:nvSpPr>
        <p:spPr>
          <a:xfrm>
            <a:off x="658110" y="1448412"/>
            <a:ext cx="2711302" cy="27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427907D-F569-414B-A6E6-646BB9058F82}"/>
              </a:ext>
            </a:extLst>
          </p:cNvPr>
          <p:cNvSpPr/>
          <p:nvPr/>
        </p:nvSpPr>
        <p:spPr>
          <a:xfrm>
            <a:off x="658110" y="4489324"/>
            <a:ext cx="2711302" cy="2711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4950FAD-D49A-EA4E-9CEE-27B44C926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2" y="1631249"/>
            <a:ext cx="2328753" cy="23456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DB7C50-30E1-F040-8C9D-D538DC924B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442" y="4759243"/>
            <a:ext cx="2157202" cy="21714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15C919-EBC7-F14E-918A-7F05B73B6015}"/>
              </a:ext>
            </a:extLst>
          </p:cNvPr>
          <p:cNvSpPr/>
          <p:nvPr/>
        </p:nvSpPr>
        <p:spPr>
          <a:xfrm rot="20880511">
            <a:off x="1513079" y="5064512"/>
            <a:ext cx="806435" cy="312219"/>
          </a:xfrm>
          <a:prstGeom prst="rect">
            <a:avLst/>
          </a:prstGeom>
          <a:solidFill>
            <a:srgbClr val="EE8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34DAC-F96F-534F-BC5C-7BCD18C24D07}"/>
              </a:ext>
            </a:extLst>
          </p:cNvPr>
          <p:cNvSpPr txBox="1"/>
          <p:nvPr/>
        </p:nvSpPr>
        <p:spPr>
          <a:xfrm rot="20878806">
            <a:off x="1078095" y="502056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9000</a:t>
            </a:r>
          </a:p>
        </p:txBody>
      </p:sp>
    </p:spTree>
    <p:extLst>
      <p:ext uri="{BB962C8B-B14F-4D97-AF65-F5344CB8AC3E}">
        <p14:creationId xmlns:p14="http://schemas.microsoft.com/office/powerpoint/2010/main" val="259332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DB48B278-EEB3-BA45-829B-84D2CBC988F4}"/>
              </a:ext>
            </a:extLst>
          </p:cNvPr>
          <p:cNvSpPr/>
          <p:nvPr/>
        </p:nvSpPr>
        <p:spPr>
          <a:xfrm>
            <a:off x="7938458" y="1329071"/>
            <a:ext cx="5390192" cy="6252830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57D0F6D-F300-F441-AD6E-105F154C2623}"/>
              </a:ext>
            </a:extLst>
          </p:cNvPr>
          <p:cNvSpPr/>
          <p:nvPr/>
        </p:nvSpPr>
        <p:spPr>
          <a:xfrm>
            <a:off x="8434465" y="2872685"/>
            <a:ext cx="3731345" cy="3765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38904146-4FB8-8D40-8E8C-02B98E3847D4}"/>
              </a:ext>
            </a:extLst>
          </p:cNvPr>
          <p:cNvSpPr/>
          <p:nvPr/>
        </p:nvSpPr>
        <p:spPr>
          <a:xfrm rot="930786">
            <a:off x="11007396" y="1731017"/>
            <a:ext cx="1947593" cy="121623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>
            <a:extLst>
              <a:ext uri="{FF2B5EF4-FFF2-40B4-BE49-F238E27FC236}">
                <a16:creationId xmlns:a16="http://schemas.microsoft.com/office/drawing/2014/main" id="{93D47743-FD06-4743-BFC4-C2804F96D821}"/>
              </a:ext>
            </a:extLst>
          </p:cNvPr>
          <p:cNvSpPr/>
          <p:nvPr/>
        </p:nvSpPr>
        <p:spPr>
          <a:xfrm rot="21337017">
            <a:off x="11551033" y="3252043"/>
            <a:ext cx="1480587" cy="108856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39071E1D-8615-D24C-90A4-7FE37C9611F2}"/>
              </a:ext>
            </a:extLst>
          </p:cNvPr>
          <p:cNvSpPr/>
          <p:nvPr/>
        </p:nvSpPr>
        <p:spPr>
          <a:xfrm rot="20585496">
            <a:off x="7559791" y="1634607"/>
            <a:ext cx="3276747" cy="210434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283401-3314-324E-9C5F-3A8AF39D8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1" t="-14003" r="-10604"/>
          <a:stretch/>
        </p:blipFill>
        <p:spPr>
          <a:xfrm>
            <a:off x="8451362" y="2356022"/>
            <a:ext cx="3731345" cy="5024746"/>
          </a:xfrm>
          <a:prstGeom prst="ellips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7240" y="1700886"/>
            <a:ext cx="7764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ru-RU" sz="4400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принцип всех атак – </a:t>
            </a:r>
          </a:p>
          <a:p>
            <a:pPr algn="l" fontAlgn="base"/>
            <a:r>
              <a:rPr lang="ru-RU" sz="4400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заблуждение </a:t>
            </a:r>
          </a:p>
          <a:p>
            <a:pPr algn="l" fontAlgn="base"/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Злоумышленники могут применять различные техники, направленные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эмоции, слабости или иные особенности личности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92842" y="201132"/>
            <a:ext cx="9115425" cy="1547309"/>
          </a:xfrm>
          <a:prstGeom prst="rect">
            <a:avLst/>
          </a:prstGeom>
        </p:spPr>
        <p:txBody>
          <a:bodyPr/>
          <a:lstStyle/>
          <a:p>
            <a:pPr defTabSz="1010961">
              <a:lnSpc>
                <a:spcPts val="4300"/>
              </a:lnSpc>
              <a:spcBef>
                <a:spcPts val="0"/>
              </a:spcBef>
              <a:defRPr/>
            </a:pPr>
            <a:r>
              <a:rPr lang="ru-RU" alt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СОЦИАЛЬНАЯ ИНЖЕНЕРИЯ. МОШЕННИЧЕСТВО ПО ТЕЛЕФОНУ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2" name="TextBox 41"/>
          <p:cNvSpPr txBox="1"/>
          <p:nvPr/>
        </p:nvSpPr>
        <p:spPr>
          <a:xfrm rot="508186">
            <a:off x="11183155" y="2040301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</a:t>
            </a:r>
          </a:p>
        </p:txBody>
      </p:sp>
      <p:sp>
        <p:nvSpPr>
          <p:cNvPr id="43" name="Прямоугольник 42"/>
          <p:cNvSpPr/>
          <p:nvPr/>
        </p:nvSpPr>
        <p:spPr>
          <a:xfrm rot="20080747">
            <a:off x="8111575" y="1909838"/>
            <a:ext cx="282494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lnSpc>
                <a:spcPts val="2660"/>
              </a:lnSpc>
              <a:buClr>
                <a:srgbClr val="80B628"/>
              </a:buClr>
            </a:pPr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</a:t>
            </a:r>
            <a:endParaRPr lang="en-US" sz="2800" b="1" dirty="0">
              <a:solidFill>
                <a:srgbClr val="EE81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lnSpc>
                <a:spcPts val="2660"/>
              </a:lnSpc>
              <a:buClr>
                <a:srgbClr val="80B628"/>
              </a:buClr>
            </a:pPr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быстрых </a:t>
            </a:r>
            <a:endParaRPr lang="en-US" sz="2800" b="1" dirty="0">
              <a:solidFill>
                <a:srgbClr val="EE81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lnSpc>
                <a:spcPts val="2660"/>
              </a:lnSpc>
              <a:buClr>
                <a:srgbClr val="80B628"/>
              </a:buClr>
            </a:pPr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 rot="20937769">
            <a:off x="11709469" y="3515327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D14067-1D68-0249-8028-D7DC0E155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1" name="Облако 30">
            <a:extLst>
              <a:ext uri="{FF2B5EF4-FFF2-40B4-BE49-F238E27FC236}">
                <a16:creationId xmlns:a16="http://schemas.microsoft.com/office/drawing/2014/main" id="{D487F5F5-2476-624C-BF8B-DE5BFC065457}"/>
              </a:ext>
            </a:extLst>
          </p:cNvPr>
          <p:cNvSpPr/>
          <p:nvPr/>
        </p:nvSpPr>
        <p:spPr>
          <a:xfrm rot="822773">
            <a:off x="10782970" y="5589629"/>
            <a:ext cx="2522835" cy="146772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08912">
            <a:off x="10959378" y="5931076"/>
            <a:ext cx="23410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lnSpc>
                <a:spcPts val="2660"/>
              </a:lnSpc>
              <a:buClr>
                <a:srgbClr val="80B628"/>
              </a:buClr>
            </a:pPr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Сочувствие </a:t>
            </a:r>
            <a:endParaRPr lang="en-US" sz="2800" b="1" dirty="0">
              <a:solidFill>
                <a:srgbClr val="EE81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fontAlgn="base">
              <a:lnSpc>
                <a:spcPts val="2660"/>
              </a:lnSpc>
              <a:buClr>
                <a:srgbClr val="80B628"/>
              </a:buClr>
            </a:pPr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жалость</a:t>
            </a:r>
          </a:p>
        </p:txBody>
      </p:sp>
      <p:sp>
        <p:nvSpPr>
          <p:cNvPr id="32" name="Облако 31">
            <a:extLst>
              <a:ext uri="{FF2B5EF4-FFF2-40B4-BE49-F238E27FC236}">
                <a16:creationId xmlns:a16="http://schemas.microsoft.com/office/drawing/2014/main" id="{E2746094-40B0-4841-B653-4BC1BCCA20EE}"/>
              </a:ext>
            </a:extLst>
          </p:cNvPr>
          <p:cNvSpPr/>
          <p:nvPr/>
        </p:nvSpPr>
        <p:spPr>
          <a:xfrm rot="21380684">
            <a:off x="8045494" y="6205495"/>
            <a:ext cx="2794637" cy="13469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 rot="21189505">
            <a:off x="8211649" y="6453559"/>
            <a:ext cx="2597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Неопытность</a:t>
            </a:r>
          </a:p>
          <a:p>
            <a:r>
              <a:rPr lang="ru-RU" sz="2800" b="1" dirty="0">
                <a:solidFill>
                  <a:srgbClr val="EE81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Жадность</a:t>
            </a:r>
          </a:p>
        </p:txBody>
      </p:sp>
    </p:spTree>
    <p:extLst>
      <p:ext uri="{BB962C8B-B14F-4D97-AF65-F5344CB8AC3E}">
        <p14:creationId xmlns:p14="http://schemas.microsoft.com/office/powerpoint/2010/main" val="74357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1C53D11-00D8-C448-84BE-0FAD653DEEB3}"/>
              </a:ext>
            </a:extLst>
          </p:cNvPr>
          <p:cNvCxnSpPr/>
          <p:nvPr/>
        </p:nvCxnSpPr>
        <p:spPr>
          <a:xfrm>
            <a:off x="9032932" y="3218274"/>
            <a:ext cx="28234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371" y="196380"/>
            <a:ext cx="883756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>
              <a:lnSpc>
                <a:spcPts val="4300"/>
              </a:lnSpc>
              <a:defRPr/>
            </a:pP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РАСПОЗНАТЬ МОШЕННИКА ПО ТЕЛЕФОНУ?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3167" y="1701923"/>
            <a:ext cx="8008577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>
              <a:spcBef>
                <a:spcPts val="800"/>
              </a:spcBef>
              <a:spcAft>
                <a:spcPts val="800"/>
              </a:spcAft>
            </a:pP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Незнакомый или скрытый номер телефона </a:t>
            </a:r>
          </a:p>
          <a:p>
            <a:pPr algn="l" defTabSz="1010961" hangingPunct="1">
              <a:spcBef>
                <a:spcPts val="800"/>
              </a:spcBef>
              <a:spcAft>
                <a:spcPts val="800"/>
              </a:spcAft>
            </a:pP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Внезапность и требование быстрого принятия решения</a:t>
            </a:r>
          </a:p>
          <a:p>
            <a:pPr algn="l" defTabSz="1010961" hangingPunct="1">
              <a:spcBef>
                <a:spcPts val="800"/>
              </a:spcBef>
              <a:spcAft>
                <a:spcPts val="800"/>
              </a:spcAft>
            </a:pP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Чрезмерная настойчивость или заискивание/уговаривание</a:t>
            </a:r>
          </a:p>
          <a:p>
            <a:pPr algn="l" defTabSz="1010961" hangingPunct="1">
              <a:spcBef>
                <a:spcPts val="800"/>
              </a:spcBef>
              <a:spcAft>
                <a:spcPts val="800"/>
              </a:spcAft>
            </a:pP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Невнятность и нечеткость ответов     </a:t>
            </a:r>
            <a:b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Ваши вопросы</a:t>
            </a:r>
          </a:p>
          <a:p>
            <a:pPr algn="l" defTabSz="1010961" hangingPunct="1">
              <a:spcBef>
                <a:spcPts val="800"/>
              </a:spcBef>
              <a:spcAft>
                <a:spcPts val="800"/>
              </a:spcAft>
            </a:pPr>
            <a:r>
              <a:rPr lang="ru-RU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 к Вашим персональным данным под предлогом помощи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3CBD9E-4D61-ED49-9FBA-A99BA17971E1}"/>
              </a:ext>
            </a:extLst>
          </p:cNvPr>
          <p:cNvGrpSpPr/>
          <p:nvPr/>
        </p:nvGrpSpPr>
        <p:grpSpPr>
          <a:xfrm>
            <a:off x="295275" y="1627206"/>
            <a:ext cx="965290" cy="1200329"/>
            <a:chOff x="295275" y="1827242"/>
            <a:chExt cx="965290" cy="1200329"/>
          </a:xfrm>
        </p:grpSpPr>
        <p:sp>
          <p:nvSpPr>
            <p:cNvPr id="17" name="Овал 16"/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518" y="1827242"/>
              <a:ext cx="6997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5275" y="2789668"/>
            <a:ext cx="965290" cy="1200328"/>
            <a:chOff x="4197351" y="2548011"/>
            <a:chExt cx="315993" cy="392934"/>
          </a:xfrm>
        </p:grpSpPr>
        <p:sp>
          <p:nvSpPr>
            <p:cNvPr id="20" name="Овал 19"/>
            <p:cNvSpPr/>
            <p:nvPr/>
          </p:nvSpPr>
          <p:spPr>
            <a:xfrm>
              <a:off x="4197351" y="25859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7644" y="2548011"/>
              <a:ext cx="235408" cy="3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7088" y="3952129"/>
            <a:ext cx="965290" cy="1200330"/>
            <a:chOff x="4216401" y="2886932"/>
            <a:chExt cx="315993" cy="392935"/>
          </a:xfrm>
        </p:grpSpPr>
        <p:sp>
          <p:nvSpPr>
            <p:cNvPr id="23" name="Овал 22"/>
            <p:cNvSpPr/>
            <p:nvPr/>
          </p:nvSpPr>
          <p:spPr>
            <a:xfrm>
              <a:off x="4216401" y="29288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59869" y="2886932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5275" y="5114592"/>
            <a:ext cx="965290" cy="1200330"/>
            <a:chOff x="4231641" y="3222495"/>
            <a:chExt cx="315993" cy="392935"/>
          </a:xfrm>
        </p:grpSpPr>
        <p:sp>
          <p:nvSpPr>
            <p:cNvPr id="26" name="Овал 25"/>
            <p:cNvSpPr/>
            <p:nvPr/>
          </p:nvSpPr>
          <p:spPr>
            <a:xfrm>
              <a:off x="4231641" y="326413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8502" y="3222495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95275" y="6277055"/>
            <a:ext cx="965290" cy="1200328"/>
            <a:chOff x="4231641" y="3561786"/>
            <a:chExt cx="315993" cy="392934"/>
          </a:xfrm>
        </p:grpSpPr>
        <p:sp>
          <p:nvSpPr>
            <p:cNvPr id="29" name="Овал 28"/>
            <p:cNvSpPr/>
            <p:nvPr/>
          </p:nvSpPr>
          <p:spPr>
            <a:xfrm>
              <a:off x="4231641" y="359941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75291" y="3561786"/>
              <a:ext cx="229058" cy="3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4B1500-7144-AE49-B852-02BE078A70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03C4DF-7213-6940-B3BB-5D33F242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993" y="1019087"/>
            <a:ext cx="2137020" cy="632990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9C9B98D-05BC-9442-A2C4-AC24FF601B08}"/>
              </a:ext>
            </a:extLst>
          </p:cNvPr>
          <p:cNvGrpSpPr/>
          <p:nvPr/>
        </p:nvGrpSpPr>
        <p:grpSpPr>
          <a:xfrm rot="13251974">
            <a:off x="9492383" y="2003501"/>
            <a:ext cx="829928" cy="829928"/>
            <a:chOff x="8378709" y="1414376"/>
            <a:chExt cx="829928" cy="829928"/>
          </a:xfrm>
        </p:grpSpPr>
        <p:sp>
          <p:nvSpPr>
            <p:cNvPr id="8" name="Дуга 7">
              <a:extLst>
                <a:ext uri="{FF2B5EF4-FFF2-40B4-BE49-F238E27FC236}">
                  <a16:creationId xmlns:a16="http://schemas.microsoft.com/office/drawing/2014/main" id="{C81F4144-7A8E-0C40-84E2-59CB3C7F13CF}"/>
                </a:ext>
              </a:extLst>
            </p:cNvPr>
            <p:cNvSpPr/>
            <p:nvPr/>
          </p:nvSpPr>
          <p:spPr>
            <a:xfrm>
              <a:off x="8518967" y="1627206"/>
              <a:ext cx="479386" cy="47938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>
              <a:extLst>
                <a:ext uri="{FF2B5EF4-FFF2-40B4-BE49-F238E27FC236}">
                  <a16:creationId xmlns:a16="http://schemas.microsoft.com/office/drawing/2014/main" id="{D3F8E3E2-4D15-3244-AA1C-9858E140864F}"/>
                </a:ext>
              </a:extLst>
            </p:cNvPr>
            <p:cNvSpPr/>
            <p:nvPr/>
          </p:nvSpPr>
          <p:spPr>
            <a:xfrm>
              <a:off x="8404110" y="1518271"/>
              <a:ext cx="709099" cy="7090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>
              <a:extLst>
                <a:ext uri="{FF2B5EF4-FFF2-40B4-BE49-F238E27FC236}">
                  <a16:creationId xmlns:a16="http://schemas.microsoft.com/office/drawing/2014/main" id="{20A756DC-408B-3B44-A947-EA3FC81CD348}"/>
                </a:ext>
              </a:extLst>
            </p:cNvPr>
            <p:cNvSpPr/>
            <p:nvPr/>
          </p:nvSpPr>
          <p:spPr>
            <a:xfrm>
              <a:off x="8378709" y="1414376"/>
              <a:ext cx="829928" cy="8299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80D9F74-3DA2-C846-B516-F8BB5685EDA8}"/>
              </a:ext>
            </a:extLst>
          </p:cNvPr>
          <p:cNvGrpSpPr/>
          <p:nvPr/>
        </p:nvGrpSpPr>
        <p:grpSpPr>
          <a:xfrm rot="1182668">
            <a:off x="9898497" y="1960013"/>
            <a:ext cx="829928" cy="829928"/>
            <a:chOff x="8378709" y="1414376"/>
            <a:chExt cx="829928" cy="829928"/>
          </a:xfrm>
        </p:grpSpPr>
        <p:sp>
          <p:nvSpPr>
            <p:cNvPr id="35" name="Дуга 34">
              <a:extLst>
                <a:ext uri="{FF2B5EF4-FFF2-40B4-BE49-F238E27FC236}">
                  <a16:creationId xmlns:a16="http://schemas.microsoft.com/office/drawing/2014/main" id="{3158813B-D927-D642-B979-8656F77DC2B8}"/>
                </a:ext>
              </a:extLst>
            </p:cNvPr>
            <p:cNvSpPr/>
            <p:nvPr/>
          </p:nvSpPr>
          <p:spPr>
            <a:xfrm>
              <a:off x="8518967" y="1627206"/>
              <a:ext cx="479386" cy="47938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уга 35">
              <a:extLst>
                <a:ext uri="{FF2B5EF4-FFF2-40B4-BE49-F238E27FC236}">
                  <a16:creationId xmlns:a16="http://schemas.microsoft.com/office/drawing/2014/main" id="{10302527-3664-4C4E-BEE6-2CBB36459000}"/>
                </a:ext>
              </a:extLst>
            </p:cNvPr>
            <p:cNvSpPr/>
            <p:nvPr/>
          </p:nvSpPr>
          <p:spPr>
            <a:xfrm>
              <a:off x="8404110" y="1518271"/>
              <a:ext cx="709099" cy="7090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>
              <a:extLst>
                <a:ext uri="{FF2B5EF4-FFF2-40B4-BE49-F238E27FC236}">
                  <a16:creationId xmlns:a16="http://schemas.microsoft.com/office/drawing/2014/main" id="{BE5E16E4-18E7-DE4F-A579-C13A47F77A59}"/>
                </a:ext>
              </a:extLst>
            </p:cNvPr>
            <p:cNvSpPr/>
            <p:nvPr/>
          </p:nvSpPr>
          <p:spPr>
            <a:xfrm>
              <a:off x="8378709" y="1414376"/>
              <a:ext cx="829928" cy="8299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85499B-BF3D-314C-B76F-4851CAF3AE39}"/>
              </a:ext>
            </a:extLst>
          </p:cNvPr>
          <p:cNvSpPr txBox="1"/>
          <p:nvPr/>
        </p:nvSpPr>
        <p:spPr>
          <a:xfrm rot="20788178">
            <a:off x="9057487" y="955559"/>
            <a:ext cx="811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584444-3FDB-8049-B886-110FAE66C76E}"/>
              </a:ext>
            </a:extLst>
          </p:cNvPr>
          <p:cNvSpPr txBox="1"/>
          <p:nvPr/>
        </p:nvSpPr>
        <p:spPr>
          <a:xfrm>
            <a:off x="9463350" y="1201986"/>
            <a:ext cx="81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258425-759C-284D-8F85-9DB70F7E5166}"/>
              </a:ext>
            </a:extLst>
          </p:cNvPr>
          <p:cNvSpPr txBox="1"/>
          <p:nvPr/>
        </p:nvSpPr>
        <p:spPr>
          <a:xfrm rot="20728161">
            <a:off x="9737935" y="947982"/>
            <a:ext cx="81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63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041" y="204446"/>
            <a:ext cx="901394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>
              <a:lnSpc>
                <a:spcPts val="4300"/>
              </a:lnSpc>
              <a:defRPr/>
            </a:pP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МОЖЕТ ПРЕДСТАВИТЬСЯ МОШЕННИК</a:t>
            </a: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93102" y="1485639"/>
            <a:ext cx="6977695" cy="570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010961" hangingPunct="1">
              <a:spcBef>
                <a:spcPts val="1700"/>
              </a:spcBef>
              <a:spcAft>
                <a:spcPts val="1700"/>
              </a:spcAft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Вашим родственником, «попавшим </a:t>
            </a:r>
            <a:b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беду», в связи с чем он просит перевести деньги</a:t>
            </a:r>
          </a:p>
          <a:p>
            <a:pPr lvl="0" algn="l" defTabSz="1010961" hangingPunct="1">
              <a:spcBef>
                <a:spcPts val="1700"/>
              </a:spcBef>
              <a:spcAft>
                <a:spcPts val="1700"/>
              </a:spcAft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Сотрудником ПФР, предлагающим льготы и путевки, удаленную работу </a:t>
            </a:r>
            <a:b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просит оплатить регистрационный взнос</a:t>
            </a:r>
          </a:p>
          <a:p>
            <a:pPr lvl="0" algn="l" defTabSz="1010961" hangingPunct="1">
              <a:spcBef>
                <a:spcPts val="1700"/>
              </a:spcBef>
              <a:spcAft>
                <a:spcPts val="1700"/>
              </a:spcAft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Сотрудником банка, выманивающим данные карты и пароли из СМС 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предлогом мошенничества по вашей карте или сбоя системы 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4B1500-7144-AE49-B852-02BE078A70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9C705-24F7-5C42-83A1-A6218230A77C}"/>
              </a:ext>
            </a:extLst>
          </p:cNvPr>
          <p:cNvGrpSpPr/>
          <p:nvPr/>
        </p:nvGrpSpPr>
        <p:grpSpPr>
          <a:xfrm>
            <a:off x="3514730" y="1683169"/>
            <a:ext cx="609542" cy="1015663"/>
            <a:chOff x="295275" y="1558700"/>
            <a:chExt cx="965290" cy="160843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2799F84-1A03-494D-A377-317CEF597A25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A73C36-FEDB-1745-B1C5-AA813E9A3B5B}"/>
                </a:ext>
              </a:extLst>
            </p:cNvPr>
            <p:cNvSpPr txBox="1"/>
            <p:nvPr/>
          </p:nvSpPr>
          <p:spPr>
            <a:xfrm>
              <a:off x="461737" y="1558700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4A4A8F-72C5-324D-A4FB-D9143BB1ABB4}"/>
              </a:ext>
            </a:extLst>
          </p:cNvPr>
          <p:cNvGrpSpPr/>
          <p:nvPr/>
        </p:nvGrpSpPr>
        <p:grpSpPr>
          <a:xfrm>
            <a:off x="3504227" y="3599543"/>
            <a:ext cx="609542" cy="1015663"/>
            <a:chOff x="295275" y="1591975"/>
            <a:chExt cx="965290" cy="1608436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67DC199-9941-014E-9692-7BC191E4A0EC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D50054-00A9-9945-AC98-74C8A52A198F}"/>
                </a:ext>
              </a:extLst>
            </p:cNvPr>
            <p:cNvSpPr txBox="1"/>
            <p:nvPr/>
          </p:nvSpPr>
          <p:spPr>
            <a:xfrm>
              <a:off x="465215" y="1591975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52DF80C-8F01-914C-9D73-D9A8936ABAC8}"/>
              </a:ext>
            </a:extLst>
          </p:cNvPr>
          <p:cNvGrpSpPr/>
          <p:nvPr/>
        </p:nvGrpSpPr>
        <p:grpSpPr>
          <a:xfrm>
            <a:off x="3522134" y="5709719"/>
            <a:ext cx="609542" cy="1015663"/>
            <a:chOff x="295275" y="1597123"/>
            <a:chExt cx="965290" cy="1608436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1F9EE3D-ECA7-B44C-B7FD-D354A802633C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C29994-2B41-3545-800D-C1E29B412DAA}"/>
                </a:ext>
              </a:extLst>
            </p:cNvPr>
            <p:cNvSpPr txBox="1"/>
            <p:nvPr/>
          </p:nvSpPr>
          <p:spPr>
            <a:xfrm>
              <a:off x="453523" y="1597123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EE60B1-69DB-3F4B-B340-375AC6F81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5199" y="2774285"/>
            <a:ext cx="3446923" cy="480761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7BDD052-809F-C048-86B6-C9EC00BA1A83}"/>
              </a:ext>
            </a:extLst>
          </p:cNvPr>
          <p:cNvGrpSpPr/>
          <p:nvPr/>
        </p:nvGrpSpPr>
        <p:grpSpPr>
          <a:xfrm>
            <a:off x="-314328" y="2227649"/>
            <a:ext cx="4518950" cy="5354251"/>
            <a:chOff x="-314328" y="2227649"/>
            <a:chExt cx="4518950" cy="5354251"/>
          </a:xfrm>
        </p:grpSpPr>
        <p:pic>
          <p:nvPicPr>
            <p:cNvPr id="24" name="Рисунок 23" descr="Изображение выглядит как желтый,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C34AA1-0F5F-C44F-B280-E5A3BCE2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7898" flipH="1">
              <a:off x="491063" y="4645760"/>
              <a:ext cx="1752600" cy="9906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BB2CD-CD65-3A4E-AD04-6C72873DB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51" t="-15549" r="-10604"/>
            <a:stretch/>
          </p:blipFill>
          <p:spPr>
            <a:xfrm>
              <a:off x="756569" y="3343763"/>
              <a:ext cx="3448053" cy="4238137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4E2912F-D384-D343-A1E6-616FA1B9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4328" y="2227649"/>
              <a:ext cx="3794643" cy="454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54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041" y="204446"/>
            <a:ext cx="901394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>
              <a:lnSpc>
                <a:spcPts val="4300"/>
              </a:lnSpc>
              <a:defRPr/>
            </a:pP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МОЖЕТ ПРЕДСТАВИТЬСЯ МОШЕННИК</a:t>
            </a: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8021" y="1444380"/>
            <a:ext cx="678927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010961" hangingPunct="1">
              <a:spcBef>
                <a:spcPts val="900"/>
              </a:spcBef>
              <a:spcAft>
                <a:spcPts val="900"/>
              </a:spcAft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Сотрудником социальных служб, 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предлагающим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компенсации</a:t>
            </a:r>
          </a:p>
          <a:p>
            <a:pPr lvl="0" algn="l" defTabSz="1010961" hangingPunct="1">
              <a:spcBef>
                <a:spcPts val="900"/>
              </a:spcBef>
              <a:spcAft>
                <a:spcPts val="900"/>
              </a:spcAft>
            </a:pPr>
            <a:endParaRPr lang="ru-RU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l" defTabSz="1010961" hangingPunct="1">
              <a:spcBef>
                <a:spcPts val="900"/>
              </a:spcBef>
              <a:spcAft>
                <a:spcPts val="900"/>
              </a:spcAft>
            </a:pPr>
            <a:br>
              <a: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Сотрудником ПХО/прокуратуры/иных организаций, рассказывающим                  о мошенничестве, 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выгодном вложении денег, 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брокерских или дилерских услугах</a:t>
            </a:r>
          </a:p>
          <a:p>
            <a:pPr algn="l" defTabSz="1010961" hangingPunct="1">
              <a:spcBef>
                <a:spcPts val="900"/>
              </a:spcBef>
              <a:spcAft>
                <a:spcPts val="900"/>
              </a:spcAft>
            </a:pPr>
            <a:endParaRPr lang="ru-RU" sz="6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defTabSz="1010961" hangingPunct="1">
              <a:spcBef>
                <a:spcPts val="900"/>
              </a:spcBef>
              <a:spcAft>
                <a:spcPts val="900"/>
              </a:spcAft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Покупателем Вашего товара с сайта, 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выманивающим данные карты              и пароли из СМС, под предлогом перевода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Вам аванса</a:t>
            </a:r>
          </a:p>
          <a:p>
            <a:pPr lvl="0" algn="l" defTabSz="1010961" hangingPunct="1">
              <a:spcBef>
                <a:spcPts val="900"/>
              </a:spcBef>
              <a:spcAft>
                <a:spcPts val="900"/>
              </a:spcAft>
            </a:pP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l" defTabSz="1010961" hangingPunct="1">
              <a:spcBef>
                <a:spcPts val="900"/>
              </a:spcBef>
              <a:spcAft>
                <a:spcPts val="900"/>
              </a:spcAft>
            </a:pP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4B1500-7144-AE49-B852-02BE078A70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9C705-24F7-5C42-83A1-A6218230A77C}"/>
              </a:ext>
            </a:extLst>
          </p:cNvPr>
          <p:cNvGrpSpPr/>
          <p:nvPr/>
        </p:nvGrpSpPr>
        <p:grpSpPr>
          <a:xfrm>
            <a:off x="2648552" y="1326090"/>
            <a:ext cx="609542" cy="1015663"/>
            <a:chOff x="295275" y="1558700"/>
            <a:chExt cx="965290" cy="160843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2799F84-1A03-494D-A377-317CEF597A25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A73C36-FEDB-1745-B1C5-AA813E9A3B5B}"/>
                </a:ext>
              </a:extLst>
            </p:cNvPr>
            <p:cNvSpPr txBox="1"/>
            <p:nvPr/>
          </p:nvSpPr>
          <p:spPr>
            <a:xfrm>
              <a:off x="461737" y="1558700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A6F7611-838E-0F47-8A4D-7E58560391B1}"/>
              </a:ext>
            </a:extLst>
          </p:cNvPr>
          <p:cNvGrpSpPr/>
          <p:nvPr/>
        </p:nvGrpSpPr>
        <p:grpSpPr>
          <a:xfrm>
            <a:off x="2664631" y="3497227"/>
            <a:ext cx="609542" cy="1015663"/>
            <a:chOff x="295275" y="1580284"/>
            <a:chExt cx="965290" cy="1608436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0A15FB0-A077-1749-BF5A-C951A62C6BDB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993501-F484-BB40-9298-6B995DB05858}"/>
                </a:ext>
              </a:extLst>
            </p:cNvPr>
            <p:cNvSpPr txBox="1"/>
            <p:nvPr/>
          </p:nvSpPr>
          <p:spPr>
            <a:xfrm>
              <a:off x="453523" y="1580284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52DF80C-8F01-914C-9D73-D9A8936ABAC8}"/>
              </a:ext>
            </a:extLst>
          </p:cNvPr>
          <p:cNvGrpSpPr/>
          <p:nvPr/>
        </p:nvGrpSpPr>
        <p:grpSpPr>
          <a:xfrm>
            <a:off x="2648552" y="6050222"/>
            <a:ext cx="609542" cy="1015663"/>
            <a:chOff x="295275" y="1597123"/>
            <a:chExt cx="965290" cy="1608436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1F9EE3D-ECA7-B44C-B7FD-D354A802633C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EE81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4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C29994-2B41-3545-800D-C1E29B412DAA}"/>
                </a:ext>
              </a:extLst>
            </p:cNvPr>
            <p:cNvSpPr txBox="1"/>
            <p:nvPr/>
          </p:nvSpPr>
          <p:spPr>
            <a:xfrm>
              <a:off x="453523" y="1597123"/>
              <a:ext cx="699721" cy="1608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ru-RU" sz="60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C32A69-FF7A-AD4B-A2C7-AC0B9DF72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2774284"/>
            <a:ext cx="2633715" cy="480761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FE7324C-4234-D044-A7FB-8CEF1243F12F}"/>
              </a:ext>
            </a:extLst>
          </p:cNvPr>
          <p:cNvGrpSpPr/>
          <p:nvPr/>
        </p:nvGrpSpPr>
        <p:grpSpPr>
          <a:xfrm flipH="1">
            <a:off x="9251484" y="2180784"/>
            <a:ext cx="4462956" cy="5401116"/>
            <a:chOff x="-258334" y="2180784"/>
            <a:chExt cx="4462956" cy="5401116"/>
          </a:xfrm>
        </p:grpSpPr>
        <p:pic>
          <p:nvPicPr>
            <p:cNvPr id="18" name="Рисунок 17" descr="Изображение выглядит как желтый,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3E008C-54DD-7B42-9F04-CBE73A70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7898" flipH="1">
              <a:off x="491063" y="4645760"/>
              <a:ext cx="1752600" cy="9906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01C94F8-9800-8A47-87F7-52BF555C1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51" t="-15549" r="-10604"/>
            <a:stretch/>
          </p:blipFill>
          <p:spPr>
            <a:xfrm>
              <a:off x="756569" y="3343763"/>
              <a:ext cx="3448053" cy="423813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011A89D-A2E9-0A4E-BDB8-70C5AE0C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5136">
              <a:off x="-258334" y="2180784"/>
              <a:ext cx="3794643" cy="454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66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076ACA-B6B2-C04F-A2F7-48B4E92AFAC2}"/>
              </a:ext>
            </a:extLst>
          </p:cNvPr>
          <p:cNvSpPr/>
          <p:nvPr/>
        </p:nvSpPr>
        <p:spPr>
          <a:xfrm>
            <a:off x="6351054" y="935708"/>
            <a:ext cx="6666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base">
              <a:buClr>
                <a:schemeClr val="bg1"/>
              </a:buClr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Постарайтесь успокоиться </a:t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принимать решений сразу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3557685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A37C253A-2FE1-EA4E-8054-862DB1A012DF}"/>
              </a:ext>
            </a:extLst>
          </p:cNvPr>
          <p:cNvSpPr txBox="1">
            <a:spLocks/>
          </p:cNvSpPr>
          <p:nvPr/>
        </p:nvSpPr>
        <p:spPr>
          <a:xfrm>
            <a:off x="262424" y="3597233"/>
            <a:ext cx="5604426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СОЦИАЛЬНОЙ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691698B3-AF84-944B-91A8-E463672249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E5AF64-32A4-5C4B-8C72-0B3F242E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54" y="2771928"/>
            <a:ext cx="4472946" cy="44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DF1E6C-2361-DA43-BA59-EB139DB9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32032" y="4493605"/>
            <a:ext cx="4055270" cy="262257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F813DE-1C1F-6645-A007-C4C7F7419939}"/>
              </a:ext>
            </a:extLst>
          </p:cNvPr>
          <p:cNvSpPr/>
          <p:nvPr/>
        </p:nvSpPr>
        <p:spPr>
          <a:xfrm>
            <a:off x="6187548" y="819075"/>
            <a:ext cx="72435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Clr>
                <a:schemeClr val="bg1"/>
              </a:buClr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банка никогда не запрашивают</a:t>
            </a:r>
          </a:p>
          <a:p>
            <a:pPr marL="317500" indent="-317500" algn="l" fontAlgn="base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ПИН-код или код безопасности</a:t>
            </a:r>
          </a:p>
          <a:p>
            <a:pPr marL="317500" indent="-317500" algn="l" fontAlgn="base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логин и пароль от Сбербанк Онлайн</a:t>
            </a:r>
          </a:p>
          <a:p>
            <a:pPr marL="317500" indent="-317500" algn="l" fontAlgn="base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пароль из СМС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826429-77B7-7647-A9FF-496E395BC19C}"/>
              </a:ext>
            </a:extLst>
          </p:cNvPr>
          <p:cNvSpPr/>
          <p:nvPr/>
        </p:nvSpPr>
        <p:spPr>
          <a:xfrm>
            <a:off x="3334397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FE7711-6B3D-F141-B1FA-F7DC5DA5EB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4BA1BDB4-AA08-494F-A0B8-0A98944531F9}"/>
              </a:ext>
            </a:extLst>
          </p:cNvPr>
          <p:cNvSpPr txBox="1">
            <a:spLocks/>
          </p:cNvSpPr>
          <p:nvPr/>
        </p:nvSpPr>
        <p:spPr>
          <a:xfrm>
            <a:off x="262424" y="3597233"/>
            <a:ext cx="5604426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СОЦИАЛЬНОЙ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4E18C-B535-0C4B-874D-9A8165E91104}"/>
              </a:ext>
            </a:extLst>
          </p:cNvPr>
          <p:cNvSpPr txBox="1"/>
          <p:nvPr/>
        </p:nvSpPr>
        <p:spPr>
          <a:xfrm rot="20788178">
            <a:off x="9315877" y="4276883"/>
            <a:ext cx="811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E0E1F-FCDB-9344-9497-1BB3CF365FF4}"/>
              </a:ext>
            </a:extLst>
          </p:cNvPr>
          <p:cNvSpPr txBox="1"/>
          <p:nvPr/>
        </p:nvSpPr>
        <p:spPr>
          <a:xfrm>
            <a:off x="9696241" y="4650930"/>
            <a:ext cx="81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4B1DF-17C2-B048-A6B2-0C95308B2F2A}"/>
              </a:ext>
            </a:extLst>
          </p:cNvPr>
          <p:cNvSpPr txBox="1"/>
          <p:nvPr/>
        </p:nvSpPr>
        <p:spPr>
          <a:xfrm rot="20728161">
            <a:off x="9866675" y="4323958"/>
            <a:ext cx="81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0FFE717-B75D-A440-AEE4-775B49170EFF}"/>
              </a:ext>
            </a:extLst>
          </p:cNvPr>
          <p:cNvCxnSpPr/>
          <p:nvPr/>
        </p:nvCxnSpPr>
        <p:spPr>
          <a:xfrm flipH="1">
            <a:off x="6311899" y="7108132"/>
            <a:ext cx="615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5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14ABA-A3D4-3642-97F6-56D52B9A5623}"/>
              </a:ext>
            </a:extLst>
          </p:cNvPr>
          <p:cNvSpPr/>
          <p:nvPr/>
        </p:nvSpPr>
        <p:spPr>
          <a:xfrm>
            <a:off x="6228813" y="997530"/>
            <a:ext cx="72506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base">
              <a:buClr>
                <a:schemeClr val="bg1"/>
              </a:buClr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совершайте какие-либо операции с картой </a:t>
            </a:r>
            <a:b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инструкциям звонящего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3249333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90CEFC-E365-2B4B-B76F-9D80A2C01B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E0002D81-BBAA-BC4E-B430-6D07A5D94DE1}"/>
              </a:ext>
            </a:extLst>
          </p:cNvPr>
          <p:cNvSpPr txBox="1">
            <a:spLocks/>
          </p:cNvSpPr>
          <p:nvPr/>
        </p:nvSpPr>
        <p:spPr>
          <a:xfrm>
            <a:off x="262424" y="3597233"/>
            <a:ext cx="5604426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СОЦИАЛЬНОЙ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6D5CE72-016D-B543-A603-47DB34C772FB}"/>
              </a:ext>
            </a:extLst>
          </p:cNvPr>
          <p:cNvCxnSpPr/>
          <p:nvPr/>
        </p:nvCxnSpPr>
        <p:spPr>
          <a:xfrm flipH="1">
            <a:off x="6311899" y="7108132"/>
            <a:ext cx="615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6E0D5-2FA6-4A45-B2E0-4DBFD0422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4967" y="3356482"/>
            <a:ext cx="2872881" cy="1756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D7C9E-5F6A-2441-A4EB-38F8955F13EB}"/>
              </a:ext>
            </a:extLst>
          </p:cNvPr>
          <p:cNvSpPr txBox="1"/>
          <p:nvPr/>
        </p:nvSpPr>
        <p:spPr>
          <a:xfrm>
            <a:off x="8953068" y="3597233"/>
            <a:ext cx="255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Продиктуйте пароль из смс…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DF9478-BC0D-A34C-A825-8FE3B216C2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899" y="4513886"/>
            <a:ext cx="4055270" cy="2594246"/>
          </a:xfrm>
          <a:prstGeom prst="rect">
            <a:avLst/>
          </a:prstGeom>
        </p:spPr>
      </p:pic>
      <p:pic>
        <p:nvPicPr>
          <p:cNvPr id="12" name="Развод_карта_коротк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8599" y="5063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DF1E6C-2361-DA43-BA59-EB139DB9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32032" y="4493605"/>
            <a:ext cx="4055270" cy="262257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F813DE-1C1F-6645-A007-C4C7F7419939}"/>
              </a:ext>
            </a:extLst>
          </p:cNvPr>
          <p:cNvSpPr/>
          <p:nvPr/>
        </p:nvSpPr>
        <p:spPr>
          <a:xfrm>
            <a:off x="6187548" y="819075"/>
            <a:ext cx="7243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Clr>
                <a:schemeClr val="bg1"/>
              </a:buClr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 трубку и перезвоните сами по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официальному номеру организации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826429-77B7-7647-A9FF-496E395BC19C}"/>
              </a:ext>
            </a:extLst>
          </p:cNvPr>
          <p:cNvSpPr/>
          <p:nvPr/>
        </p:nvSpPr>
        <p:spPr>
          <a:xfrm>
            <a:off x="3334398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FE7711-6B3D-F141-B1FA-F7DC5DA5EB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4BA1BDB4-AA08-494F-A0B8-0A98944531F9}"/>
              </a:ext>
            </a:extLst>
          </p:cNvPr>
          <p:cNvSpPr txBox="1">
            <a:spLocks/>
          </p:cNvSpPr>
          <p:nvPr/>
        </p:nvSpPr>
        <p:spPr>
          <a:xfrm>
            <a:off x="262424" y="3597233"/>
            <a:ext cx="5604426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СОЦИАЛЬНОЙ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4E18C-B535-0C4B-874D-9A8165E91104}"/>
              </a:ext>
            </a:extLst>
          </p:cNvPr>
          <p:cNvSpPr txBox="1"/>
          <p:nvPr/>
        </p:nvSpPr>
        <p:spPr>
          <a:xfrm rot="20788178">
            <a:off x="9315877" y="4276883"/>
            <a:ext cx="811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E0E1F-FCDB-9344-9497-1BB3CF365FF4}"/>
              </a:ext>
            </a:extLst>
          </p:cNvPr>
          <p:cNvSpPr txBox="1"/>
          <p:nvPr/>
        </p:nvSpPr>
        <p:spPr>
          <a:xfrm>
            <a:off x="9696241" y="4650930"/>
            <a:ext cx="81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4B1DF-17C2-B048-A6B2-0C95308B2F2A}"/>
              </a:ext>
            </a:extLst>
          </p:cNvPr>
          <p:cNvSpPr txBox="1"/>
          <p:nvPr/>
        </p:nvSpPr>
        <p:spPr>
          <a:xfrm rot="20728161">
            <a:off x="9866675" y="4323958"/>
            <a:ext cx="81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EE8137"/>
                </a:solidFill>
                <a:cs typeface="Aharoni" panose="02010803020104030203" pitchFamily="2" charset="-79"/>
              </a:rPr>
              <a:t>?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0FFE717-B75D-A440-AEE4-775B49170EFF}"/>
              </a:ext>
            </a:extLst>
          </p:cNvPr>
          <p:cNvCxnSpPr/>
          <p:nvPr/>
        </p:nvCxnSpPr>
        <p:spPr>
          <a:xfrm flipH="1">
            <a:off x="6311899" y="7108132"/>
            <a:ext cx="615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44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>
            <a:extLst>
              <a:ext uri="{FF2B5EF4-FFF2-40B4-BE49-F238E27FC236}">
                <a16:creationId xmlns:a16="http://schemas.microsoft.com/office/drawing/2014/main" id="{37954A1A-2711-444D-B2F3-D851FB932269}"/>
              </a:ext>
            </a:extLst>
          </p:cNvPr>
          <p:cNvSpPr/>
          <p:nvPr/>
        </p:nvSpPr>
        <p:spPr>
          <a:xfrm>
            <a:off x="6397734" y="2727547"/>
            <a:ext cx="6698938" cy="4773568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B6FD7F52-6139-C343-B5E3-30D451378131}"/>
              </a:ext>
            </a:extLst>
          </p:cNvPr>
          <p:cNvSpPr/>
          <p:nvPr/>
        </p:nvSpPr>
        <p:spPr>
          <a:xfrm>
            <a:off x="311823" y="2720687"/>
            <a:ext cx="5975962" cy="4780428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4A782C2E-8875-6140-B3B8-B0579E5CFBBA}"/>
              </a:ext>
            </a:extLst>
          </p:cNvPr>
          <p:cNvGrpSpPr/>
          <p:nvPr/>
        </p:nvGrpSpPr>
        <p:grpSpPr>
          <a:xfrm rot="11490648">
            <a:off x="2373259" y="2504007"/>
            <a:ext cx="5070245" cy="4894301"/>
            <a:chOff x="1565369" y="2170380"/>
            <a:chExt cx="5070245" cy="4894301"/>
          </a:xfrm>
        </p:grpSpPr>
        <p:sp>
          <p:nvSpPr>
            <p:cNvPr id="119" name="Дуга 118">
              <a:extLst>
                <a:ext uri="{FF2B5EF4-FFF2-40B4-BE49-F238E27FC236}">
                  <a16:creationId xmlns:a16="http://schemas.microsoft.com/office/drawing/2014/main" id="{31D1A03E-F745-8840-A1D3-CAE57643942D}"/>
                </a:ext>
              </a:extLst>
            </p:cNvPr>
            <p:cNvSpPr/>
            <p:nvPr/>
          </p:nvSpPr>
          <p:spPr>
            <a:xfrm rot="3248944">
              <a:off x="2741990" y="2919437"/>
              <a:ext cx="3355759" cy="3476394"/>
            </a:xfrm>
            <a:prstGeom prst="arc">
              <a:avLst>
                <a:gd name="adj1" fmla="val 17090884"/>
                <a:gd name="adj2" fmla="val 20621167"/>
              </a:avLst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C288808B-6D91-7D42-A893-3C6B6A02D74E}"/>
                </a:ext>
              </a:extLst>
            </p:cNvPr>
            <p:cNvSpPr/>
            <p:nvPr/>
          </p:nvSpPr>
          <p:spPr>
            <a:xfrm rot="3280190">
              <a:off x="2235891" y="2550473"/>
              <a:ext cx="4073289" cy="4219718"/>
            </a:xfrm>
            <a:prstGeom prst="arc">
              <a:avLst>
                <a:gd name="adj1" fmla="val 17090884"/>
                <a:gd name="adj2" fmla="val 20621167"/>
              </a:avLst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Дуга 120">
              <a:extLst>
                <a:ext uri="{FF2B5EF4-FFF2-40B4-BE49-F238E27FC236}">
                  <a16:creationId xmlns:a16="http://schemas.microsoft.com/office/drawing/2014/main" id="{FB280367-88F3-8B4B-AA85-27D90F80138E}"/>
                </a:ext>
              </a:extLst>
            </p:cNvPr>
            <p:cNvSpPr/>
            <p:nvPr/>
          </p:nvSpPr>
          <p:spPr>
            <a:xfrm rot="3339034">
              <a:off x="1653341" y="2082408"/>
              <a:ext cx="4894301" cy="5070245"/>
            </a:xfrm>
            <a:prstGeom prst="arc">
              <a:avLst>
                <a:gd name="adj1" fmla="val 17090884"/>
                <a:gd name="adj2" fmla="val 20621167"/>
              </a:avLst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2FE31346-4C05-0A4F-B81F-E085E329F2A2}"/>
              </a:ext>
            </a:extLst>
          </p:cNvPr>
          <p:cNvSpPr txBox="1">
            <a:spLocks/>
          </p:cNvSpPr>
          <p:nvPr/>
        </p:nvSpPr>
        <p:spPr>
          <a:xfrm>
            <a:off x="311823" y="202426"/>
            <a:ext cx="10115314" cy="577974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10961">
              <a:lnSpc>
                <a:spcPts val="430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ПРОТИВОДЕЙСТВИЯ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077A06A-77C8-F34E-A729-D61EC31EB80E}"/>
              </a:ext>
            </a:extLst>
          </p:cNvPr>
          <p:cNvSpPr/>
          <p:nvPr/>
        </p:nvSpPr>
        <p:spPr>
          <a:xfrm>
            <a:off x="271226" y="860533"/>
            <a:ext cx="13002498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400"/>
              </a:spcAft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отличить сотрудника Сбербанка,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номера банка в телефонную книгу: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8800555-55-50</a:t>
            </a:r>
          </a:p>
          <a:p>
            <a:pPr algn="l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звонок будет с другого номера, он отобразится как неизвестный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A06BB13-8F1E-2842-9386-1593C6FD096F}"/>
              </a:ext>
            </a:extLst>
          </p:cNvPr>
          <p:cNvGrpSpPr/>
          <p:nvPr/>
        </p:nvGrpSpPr>
        <p:grpSpPr>
          <a:xfrm>
            <a:off x="377560" y="2166517"/>
            <a:ext cx="5752484" cy="5277197"/>
            <a:chOff x="819808" y="2512419"/>
            <a:chExt cx="4588013" cy="420893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BA8CD436-81DF-6349-BF2A-4AA9CB8CB995}"/>
                </a:ext>
              </a:extLst>
            </p:cNvPr>
            <p:cNvGrpSpPr/>
            <p:nvPr/>
          </p:nvGrpSpPr>
          <p:grpSpPr>
            <a:xfrm rot="381311">
              <a:off x="1420460" y="2512419"/>
              <a:ext cx="3987361" cy="4184069"/>
              <a:chOff x="1565369" y="2170380"/>
              <a:chExt cx="5070245" cy="4894301"/>
            </a:xfrm>
          </p:grpSpPr>
          <p:sp>
            <p:nvSpPr>
              <p:cNvPr id="33" name="Дуга 32">
                <a:extLst>
                  <a:ext uri="{FF2B5EF4-FFF2-40B4-BE49-F238E27FC236}">
                    <a16:creationId xmlns:a16="http://schemas.microsoft.com/office/drawing/2014/main" id="{4C43FCD5-280C-E448-A548-9DEA46864035}"/>
                  </a:ext>
                </a:extLst>
              </p:cNvPr>
              <p:cNvSpPr/>
              <p:nvPr/>
            </p:nvSpPr>
            <p:spPr>
              <a:xfrm rot="3248944">
                <a:off x="2741990" y="2919437"/>
                <a:ext cx="3355759" cy="3476394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1" name="Дуга 110">
                <a:extLst>
                  <a:ext uri="{FF2B5EF4-FFF2-40B4-BE49-F238E27FC236}">
                    <a16:creationId xmlns:a16="http://schemas.microsoft.com/office/drawing/2014/main" id="{69D1F57A-DCF3-A84D-B9CB-14390BBCDCE5}"/>
                  </a:ext>
                </a:extLst>
              </p:cNvPr>
              <p:cNvSpPr/>
              <p:nvPr/>
            </p:nvSpPr>
            <p:spPr>
              <a:xfrm rot="3280190">
                <a:off x="2235891" y="2550473"/>
                <a:ext cx="4073289" cy="4219718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Дуга 111">
                <a:extLst>
                  <a:ext uri="{FF2B5EF4-FFF2-40B4-BE49-F238E27FC236}">
                    <a16:creationId xmlns:a16="http://schemas.microsoft.com/office/drawing/2014/main" id="{DF1FEE63-1CD7-6A40-BFAE-9846A88E7D31}"/>
                  </a:ext>
                </a:extLst>
              </p:cNvPr>
              <p:cNvSpPr/>
              <p:nvPr/>
            </p:nvSpPr>
            <p:spPr>
              <a:xfrm rot="3339034">
                <a:off x="1653341" y="2082408"/>
                <a:ext cx="4894301" cy="5070245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E102374-E28F-8149-B3C7-99E5FB5A7A9A}"/>
                </a:ext>
              </a:extLst>
            </p:cNvPr>
            <p:cNvGrpSpPr/>
            <p:nvPr/>
          </p:nvGrpSpPr>
          <p:grpSpPr>
            <a:xfrm>
              <a:off x="819808" y="3138095"/>
              <a:ext cx="4320419" cy="3583262"/>
              <a:chOff x="1276337" y="2899414"/>
              <a:chExt cx="4320419" cy="3583262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739C4CEC-B81D-F045-8451-A5B9921F34A8}"/>
                  </a:ext>
                </a:extLst>
              </p:cNvPr>
              <p:cNvGrpSpPr/>
              <p:nvPr/>
            </p:nvGrpSpPr>
            <p:grpSpPr>
              <a:xfrm>
                <a:off x="3167310" y="2899414"/>
                <a:ext cx="2429446" cy="3364845"/>
                <a:chOff x="3132102" y="2804282"/>
                <a:chExt cx="3160921" cy="4377957"/>
              </a:xfrm>
            </p:grpSpPr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7C8362ED-7F09-B543-B9FB-5839A6F70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416550">
                  <a:off x="3132102" y="2804282"/>
                  <a:ext cx="3160921" cy="4377957"/>
                </a:xfrm>
                <a:prstGeom prst="rect">
                  <a:avLst/>
                </a:prstGeom>
              </p:spPr>
            </p:pic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id="{ABB68A22-8D24-1247-B7D7-7D4FDE1BD711}"/>
                    </a:ext>
                  </a:extLst>
                </p:cNvPr>
                <p:cNvGrpSpPr/>
                <p:nvPr/>
              </p:nvGrpSpPr>
              <p:grpSpPr>
                <a:xfrm rot="539456">
                  <a:off x="3724681" y="3554422"/>
                  <a:ext cx="1908232" cy="2862348"/>
                  <a:chOff x="3617921" y="3065337"/>
                  <a:chExt cx="2713748" cy="4070622"/>
                </a:xfrm>
              </p:grpSpPr>
              <p:pic>
                <p:nvPicPr>
                  <p:cNvPr id="7" name="Рисунок 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7921" y="3065337"/>
                    <a:ext cx="2713748" cy="407062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3853982" y="3332293"/>
                    <a:ext cx="2241030" cy="821440"/>
                  </a:xfrm>
                  <a:prstGeom prst="rect">
                    <a:avLst/>
                  </a:prstGeom>
                  <a:noFill/>
                  <a:ln w="19050">
                    <a:solidFill>
                      <a:srgbClr val="BADD8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4418" tIns="52209" rIns="104418" bIns="52209" rtlCol="0" anchor="t"/>
                  <a:lstStyle/>
                  <a:p>
                    <a:pPr algn="ctr" defTabSz="1043734" hangingPunct="1"/>
                    <a:endParaRPr lang="ru-RU" sz="1300" kern="1200" dirty="0">
                      <a:noFill/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6ED73B55-8202-F24C-8417-666D0B72ED40}"/>
                  </a:ext>
                </a:extLst>
              </p:cNvPr>
              <p:cNvGrpSpPr/>
              <p:nvPr/>
            </p:nvGrpSpPr>
            <p:grpSpPr>
              <a:xfrm>
                <a:off x="1276337" y="3117831"/>
                <a:ext cx="2429446" cy="3364845"/>
                <a:chOff x="924595" y="2996136"/>
                <a:chExt cx="3160921" cy="4377957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ABEB8E5C-930B-4B44-A9E2-7EA53ADE5B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450517">
                  <a:off x="924595" y="2996136"/>
                  <a:ext cx="3160921" cy="4377957"/>
                </a:xfrm>
                <a:prstGeom prst="rect">
                  <a:avLst/>
                </a:prstGeom>
              </p:spPr>
            </p:pic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74421">
                  <a:off x="1497588" y="3759557"/>
                  <a:ext cx="1864168" cy="2796253"/>
                </a:xfrm>
                <a:prstGeom prst="rect">
                  <a:avLst/>
                </a:prstGeom>
                <a:ln>
                  <a:noFill/>
                </a:ln>
              </p:spPr>
            </p:pic>
            <p:cxnSp>
              <p:nvCxnSpPr>
                <p:cNvPr id="13" name="Прямая соединительная линия 12">
                  <a:extLst>
                    <a:ext uri="{FF2B5EF4-FFF2-40B4-BE49-F238E27FC236}">
                      <a16:creationId xmlns:a16="http://schemas.microsoft.com/office/drawing/2014/main" id="{1F642086-C9D1-B242-8269-1F06013F8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4291" y="3648309"/>
                  <a:ext cx="350615" cy="2794482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>
                  <a:extLst>
                    <a:ext uri="{FF2B5EF4-FFF2-40B4-BE49-F238E27FC236}">
                      <a16:creationId xmlns:a16="http://schemas.microsoft.com/office/drawing/2014/main" id="{0E0E880D-6602-EA4A-A6CE-00E849A62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96699" y="6437320"/>
                  <a:ext cx="1838208" cy="222884"/>
                </a:xfrm>
                <a:prstGeom prst="line">
                  <a:avLst/>
                </a:prstGeom>
                <a:ln w="63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3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>
                  <a:extLst>
                    <a:ext uri="{FF2B5EF4-FFF2-40B4-BE49-F238E27FC236}">
                      <a16:creationId xmlns:a16="http://schemas.microsoft.com/office/drawing/2014/main" id="{435F4BFC-5369-9940-8797-5A382CE58D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41363" y="3655163"/>
                  <a:ext cx="1838919" cy="235653"/>
                </a:xfrm>
                <a:prstGeom prst="line">
                  <a:avLst/>
                </a:prstGeom>
                <a:ln w="63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3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9E6DCB4-2595-FC4E-9606-B162EFC0AE63}"/>
              </a:ext>
            </a:extLst>
          </p:cNvPr>
          <p:cNvGrpSpPr/>
          <p:nvPr/>
        </p:nvGrpSpPr>
        <p:grpSpPr>
          <a:xfrm>
            <a:off x="6935324" y="2896754"/>
            <a:ext cx="5970174" cy="4962796"/>
            <a:chOff x="7072387" y="3648082"/>
            <a:chExt cx="4761636" cy="3958181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DFE75654-B85E-6848-B1BC-BB0643EA77BA}"/>
                </a:ext>
              </a:extLst>
            </p:cNvPr>
            <p:cNvGrpSpPr/>
            <p:nvPr/>
          </p:nvGrpSpPr>
          <p:grpSpPr>
            <a:xfrm rot="9705187">
              <a:off x="7072387" y="3690169"/>
              <a:ext cx="2738361" cy="2643337"/>
              <a:chOff x="2162677" y="2623687"/>
              <a:chExt cx="4219718" cy="4073289"/>
            </a:xfrm>
          </p:grpSpPr>
          <p:sp>
            <p:nvSpPr>
              <p:cNvPr id="123" name="Дуга 122">
                <a:extLst>
                  <a:ext uri="{FF2B5EF4-FFF2-40B4-BE49-F238E27FC236}">
                    <a16:creationId xmlns:a16="http://schemas.microsoft.com/office/drawing/2014/main" id="{8F4FAE5C-70EA-BD4A-8C29-C0DE452F41EA}"/>
                  </a:ext>
                </a:extLst>
              </p:cNvPr>
              <p:cNvSpPr/>
              <p:nvPr/>
            </p:nvSpPr>
            <p:spPr>
              <a:xfrm rot="3248944">
                <a:off x="2741990" y="2919437"/>
                <a:ext cx="3355759" cy="3476394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4" name="Дуга 123">
                <a:extLst>
                  <a:ext uri="{FF2B5EF4-FFF2-40B4-BE49-F238E27FC236}">
                    <a16:creationId xmlns:a16="http://schemas.microsoft.com/office/drawing/2014/main" id="{52D097E3-AB6D-DA43-873D-14D0D2E43BCD}"/>
                  </a:ext>
                </a:extLst>
              </p:cNvPr>
              <p:cNvSpPr/>
              <p:nvPr/>
            </p:nvSpPr>
            <p:spPr>
              <a:xfrm rot="3280190">
                <a:off x="2235891" y="2550473"/>
                <a:ext cx="4073289" cy="4219718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D33EB94C-FEFE-F84B-9203-EFAA8938BD0D}"/>
                </a:ext>
              </a:extLst>
            </p:cNvPr>
            <p:cNvGrpSpPr/>
            <p:nvPr/>
          </p:nvGrpSpPr>
          <p:grpSpPr>
            <a:xfrm>
              <a:off x="7232886" y="3648082"/>
              <a:ext cx="2399491" cy="3323357"/>
              <a:chOff x="6777449" y="2720145"/>
              <a:chExt cx="3160921" cy="4377957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EAD6A5A7-ABD8-734B-A53A-1775B3779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57523">
                <a:off x="6777449" y="2720145"/>
                <a:ext cx="3160921" cy="4377957"/>
              </a:xfrm>
              <a:prstGeom prst="rect">
                <a:avLst/>
              </a:prstGeom>
            </p:spPr>
          </p:pic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FFC304C2-AD77-814E-BC36-4C5FA9B0EC31}"/>
                  </a:ext>
                </a:extLst>
              </p:cNvPr>
              <p:cNvGrpSpPr/>
              <p:nvPr/>
            </p:nvGrpSpPr>
            <p:grpSpPr>
              <a:xfrm rot="21386020">
                <a:off x="7349587" y="3467055"/>
                <a:ext cx="1923077" cy="2815779"/>
                <a:chOff x="6301174" y="3075950"/>
                <a:chExt cx="2706030" cy="4059045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1174" y="3075950"/>
                  <a:ext cx="2706030" cy="4059045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9" name="Прямоугольник 8"/>
                <p:cNvSpPr/>
                <p:nvPr/>
              </p:nvSpPr>
              <p:spPr>
                <a:xfrm>
                  <a:off x="6983836" y="3346752"/>
                  <a:ext cx="1391351" cy="821440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4418" tIns="52209" rIns="104418" bIns="52209" rtlCol="0" anchor="t"/>
                <a:lstStyle/>
                <a:p>
                  <a:pPr algn="ctr" defTabSz="1043734" hangingPunct="1"/>
                  <a:endParaRPr lang="ru-RU" sz="1300" kern="1200" dirty="0">
                    <a:noFill/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50A0A146-8409-5747-AD7B-A613F31C8C96}"/>
                </a:ext>
              </a:extLst>
            </p:cNvPr>
            <p:cNvGrpSpPr/>
            <p:nvPr/>
          </p:nvGrpSpPr>
          <p:grpSpPr>
            <a:xfrm rot="21389515">
              <a:off x="7985142" y="3890943"/>
              <a:ext cx="3848881" cy="3715320"/>
              <a:chOff x="1565369" y="2170380"/>
              <a:chExt cx="5070245" cy="4894301"/>
            </a:xfrm>
          </p:grpSpPr>
          <p:sp>
            <p:nvSpPr>
              <p:cNvPr id="127" name="Дуга 126">
                <a:extLst>
                  <a:ext uri="{FF2B5EF4-FFF2-40B4-BE49-F238E27FC236}">
                    <a16:creationId xmlns:a16="http://schemas.microsoft.com/office/drawing/2014/main" id="{3ADA4E9E-1ABB-4446-93E7-FF945BC08763}"/>
                  </a:ext>
                </a:extLst>
              </p:cNvPr>
              <p:cNvSpPr/>
              <p:nvPr/>
            </p:nvSpPr>
            <p:spPr>
              <a:xfrm rot="3248944">
                <a:off x="2741990" y="2919437"/>
                <a:ext cx="3355759" cy="3476394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8" name="Дуга 127">
                <a:extLst>
                  <a:ext uri="{FF2B5EF4-FFF2-40B4-BE49-F238E27FC236}">
                    <a16:creationId xmlns:a16="http://schemas.microsoft.com/office/drawing/2014/main" id="{89ADD3BA-261A-9A4D-8453-D36DB203E4ED}"/>
                  </a:ext>
                </a:extLst>
              </p:cNvPr>
              <p:cNvSpPr/>
              <p:nvPr/>
            </p:nvSpPr>
            <p:spPr>
              <a:xfrm rot="3280190">
                <a:off x="2235891" y="2550473"/>
                <a:ext cx="4073289" cy="4219718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9" name="Дуга 128">
                <a:extLst>
                  <a:ext uri="{FF2B5EF4-FFF2-40B4-BE49-F238E27FC236}">
                    <a16:creationId xmlns:a16="http://schemas.microsoft.com/office/drawing/2014/main" id="{F3986CCC-769C-1A45-97EF-AC02FBBA5124}"/>
                  </a:ext>
                </a:extLst>
              </p:cNvPr>
              <p:cNvSpPr/>
              <p:nvPr/>
            </p:nvSpPr>
            <p:spPr>
              <a:xfrm rot="3339034">
                <a:off x="1653341" y="2082408"/>
                <a:ext cx="4894301" cy="5070245"/>
              </a:xfrm>
              <a:prstGeom prst="arc">
                <a:avLst>
                  <a:gd name="adj1" fmla="val 17090884"/>
                  <a:gd name="adj2" fmla="val 20621167"/>
                </a:avLst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2D22B78A-FDD9-4645-BD75-5D025E9E700B}"/>
                </a:ext>
              </a:extLst>
            </p:cNvPr>
            <p:cNvGrpSpPr/>
            <p:nvPr/>
          </p:nvGrpSpPr>
          <p:grpSpPr>
            <a:xfrm>
              <a:off x="9129061" y="3918660"/>
              <a:ext cx="2399491" cy="3323357"/>
              <a:chOff x="9136729" y="3011267"/>
              <a:chExt cx="3160921" cy="4377957"/>
            </a:xfrm>
          </p:grpSpPr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C4D590EA-C714-5746-B59F-C74D9FA63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50640">
                <a:off x="9136729" y="3011267"/>
                <a:ext cx="3160921" cy="4377957"/>
              </a:xfrm>
              <a:prstGeom prst="rect">
                <a:avLst/>
              </a:prstGeom>
            </p:spPr>
          </p:pic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C40E1667-FB94-C14E-8862-93D2EF2B9225}"/>
                  </a:ext>
                </a:extLst>
              </p:cNvPr>
              <p:cNvGrpSpPr/>
              <p:nvPr/>
            </p:nvGrpSpPr>
            <p:grpSpPr>
              <a:xfrm rot="401712">
                <a:off x="9728095" y="3736135"/>
                <a:ext cx="1895397" cy="2843096"/>
                <a:chOff x="9225779" y="3065336"/>
                <a:chExt cx="2706030" cy="4059045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25779" y="3065336"/>
                  <a:ext cx="2706030" cy="4059045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93" name="Прямоугольник 92"/>
                <p:cNvSpPr/>
                <p:nvPr/>
              </p:nvSpPr>
              <p:spPr>
                <a:xfrm>
                  <a:off x="9472204" y="3332293"/>
                  <a:ext cx="2241030" cy="821440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4418" tIns="52209" rIns="104418" bIns="52209" rtlCol="0" anchor="t"/>
                <a:lstStyle/>
                <a:p>
                  <a:pPr algn="ctr" defTabSz="1043734" hangingPunct="1"/>
                  <a:endParaRPr lang="ru-RU" sz="1300" kern="1200" dirty="0">
                    <a:noFill/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2F653DC-4D0B-D842-AC88-7B81E6FCEAA3}"/>
              </a:ext>
            </a:extLst>
          </p:cNvPr>
          <p:cNvGrpSpPr/>
          <p:nvPr/>
        </p:nvGrpSpPr>
        <p:grpSpPr>
          <a:xfrm>
            <a:off x="6490842" y="2751418"/>
            <a:ext cx="915682" cy="915682"/>
            <a:chOff x="6960598" y="2240090"/>
            <a:chExt cx="965204" cy="965204"/>
          </a:xfrm>
          <a:solidFill>
            <a:schemeClr val="accent2"/>
          </a:solidFill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3E7381A5-29E8-7449-A812-EC764A74A72F}"/>
                </a:ext>
              </a:extLst>
            </p:cNvPr>
            <p:cNvSpPr/>
            <p:nvPr/>
          </p:nvSpPr>
          <p:spPr>
            <a:xfrm rot="2178014">
              <a:off x="6960598" y="2647742"/>
              <a:ext cx="965204" cy="17862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7" tIns="52208" rIns="104417" bIns="52208" rtlCol="0" anchor="t"/>
            <a:lstStyle/>
            <a:p>
              <a:pPr algn="ctr" defTabSz="1043734" hangingPunct="1"/>
              <a:endParaRPr lang="ru-RU" sz="1300" kern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7C42453-71FD-0749-B668-886CB6684760}"/>
                </a:ext>
              </a:extLst>
            </p:cNvPr>
            <p:cNvSpPr/>
            <p:nvPr/>
          </p:nvSpPr>
          <p:spPr>
            <a:xfrm rot="8087781">
              <a:off x="6958604" y="2633377"/>
              <a:ext cx="965204" cy="17862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7" tIns="52208" rIns="104417" bIns="52208" rtlCol="0" anchor="t"/>
            <a:lstStyle/>
            <a:p>
              <a:pPr algn="ctr" defTabSz="1043734" hangingPunct="1"/>
              <a:endParaRPr lang="ru-RU" sz="1300" kern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A2DF1B4-9D88-484A-AE03-21F0DC915959}"/>
              </a:ext>
            </a:extLst>
          </p:cNvPr>
          <p:cNvGrpSpPr/>
          <p:nvPr/>
        </p:nvGrpSpPr>
        <p:grpSpPr>
          <a:xfrm rot="21058841">
            <a:off x="505982" y="2991100"/>
            <a:ext cx="754905" cy="420030"/>
            <a:chOff x="692749" y="2385864"/>
            <a:chExt cx="893301" cy="497034"/>
          </a:xfrm>
          <a:solidFill>
            <a:schemeClr val="bg1"/>
          </a:solidFill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D513260C-075B-2F4C-B398-D02C727E0059}"/>
                </a:ext>
              </a:extLst>
            </p:cNvPr>
            <p:cNvSpPr/>
            <p:nvPr/>
          </p:nvSpPr>
          <p:spPr>
            <a:xfrm rot="8425803">
              <a:off x="711944" y="2432863"/>
              <a:ext cx="874106" cy="19131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7" tIns="52208" rIns="104417" bIns="52208" rtlCol="0" anchor="t"/>
            <a:lstStyle/>
            <a:p>
              <a:pPr algn="ctr" defTabSz="1043734" hangingPunct="1"/>
              <a:endParaRPr lang="ru-RU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1390B7FB-F724-004A-9C1B-1DFBAFF394DF}"/>
                </a:ext>
              </a:extLst>
            </p:cNvPr>
            <p:cNvSpPr/>
            <p:nvPr/>
          </p:nvSpPr>
          <p:spPr>
            <a:xfrm rot="2910620">
              <a:off x="532025" y="2546588"/>
              <a:ext cx="497034" cy="17558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7" tIns="52208" rIns="104417" bIns="52208" rtlCol="0" anchor="t"/>
            <a:lstStyle/>
            <a:p>
              <a:pPr algn="ctr" defTabSz="1043734" hangingPunct="1"/>
              <a:endParaRPr lang="ru-RU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65D7D5-471D-D04D-96F9-B689E8B6FD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C9B80A4-5F84-F546-AD56-6C06EC178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2" y="2129760"/>
            <a:ext cx="4902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52" y="140833"/>
            <a:ext cx="652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КАРТА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4F3044D-654D-054C-A876-BD81E1EEE16D}"/>
              </a:ext>
            </a:extLst>
          </p:cNvPr>
          <p:cNvSpPr txBox="1">
            <a:spLocks/>
          </p:cNvSpPr>
          <p:nvPr/>
        </p:nvSpPr>
        <p:spPr>
          <a:xfrm>
            <a:off x="214528" y="1140704"/>
            <a:ext cx="1182196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 defTabSz="1010961" hangingPunct="1">
              <a:lnSpc>
                <a:spcPts val="3900"/>
              </a:lnSpc>
            </a:pPr>
            <a:r>
              <a:rPr lang="ru-RU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важно знать: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05EAA2B-BAC8-294C-99DB-2D97621EE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837" y="3254298"/>
            <a:ext cx="5187691" cy="3210354"/>
          </a:xfrm>
          <a:prstGeom prst="roundRect">
            <a:avLst>
              <a:gd name="adj" fmla="val 82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3FE08BA-1232-4144-B30F-2A0A74E863F3}"/>
              </a:ext>
            </a:extLst>
          </p:cNvPr>
          <p:cNvCxnSpPr>
            <a:cxnSpLocks/>
          </p:cNvCxnSpPr>
          <p:nvPr/>
        </p:nvCxnSpPr>
        <p:spPr>
          <a:xfrm>
            <a:off x="1975680" y="6347008"/>
            <a:ext cx="3037481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DEF09C8-E3B6-0C4F-8DF3-F3AE0E6ABD8C}"/>
              </a:ext>
            </a:extLst>
          </p:cNvPr>
          <p:cNvCxnSpPr>
            <a:cxnSpLocks/>
          </p:cNvCxnSpPr>
          <p:nvPr/>
        </p:nvCxnSpPr>
        <p:spPr>
          <a:xfrm>
            <a:off x="1772480" y="5062348"/>
            <a:ext cx="0" cy="604964"/>
          </a:xfrm>
          <a:prstGeom prst="line">
            <a:avLst/>
          </a:prstGeom>
          <a:ln w="44450">
            <a:solidFill>
              <a:schemeClr val="accent2"/>
            </a:solidFill>
            <a:prstDash val="sysDot"/>
            <a:head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C445D482-C21B-854D-9A58-8A163C2C14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E4B154-1A7F-894E-93B7-63B1F031B128}"/>
              </a:ext>
            </a:extLst>
          </p:cNvPr>
          <p:cNvSpPr/>
          <p:nvPr/>
        </p:nvSpPr>
        <p:spPr>
          <a:xfrm>
            <a:off x="295275" y="3307571"/>
            <a:ext cx="1512472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Номер карты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E51131-824D-5D4F-B6B8-205692A67DCE}"/>
              </a:ext>
            </a:extLst>
          </p:cNvPr>
          <p:cNvSpPr/>
          <p:nvPr/>
        </p:nvSpPr>
        <p:spPr>
          <a:xfrm flipH="1">
            <a:off x="299915" y="4358657"/>
            <a:ext cx="23573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действия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1DF706-1D25-B947-9BF2-8E982D5A9920}"/>
              </a:ext>
            </a:extLst>
          </p:cNvPr>
          <p:cNvSpPr/>
          <p:nvPr/>
        </p:nvSpPr>
        <p:spPr>
          <a:xfrm>
            <a:off x="299915" y="5433673"/>
            <a:ext cx="2237556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Имя держателя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533D149-5D86-604D-ADD9-23D3015C38AD}"/>
              </a:ext>
            </a:extLst>
          </p:cNvPr>
          <p:cNvSpPr/>
          <p:nvPr/>
        </p:nvSpPr>
        <p:spPr>
          <a:xfrm>
            <a:off x="9941854" y="2560088"/>
            <a:ext cx="337194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Полные данные </a:t>
            </a:r>
          </a:p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магнитной полосы </a:t>
            </a:r>
          </a:p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её эквивалента </a:t>
            </a:r>
            <a:b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чипе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30335B-5F11-6445-BA23-02B1B09D6CD9}"/>
              </a:ext>
            </a:extLst>
          </p:cNvPr>
          <p:cNvSpPr/>
          <p:nvPr/>
        </p:nvSpPr>
        <p:spPr>
          <a:xfrm>
            <a:off x="8688316" y="5385362"/>
            <a:ext cx="323706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Код </a:t>
            </a:r>
          </a:p>
          <a:p>
            <a:pPr algn="l" defTabSz="1010938" hangingPunct="1">
              <a:lnSpc>
                <a:spcPts val="2660"/>
              </a:lnSpc>
            </a:pP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Безопасности (</a:t>
            </a: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CVC)</a:t>
            </a:r>
            <a:endParaRPr lang="ru-RU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8EB14B4-53EB-C749-A025-D22C2A02C562}"/>
              </a:ext>
            </a:extLst>
          </p:cNvPr>
          <p:cNvSpPr/>
          <p:nvPr/>
        </p:nvSpPr>
        <p:spPr>
          <a:xfrm>
            <a:off x="9945778" y="4873571"/>
            <a:ext cx="222880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</a:t>
            </a:r>
            <a:r>
              <a:rPr lang="ru-RU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-код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E570129-264B-D049-A5F2-62D72AECE69C}"/>
              </a:ext>
            </a:extLst>
          </p:cNvPr>
          <p:cNvCxnSpPr>
            <a:cxnSpLocks/>
          </p:cNvCxnSpPr>
          <p:nvPr/>
        </p:nvCxnSpPr>
        <p:spPr>
          <a:xfrm>
            <a:off x="1772480" y="5667312"/>
            <a:ext cx="2366188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E3F3D85-5FAC-484C-BDD0-1F9D36C6B9F3}"/>
              </a:ext>
            </a:extLst>
          </p:cNvPr>
          <p:cNvCxnSpPr>
            <a:cxnSpLocks/>
          </p:cNvCxnSpPr>
          <p:nvPr/>
        </p:nvCxnSpPr>
        <p:spPr>
          <a:xfrm>
            <a:off x="1945200" y="6128438"/>
            <a:ext cx="0" cy="218570"/>
          </a:xfrm>
          <a:prstGeom prst="line">
            <a:avLst/>
          </a:prstGeom>
          <a:ln w="44450">
            <a:solidFill>
              <a:schemeClr val="accent2"/>
            </a:solidFill>
            <a:prstDash val="sysDot"/>
            <a:head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07617AF-0364-4747-8BCF-604A04793488}"/>
              </a:ext>
            </a:extLst>
          </p:cNvPr>
          <p:cNvCxnSpPr>
            <a:cxnSpLocks/>
          </p:cNvCxnSpPr>
          <p:nvPr/>
        </p:nvCxnSpPr>
        <p:spPr>
          <a:xfrm>
            <a:off x="2107760" y="3653819"/>
            <a:ext cx="0" cy="1494768"/>
          </a:xfrm>
          <a:prstGeom prst="line">
            <a:avLst/>
          </a:prstGeom>
          <a:ln w="44450">
            <a:solidFill>
              <a:schemeClr val="accent2"/>
            </a:solidFill>
            <a:prstDash val="sysDot"/>
            <a:head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C24B917-2180-854E-8791-DDDADC13505B}"/>
              </a:ext>
            </a:extLst>
          </p:cNvPr>
          <p:cNvCxnSpPr>
            <a:cxnSpLocks/>
          </p:cNvCxnSpPr>
          <p:nvPr/>
        </p:nvCxnSpPr>
        <p:spPr>
          <a:xfrm>
            <a:off x="2107760" y="5168907"/>
            <a:ext cx="667925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B1E5A3F-F23E-1740-B583-DE267228AF2B}"/>
              </a:ext>
            </a:extLst>
          </p:cNvPr>
          <p:cNvCxnSpPr>
            <a:cxnSpLocks/>
          </p:cNvCxnSpPr>
          <p:nvPr/>
        </p:nvCxnSpPr>
        <p:spPr>
          <a:xfrm flipH="1">
            <a:off x="1418693" y="3669507"/>
            <a:ext cx="689067" cy="0"/>
          </a:xfrm>
          <a:prstGeom prst="line">
            <a:avLst/>
          </a:prstGeom>
          <a:ln w="44450">
            <a:solidFill>
              <a:schemeClr val="accent2"/>
            </a:solidFill>
            <a:prstDash val="sysDot"/>
            <a:head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683F493-6BC0-A84B-BA27-4C84998E120D}"/>
              </a:ext>
            </a:extLst>
          </p:cNvPr>
          <p:cNvCxnSpPr>
            <a:cxnSpLocks/>
          </p:cNvCxnSpPr>
          <p:nvPr/>
        </p:nvCxnSpPr>
        <p:spPr>
          <a:xfrm flipH="1">
            <a:off x="9257881" y="2857946"/>
            <a:ext cx="667925" cy="0"/>
          </a:xfrm>
          <a:prstGeom prst="straightConnector1">
            <a:avLst/>
          </a:prstGeom>
          <a:ln w="44450">
            <a:solidFill>
              <a:schemeClr val="accent2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FD05ADE-761F-B04E-A6C4-BFF8E6D6C844}"/>
              </a:ext>
            </a:extLst>
          </p:cNvPr>
          <p:cNvSpPr/>
          <p:nvPr/>
        </p:nvSpPr>
        <p:spPr>
          <a:xfrm>
            <a:off x="8801649" y="3414507"/>
            <a:ext cx="554585" cy="31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010938" hangingPunct="1">
              <a:lnSpc>
                <a:spcPts val="2660"/>
              </a:lnSpc>
            </a:pPr>
            <a:r>
              <a:rPr lang="ru-RU" sz="20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78C56-2702-0242-9068-96D6E4A035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6369" y="3746145"/>
            <a:ext cx="553431" cy="4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1"/>
          <p:cNvSpPr>
            <a:spLocks noChangeArrowheads="1"/>
          </p:cNvSpPr>
          <p:nvPr/>
        </p:nvSpPr>
        <p:spPr bwMode="auto">
          <a:xfrm>
            <a:off x="925224" y="1944942"/>
            <a:ext cx="875838" cy="907118"/>
          </a:xfrm>
          <a:custGeom>
            <a:avLst/>
            <a:gdLst>
              <a:gd name="T0" fmla="*/ 110816 w 619"/>
              <a:gd name="T1" fmla="*/ 0 h 635"/>
              <a:gd name="T2" fmla="*/ 110816 w 619"/>
              <a:gd name="T3" fmla="*/ 0 h 635"/>
              <a:gd name="T4" fmla="*/ 0 w 619"/>
              <a:gd name="T5" fmla="*/ 117651 h 635"/>
              <a:gd name="T6" fmla="*/ 110816 w 619"/>
              <a:gd name="T7" fmla="*/ 229509 h 635"/>
              <a:gd name="T8" fmla="*/ 221632 w 619"/>
              <a:gd name="T9" fmla="*/ 117651 h 635"/>
              <a:gd name="T10" fmla="*/ 110816 w 619"/>
              <a:gd name="T11" fmla="*/ 0 h 635"/>
              <a:gd name="T12" fmla="*/ 110816 w 619"/>
              <a:gd name="T13" fmla="*/ 213219 h 635"/>
              <a:gd name="T14" fmla="*/ 110816 w 619"/>
              <a:gd name="T15" fmla="*/ 213219 h 635"/>
              <a:gd name="T16" fmla="*/ 10400 w 619"/>
              <a:gd name="T17" fmla="*/ 117651 h 635"/>
              <a:gd name="T18" fmla="*/ 110816 w 619"/>
              <a:gd name="T19" fmla="*/ 16290 h 635"/>
              <a:gd name="T20" fmla="*/ 211232 w 619"/>
              <a:gd name="T21" fmla="*/ 117651 h 635"/>
              <a:gd name="T22" fmla="*/ 110816 w 619"/>
              <a:gd name="T23" fmla="*/ 213219 h 635"/>
              <a:gd name="T24" fmla="*/ 153134 w 619"/>
              <a:gd name="T25" fmla="*/ 64074 h 635"/>
              <a:gd name="T26" fmla="*/ 153134 w 619"/>
              <a:gd name="T27" fmla="*/ 64074 h 635"/>
              <a:gd name="T28" fmla="*/ 142375 w 619"/>
              <a:gd name="T29" fmla="*/ 69504 h 635"/>
              <a:gd name="T30" fmla="*/ 100416 w 619"/>
              <a:gd name="T31" fmla="*/ 149507 h 635"/>
              <a:gd name="T32" fmla="*/ 73877 w 619"/>
              <a:gd name="T33" fmla="*/ 122719 h 635"/>
              <a:gd name="T34" fmla="*/ 63477 w 619"/>
              <a:gd name="T35" fmla="*/ 122719 h 635"/>
              <a:gd name="T36" fmla="*/ 63477 w 619"/>
              <a:gd name="T37" fmla="*/ 133579 h 635"/>
              <a:gd name="T38" fmla="*/ 95037 w 619"/>
              <a:gd name="T39" fmla="*/ 165435 h 635"/>
              <a:gd name="T40" fmla="*/ 105437 w 619"/>
              <a:gd name="T41" fmla="*/ 165435 h 635"/>
              <a:gd name="T42" fmla="*/ 158155 w 619"/>
              <a:gd name="T43" fmla="*/ 74934 h 635"/>
              <a:gd name="T44" fmla="*/ 153134 w 619"/>
              <a:gd name="T45" fmla="*/ 64074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80B628"/>
          </a:solidFill>
          <a:ln>
            <a:solidFill>
              <a:srgbClr val="80B628"/>
            </a:solidFill>
          </a:ln>
          <a:effectLst/>
        </p:spPr>
        <p:txBody>
          <a:bodyPr wrap="none" anchor="ctr"/>
          <a:lstStyle/>
          <a:p>
            <a:endParaRPr lang="en-US" sz="2700" dirty="0"/>
          </a:p>
        </p:txBody>
      </p:sp>
      <p:sp>
        <p:nvSpPr>
          <p:cNvPr id="18" name="Freeform 21"/>
          <p:cNvSpPr>
            <a:spLocks noChangeArrowheads="1"/>
          </p:cNvSpPr>
          <p:nvPr/>
        </p:nvSpPr>
        <p:spPr bwMode="auto">
          <a:xfrm>
            <a:off x="6267539" y="1940835"/>
            <a:ext cx="875838" cy="907118"/>
          </a:xfrm>
          <a:custGeom>
            <a:avLst/>
            <a:gdLst>
              <a:gd name="T0" fmla="*/ 110816 w 619"/>
              <a:gd name="T1" fmla="*/ 0 h 635"/>
              <a:gd name="T2" fmla="*/ 110816 w 619"/>
              <a:gd name="T3" fmla="*/ 0 h 635"/>
              <a:gd name="T4" fmla="*/ 0 w 619"/>
              <a:gd name="T5" fmla="*/ 117651 h 635"/>
              <a:gd name="T6" fmla="*/ 110816 w 619"/>
              <a:gd name="T7" fmla="*/ 229509 h 635"/>
              <a:gd name="T8" fmla="*/ 221632 w 619"/>
              <a:gd name="T9" fmla="*/ 117651 h 635"/>
              <a:gd name="T10" fmla="*/ 110816 w 619"/>
              <a:gd name="T11" fmla="*/ 0 h 635"/>
              <a:gd name="T12" fmla="*/ 110816 w 619"/>
              <a:gd name="T13" fmla="*/ 213219 h 635"/>
              <a:gd name="T14" fmla="*/ 110816 w 619"/>
              <a:gd name="T15" fmla="*/ 213219 h 635"/>
              <a:gd name="T16" fmla="*/ 10400 w 619"/>
              <a:gd name="T17" fmla="*/ 117651 h 635"/>
              <a:gd name="T18" fmla="*/ 110816 w 619"/>
              <a:gd name="T19" fmla="*/ 16290 h 635"/>
              <a:gd name="T20" fmla="*/ 211232 w 619"/>
              <a:gd name="T21" fmla="*/ 117651 h 635"/>
              <a:gd name="T22" fmla="*/ 110816 w 619"/>
              <a:gd name="T23" fmla="*/ 213219 h 635"/>
              <a:gd name="T24" fmla="*/ 153134 w 619"/>
              <a:gd name="T25" fmla="*/ 64074 h 635"/>
              <a:gd name="T26" fmla="*/ 153134 w 619"/>
              <a:gd name="T27" fmla="*/ 64074 h 635"/>
              <a:gd name="T28" fmla="*/ 142375 w 619"/>
              <a:gd name="T29" fmla="*/ 69504 h 635"/>
              <a:gd name="T30" fmla="*/ 100416 w 619"/>
              <a:gd name="T31" fmla="*/ 149507 h 635"/>
              <a:gd name="T32" fmla="*/ 73877 w 619"/>
              <a:gd name="T33" fmla="*/ 122719 h 635"/>
              <a:gd name="T34" fmla="*/ 63477 w 619"/>
              <a:gd name="T35" fmla="*/ 122719 h 635"/>
              <a:gd name="T36" fmla="*/ 63477 w 619"/>
              <a:gd name="T37" fmla="*/ 133579 h 635"/>
              <a:gd name="T38" fmla="*/ 95037 w 619"/>
              <a:gd name="T39" fmla="*/ 165435 h 635"/>
              <a:gd name="T40" fmla="*/ 105437 w 619"/>
              <a:gd name="T41" fmla="*/ 165435 h 635"/>
              <a:gd name="T42" fmla="*/ 158155 w 619"/>
              <a:gd name="T43" fmla="*/ 74934 h 635"/>
              <a:gd name="T44" fmla="*/ 153134 w 619"/>
              <a:gd name="T45" fmla="*/ 64074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80B628"/>
          </a:solidFill>
          <a:ln>
            <a:solidFill>
              <a:srgbClr val="80B628"/>
            </a:solidFill>
          </a:ln>
          <a:effectLst/>
        </p:spPr>
        <p:txBody>
          <a:bodyPr wrap="none" anchor="ctr"/>
          <a:lstStyle/>
          <a:p>
            <a:endParaRPr lang="en-US" sz="27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685" y="2113614"/>
            <a:ext cx="3944632" cy="5471410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2855" y="2113612"/>
            <a:ext cx="3848400" cy="54714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7362990" y="1416505"/>
            <a:ext cx="4156024" cy="6153528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51386AB-2AB0-DA43-AF5D-E6165F1D27BF}"/>
              </a:ext>
            </a:extLst>
          </p:cNvPr>
          <p:cNvSpPr/>
          <p:nvPr/>
        </p:nvSpPr>
        <p:spPr>
          <a:xfrm>
            <a:off x="8885289" y="2353302"/>
            <a:ext cx="987428" cy="29766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971560" y="1416505"/>
            <a:ext cx="4156024" cy="6153528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851386AB-2AB0-DA43-AF5D-E6165F1D27BF}"/>
              </a:ext>
            </a:extLst>
          </p:cNvPr>
          <p:cNvSpPr/>
          <p:nvPr/>
        </p:nvSpPr>
        <p:spPr>
          <a:xfrm>
            <a:off x="3493859" y="2353302"/>
            <a:ext cx="987428" cy="29766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75413" y="98270"/>
            <a:ext cx="10062339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СБЕРБАНК ОТПРАВЛЯЕТ СМС</a:t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С НОМЕРОВ 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900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9000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67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14ABA-A3D4-3642-97F6-56D52B9A5623}"/>
              </a:ext>
            </a:extLst>
          </p:cNvPr>
          <p:cNvSpPr/>
          <p:nvPr/>
        </p:nvSpPr>
        <p:spPr>
          <a:xfrm>
            <a:off x="6148064" y="783618"/>
            <a:ext cx="75801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fontAlgn="base">
              <a:buClr>
                <a:schemeClr val="bg1"/>
              </a:buClr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сообщили свои данные карты позвоните </a:t>
            </a:r>
            <a:b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номеру 900 и сообщите о случившемся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3249333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90CEFC-E365-2B4B-B76F-9D80A2C01B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E0002D81-BBAA-BC4E-B430-6D07A5D94DE1}"/>
              </a:ext>
            </a:extLst>
          </p:cNvPr>
          <p:cNvSpPr txBox="1">
            <a:spLocks/>
          </p:cNvSpPr>
          <p:nvPr/>
        </p:nvSpPr>
        <p:spPr>
          <a:xfrm>
            <a:off x="262424" y="3597233"/>
            <a:ext cx="5604426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СОЦИАЛЬНОЙ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6AFD1-59F8-F642-98C3-65CCFA2D55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14" y="3997516"/>
            <a:ext cx="3047886" cy="30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958FB98-1440-2C44-B55F-A288AE5135AA}"/>
              </a:ext>
            </a:extLst>
          </p:cNvPr>
          <p:cNvSpPr/>
          <p:nvPr/>
        </p:nvSpPr>
        <p:spPr>
          <a:xfrm>
            <a:off x="295275" y="1073021"/>
            <a:ext cx="4439091" cy="6508880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5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FC16601-7A3A-A74F-89DC-381B4A087873}"/>
              </a:ext>
            </a:extLst>
          </p:cNvPr>
          <p:cNvSpPr/>
          <p:nvPr/>
        </p:nvSpPr>
        <p:spPr>
          <a:xfrm>
            <a:off x="484458" y="1934327"/>
            <a:ext cx="4060723" cy="406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3173" y="161834"/>
            <a:ext cx="7830169" cy="6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92" tIns="67396" rIns="134792" bIns="67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ru-RU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НУЖНО ЗНАТЬ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39772-2E0F-D04F-B66F-443A37B8A409}"/>
              </a:ext>
            </a:extLst>
          </p:cNvPr>
          <p:cNvSpPr txBox="1"/>
          <p:nvPr/>
        </p:nvSpPr>
        <p:spPr>
          <a:xfrm>
            <a:off x="5190891" y="1603184"/>
            <a:ext cx="8137759" cy="5299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92" tIns="67396" rIns="134792" bIns="673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8955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4800" b="0" kern="1200" dirty="0">
                <a:solidFill>
                  <a:srgbClr val="333333"/>
                </a:solidFill>
              </a:rPr>
              <a:t>Мошенничество по почте и СМС</a:t>
            </a: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при котором злоумышленники «выуживают» личные данные: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логины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пароли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ПИН-коды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другие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E07696-0D52-6043-B4E9-473B8FB60B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EFA871-8B3B-7140-AABA-E12FC68B3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460" y="1973655"/>
            <a:ext cx="6252010" cy="40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59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2"/>
          <a:stretch/>
        </p:blipFill>
        <p:spPr bwMode="auto">
          <a:xfrm>
            <a:off x="1028340" y="1351544"/>
            <a:ext cx="5711391" cy="62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50911" y="979582"/>
            <a:ext cx="2817666" cy="1333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Необычное сообщение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незнакомого адресата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C9A8B8-128A-0549-8FF2-889B3609E2CD}"/>
              </a:ext>
            </a:extLst>
          </p:cNvPr>
          <p:cNvGrpSpPr/>
          <p:nvPr/>
        </p:nvGrpSpPr>
        <p:grpSpPr>
          <a:xfrm>
            <a:off x="7200734" y="2362927"/>
            <a:ext cx="4349708" cy="5218974"/>
            <a:chOff x="8157217" y="2590804"/>
            <a:chExt cx="3464197" cy="4156498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BD41643D-E0C3-9646-BE96-C9F85B7A804A}"/>
                </a:ext>
              </a:extLst>
            </p:cNvPr>
            <p:cNvSpPr/>
            <p:nvPr/>
          </p:nvSpPr>
          <p:spPr>
            <a:xfrm>
              <a:off x="8309972" y="5705809"/>
              <a:ext cx="3195710" cy="1041492"/>
            </a:xfrm>
            <a:prstGeom prst="rect">
              <a:avLst/>
            </a:prstGeom>
            <a:solidFill>
              <a:srgbClr val="F8F8F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8" tIns="52209" rIns="104418" bIns="52209" rtlCol="0" anchor="t"/>
            <a:lstStyle/>
            <a:p>
              <a:pPr algn="ctr" defTabSz="1043734" hangingPunct="1"/>
              <a:endParaRPr lang="ru-RU" sz="1300" kern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C875AE8-E198-9C44-B9F7-465632ADD3E3}"/>
                </a:ext>
              </a:extLst>
            </p:cNvPr>
            <p:cNvGrpSpPr/>
            <p:nvPr/>
          </p:nvGrpSpPr>
          <p:grpSpPr>
            <a:xfrm>
              <a:off x="8157217" y="2590804"/>
              <a:ext cx="3464197" cy="4156498"/>
              <a:chOff x="7997573" y="3054420"/>
              <a:chExt cx="2959785" cy="3551282"/>
            </a:xfrm>
          </p:grpSpPr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6AD13477-7B19-714B-92E4-37AA6012C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97573" y="3054420"/>
                <a:ext cx="2959785" cy="3551282"/>
              </a:xfrm>
              <a:prstGeom prst="rect">
                <a:avLst/>
              </a:prstGeom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118071" y="3560940"/>
                <a:ext cx="2730392" cy="2154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5" name="Прямоугольник 64"/>
          <p:cNvSpPr/>
          <p:nvPr/>
        </p:nvSpPr>
        <p:spPr>
          <a:xfrm>
            <a:off x="11396273" y="4555186"/>
            <a:ext cx="1932377" cy="1333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</a:t>
            </a:r>
          </a:p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номер телефона банка</a:t>
            </a:r>
          </a:p>
        </p:txBody>
      </p:sp>
      <p:cxnSp>
        <p:nvCxnSpPr>
          <p:cNvPr id="66" name="Прямая соединительная линия 65"/>
          <p:cNvCxnSpPr>
            <a:cxnSpLocks/>
          </p:cNvCxnSpPr>
          <p:nvPr/>
        </p:nvCxnSpPr>
        <p:spPr>
          <a:xfrm>
            <a:off x="10618661" y="5337271"/>
            <a:ext cx="7717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9213255" y="1326741"/>
            <a:ext cx="4115394" cy="7176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от имени банка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незнакомого адресата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29051-E273-B647-987A-41B48C775A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93423" y="7348994"/>
            <a:ext cx="1301158" cy="256779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CDCB4C36-7953-8743-949D-2032FA7759D2}"/>
              </a:ext>
            </a:extLst>
          </p:cNvPr>
          <p:cNvSpPr txBox="1">
            <a:spLocks/>
          </p:cNvSpPr>
          <p:nvPr/>
        </p:nvSpPr>
        <p:spPr>
          <a:xfrm>
            <a:off x="178917" y="400027"/>
            <a:ext cx="13149732" cy="517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КАК ПОНЯТЬ, ЧТО </a:t>
            </a:r>
            <a:r>
              <a:rPr lang="ru-RU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СООБЩЕНИЕ</a:t>
            </a:r>
            <a:r>
              <a:rPr lang="ru-RU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lang="ru-RU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МОШЕННИКА</a:t>
            </a:r>
            <a:r>
              <a:rPr lang="ru-RU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?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5EBBF7A-A001-DD40-BDF2-A9068B20DA79}"/>
              </a:ext>
            </a:extLst>
          </p:cNvPr>
          <p:cNvGrpSpPr/>
          <p:nvPr/>
        </p:nvGrpSpPr>
        <p:grpSpPr>
          <a:xfrm>
            <a:off x="295276" y="4040643"/>
            <a:ext cx="5154156" cy="2529982"/>
            <a:chOff x="295276" y="3681828"/>
            <a:chExt cx="5154156" cy="2529982"/>
          </a:xfrm>
          <a:solidFill>
            <a:schemeClr val="accent2">
              <a:lumMod val="60000"/>
              <a:lumOff val="40000"/>
            </a:schemeClr>
          </a:solidFill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638132" y="3944485"/>
              <a:ext cx="0" cy="1803605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32"/>
            <p:cNvSpPr/>
            <p:nvPr/>
          </p:nvSpPr>
          <p:spPr>
            <a:xfrm>
              <a:off x="1051343" y="3681828"/>
              <a:ext cx="4398089" cy="51862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8" tIns="52209" rIns="104418" bIns="52209" rtlCol="0" anchor="t"/>
            <a:lstStyle/>
            <a:p>
              <a:pPr algn="ctr" defTabSz="1043734" hangingPunct="1"/>
              <a:endPara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5276" y="5186413"/>
              <a:ext cx="2248916" cy="1025397"/>
            </a:xfrm>
            <a:prstGeom prst="rect">
              <a:avLst/>
            </a:prstGeom>
            <a:grpFill/>
            <a:effectLst/>
          </p:spPr>
          <p:txBody>
            <a:bodyPr wrap="square" lIns="101082" tIns="50540" rIns="101082" bIns="50540">
              <a:spAutoFit/>
            </a:bodyPr>
            <a:lstStyle/>
            <a:p>
              <a:pPr algn="l"/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Короткая ссылка на </a:t>
              </a: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незнакомый ресурс</a:t>
              </a: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7574502-B19B-9441-AE69-C00BCA9AB4DC}"/>
                </a:ext>
              </a:extLst>
            </p:cNvPr>
            <p:cNvCxnSpPr>
              <a:cxnSpLocks/>
            </p:cNvCxnSpPr>
            <p:nvPr/>
          </p:nvCxnSpPr>
          <p:spPr>
            <a:xfrm>
              <a:off x="626557" y="3956060"/>
              <a:ext cx="413358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06B9467F-4A4A-CD40-BB54-D371C1046E2E}"/>
              </a:ext>
            </a:extLst>
          </p:cNvPr>
          <p:cNvSpPr/>
          <p:nvPr/>
        </p:nvSpPr>
        <p:spPr>
          <a:xfrm>
            <a:off x="3501864" y="2299665"/>
            <a:ext cx="2618105" cy="51862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E7CA728-1731-8148-BA26-DE04F5147EC7}"/>
              </a:ext>
            </a:extLst>
          </p:cNvPr>
          <p:cNvCxnSpPr>
            <a:cxnSpLocks/>
          </p:cNvCxnSpPr>
          <p:nvPr/>
        </p:nvCxnSpPr>
        <p:spPr>
          <a:xfrm>
            <a:off x="3511008" y="1351544"/>
            <a:ext cx="0" cy="124128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BF3ECD0-F338-3341-98FF-326384364B8F}"/>
              </a:ext>
            </a:extLst>
          </p:cNvPr>
          <p:cNvCxnSpPr>
            <a:cxnSpLocks/>
          </p:cNvCxnSpPr>
          <p:nvPr/>
        </p:nvCxnSpPr>
        <p:spPr>
          <a:xfrm>
            <a:off x="3168577" y="1351544"/>
            <a:ext cx="3554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D7C15DB8-0F96-A846-A9FB-A2F59472AD58}"/>
              </a:ext>
            </a:extLst>
          </p:cNvPr>
          <p:cNvSpPr/>
          <p:nvPr/>
        </p:nvSpPr>
        <p:spPr>
          <a:xfrm>
            <a:off x="7309923" y="4588115"/>
            <a:ext cx="3276538" cy="1577520"/>
          </a:xfrm>
          <a:prstGeom prst="roundRect">
            <a:avLst>
              <a:gd name="adj" fmla="val 345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FA0D950E-7268-DE40-8AB4-85F5057610C3}"/>
              </a:ext>
            </a:extLst>
          </p:cNvPr>
          <p:cNvSpPr/>
          <p:nvPr/>
        </p:nvSpPr>
        <p:spPr>
          <a:xfrm>
            <a:off x="7309923" y="3437988"/>
            <a:ext cx="2618105" cy="44433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611D65-2798-CD46-BFD2-35AED989BE93}"/>
              </a:ext>
            </a:extLst>
          </p:cNvPr>
          <p:cNvCxnSpPr>
            <a:cxnSpLocks/>
          </p:cNvCxnSpPr>
          <p:nvPr/>
        </p:nvCxnSpPr>
        <p:spPr>
          <a:xfrm>
            <a:off x="8590278" y="1944380"/>
            <a:ext cx="0" cy="14954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0C15D6C-AA22-C643-96FA-BEFB126F1D1E}"/>
              </a:ext>
            </a:extLst>
          </p:cNvPr>
          <p:cNvCxnSpPr>
            <a:cxnSpLocks/>
          </p:cNvCxnSpPr>
          <p:nvPr/>
        </p:nvCxnSpPr>
        <p:spPr>
          <a:xfrm>
            <a:off x="8581134" y="1953524"/>
            <a:ext cx="6410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975C8-BEE2-3548-A163-5BBB02021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657"/>
          <a:stretch/>
        </p:blipFill>
        <p:spPr>
          <a:xfrm>
            <a:off x="9508834" y="804955"/>
            <a:ext cx="3271668" cy="667242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48939" y="-682134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8E85F1-DCA3-4C47-9B9D-A2E7536ED0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12" name="Picture 2" descr="C:\Users\KOPTEV~1\AppData\Local\Temp\Rar$DI08.112\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33556" y="1325013"/>
            <a:ext cx="3046162" cy="529570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3C0C15-ED54-2344-B514-2A189FE988AA}"/>
              </a:ext>
            </a:extLst>
          </p:cNvPr>
          <p:cNvSpPr txBox="1"/>
          <p:nvPr/>
        </p:nvSpPr>
        <p:spPr>
          <a:xfrm>
            <a:off x="5034767" y="1779788"/>
            <a:ext cx="48805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460"/>
              </a:lnSpc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переходите</a:t>
            </a:r>
          </a:p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ссылкам</a:t>
            </a:r>
          </a:p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писем и смс,</a:t>
            </a:r>
            <a:endParaRPr lang="ru-RU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460"/>
              </a:lnSpc>
              <a:defRPr/>
            </a:pP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звоните</a:t>
            </a:r>
          </a:p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указанным телефонам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E2784E5-15F6-EF43-A0F3-1B7EE611218D}"/>
              </a:ext>
            </a:extLst>
          </p:cNvPr>
          <p:cNvSpPr/>
          <p:nvPr/>
        </p:nvSpPr>
        <p:spPr>
          <a:xfrm>
            <a:off x="9633556" y="5083475"/>
            <a:ext cx="2752677" cy="541821"/>
          </a:xfrm>
          <a:prstGeom prst="ellipse">
            <a:avLst/>
          </a:prstGeom>
          <a:noFill/>
          <a:ln w="38100">
            <a:solidFill>
              <a:srgbClr val="EE8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75978689-2FB5-0D47-8D21-CCE0C2D0D901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4931206" y="2444217"/>
            <a:ext cx="4156024" cy="5137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AB7B66-2705-9048-9542-09B8A82E2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9255057" y="2444217"/>
            <a:ext cx="4156024" cy="513768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D78C9C-0992-3448-BE69-4CBF657D3B61}"/>
              </a:ext>
            </a:extLst>
          </p:cNvPr>
          <p:cNvSpPr/>
          <p:nvPr/>
        </p:nvSpPr>
        <p:spPr>
          <a:xfrm>
            <a:off x="2048938" y="-682134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8E85F1-DCA3-4C47-9B9D-A2E7536ED0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C0C15-ED54-2344-B514-2A189FE988AA}"/>
              </a:ext>
            </a:extLst>
          </p:cNvPr>
          <p:cNvSpPr txBox="1"/>
          <p:nvPr/>
        </p:nvSpPr>
        <p:spPr>
          <a:xfrm>
            <a:off x="4931206" y="439239"/>
            <a:ext cx="788309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совершайте</a:t>
            </a:r>
          </a:p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какие-либо операции</a:t>
            </a:r>
          </a:p>
          <a:p>
            <a:pPr algn="l">
              <a:lnSpc>
                <a:spcPts val="4460"/>
              </a:lnSpc>
              <a:defRPr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инструкциям из СМС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75978689-2FB5-0D47-8D21-CCE0C2D0D901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892" y="3124199"/>
            <a:ext cx="3872608" cy="4457701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6805" y="3118430"/>
            <a:ext cx="3861571" cy="4463470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147774" y="3404396"/>
            <a:ext cx="3742226" cy="646331"/>
          </a:xfrm>
          <a:prstGeom prst="rect">
            <a:avLst/>
          </a:prstGeom>
          <a:solidFill>
            <a:srgbClr val="FAF9F9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E8137"/>
                </a:solidFill>
              </a:rPr>
              <a:t>+79588037225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67604" y="3378996"/>
            <a:ext cx="3765795" cy="646331"/>
          </a:xfrm>
          <a:prstGeom prst="rect">
            <a:avLst/>
          </a:prstGeom>
          <a:solidFill>
            <a:srgbClr val="FAF9F9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EE8137"/>
                </a:solidFill>
              </a:rPr>
              <a:t>+79588038764 </a:t>
            </a:r>
          </a:p>
        </p:txBody>
      </p:sp>
    </p:spTree>
    <p:extLst>
      <p:ext uri="{BB962C8B-B14F-4D97-AF65-F5344CB8AC3E}">
        <p14:creationId xmlns:p14="http://schemas.microsoft.com/office/powerpoint/2010/main" val="2945400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8052" y="2113613"/>
            <a:ext cx="3848400" cy="5501390"/>
          </a:xfrm>
          <a:prstGeom prst="rect">
            <a:avLst/>
          </a:prstGeom>
          <a:solidFill>
            <a:srgbClr val="FF7754"/>
          </a:solidFill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41" y="2113613"/>
            <a:ext cx="3847594" cy="5486400"/>
          </a:xfrm>
          <a:prstGeom prst="rect">
            <a:avLst/>
          </a:prstGeom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92825" y="63558"/>
            <a:ext cx="11524254" cy="584200"/>
          </a:xfrm>
          <a:prstGeom prst="rect">
            <a:avLst/>
          </a:prstGeom>
        </p:spPr>
        <p:txBody>
          <a:bodyPr/>
          <a:lstStyle/>
          <a:p>
            <a:pPr defTabSz="1011597" fontAlgn="base" hangingPunct="0">
              <a:lnSpc>
                <a:spcPct val="100000"/>
              </a:lnSpc>
              <a:spcAft>
                <a:spcPct val="0"/>
              </a:spcAft>
              <a:buClr>
                <a:srgbClr val="002960"/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КАКОЕ СМС ДЕЙСТВИТЕЛЬНО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ОТПРАВИЛ СБЕРБАНК?</a:t>
            </a:r>
          </a:p>
        </p:txBody>
      </p:sp>
      <p:pic>
        <p:nvPicPr>
          <p:cNvPr id="14" name="Рисунок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745" y="2113612"/>
            <a:ext cx="3848400" cy="547141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60E05C-B403-6141-8DAB-F2026B2D11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4700803" y="1416505"/>
            <a:ext cx="4156024" cy="61835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9056880" y="1416505"/>
            <a:ext cx="4156024" cy="615352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344726" y="1416505"/>
            <a:ext cx="4156024" cy="6168518"/>
          </a:xfrm>
          <a:prstGeom prst="rect">
            <a:avLst/>
          </a:prstGeom>
        </p:spPr>
      </p:pic>
      <p:sp>
        <p:nvSpPr>
          <p:cNvPr id="30" name="Овал 29"/>
          <p:cNvSpPr>
            <a:spLocks noChangeAspect="1"/>
          </p:cNvSpPr>
          <p:nvPr/>
        </p:nvSpPr>
        <p:spPr>
          <a:xfrm>
            <a:off x="9497534" y="1514686"/>
            <a:ext cx="530726" cy="530726"/>
          </a:xfrm>
          <a:prstGeom prst="ellipse">
            <a:avLst/>
          </a:prstGeom>
          <a:solidFill>
            <a:srgbClr val="80B628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5086923" y="1522925"/>
            <a:ext cx="530726" cy="530726"/>
          </a:xfrm>
          <a:prstGeom prst="ellipse">
            <a:avLst/>
          </a:prstGeom>
          <a:solidFill>
            <a:srgbClr val="80B628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776606" y="1522925"/>
            <a:ext cx="530726" cy="530726"/>
          </a:xfrm>
          <a:prstGeom prst="ellipse">
            <a:avLst/>
          </a:prstGeom>
          <a:solidFill>
            <a:srgbClr val="80B628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4192" y="795428"/>
            <a:ext cx="12276585" cy="6126194"/>
            <a:chOff x="224192" y="795428"/>
            <a:chExt cx="12276585" cy="612619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24192" y="795428"/>
              <a:ext cx="8290221" cy="6126194"/>
              <a:chOff x="224192" y="795428"/>
              <a:chExt cx="8290221" cy="6126194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089807" y="795428"/>
                <a:ext cx="2817666" cy="10253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/>
            </p:spPr>
            <p:txBody>
              <a:bodyPr wrap="square" lIns="101082" tIns="50540" rIns="101082" bIns="50540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Вместо нулей </a:t>
                </a:r>
              </a:p>
              <a:p>
                <a:pPr algn="l"/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поставлены две буквы </a:t>
                </a:r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«О»</a:t>
                </a:r>
              </a:p>
            </p:txBody>
          </p:sp>
          <p:sp>
            <p:nvSpPr>
              <p:cNvPr id="34" name="Скругленный прямоугольник 33">
                <a:extLst>
                  <a:ext uri="{FF2B5EF4-FFF2-40B4-BE49-F238E27FC236}">
                    <a16:creationId xmlns:a16="http://schemas.microsoft.com/office/drawing/2014/main" id="{06B9467F-4A4A-CD40-BB54-D371C1046E2E}"/>
                  </a:ext>
                </a:extLst>
              </p:cNvPr>
              <p:cNvSpPr/>
              <p:nvPr/>
            </p:nvSpPr>
            <p:spPr>
              <a:xfrm>
                <a:off x="1058467" y="2233244"/>
                <a:ext cx="2618105" cy="51862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418" tIns="52209" rIns="104418" bIns="52209" rtlCol="0" anchor="t"/>
              <a:lstStyle/>
              <a:p>
                <a:pPr algn="ctr" defTabSz="1043734" hangingPunct="1"/>
                <a:endParaRPr lang="ru-RU" sz="1300" kern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5E7CA728-1731-8148-BA26-DE04F5147E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7611" y="795428"/>
                <a:ext cx="0" cy="17309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5548791" y="817177"/>
                <a:ext cx="2965622" cy="10253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/>
            </p:spPr>
            <p:txBody>
              <a:bodyPr wrap="square" lIns="101082" tIns="50540" rIns="101082" bIns="50540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Сообщение от имени банка от </a:t>
                </a:r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незнакомого адресата </a:t>
                </a:r>
              </a:p>
            </p:txBody>
          </p:sp>
          <p:sp>
            <p:nvSpPr>
              <p:cNvPr id="37" name="Скругленный прямоугольник 36">
                <a:extLst>
                  <a:ext uri="{FF2B5EF4-FFF2-40B4-BE49-F238E27FC236}">
                    <a16:creationId xmlns:a16="http://schemas.microsoft.com/office/drawing/2014/main" id="{06B9467F-4A4A-CD40-BB54-D371C1046E2E}"/>
                  </a:ext>
                </a:extLst>
              </p:cNvPr>
              <p:cNvSpPr/>
              <p:nvPr/>
            </p:nvSpPr>
            <p:spPr>
              <a:xfrm>
                <a:off x="5517451" y="2254993"/>
                <a:ext cx="2618105" cy="51862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418" tIns="52209" rIns="104418" bIns="52209" rtlCol="0" anchor="t"/>
              <a:lstStyle/>
              <a:p>
                <a:pPr algn="ctr" defTabSz="1043734" hangingPunct="1"/>
                <a:endParaRPr lang="ru-RU" sz="1300" kern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5E7CA728-1731-8148-BA26-DE04F5147E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6595" y="817177"/>
                <a:ext cx="0" cy="173097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45EBBF7A-A001-DD40-BDF2-A9068B20DA79}"/>
                  </a:ext>
                </a:extLst>
              </p:cNvPr>
              <p:cNvGrpSpPr/>
              <p:nvPr/>
            </p:nvGrpSpPr>
            <p:grpSpPr>
              <a:xfrm>
                <a:off x="224192" y="4849317"/>
                <a:ext cx="2656289" cy="2072305"/>
                <a:chOff x="626557" y="3681828"/>
                <a:chExt cx="2656289" cy="207230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638132" y="3944485"/>
                  <a:ext cx="0" cy="1803605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1051343" y="3681828"/>
                  <a:ext cx="2231503" cy="518624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4418" tIns="52209" rIns="104418" bIns="52209" rtlCol="0" anchor="t"/>
                <a:lstStyle/>
                <a:p>
                  <a:pPr algn="ctr" defTabSz="1043734" hangingPunct="1"/>
                  <a:endParaRPr lang="ru-RU" sz="12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40046" y="5036513"/>
                  <a:ext cx="2248916" cy="717620"/>
                </a:xfrm>
                <a:prstGeom prst="rect">
                  <a:avLst/>
                </a:prstGeom>
                <a:grpFill/>
                <a:effectLst/>
              </p:spPr>
              <p:txBody>
                <a:bodyPr wrap="square" lIns="101082" tIns="50540" rIns="101082" bIns="50540">
                  <a:spAutoFit/>
                </a:bodyPr>
                <a:lstStyle/>
                <a:p>
                  <a:pPr algn="l"/>
                  <a:r>
                    <a:rPr lang="ru-RU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Запрашивают </a:t>
                  </a:r>
                  <a:r>
                    <a:rPr lang="ru-RU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пароль</a:t>
                  </a:r>
                </a:p>
              </p:txBody>
            </p:sp>
            <p:cxnSp>
              <p:nvCxnSpPr>
                <p:cNvPr id="47" name="Прямая соединительная линия 46">
                  <a:extLst>
                    <a:ext uri="{FF2B5EF4-FFF2-40B4-BE49-F238E27FC236}">
                      <a16:creationId xmlns:a16="http://schemas.microsoft.com/office/drawing/2014/main" id="{27574502-B19B-9441-AE69-C00BCA9AB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557" y="3956060"/>
                  <a:ext cx="413358" cy="0"/>
                </a:xfrm>
                <a:prstGeom prst="line">
                  <a:avLst/>
                </a:prstGeom>
                <a:grpFill/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Прямоугольник 39"/>
              <p:cNvSpPr/>
              <p:nvPr/>
            </p:nvSpPr>
            <p:spPr>
              <a:xfrm>
                <a:off x="6541029" y="4849317"/>
                <a:ext cx="1932377" cy="13331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/>
            </p:spPr>
            <p:txBody>
              <a:bodyPr wrap="square" lIns="101082" tIns="50540" rIns="101082" bIns="50540">
                <a:spAutoFit/>
              </a:bodyPr>
              <a:lstStyle/>
              <a:p>
                <a:pPr algn="l"/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Указан</a:t>
                </a:r>
              </a:p>
              <a:p>
                <a:pPr algn="l"/>
                <a:r>
                  <a:rPr lang="ru-RU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номер телефона банка</a:t>
                </a:r>
              </a:p>
            </p:txBody>
          </p:sp>
          <p:cxnSp>
            <p:nvCxnSpPr>
              <p:cNvPr id="41" name="Прямая соединительная линия 40"/>
              <p:cNvCxnSpPr>
                <a:cxnSpLocks/>
              </p:cNvCxnSpPr>
              <p:nvPr/>
            </p:nvCxnSpPr>
            <p:spPr>
              <a:xfrm>
                <a:off x="8119426" y="3896639"/>
                <a:ext cx="3240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Скругленный прямоугольник 41">
                <a:extLst>
                  <a:ext uri="{FF2B5EF4-FFF2-40B4-BE49-F238E27FC236}">
                    <a16:creationId xmlns:a16="http://schemas.microsoft.com/office/drawing/2014/main" id="{D7C15DB8-0F96-A846-A9FB-A2F59472AD58}"/>
                  </a:ext>
                </a:extLst>
              </p:cNvPr>
              <p:cNvSpPr/>
              <p:nvPr/>
            </p:nvSpPr>
            <p:spPr>
              <a:xfrm>
                <a:off x="4840668" y="3147483"/>
                <a:ext cx="3276538" cy="1577520"/>
              </a:xfrm>
              <a:prstGeom prst="roundRect">
                <a:avLst>
                  <a:gd name="adj" fmla="val 3459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418" tIns="52209" rIns="104418" bIns="52209" rtlCol="0" anchor="t"/>
              <a:lstStyle/>
              <a:p>
                <a:pPr algn="ctr" defTabSz="1043734" hangingPunct="1"/>
                <a:endParaRPr lang="ru-RU" sz="1300" kern="1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8443426" y="3896638"/>
                <a:ext cx="0" cy="2268000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06B9467F-4A4A-CD40-BB54-D371C1046E2E}"/>
                </a:ext>
              </a:extLst>
            </p:cNvPr>
            <p:cNvSpPr/>
            <p:nvPr/>
          </p:nvSpPr>
          <p:spPr>
            <a:xfrm>
              <a:off x="9882672" y="2254993"/>
              <a:ext cx="2618105" cy="518624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18" tIns="52209" rIns="104418" bIns="52209" rtlCol="0" anchor="t"/>
            <a:lstStyle/>
            <a:p>
              <a:pPr algn="ctr" defTabSz="1043734" hangingPunct="1"/>
              <a:endParaRPr lang="ru-RU" sz="1300" kern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1" name="Freeform 21"/>
          <p:cNvSpPr>
            <a:spLocks noChangeArrowheads="1"/>
          </p:cNvSpPr>
          <p:nvPr/>
        </p:nvSpPr>
        <p:spPr bwMode="auto">
          <a:xfrm>
            <a:off x="10706472" y="727640"/>
            <a:ext cx="875838" cy="907118"/>
          </a:xfrm>
          <a:custGeom>
            <a:avLst/>
            <a:gdLst>
              <a:gd name="T0" fmla="*/ 110816 w 619"/>
              <a:gd name="T1" fmla="*/ 0 h 635"/>
              <a:gd name="T2" fmla="*/ 110816 w 619"/>
              <a:gd name="T3" fmla="*/ 0 h 635"/>
              <a:gd name="T4" fmla="*/ 0 w 619"/>
              <a:gd name="T5" fmla="*/ 117651 h 635"/>
              <a:gd name="T6" fmla="*/ 110816 w 619"/>
              <a:gd name="T7" fmla="*/ 229509 h 635"/>
              <a:gd name="T8" fmla="*/ 221632 w 619"/>
              <a:gd name="T9" fmla="*/ 117651 h 635"/>
              <a:gd name="T10" fmla="*/ 110816 w 619"/>
              <a:gd name="T11" fmla="*/ 0 h 635"/>
              <a:gd name="T12" fmla="*/ 110816 w 619"/>
              <a:gd name="T13" fmla="*/ 213219 h 635"/>
              <a:gd name="T14" fmla="*/ 110816 w 619"/>
              <a:gd name="T15" fmla="*/ 213219 h 635"/>
              <a:gd name="T16" fmla="*/ 10400 w 619"/>
              <a:gd name="T17" fmla="*/ 117651 h 635"/>
              <a:gd name="T18" fmla="*/ 110816 w 619"/>
              <a:gd name="T19" fmla="*/ 16290 h 635"/>
              <a:gd name="T20" fmla="*/ 211232 w 619"/>
              <a:gd name="T21" fmla="*/ 117651 h 635"/>
              <a:gd name="T22" fmla="*/ 110816 w 619"/>
              <a:gd name="T23" fmla="*/ 213219 h 635"/>
              <a:gd name="T24" fmla="*/ 153134 w 619"/>
              <a:gd name="T25" fmla="*/ 64074 h 635"/>
              <a:gd name="T26" fmla="*/ 153134 w 619"/>
              <a:gd name="T27" fmla="*/ 64074 h 635"/>
              <a:gd name="T28" fmla="*/ 142375 w 619"/>
              <a:gd name="T29" fmla="*/ 69504 h 635"/>
              <a:gd name="T30" fmla="*/ 100416 w 619"/>
              <a:gd name="T31" fmla="*/ 149507 h 635"/>
              <a:gd name="T32" fmla="*/ 73877 w 619"/>
              <a:gd name="T33" fmla="*/ 122719 h 635"/>
              <a:gd name="T34" fmla="*/ 63477 w 619"/>
              <a:gd name="T35" fmla="*/ 122719 h 635"/>
              <a:gd name="T36" fmla="*/ 63477 w 619"/>
              <a:gd name="T37" fmla="*/ 133579 h 635"/>
              <a:gd name="T38" fmla="*/ 95037 w 619"/>
              <a:gd name="T39" fmla="*/ 165435 h 635"/>
              <a:gd name="T40" fmla="*/ 105437 w 619"/>
              <a:gd name="T41" fmla="*/ 165435 h 635"/>
              <a:gd name="T42" fmla="*/ 158155 w 619"/>
              <a:gd name="T43" fmla="*/ 74934 h 635"/>
              <a:gd name="T44" fmla="*/ 153134 w 619"/>
              <a:gd name="T45" fmla="*/ 64074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80B628"/>
          </a:solidFill>
          <a:ln>
            <a:solidFill>
              <a:srgbClr val="80B628"/>
            </a:solidFill>
          </a:ln>
          <a:effectLst/>
        </p:spPr>
        <p:txBody>
          <a:bodyPr wrap="none" anchor="ctr"/>
          <a:lstStyle/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909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1"/>
          <p:cNvSpPr>
            <a:spLocks noChangeArrowheads="1"/>
          </p:cNvSpPr>
          <p:nvPr/>
        </p:nvSpPr>
        <p:spPr bwMode="auto">
          <a:xfrm>
            <a:off x="925224" y="1944942"/>
            <a:ext cx="875838" cy="907118"/>
          </a:xfrm>
          <a:custGeom>
            <a:avLst/>
            <a:gdLst>
              <a:gd name="T0" fmla="*/ 110816 w 619"/>
              <a:gd name="T1" fmla="*/ 0 h 635"/>
              <a:gd name="T2" fmla="*/ 110816 w 619"/>
              <a:gd name="T3" fmla="*/ 0 h 635"/>
              <a:gd name="T4" fmla="*/ 0 w 619"/>
              <a:gd name="T5" fmla="*/ 117651 h 635"/>
              <a:gd name="T6" fmla="*/ 110816 w 619"/>
              <a:gd name="T7" fmla="*/ 229509 h 635"/>
              <a:gd name="T8" fmla="*/ 221632 w 619"/>
              <a:gd name="T9" fmla="*/ 117651 h 635"/>
              <a:gd name="T10" fmla="*/ 110816 w 619"/>
              <a:gd name="T11" fmla="*/ 0 h 635"/>
              <a:gd name="T12" fmla="*/ 110816 w 619"/>
              <a:gd name="T13" fmla="*/ 213219 h 635"/>
              <a:gd name="T14" fmla="*/ 110816 w 619"/>
              <a:gd name="T15" fmla="*/ 213219 h 635"/>
              <a:gd name="T16" fmla="*/ 10400 w 619"/>
              <a:gd name="T17" fmla="*/ 117651 h 635"/>
              <a:gd name="T18" fmla="*/ 110816 w 619"/>
              <a:gd name="T19" fmla="*/ 16290 h 635"/>
              <a:gd name="T20" fmla="*/ 211232 w 619"/>
              <a:gd name="T21" fmla="*/ 117651 h 635"/>
              <a:gd name="T22" fmla="*/ 110816 w 619"/>
              <a:gd name="T23" fmla="*/ 213219 h 635"/>
              <a:gd name="T24" fmla="*/ 153134 w 619"/>
              <a:gd name="T25" fmla="*/ 64074 h 635"/>
              <a:gd name="T26" fmla="*/ 153134 w 619"/>
              <a:gd name="T27" fmla="*/ 64074 h 635"/>
              <a:gd name="T28" fmla="*/ 142375 w 619"/>
              <a:gd name="T29" fmla="*/ 69504 h 635"/>
              <a:gd name="T30" fmla="*/ 100416 w 619"/>
              <a:gd name="T31" fmla="*/ 149507 h 635"/>
              <a:gd name="T32" fmla="*/ 73877 w 619"/>
              <a:gd name="T33" fmla="*/ 122719 h 635"/>
              <a:gd name="T34" fmla="*/ 63477 w 619"/>
              <a:gd name="T35" fmla="*/ 122719 h 635"/>
              <a:gd name="T36" fmla="*/ 63477 w 619"/>
              <a:gd name="T37" fmla="*/ 133579 h 635"/>
              <a:gd name="T38" fmla="*/ 95037 w 619"/>
              <a:gd name="T39" fmla="*/ 165435 h 635"/>
              <a:gd name="T40" fmla="*/ 105437 w 619"/>
              <a:gd name="T41" fmla="*/ 165435 h 635"/>
              <a:gd name="T42" fmla="*/ 158155 w 619"/>
              <a:gd name="T43" fmla="*/ 74934 h 635"/>
              <a:gd name="T44" fmla="*/ 153134 w 619"/>
              <a:gd name="T45" fmla="*/ 64074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80B628"/>
          </a:solidFill>
          <a:ln>
            <a:solidFill>
              <a:srgbClr val="80B628"/>
            </a:solidFill>
          </a:ln>
          <a:effectLst/>
        </p:spPr>
        <p:txBody>
          <a:bodyPr wrap="none" anchor="ctr"/>
          <a:lstStyle/>
          <a:p>
            <a:endParaRPr lang="en-US" sz="2700" dirty="0"/>
          </a:p>
        </p:txBody>
      </p:sp>
      <p:sp>
        <p:nvSpPr>
          <p:cNvPr id="18" name="Freeform 21"/>
          <p:cNvSpPr>
            <a:spLocks noChangeArrowheads="1"/>
          </p:cNvSpPr>
          <p:nvPr/>
        </p:nvSpPr>
        <p:spPr bwMode="auto">
          <a:xfrm>
            <a:off x="6267539" y="1940835"/>
            <a:ext cx="875838" cy="907118"/>
          </a:xfrm>
          <a:custGeom>
            <a:avLst/>
            <a:gdLst>
              <a:gd name="T0" fmla="*/ 110816 w 619"/>
              <a:gd name="T1" fmla="*/ 0 h 635"/>
              <a:gd name="T2" fmla="*/ 110816 w 619"/>
              <a:gd name="T3" fmla="*/ 0 h 635"/>
              <a:gd name="T4" fmla="*/ 0 w 619"/>
              <a:gd name="T5" fmla="*/ 117651 h 635"/>
              <a:gd name="T6" fmla="*/ 110816 w 619"/>
              <a:gd name="T7" fmla="*/ 229509 h 635"/>
              <a:gd name="T8" fmla="*/ 221632 w 619"/>
              <a:gd name="T9" fmla="*/ 117651 h 635"/>
              <a:gd name="T10" fmla="*/ 110816 w 619"/>
              <a:gd name="T11" fmla="*/ 0 h 635"/>
              <a:gd name="T12" fmla="*/ 110816 w 619"/>
              <a:gd name="T13" fmla="*/ 213219 h 635"/>
              <a:gd name="T14" fmla="*/ 110816 w 619"/>
              <a:gd name="T15" fmla="*/ 213219 h 635"/>
              <a:gd name="T16" fmla="*/ 10400 w 619"/>
              <a:gd name="T17" fmla="*/ 117651 h 635"/>
              <a:gd name="T18" fmla="*/ 110816 w 619"/>
              <a:gd name="T19" fmla="*/ 16290 h 635"/>
              <a:gd name="T20" fmla="*/ 211232 w 619"/>
              <a:gd name="T21" fmla="*/ 117651 h 635"/>
              <a:gd name="T22" fmla="*/ 110816 w 619"/>
              <a:gd name="T23" fmla="*/ 213219 h 635"/>
              <a:gd name="T24" fmla="*/ 153134 w 619"/>
              <a:gd name="T25" fmla="*/ 64074 h 635"/>
              <a:gd name="T26" fmla="*/ 153134 w 619"/>
              <a:gd name="T27" fmla="*/ 64074 h 635"/>
              <a:gd name="T28" fmla="*/ 142375 w 619"/>
              <a:gd name="T29" fmla="*/ 69504 h 635"/>
              <a:gd name="T30" fmla="*/ 100416 w 619"/>
              <a:gd name="T31" fmla="*/ 149507 h 635"/>
              <a:gd name="T32" fmla="*/ 73877 w 619"/>
              <a:gd name="T33" fmla="*/ 122719 h 635"/>
              <a:gd name="T34" fmla="*/ 63477 w 619"/>
              <a:gd name="T35" fmla="*/ 122719 h 635"/>
              <a:gd name="T36" fmla="*/ 63477 w 619"/>
              <a:gd name="T37" fmla="*/ 133579 h 635"/>
              <a:gd name="T38" fmla="*/ 95037 w 619"/>
              <a:gd name="T39" fmla="*/ 165435 h 635"/>
              <a:gd name="T40" fmla="*/ 105437 w 619"/>
              <a:gd name="T41" fmla="*/ 165435 h 635"/>
              <a:gd name="T42" fmla="*/ 158155 w 619"/>
              <a:gd name="T43" fmla="*/ 74934 h 635"/>
              <a:gd name="T44" fmla="*/ 153134 w 619"/>
              <a:gd name="T45" fmla="*/ 64074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80B628"/>
          </a:solidFill>
          <a:ln>
            <a:solidFill>
              <a:srgbClr val="80B628"/>
            </a:solidFill>
          </a:ln>
          <a:effectLst/>
        </p:spPr>
        <p:txBody>
          <a:bodyPr wrap="none" anchor="ctr"/>
          <a:lstStyle/>
          <a:p>
            <a:endParaRPr lang="en-US" sz="27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685" y="2113614"/>
            <a:ext cx="3944632" cy="5471410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2855" y="2113612"/>
            <a:ext cx="3848400" cy="54714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7362990" y="1416505"/>
            <a:ext cx="4156024" cy="6153528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51386AB-2AB0-DA43-AF5D-E6165F1D27BF}"/>
              </a:ext>
            </a:extLst>
          </p:cNvPr>
          <p:cNvSpPr/>
          <p:nvPr/>
        </p:nvSpPr>
        <p:spPr>
          <a:xfrm>
            <a:off x="8885289" y="2353302"/>
            <a:ext cx="987428" cy="29766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971560" y="1416505"/>
            <a:ext cx="4156024" cy="6153528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851386AB-2AB0-DA43-AF5D-E6165F1D27BF}"/>
              </a:ext>
            </a:extLst>
          </p:cNvPr>
          <p:cNvSpPr/>
          <p:nvPr/>
        </p:nvSpPr>
        <p:spPr>
          <a:xfrm>
            <a:off x="3493859" y="2353302"/>
            <a:ext cx="987428" cy="29766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75413" y="98270"/>
            <a:ext cx="10062339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СБЕРБАНК ОТПРАВЛЯЕТ СМС</a:t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С НОМЕРОВ 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900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lang="ru-RU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9000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>
            <a:extLst>
              <a:ext uri="{FF2B5EF4-FFF2-40B4-BE49-F238E27FC236}">
                <a16:creationId xmlns:a16="http://schemas.microsoft.com/office/drawing/2014/main" id="{8B4213FE-4E70-B640-BE85-39D76B11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4870" y="2113612"/>
            <a:ext cx="3885443" cy="36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koptev-mb\AppData\Local\Microsoft\Windows\Temporary Internet Files\Content.Outlook\1923Z785\IMG-20161123-WA0000 (2).jpg">
            <a:extLst>
              <a:ext uri="{FF2B5EF4-FFF2-40B4-BE49-F238E27FC236}">
                <a16:creationId xmlns:a16="http://schemas.microsoft.com/office/drawing/2014/main" id="{4845C4FA-4670-C140-912C-CC4125135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9150" y="2113612"/>
            <a:ext cx="3871020" cy="208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971560" y="1416505"/>
            <a:ext cx="4156024" cy="615352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7362990" y="1416505"/>
            <a:ext cx="4156024" cy="6153528"/>
          </a:xfrm>
          <a:prstGeom prst="rect">
            <a:avLst/>
          </a:prstGeom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75413" y="98270"/>
            <a:ext cx="10062339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ПРИМЕРЫ МОШЕННИЧЕСКИХ СООБЩЕНИЙ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30DD54-E3D9-EF42-B3E0-C332F25EEC2D}"/>
              </a:ext>
            </a:extLst>
          </p:cNvPr>
          <p:cNvSpPr/>
          <p:nvPr/>
        </p:nvSpPr>
        <p:spPr>
          <a:xfrm>
            <a:off x="2805590" y="861421"/>
            <a:ext cx="2965622" cy="1025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от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незнакомого адресата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BA2292D-5E71-FB44-8DF0-C9D8B1F5D3D5}"/>
              </a:ext>
            </a:extLst>
          </p:cNvPr>
          <p:cNvSpPr/>
          <p:nvPr/>
        </p:nvSpPr>
        <p:spPr>
          <a:xfrm>
            <a:off x="2774250" y="2299237"/>
            <a:ext cx="2618105" cy="51862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5ACFA6F-4ACA-A044-B2EE-D54EFFAC2E58}"/>
              </a:ext>
            </a:extLst>
          </p:cNvPr>
          <p:cNvCxnSpPr>
            <a:cxnSpLocks/>
          </p:cNvCxnSpPr>
          <p:nvPr/>
        </p:nvCxnSpPr>
        <p:spPr>
          <a:xfrm flipH="1">
            <a:off x="2783394" y="861421"/>
            <a:ext cx="0" cy="17309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A6B00A8-75AB-6348-ACF6-7FCBFE5A81FA}"/>
              </a:ext>
            </a:extLst>
          </p:cNvPr>
          <p:cNvSpPr/>
          <p:nvPr/>
        </p:nvSpPr>
        <p:spPr>
          <a:xfrm>
            <a:off x="3799511" y="4745799"/>
            <a:ext cx="1932377" cy="1333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</a:t>
            </a:r>
          </a:p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номер телефона банка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51A9983-A133-F74B-9536-1868183E53BB}"/>
              </a:ext>
            </a:extLst>
          </p:cNvPr>
          <p:cNvCxnSpPr>
            <a:cxnSpLocks/>
          </p:cNvCxnSpPr>
          <p:nvPr/>
        </p:nvCxnSpPr>
        <p:spPr>
          <a:xfrm>
            <a:off x="5377908" y="3793121"/>
            <a:ext cx="32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F7D3FAA-DF2B-1540-89DB-258696FBC18E}"/>
              </a:ext>
            </a:extLst>
          </p:cNvPr>
          <p:cNvSpPr/>
          <p:nvPr/>
        </p:nvSpPr>
        <p:spPr>
          <a:xfrm>
            <a:off x="2099150" y="3043965"/>
            <a:ext cx="3276538" cy="1159318"/>
          </a:xfrm>
          <a:prstGeom prst="roundRect">
            <a:avLst>
              <a:gd name="adj" fmla="val 345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0D66C54-C34B-194B-998A-A3D25B2F3B18}"/>
              </a:ext>
            </a:extLst>
          </p:cNvPr>
          <p:cNvCxnSpPr/>
          <p:nvPr/>
        </p:nvCxnSpPr>
        <p:spPr>
          <a:xfrm>
            <a:off x="5701908" y="3793120"/>
            <a:ext cx="0" cy="2268000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BF5E727-5E75-DA47-8F4A-EBAE0A06E7FF}"/>
              </a:ext>
            </a:extLst>
          </p:cNvPr>
          <p:cNvSpPr/>
          <p:nvPr/>
        </p:nvSpPr>
        <p:spPr>
          <a:xfrm>
            <a:off x="7739591" y="1016100"/>
            <a:ext cx="2965622" cy="1025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от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незнакомого адресата 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0E17C5FA-60A1-964D-BFDB-F1234477F9F0}"/>
              </a:ext>
            </a:extLst>
          </p:cNvPr>
          <p:cNvSpPr/>
          <p:nvPr/>
        </p:nvSpPr>
        <p:spPr>
          <a:xfrm>
            <a:off x="7708251" y="2453916"/>
            <a:ext cx="2618105" cy="51862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41FF40E-C668-7244-9BA2-C90C80C1AA22}"/>
              </a:ext>
            </a:extLst>
          </p:cNvPr>
          <p:cNvCxnSpPr>
            <a:cxnSpLocks/>
          </p:cNvCxnSpPr>
          <p:nvPr/>
        </p:nvCxnSpPr>
        <p:spPr>
          <a:xfrm flipH="1">
            <a:off x="7717395" y="1016100"/>
            <a:ext cx="0" cy="17309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6176477-2FC8-AC4E-A39B-9BB097EDF4D5}"/>
              </a:ext>
            </a:extLst>
          </p:cNvPr>
          <p:cNvSpPr/>
          <p:nvPr/>
        </p:nvSpPr>
        <p:spPr>
          <a:xfrm>
            <a:off x="8760580" y="6177097"/>
            <a:ext cx="2910822" cy="7176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 не номер телефона банка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43EA0EE-B1D2-F840-A3E7-727DDA9AF2DF}"/>
              </a:ext>
            </a:extLst>
          </p:cNvPr>
          <p:cNvCxnSpPr>
            <a:cxnSpLocks/>
          </p:cNvCxnSpPr>
          <p:nvPr/>
        </p:nvCxnSpPr>
        <p:spPr>
          <a:xfrm>
            <a:off x="11317421" y="4649233"/>
            <a:ext cx="32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1A97DFD6-0322-8F46-9635-88F567BB3FD2}"/>
              </a:ext>
            </a:extLst>
          </p:cNvPr>
          <p:cNvSpPr/>
          <p:nvPr/>
        </p:nvSpPr>
        <p:spPr>
          <a:xfrm>
            <a:off x="8038663" y="3900076"/>
            <a:ext cx="3276538" cy="1701833"/>
          </a:xfrm>
          <a:prstGeom prst="roundRect">
            <a:avLst>
              <a:gd name="adj" fmla="val 3459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AA3D15A-089B-C74C-A2A7-B47BF2DFC647}"/>
              </a:ext>
            </a:extLst>
          </p:cNvPr>
          <p:cNvCxnSpPr/>
          <p:nvPr/>
        </p:nvCxnSpPr>
        <p:spPr>
          <a:xfrm>
            <a:off x="11641421" y="4649232"/>
            <a:ext cx="0" cy="2268000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53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optev-mb\AppData\Local\Microsoft\Windows\Temporary Internet Files\Content.Outlook\1923Z785\Screenshot_20170824-104929.png">
            <a:extLst>
              <a:ext uri="{FF2B5EF4-FFF2-40B4-BE49-F238E27FC236}">
                <a16:creationId xmlns:a16="http://schemas.microsoft.com/office/drawing/2014/main" id="{5F40F54E-D549-0349-8E32-11D10BBB7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9944" y="2113612"/>
            <a:ext cx="3783653" cy="505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971560" y="1416505"/>
            <a:ext cx="4156024" cy="615352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4E69C3D-9DDA-7048-8E3C-56F299A8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8899" y="2113612"/>
            <a:ext cx="3871232" cy="290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D48FF3-3F01-C94B-BEBF-400848E50B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7362990" y="1475497"/>
            <a:ext cx="4156024" cy="615352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75413" y="98270"/>
            <a:ext cx="10062339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ПРИМЕРЫ МОШЕННИЧЕСКИХ СООБЩЕНИЙ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ED140A-1B8D-E54F-9B04-30DAA6BF77D0}"/>
              </a:ext>
            </a:extLst>
          </p:cNvPr>
          <p:cNvSpPr/>
          <p:nvPr/>
        </p:nvSpPr>
        <p:spPr>
          <a:xfrm>
            <a:off x="2554871" y="920413"/>
            <a:ext cx="2965622" cy="1025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от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незнакомого адресата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E653293-3A44-B643-9130-C5B9348D9AC3}"/>
              </a:ext>
            </a:extLst>
          </p:cNvPr>
          <p:cNvSpPr/>
          <p:nvPr/>
        </p:nvSpPr>
        <p:spPr>
          <a:xfrm>
            <a:off x="2523531" y="2358229"/>
            <a:ext cx="2618105" cy="51862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CE23FF9-8B71-7D45-B919-03DEE234EF1A}"/>
              </a:ext>
            </a:extLst>
          </p:cNvPr>
          <p:cNvCxnSpPr>
            <a:cxnSpLocks/>
          </p:cNvCxnSpPr>
          <p:nvPr/>
        </p:nvCxnSpPr>
        <p:spPr>
          <a:xfrm flipH="1">
            <a:off x="2532675" y="920413"/>
            <a:ext cx="0" cy="17309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6DF985-ECC9-6540-803A-C9D465581842}"/>
              </a:ext>
            </a:extLst>
          </p:cNvPr>
          <p:cNvCxnSpPr>
            <a:cxnSpLocks/>
          </p:cNvCxnSpPr>
          <p:nvPr/>
        </p:nvCxnSpPr>
        <p:spPr>
          <a:xfrm>
            <a:off x="2329098" y="6415544"/>
            <a:ext cx="0" cy="1143764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46EC3CFA-A03E-1B48-B542-105C9C8E4200}"/>
              </a:ext>
            </a:extLst>
          </p:cNvPr>
          <p:cNvSpPr/>
          <p:nvPr/>
        </p:nvSpPr>
        <p:spPr>
          <a:xfrm>
            <a:off x="2594322" y="5721038"/>
            <a:ext cx="1983692" cy="125015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B3453BB-059C-A94B-9470-3DC9A73C95A1}"/>
              </a:ext>
            </a:extLst>
          </p:cNvPr>
          <p:cNvSpPr/>
          <p:nvPr/>
        </p:nvSpPr>
        <p:spPr>
          <a:xfrm>
            <a:off x="2329098" y="7149464"/>
            <a:ext cx="2248916" cy="409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Короткая ссылка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4269C11-CDBA-3445-83DF-00F44B5BA49A}"/>
              </a:ext>
            </a:extLst>
          </p:cNvPr>
          <p:cNvCxnSpPr>
            <a:cxnSpLocks/>
          </p:cNvCxnSpPr>
          <p:nvPr/>
        </p:nvCxnSpPr>
        <p:spPr>
          <a:xfrm>
            <a:off x="2315610" y="6415544"/>
            <a:ext cx="278712" cy="0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BEE4E30-7EC9-F444-8621-5340B85DEB27}"/>
              </a:ext>
            </a:extLst>
          </p:cNvPr>
          <p:cNvSpPr/>
          <p:nvPr/>
        </p:nvSpPr>
        <p:spPr>
          <a:xfrm>
            <a:off x="7813159" y="1179725"/>
            <a:ext cx="2965622" cy="1025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от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незнакомого адресата 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5EF5580-8059-4448-A8E0-2BD514B5F3A7}"/>
              </a:ext>
            </a:extLst>
          </p:cNvPr>
          <p:cNvSpPr/>
          <p:nvPr/>
        </p:nvSpPr>
        <p:spPr>
          <a:xfrm>
            <a:off x="7781819" y="2617541"/>
            <a:ext cx="2618105" cy="51862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3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71F9E63-E837-6A4A-AFF0-899B061FC817}"/>
              </a:ext>
            </a:extLst>
          </p:cNvPr>
          <p:cNvCxnSpPr>
            <a:cxnSpLocks/>
          </p:cNvCxnSpPr>
          <p:nvPr/>
        </p:nvCxnSpPr>
        <p:spPr>
          <a:xfrm flipH="1">
            <a:off x="7790963" y="1179725"/>
            <a:ext cx="0" cy="173097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57854B1-4A5F-0C4A-86DF-BAB99E6632A2}"/>
              </a:ext>
            </a:extLst>
          </p:cNvPr>
          <p:cNvCxnSpPr>
            <a:cxnSpLocks/>
          </p:cNvCxnSpPr>
          <p:nvPr/>
        </p:nvCxnSpPr>
        <p:spPr>
          <a:xfrm>
            <a:off x="7988836" y="4478813"/>
            <a:ext cx="0" cy="1143764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0F522F55-95BB-7A45-A0BA-950127958DC5}"/>
              </a:ext>
            </a:extLst>
          </p:cNvPr>
          <p:cNvSpPr/>
          <p:nvPr/>
        </p:nvSpPr>
        <p:spPr>
          <a:xfrm>
            <a:off x="8254059" y="4114808"/>
            <a:ext cx="3065455" cy="78165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18" tIns="52209" rIns="104418" bIns="52209" rtlCol="0" anchor="t"/>
          <a:lstStyle/>
          <a:p>
            <a:pPr algn="ctr" defTabSz="1043734" hangingPunct="1"/>
            <a:endParaRPr lang="ru-RU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06BDB38-916A-E74B-8CAB-83626F42DACC}"/>
              </a:ext>
            </a:extLst>
          </p:cNvPr>
          <p:cNvSpPr/>
          <p:nvPr/>
        </p:nvSpPr>
        <p:spPr>
          <a:xfrm>
            <a:off x="7988836" y="5212733"/>
            <a:ext cx="2248916" cy="409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lIns="101082" tIns="50540" rIns="101082" bIns="50540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Короткая ссылка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FA81672-D6F4-FE48-9ACF-4DE4E7A66093}"/>
              </a:ext>
            </a:extLst>
          </p:cNvPr>
          <p:cNvCxnSpPr>
            <a:cxnSpLocks/>
          </p:cNvCxnSpPr>
          <p:nvPr/>
        </p:nvCxnSpPr>
        <p:spPr>
          <a:xfrm>
            <a:off x="7975348" y="4478813"/>
            <a:ext cx="278712" cy="0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3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2045566" y="-687681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59C85-2FCE-9946-9851-C678CED61005}"/>
              </a:ext>
            </a:extLst>
          </p:cNvPr>
          <p:cNvSpPr/>
          <p:nvPr/>
        </p:nvSpPr>
        <p:spPr>
          <a:xfrm>
            <a:off x="5068508" y="674176"/>
            <a:ext cx="7733091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оставляйте карту без присмотра </a:t>
            </a:r>
            <a:b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передавайте никому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44664-0EB3-D341-940D-125FB189FA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7F17F-B1CA-FB48-BB5D-DFD8F035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7" t="-15970" r="-11321"/>
          <a:stretch/>
        </p:blipFill>
        <p:spPr>
          <a:xfrm rot="21027788">
            <a:off x="7205401" y="3333813"/>
            <a:ext cx="6149116" cy="43301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009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06859C-2162-E64D-A904-379C1BF4A8A0}"/>
              </a:ext>
            </a:extLst>
          </p:cNvPr>
          <p:cNvSpPr/>
          <p:nvPr/>
        </p:nvSpPr>
        <p:spPr>
          <a:xfrm>
            <a:off x="397672" y="424633"/>
            <a:ext cx="2879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35E8A4-3146-D94A-8F65-20178C5A3C35}"/>
              </a:ext>
            </a:extLst>
          </p:cNvPr>
          <p:cNvSpPr/>
          <p:nvPr/>
        </p:nvSpPr>
        <p:spPr>
          <a:xfrm>
            <a:off x="7538285" y="2185001"/>
            <a:ext cx="4827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ВАС ОБМАНУЛИ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8664E58-657A-5A4A-81BE-3AE02C9FE09F}"/>
              </a:ext>
            </a:extLst>
          </p:cNvPr>
          <p:cNvCxnSpPr>
            <a:cxnSpLocks/>
          </p:cNvCxnSpPr>
          <p:nvPr/>
        </p:nvCxnSpPr>
        <p:spPr>
          <a:xfrm>
            <a:off x="7129563" y="2442258"/>
            <a:ext cx="0" cy="20721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6D8C3-724E-2943-AB00-00B9B09861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A3013FA-6FC3-AA4D-8BA8-A2E135AEB91B}"/>
              </a:ext>
            </a:extLst>
          </p:cNvPr>
          <p:cNvSpPr/>
          <p:nvPr/>
        </p:nvSpPr>
        <p:spPr>
          <a:xfrm>
            <a:off x="12176125" y="196100"/>
            <a:ext cx="1132727" cy="21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28574" tIns="28574" rIns="28574" bIns="28574" anchor="ctr"/>
          <a:lstStyle/>
          <a:p>
            <a:pPr defTabSz="685783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3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 descr="C:\Users\14505197\Алина\cyber_security\presentation\08_Лебедь\logo_white.png">
            <a:extLst>
              <a:ext uri="{FF2B5EF4-FFF2-40B4-BE49-F238E27FC236}">
                <a16:creationId xmlns:a16="http://schemas.microsoft.com/office/drawing/2014/main" id="{A9AE93F0-591D-774D-BC48-59020FEF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42" y="43823"/>
            <a:ext cx="1592135" cy="4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56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194437" y="76939"/>
            <a:ext cx="10663947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ДЕЙСТВИЯ ПРИ МОШЕННИЧЕСТВЕ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6CFB43-6BF1-1E45-B90C-0D211339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808288"/>
            <a:ext cx="13479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D9689C-6073-5743-B10C-F92EEFEEB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24" y="2160686"/>
            <a:ext cx="2574407" cy="26143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67B127-330D-AC4B-A202-B2E5EE3CEDBD}"/>
              </a:ext>
            </a:extLst>
          </p:cNvPr>
          <p:cNvSpPr/>
          <p:nvPr/>
        </p:nvSpPr>
        <p:spPr>
          <a:xfrm>
            <a:off x="318371" y="5337724"/>
            <a:ext cx="350122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240"/>
              </a:lnSpc>
            </a:pPr>
            <a:r>
              <a:rPr lang="ru-RU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В мобильном приложении</a:t>
            </a:r>
            <a:r>
              <a:rPr lang="ru-RU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 </a:t>
            </a:r>
          </a:p>
          <a:p>
            <a:pPr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Нажмите иконку телефона в левом верхнем углу 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393E30-32D6-BC40-B63E-660206BC51D4}"/>
              </a:ext>
            </a:extLst>
          </p:cNvPr>
          <p:cNvSpPr/>
          <p:nvPr/>
        </p:nvSpPr>
        <p:spPr>
          <a:xfrm>
            <a:off x="5271824" y="5120913"/>
            <a:ext cx="2887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l"/>
            <a:r>
              <a:rPr lang="ru-RU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900</a:t>
            </a:r>
          </a:p>
          <a:p>
            <a:pPr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С мобильного телефона, звонки</a:t>
            </a:r>
          </a:p>
          <a:p>
            <a:pPr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по России бесплатные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580D04-0C5E-AF46-88E5-740DCA8F1829}"/>
              </a:ext>
            </a:extLst>
          </p:cNvPr>
          <p:cNvSpPr/>
          <p:nvPr/>
        </p:nvSpPr>
        <p:spPr>
          <a:xfrm>
            <a:off x="8398943" y="5164244"/>
            <a:ext cx="50321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+7 495 500-55-50</a:t>
            </a:r>
          </a:p>
          <a:p>
            <a:pPr marL="403225" indent="496888"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Для звонков из любой</a:t>
            </a:r>
          </a:p>
          <a:p>
            <a:pPr marL="403225" indent="496888"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точки мира,</a:t>
            </a:r>
          </a:p>
          <a:p>
            <a:pPr marL="403225" indent="496888" algn="l"/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по тарифам оператора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9608EEC-ACDA-DE44-822A-15502CECD13E}"/>
              </a:ext>
            </a:extLst>
          </p:cNvPr>
          <p:cNvGrpSpPr/>
          <p:nvPr/>
        </p:nvGrpSpPr>
        <p:grpSpPr>
          <a:xfrm>
            <a:off x="318371" y="880427"/>
            <a:ext cx="12905445" cy="1083883"/>
            <a:chOff x="5341775" y="-2075887"/>
            <a:chExt cx="12905445" cy="1083883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048F056B-5E3D-1449-AF58-5907ACCFC16D}"/>
                </a:ext>
              </a:extLst>
            </p:cNvPr>
            <p:cNvSpPr/>
            <p:nvPr/>
          </p:nvSpPr>
          <p:spPr>
            <a:xfrm>
              <a:off x="5341775" y="-2012048"/>
              <a:ext cx="12905445" cy="979986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5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503B26F-7D99-C44F-AEAC-FC7321F80C5A}"/>
                </a:ext>
              </a:extLst>
            </p:cNvPr>
            <p:cNvSpPr/>
            <p:nvPr/>
          </p:nvSpPr>
          <p:spPr>
            <a:xfrm>
              <a:off x="9468574" y="-1975142"/>
              <a:ext cx="63779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4800" dirty="0">
                  <a:solidFill>
                    <a:schemeClr val="bg1"/>
                  </a:solidFill>
                  <a:latin typeface="Arial"/>
                </a:rPr>
                <a:t>Мы всегда на связи 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CA0EF5-C442-4D41-B67F-485ED3D5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922" y="-2075887"/>
              <a:ext cx="1083883" cy="108388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4716AAE-DC9B-4B48-9E24-C7E44D8A2E8C}"/>
              </a:ext>
            </a:extLst>
          </p:cNvPr>
          <p:cNvGrpSpPr/>
          <p:nvPr/>
        </p:nvGrpSpPr>
        <p:grpSpPr>
          <a:xfrm>
            <a:off x="9774765" y="2688805"/>
            <a:ext cx="2166709" cy="2084806"/>
            <a:chOff x="6360523" y="4950938"/>
            <a:chExt cx="1228278" cy="1181848"/>
          </a:xfrm>
        </p:grpSpPr>
        <p:pic>
          <p:nvPicPr>
            <p:cNvPr id="21" name="Рисунок 20" descr="Изображение выглядит как воздушный шар, воздушное судн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4DA5C4FF-9907-274B-8696-99666104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523" y="4950938"/>
              <a:ext cx="1228278" cy="118184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2638137-0B90-BB42-B198-41B1385BA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523" y="5029530"/>
              <a:ext cx="558337" cy="605276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7A4BA46-49F5-5D49-974A-C91F7A587D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59" y="2460987"/>
            <a:ext cx="2342140" cy="23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6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6CFB43-6BF1-1E45-B90C-0D211339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808288"/>
            <a:ext cx="13479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749B5A-D16B-A947-A543-437CF315061B}"/>
              </a:ext>
            </a:extLst>
          </p:cNvPr>
          <p:cNvSpPr/>
          <p:nvPr/>
        </p:nvSpPr>
        <p:spPr>
          <a:xfrm>
            <a:off x="2323512" y="6338728"/>
            <a:ext cx="705047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algn="l">
              <a:lnSpc>
                <a:spcPct val="107000"/>
              </a:lnSpc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После чего позвоните в банк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76D694-CCC7-1E4B-BFBB-44133172ACD5}"/>
              </a:ext>
            </a:extLst>
          </p:cNvPr>
          <p:cNvSpPr/>
          <p:nvPr/>
        </p:nvSpPr>
        <p:spPr>
          <a:xfrm>
            <a:off x="238461" y="1763341"/>
            <a:ext cx="1358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ИЛИ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AF4AA6-E147-3943-BDB9-013B0D0E41CA}"/>
              </a:ext>
            </a:extLst>
          </p:cNvPr>
          <p:cNvSpPr/>
          <p:nvPr/>
        </p:nvSpPr>
        <p:spPr>
          <a:xfrm>
            <a:off x="2323512" y="2573274"/>
            <a:ext cx="1030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Зайдите в интернет-банк</a:t>
            </a:r>
          </a:p>
          <a:p>
            <a:pPr algn="l"/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или мобильное приложение Сбербанк Онлайн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F8313D-F4DD-C24D-B272-D670367E21E8}"/>
              </a:ext>
            </a:extLst>
          </p:cNvPr>
          <p:cNvSpPr/>
          <p:nvPr/>
        </p:nvSpPr>
        <p:spPr>
          <a:xfrm>
            <a:off x="2323512" y="4060631"/>
            <a:ext cx="444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Выберете карту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2B35BA-CC11-9348-ACAB-62817C734FDF}"/>
              </a:ext>
            </a:extLst>
          </p:cNvPr>
          <p:cNvSpPr/>
          <p:nvPr/>
        </p:nvSpPr>
        <p:spPr>
          <a:xfrm>
            <a:off x="2323512" y="5154645"/>
            <a:ext cx="6900004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algn="l">
              <a:lnSpc>
                <a:spcPct val="107000"/>
              </a:lnSpc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Нажмите «Заблокировать карту»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A49E8CE-7AFF-0B40-9147-D3F934510901}"/>
              </a:ext>
            </a:extLst>
          </p:cNvPr>
          <p:cNvGrpSpPr/>
          <p:nvPr/>
        </p:nvGrpSpPr>
        <p:grpSpPr>
          <a:xfrm>
            <a:off x="296910" y="826231"/>
            <a:ext cx="12905445" cy="1083883"/>
            <a:chOff x="5341775" y="-2063998"/>
            <a:chExt cx="12905445" cy="1083883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8FB56421-C6E8-294C-A2D2-D0892E064876}"/>
                </a:ext>
              </a:extLst>
            </p:cNvPr>
            <p:cNvSpPr/>
            <p:nvPr/>
          </p:nvSpPr>
          <p:spPr>
            <a:xfrm>
              <a:off x="5341775" y="-2012048"/>
              <a:ext cx="12905445" cy="979986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5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40ED1-3DBF-CA42-8C3F-639397752CD8}"/>
                </a:ext>
              </a:extLst>
            </p:cNvPr>
            <p:cNvSpPr/>
            <p:nvPr/>
          </p:nvSpPr>
          <p:spPr>
            <a:xfrm>
              <a:off x="9337115" y="-1937554"/>
              <a:ext cx="63779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4800" dirty="0">
                  <a:solidFill>
                    <a:schemeClr val="bg1"/>
                  </a:solidFill>
                  <a:latin typeface="Arial"/>
                </a:rPr>
                <a:t>Мы всегда на связи 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E59006-4B14-9446-ABCE-4942E7D8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477" y="-2063998"/>
              <a:ext cx="1083883" cy="1083883"/>
            </a:xfrm>
            <a:prstGeom prst="rect">
              <a:avLst/>
            </a:prstGeom>
          </p:spPr>
        </p:pic>
      </p:grpSp>
      <p:sp>
        <p:nvSpPr>
          <p:cNvPr id="39" name="Заголовок 22">
            <a:extLst>
              <a:ext uri="{FF2B5EF4-FFF2-40B4-BE49-F238E27FC236}">
                <a16:creationId xmlns:a16="http://schemas.microsoft.com/office/drawing/2014/main" id="{C47A95E3-B51A-6B4D-B224-DF15EFC4F6C2}"/>
              </a:ext>
            </a:extLst>
          </p:cNvPr>
          <p:cNvSpPr txBox="1">
            <a:spLocks/>
          </p:cNvSpPr>
          <p:nvPr/>
        </p:nvSpPr>
        <p:spPr>
          <a:xfrm>
            <a:off x="194437" y="76939"/>
            <a:ext cx="10663947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ДЕЙСТВИЯ ПРИ МОШЕННИЧЕСТВЕ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E058CCD-7ECD-1A42-8CBC-A6EBC615E33E}"/>
              </a:ext>
            </a:extLst>
          </p:cNvPr>
          <p:cNvGrpSpPr/>
          <p:nvPr/>
        </p:nvGrpSpPr>
        <p:grpSpPr>
          <a:xfrm>
            <a:off x="1113880" y="2471227"/>
            <a:ext cx="965290" cy="1200329"/>
            <a:chOff x="295275" y="1827242"/>
            <a:chExt cx="965290" cy="1200329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A6AEDED-3AE4-9A4F-BC9A-5282DDB64DDB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562B4B-9855-9143-AE47-924EE79C541F}"/>
                </a:ext>
              </a:extLst>
            </p:cNvPr>
            <p:cNvSpPr txBox="1"/>
            <p:nvPr/>
          </p:nvSpPr>
          <p:spPr>
            <a:xfrm>
              <a:off x="408518" y="1827242"/>
              <a:ext cx="6997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96DF54D-B5A3-6946-9B82-4C1753C836F6}"/>
              </a:ext>
            </a:extLst>
          </p:cNvPr>
          <p:cNvGrpSpPr/>
          <p:nvPr/>
        </p:nvGrpSpPr>
        <p:grpSpPr>
          <a:xfrm>
            <a:off x="1113880" y="3633689"/>
            <a:ext cx="965290" cy="1200328"/>
            <a:chOff x="4197351" y="2548011"/>
            <a:chExt cx="315993" cy="3929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9CA8BAC-E96B-AD47-A38D-46421EF2FC3E}"/>
                </a:ext>
              </a:extLst>
            </p:cNvPr>
            <p:cNvSpPr/>
            <p:nvPr/>
          </p:nvSpPr>
          <p:spPr>
            <a:xfrm>
              <a:off x="4197351" y="25859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512044-2992-EE40-9403-E27BB75C9F48}"/>
                </a:ext>
              </a:extLst>
            </p:cNvPr>
            <p:cNvSpPr txBox="1"/>
            <p:nvPr/>
          </p:nvSpPr>
          <p:spPr>
            <a:xfrm>
              <a:off x="4237644" y="2548011"/>
              <a:ext cx="235408" cy="3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816B5F8-EF11-0C49-9446-7A3B39FD00D0}"/>
              </a:ext>
            </a:extLst>
          </p:cNvPr>
          <p:cNvGrpSpPr/>
          <p:nvPr/>
        </p:nvGrpSpPr>
        <p:grpSpPr>
          <a:xfrm>
            <a:off x="1115693" y="4796150"/>
            <a:ext cx="965290" cy="1200330"/>
            <a:chOff x="4216401" y="2886932"/>
            <a:chExt cx="315993" cy="392935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6477980-8D05-FE4D-8622-09CC17E067E9}"/>
                </a:ext>
              </a:extLst>
            </p:cNvPr>
            <p:cNvSpPr/>
            <p:nvPr/>
          </p:nvSpPr>
          <p:spPr>
            <a:xfrm>
              <a:off x="4216401" y="29288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218885-8327-9448-8452-6FEBB2E2C8AA}"/>
                </a:ext>
              </a:extLst>
            </p:cNvPr>
            <p:cNvSpPr txBox="1"/>
            <p:nvPr/>
          </p:nvSpPr>
          <p:spPr>
            <a:xfrm>
              <a:off x="4259869" y="2886932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3D323AB-8F30-C14F-9DC2-32F662907E07}"/>
              </a:ext>
            </a:extLst>
          </p:cNvPr>
          <p:cNvGrpSpPr/>
          <p:nvPr/>
        </p:nvGrpSpPr>
        <p:grpSpPr>
          <a:xfrm>
            <a:off x="1113880" y="5958613"/>
            <a:ext cx="965290" cy="1200330"/>
            <a:chOff x="4231641" y="3222495"/>
            <a:chExt cx="315993" cy="392935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DB2792D-8056-C749-8C92-98A0BF3D022B}"/>
                </a:ext>
              </a:extLst>
            </p:cNvPr>
            <p:cNvSpPr/>
            <p:nvPr/>
          </p:nvSpPr>
          <p:spPr>
            <a:xfrm>
              <a:off x="4231641" y="326413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934F7A-72F5-5F4E-8AF9-921C07487B44}"/>
                </a:ext>
              </a:extLst>
            </p:cNvPr>
            <p:cNvSpPr txBox="1"/>
            <p:nvPr/>
          </p:nvSpPr>
          <p:spPr>
            <a:xfrm>
              <a:off x="4268502" y="3222495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153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6CFB43-6BF1-1E45-B90C-0D211339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808288"/>
            <a:ext cx="13479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749B5A-D16B-A947-A543-437CF315061B}"/>
              </a:ext>
            </a:extLst>
          </p:cNvPr>
          <p:cNvSpPr/>
          <p:nvPr/>
        </p:nvSpPr>
        <p:spPr>
          <a:xfrm>
            <a:off x="2323512" y="6338728"/>
            <a:ext cx="705047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algn="l">
              <a:lnSpc>
                <a:spcPct val="107000"/>
              </a:lnSpc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Используйте антивирус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AF4AA6-E147-3943-BDB9-013B0D0E41CA}"/>
              </a:ext>
            </a:extLst>
          </p:cNvPr>
          <p:cNvSpPr/>
          <p:nvPr/>
        </p:nvSpPr>
        <p:spPr>
          <a:xfrm>
            <a:off x="2323511" y="2218109"/>
            <a:ext cx="10878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Нельзя сообщать никому: логины, пароли, ПИН </a:t>
            </a:r>
            <a:b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</a:b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и CVV-коды от банковских карт, подтверждающие пароли из СМС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F8313D-F4DD-C24D-B272-D670367E21E8}"/>
              </a:ext>
            </a:extLst>
          </p:cNvPr>
          <p:cNvSpPr/>
          <p:nvPr/>
        </p:nvSpPr>
        <p:spPr>
          <a:xfrm>
            <a:off x="2323512" y="4060631"/>
            <a:ext cx="10687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Не совершайте операции по просьбе третьих лиц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2B35BA-CC11-9348-ACAB-62817C734FDF}"/>
              </a:ext>
            </a:extLst>
          </p:cNvPr>
          <p:cNvSpPr/>
          <p:nvPr/>
        </p:nvSpPr>
        <p:spPr>
          <a:xfrm>
            <a:off x="2323512" y="5154645"/>
            <a:ext cx="1087884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algn="l">
              <a:lnSpc>
                <a:spcPct val="107000"/>
              </a:lnSpc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Не переходите по ссылкам с неизвестных номеров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A49E8CE-7AFF-0B40-9147-D3F934510901}"/>
              </a:ext>
            </a:extLst>
          </p:cNvPr>
          <p:cNvGrpSpPr/>
          <p:nvPr/>
        </p:nvGrpSpPr>
        <p:grpSpPr>
          <a:xfrm>
            <a:off x="296910" y="793391"/>
            <a:ext cx="14993547" cy="1083883"/>
            <a:chOff x="5341775" y="-2096838"/>
            <a:chExt cx="14993547" cy="1083883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8FB56421-C6E8-294C-A2D2-D0892E064876}"/>
                </a:ext>
              </a:extLst>
            </p:cNvPr>
            <p:cNvSpPr/>
            <p:nvPr/>
          </p:nvSpPr>
          <p:spPr>
            <a:xfrm>
              <a:off x="5341775" y="-2012048"/>
              <a:ext cx="12905445" cy="979986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5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CC40ED1-3DBF-CA42-8C3F-639397752CD8}"/>
                </a:ext>
              </a:extLst>
            </p:cNvPr>
            <p:cNvSpPr/>
            <p:nvPr/>
          </p:nvSpPr>
          <p:spPr>
            <a:xfrm>
              <a:off x="6574351" y="-1847285"/>
              <a:ext cx="137609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3200" dirty="0">
                  <a:solidFill>
                    <a:schemeClr val="bg1"/>
                  </a:solidFill>
                  <a:latin typeface="Arial"/>
                </a:rPr>
                <a:t>Сбербанк отправляет СМС только с номеров 900 и 9000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E59006-4B14-9446-ABCE-4942E7D8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885" y="-2096838"/>
              <a:ext cx="1083883" cy="1083883"/>
            </a:xfrm>
            <a:prstGeom prst="rect">
              <a:avLst/>
            </a:prstGeom>
          </p:spPr>
        </p:pic>
      </p:grpSp>
      <p:sp>
        <p:nvSpPr>
          <p:cNvPr id="39" name="Заголовок 22">
            <a:extLst>
              <a:ext uri="{FF2B5EF4-FFF2-40B4-BE49-F238E27FC236}">
                <a16:creationId xmlns:a16="http://schemas.microsoft.com/office/drawing/2014/main" id="{C47A95E3-B51A-6B4D-B224-DF15EFC4F6C2}"/>
              </a:ext>
            </a:extLst>
          </p:cNvPr>
          <p:cNvSpPr txBox="1">
            <a:spLocks/>
          </p:cNvSpPr>
          <p:nvPr/>
        </p:nvSpPr>
        <p:spPr>
          <a:xfrm>
            <a:off x="194437" y="76939"/>
            <a:ext cx="10663947" cy="911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ПРАВИЛА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E058CCD-7ECD-1A42-8CBC-A6EBC615E33E}"/>
              </a:ext>
            </a:extLst>
          </p:cNvPr>
          <p:cNvGrpSpPr/>
          <p:nvPr/>
        </p:nvGrpSpPr>
        <p:grpSpPr>
          <a:xfrm>
            <a:off x="1113880" y="2321327"/>
            <a:ext cx="965290" cy="1200329"/>
            <a:chOff x="295275" y="1827242"/>
            <a:chExt cx="965290" cy="1200329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A6AEDED-3AE4-9A4F-BC9A-5282DDB64DDB}"/>
                </a:ext>
              </a:extLst>
            </p:cNvPr>
            <p:cNvSpPr/>
            <p:nvPr/>
          </p:nvSpPr>
          <p:spPr>
            <a:xfrm>
              <a:off x="295275" y="1911926"/>
              <a:ext cx="965290" cy="96529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562B4B-9855-9143-AE47-924EE79C541F}"/>
                </a:ext>
              </a:extLst>
            </p:cNvPr>
            <p:cNvSpPr txBox="1"/>
            <p:nvPr/>
          </p:nvSpPr>
          <p:spPr>
            <a:xfrm>
              <a:off x="408518" y="1827242"/>
              <a:ext cx="6997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96DF54D-B5A3-6946-9B82-4C1753C836F6}"/>
              </a:ext>
            </a:extLst>
          </p:cNvPr>
          <p:cNvGrpSpPr/>
          <p:nvPr/>
        </p:nvGrpSpPr>
        <p:grpSpPr>
          <a:xfrm>
            <a:off x="1113880" y="3633689"/>
            <a:ext cx="965290" cy="1200328"/>
            <a:chOff x="4197351" y="2548011"/>
            <a:chExt cx="315993" cy="3929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9CA8BAC-E96B-AD47-A38D-46421EF2FC3E}"/>
                </a:ext>
              </a:extLst>
            </p:cNvPr>
            <p:cNvSpPr/>
            <p:nvPr/>
          </p:nvSpPr>
          <p:spPr>
            <a:xfrm>
              <a:off x="4197351" y="25859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512044-2992-EE40-9403-E27BB75C9F48}"/>
                </a:ext>
              </a:extLst>
            </p:cNvPr>
            <p:cNvSpPr txBox="1"/>
            <p:nvPr/>
          </p:nvSpPr>
          <p:spPr>
            <a:xfrm>
              <a:off x="4237644" y="2548011"/>
              <a:ext cx="235408" cy="39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816B5F8-EF11-0C49-9446-7A3B39FD00D0}"/>
              </a:ext>
            </a:extLst>
          </p:cNvPr>
          <p:cNvGrpSpPr/>
          <p:nvPr/>
        </p:nvGrpSpPr>
        <p:grpSpPr>
          <a:xfrm>
            <a:off x="1115693" y="4826130"/>
            <a:ext cx="965290" cy="1200330"/>
            <a:chOff x="4216401" y="2886932"/>
            <a:chExt cx="315993" cy="392935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6477980-8D05-FE4D-8622-09CC17E067E9}"/>
                </a:ext>
              </a:extLst>
            </p:cNvPr>
            <p:cNvSpPr/>
            <p:nvPr/>
          </p:nvSpPr>
          <p:spPr>
            <a:xfrm>
              <a:off x="4216401" y="292885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218885-8327-9448-8452-6FEBB2E2C8AA}"/>
                </a:ext>
              </a:extLst>
            </p:cNvPr>
            <p:cNvSpPr txBox="1"/>
            <p:nvPr/>
          </p:nvSpPr>
          <p:spPr>
            <a:xfrm>
              <a:off x="4259869" y="2886932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3D323AB-8F30-C14F-9DC2-32F662907E07}"/>
              </a:ext>
            </a:extLst>
          </p:cNvPr>
          <p:cNvGrpSpPr/>
          <p:nvPr/>
        </p:nvGrpSpPr>
        <p:grpSpPr>
          <a:xfrm>
            <a:off x="1113880" y="5988593"/>
            <a:ext cx="965290" cy="1200330"/>
            <a:chOff x="4231641" y="3222495"/>
            <a:chExt cx="315993" cy="392935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CDB2792D-8056-C749-8C92-98A0BF3D022B}"/>
                </a:ext>
              </a:extLst>
            </p:cNvPr>
            <p:cNvSpPr/>
            <p:nvPr/>
          </p:nvSpPr>
          <p:spPr>
            <a:xfrm>
              <a:off x="4231641" y="3264137"/>
              <a:ext cx="315993" cy="315993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440" tIns="57720" rIns="115440" bIns="57720" rtlCol="0" anchor="t"/>
            <a:lstStyle/>
            <a:p>
              <a:pPr defTabSz="1153952" hangingPunct="1"/>
              <a:endParaRPr lang="ru-RU" sz="54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934F7A-72F5-5F4E-8AF9-921C07487B44}"/>
                </a:ext>
              </a:extLst>
            </p:cNvPr>
            <p:cNvSpPr txBox="1"/>
            <p:nvPr/>
          </p:nvSpPr>
          <p:spPr>
            <a:xfrm>
              <a:off x="4268502" y="3222495"/>
              <a:ext cx="229058" cy="3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010961" hangingPunct="1"/>
              <a:r>
                <a:rPr lang="en-US" sz="7200" kern="12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lang="ru-RU" sz="72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109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239229" y="102785"/>
            <a:ext cx="8740720" cy="911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АКТИВНЫЙВОЗРАСТ.РФ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D8ECA7-77E6-3248-9DC3-8F6F37585A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6CFB43-6BF1-1E45-B90C-0D211339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808288"/>
            <a:ext cx="13479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43" y="63350"/>
            <a:ext cx="834684" cy="42448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AF70FB8-ECD9-2045-B954-12BC43640F38}"/>
              </a:ext>
            </a:extLst>
          </p:cNvPr>
          <p:cNvGrpSpPr/>
          <p:nvPr/>
        </p:nvGrpSpPr>
        <p:grpSpPr>
          <a:xfrm>
            <a:off x="295275" y="1839146"/>
            <a:ext cx="6450276" cy="5625745"/>
            <a:chOff x="438747" y="1396299"/>
            <a:chExt cx="5572187" cy="485990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9FE4AA3-4B44-CB41-BD6E-76D982B20881}"/>
                </a:ext>
              </a:extLst>
            </p:cNvPr>
            <p:cNvGrpSpPr/>
            <p:nvPr/>
          </p:nvGrpSpPr>
          <p:grpSpPr>
            <a:xfrm>
              <a:off x="438747" y="1396299"/>
              <a:ext cx="5572187" cy="4859901"/>
              <a:chOff x="438747" y="1396299"/>
              <a:chExt cx="5572187" cy="4859901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438747" y="1396299"/>
                <a:ext cx="5572187" cy="4859901"/>
                <a:chOff x="1023937" y="752400"/>
                <a:chExt cx="22333717" cy="12722772"/>
              </a:xfrm>
            </p:grpSpPr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1023937" y="752400"/>
                  <a:ext cx="22333717" cy="12722772"/>
                </a:xfrm>
                <a:prstGeom prst="roundRect">
                  <a:avLst>
                    <a:gd name="adj" fmla="val 497"/>
                  </a:avLst>
                </a:prstGeom>
                <a:noFill/>
                <a:ln w="12700">
                  <a:solidFill>
                    <a:srgbClr val="2F2A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2517843" y="943499"/>
                  <a:ext cx="19956680" cy="523349"/>
                </a:xfrm>
                <a:prstGeom prst="rect">
                  <a:avLst/>
                </a:prstGeom>
                <a:noFill/>
                <a:ln w="12700">
                  <a:solidFill>
                    <a:srgbClr val="2F2A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32000" rtlCol="0" anchor="ctr"/>
                <a:lstStyle/>
                <a:p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1023937" y="1619250"/>
                  <a:ext cx="22333717" cy="0"/>
                </a:xfrm>
                <a:prstGeom prst="line">
                  <a:avLst/>
                </a:prstGeom>
                <a:ln w="12700">
                  <a:solidFill>
                    <a:srgbClr val="2F2A2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Группа 64"/>
                <p:cNvGrpSpPr/>
                <p:nvPr/>
              </p:nvGrpSpPr>
              <p:grpSpPr>
                <a:xfrm>
                  <a:off x="2680825" y="1079385"/>
                  <a:ext cx="240795" cy="257069"/>
                  <a:chOff x="4940806" y="3042000"/>
                  <a:chExt cx="330004" cy="352306"/>
                </a:xfrm>
              </p:grpSpPr>
              <p:sp>
                <p:nvSpPr>
                  <p:cNvPr id="70" name="Овал 69"/>
                  <p:cNvSpPr/>
                  <p:nvPr/>
                </p:nvSpPr>
                <p:spPr>
                  <a:xfrm>
                    <a:off x="4940806" y="3042000"/>
                    <a:ext cx="276553" cy="276553"/>
                  </a:xfrm>
                  <a:prstGeom prst="ellipse">
                    <a:avLst/>
                  </a:prstGeom>
                  <a:noFill/>
                  <a:ln w="12700">
                    <a:solidFill>
                      <a:srgbClr val="2F2A2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>
                    <a:off x="5151421" y="3274917"/>
                    <a:ext cx="119389" cy="119389"/>
                  </a:xfrm>
                  <a:prstGeom prst="line">
                    <a:avLst/>
                  </a:prstGeom>
                  <a:ln w="12700">
                    <a:solidFill>
                      <a:srgbClr val="2F2A2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3069408" y="943500"/>
                  <a:ext cx="3492" cy="523350"/>
                </a:xfrm>
                <a:prstGeom prst="line">
                  <a:avLst/>
                </a:prstGeom>
                <a:ln w="12700">
                  <a:solidFill>
                    <a:srgbClr val="2F2A2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Полилиния 66"/>
                <p:cNvSpPr/>
                <p:nvPr/>
              </p:nvSpPr>
              <p:spPr>
                <a:xfrm rot="2700000">
                  <a:off x="1407827" y="1081860"/>
                  <a:ext cx="254399" cy="254812"/>
                </a:xfrm>
                <a:custGeom>
                  <a:avLst/>
                  <a:gdLst>
                    <a:gd name="connsiteX0" fmla="*/ 0 w 644766"/>
                    <a:gd name="connsiteY0" fmla="*/ 556026 h 645813"/>
                    <a:gd name="connsiteX1" fmla="*/ 0 w 644766"/>
                    <a:gd name="connsiteY1" fmla="*/ 556027 h 645813"/>
                    <a:gd name="connsiteX2" fmla="*/ 0 w 644766"/>
                    <a:gd name="connsiteY2" fmla="*/ 556027 h 645813"/>
                    <a:gd name="connsiteX3" fmla="*/ 27817 w 644766"/>
                    <a:gd name="connsiteY3" fmla="*/ 26298 h 645813"/>
                    <a:gd name="connsiteX4" fmla="*/ 91305 w 644766"/>
                    <a:gd name="connsiteY4" fmla="*/ 0 h 645813"/>
                    <a:gd name="connsiteX5" fmla="*/ 91305 w 644766"/>
                    <a:gd name="connsiteY5" fmla="*/ 1 h 645813"/>
                    <a:gd name="connsiteX6" fmla="*/ 181091 w 644766"/>
                    <a:gd name="connsiteY6" fmla="*/ 89787 h 645813"/>
                    <a:gd name="connsiteX7" fmla="*/ 181091 w 644766"/>
                    <a:gd name="connsiteY7" fmla="*/ 466241 h 645813"/>
                    <a:gd name="connsiteX8" fmla="*/ 554980 w 644766"/>
                    <a:gd name="connsiteY8" fmla="*/ 466241 h 645813"/>
                    <a:gd name="connsiteX9" fmla="*/ 644766 w 644766"/>
                    <a:gd name="connsiteY9" fmla="*/ 556027 h 645813"/>
                    <a:gd name="connsiteX10" fmla="*/ 644765 w 644766"/>
                    <a:gd name="connsiteY10" fmla="*/ 556027 h 645813"/>
                    <a:gd name="connsiteX11" fmla="*/ 554979 w 644766"/>
                    <a:gd name="connsiteY11" fmla="*/ 645813 h 645813"/>
                    <a:gd name="connsiteX12" fmla="*/ 89786 w 644766"/>
                    <a:gd name="connsiteY12" fmla="*/ 645812 h 645813"/>
                    <a:gd name="connsiteX13" fmla="*/ 7056 w 644766"/>
                    <a:gd name="connsiteY13" fmla="*/ 590974 h 645813"/>
                    <a:gd name="connsiteX14" fmla="*/ 0 w 644766"/>
                    <a:gd name="connsiteY14" fmla="*/ 556027 h 645813"/>
                    <a:gd name="connsiteX15" fmla="*/ 1520 w 644766"/>
                    <a:gd name="connsiteY15" fmla="*/ 548501 h 645813"/>
                    <a:gd name="connsiteX16" fmla="*/ 1520 w 644766"/>
                    <a:gd name="connsiteY16" fmla="*/ 89786 h 645813"/>
                    <a:gd name="connsiteX17" fmla="*/ 27817 w 644766"/>
                    <a:gd name="connsiteY17" fmla="*/ 26298 h 64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4766" h="645813">
                      <a:moveTo>
                        <a:pt x="0" y="556026"/>
                      </a:moveTo>
                      <a:lnTo>
                        <a:pt x="0" y="556027"/>
                      </a:lnTo>
                      <a:lnTo>
                        <a:pt x="0" y="556027"/>
                      </a:lnTo>
                      <a:close/>
                      <a:moveTo>
                        <a:pt x="27817" y="26298"/>
                      </a:moveTo>
                      <a:cubicBezTo>
                        <a:pt x="44065" y="10050"/>
                        <a:pt x="66512" y="0"/>
                        <a:pt x="91305" y="0"/>
                      </a:cubicBezTo>
                      <a:lnTo>
                        <a:pt x="91305" y="1"/>
                      </a:lnTo>
                      <a:cubicBezTo>
                        <a:pt x="140892" y="1"/>
                        <a:pt x="181091" y="40200"/>
                        <a:pt x="181091" y="89787"/>
                      </a:cubicBezTo>
                      <a:lnTo>
                        <a:pt x="181091" y="466241"/>
                      </a:lnTo>
                      <a:lnTo>
                        <a:pt x="554980" y="466241"/>
                      </a:lnTo>
                      <a:cubicBezTo>
                        <a:pt x="604567" y="466241"/>
                        <a:pt x="644766" y="506440"/>
                        <a:pt x="644766" y="556027"/>
                      </a:cubicBezTo>
                      <a:lnTo>
                        <a:pt x="644765" y="556027"/>
                      </a:lnTo>
                      <a:cubicBezTo>
                        <a:pt x="644765" y="605614"/>
                        <a:pt x="604566" y="645813"/>
                        <a:pt x="554979" y="645813"/>
                      </a:cubicBezTo>
                      <a:lnTo>
                        <a:pt x="89786" y="645812"/>
                      </a:lnTo>
                      <a:cubicBezTo>
                        <a:pt x="52596" y="645812"/>
                        <a:pt x="20686" y="623200"/>
                        <a:pt x="7056" y="590974"/>
                      </a:cubicBezTo>
                      <a:lnTo>
                        <a:pt x="0" y="556027"/>
                      </a:lnTo>
                      <a:lnTo>
                        <a:pt x="1520" y="548501"/>
                      </a:lnTo>
                      <a:lnTo>
                        <a:pt x="1520" y="89786"/>
                      </a:lnTo>
                      <a:cubicBezTo>
                        <a:pt x="1520" y="64993"/>
                        <a:pt x="11569" y="42546"/>
                        <a:pt x="27817" y="2629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2F2A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13500000">
                  <a:off x="1816052" y="1076013"/>
                  <a:ext cx="254399" cy="254812"/>
                </a:xfrm>
                <a:custGeom>
                  <a:avLst/>
                  <a:gdLst>
                    <a:gd name="connsiteX0" fmla="*/ 0 w 644766"/>
                    <a:gd name="connsiteY0" fmla="*/ 556026 h 645813"/>
                    <a:gd name="connsiteX1" fmla="*/ 0 w 644766"/>
                    <a:gd name="connsiteY1" fmla="*/ 556027 h 645813"/>
                    <a:gd name="connsiteX2" fmla="*/ 0 w 644766"/>
                    <a:gd name="connsiteY2" fmla="*/ 556027 h 645813"/>
                    <a:gd name="connsiteX3" fmla="*/ 27817 w 644766"/>
                    <a:gd name="connsiteY3" fmla="*/ 26298 h 645813"/>
                    <a:gd name="connsiteX4" fmla="*/ 91305 w 644766"/>
                    <a:gd name="connsiteY4" fmla="*/ 0 h 645813"/>
                    <a:gd name="connsiteX5" fmla="*/ 91305 w 644766"/>
                    <a:gd name="connsiteY5" fmla="*/ 1 h 645813"/>
                    <a:gd name="connsiteX6" fmla="*/ 181091 w 644766"/>
                    <a:gd name="connsiteY6" fmla="*/ 89787 h 645813"/>
                    <a:gd name="connsiteX7" fmla="*/ 181091 w 644766"/>
                    <a:gd name="connsiteY7" fmla="*/ 466241 h 645813"/>
                    <a:gd name="connsiteX8" fmla="*/ 554980 w 644766"/>
                    <a:gd name="connsiteY8" fmla="*/ 466241 h 645813"/>
                    <a:gd name="connsiteX9" fmla="*/ 644766 w 644766"/>
                    <a:gd name="connsiteY9" fmla="*/ 556027 h 645813"/>
                    <a:gd name="connsiteX10" fmla="*/ 644765 w 644766"/>
                    <a:gd name="connsiteY10" fmla="*/ 556027 h 645813"/>
                    <a:gd name="connsiteX11" fmla="*/ 554979 w 644766"/>
                    <a:gd name="connsiteY11" fmla="*/ 645813 h 645813"/>
                    <a:gd name="connsiteX12" fmla="*/ 89786 w 644766"/>
                    <a:gd name="connsiteY12" fmla="*/ 645812 h 645813"/>
                    <a:gd name="connsiteX13" fmla="*/ 7056 w 644766"/>
                    <a:gd name="connsiteY13" fmla="*/ 590974 h 645813"/>
                    <a:gd name="connsiteX14" fmla="*/ 0 w 644766"/>
                    <a:gd name="connsiteY14" fmla="*/ 556027 h 645813"/>
                    <a:gd name="connsiteX15" fmla="*/ 1520 w 644766"/>
                    <a:gd name="connsiteY15" fmla="*/ 548501 h 645813"/>
                    <a:gd name="connsiteX16" fmla="*/ 1520 w 644766"/>
                    <a:gd name="connsiteY16" fmla="*/ 89786 h 645813"/>
                    <a:gd name="connsiteX17" fmla="*/ 27817 w 644766"/>
                    <a:gd name="connsiteY17" fmla="*/ 26298 h 645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4766" h="645813">
                      <a:moveTo>
                        <a:pt x="0" y="556026"/>
                      </a:moveTo>
                      <a:lnTo>
                        <a:pt x="0" y="556027"/>
                      </a:lnTo>
                      <a:lnTo>
                        <a:pt x="0" y="556027"/>
                      </a:lnTo>
                      <a:close/>
                      <a:moveTo>
                        <a:pt x="27817" y="26298"/>
                      </a:moveTo>
                      <a:cubicBezTo>
                        <a:pt x="44065" y="10050"/>
                        <a:pt x="66512" y="0"/>
                        <a:pt x="91305" y="0"/>
                      </a:cubicBezTo>
                      <a:lnTo>
                        <a:pt x="91305" y="1"/>
                      </a:lnTo>
                      <a:cubicBezTo>
                        <a:pt x="140892" y="1"/>
                        <a:pt x="181091" y="40200"/>
                        <a:pt x="181091" y="89787"/>
                      </a:cubicBezTo>
                      <a:lnTo>
                        <a:pt x="181091" y="466241"/>
                      </a:lnTo>
                      <a:lnTo>
                        <a:pt x="554980" y="466241"/>
                      </a:lnTo>
                      <a:cubicBezTo>
                        <a:pt x="604567" y="466241"/>
                        <a:pt x="644766" y="506440"/>
                        <a:pt x="644766" y="556027"/>
                      </a:cubicBezTo>
                      <a:lnTo>
                        <a:pt x="644765" y="556027"/>
                      </a:lnTo>
                      <a:cubicBezTo>
                        <a:pt x="644765" y="605614"/>
                        <a:pt x="604566" y="645813"/>
                        <a:pt x="554979" y="645813"/>
                      </a:cubicBezTo>
                      <a:lnTo>
                        <a:pt x="89786" y="645812"/>
                      </a:lnTo>
                      <a:cubicBezTo>
                        <a:pt x="52596" y="645812"/>
                        <a:pt x="20686" y="623200"/>
                        <a:pt x="7056" y="590974"/>
                      </a:cubicBezTo>
                      <a:lnTo>
                        <a:pt x="0" y="556027"/>
                      </a:lnTo>
                      <a:lnTo>
                        <a:pt x="1520" y="548501"/>
                      </a:lnTo>
                      <a:lnTo>
                        <a:pt x="1520" y="89786"/>
                      </a:lnTo>
                      <a:cubicBezTo>
                        <a:pt x="1520" y="64993"/>
                        <a:pt x="11569" y="42546"/>
                        <a:pt x="27817" y="2629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2F2A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9" name="5-конечная звезда 68"/>
                <p:cNvSpPr/>
                <p:nvPr/>
              </p:nvSpPr>
              <p:spPr>
                <a:xfrm>
                  <a:off x="22679036" y="1090249"/>
                  <a:ext cx="458286" cy="282033"/>
                </a:xfrm>
                <a:prstGeom prst="star5">
                  <a:avLst>
                    <a:gd name="adj" fmla="val 25559"/>
                    <a:gd name="hf" fmla="val 105146"/>
                    <a:gd name="vf" fmla="val 110557"/>
                  </a:avLst>
                </a:prstGeom>
                <a:noFill/>
                <a:ln w="12700">
                  <a:solidFill>
                    <a:srgbClr val="2F2A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244" y="1762199"/>
                <a:ext cx="5450714" cy="4414291"/>
              </a:xfrm>
              <a:prstGeom prst="rect">
                <a:avLst/>
              </a:prstGeom>
            </p:spPr>
          </p:pic>
        </p:grpSp>
        <p:sp>
          <p:nvSpPr>
            <p:cNvPr id="73" name="Прямоугольник 72"/>
            <p:cNvSpPr/>
            <p:nvPr/>
          </p:nvSpPr>
          <p:spPr>
            <a:xfrm>
              <a:off x="583528" y="1424581"/>
              <a:ext cx="2409533" cy="292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Circe" panose="020B0502020203020203" pitchFamily="34" charset="-52"/>
                  <a:ea typeface="Calibri" panose="020F0502020204030204" pitchFamily="34" charset="0"/>
                </a:rPr>
                <a:t>активныйвозраст.рф</a:t>
              </a:r>
              <a:endParaRPr lang="ru-RU" sz="1600" dirty="0">
                <a:latin typeface="Circe" panose="020B0502020203020203" pitchFamily="34" charset="-52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023095" y="1482517"/>
            <a:ext cx="816429" cy="17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14314" y="1852150"/>
            <a:ext cx="5643611" cy="559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Онлайн-журнал и комплекс удобных сервисов, продуктов для людей старшего поколения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Ежедневно: полезные советы     о поддержке здоровья, финансовом благополучии и многое другое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выгодных продуктах «Сбербанка»</a:t>
            </a:r>
          </a:p>
          <a:p>
            <a:pPr algn="l" fontAlgn="base">
              <a:lnSpc>
                <a:spcPct val="107000"/>
              </a:lnSpc>
            </a:pPr>
            <a:r>
              <a:rPr lang="ru-RU" sz="2800" dirty="0">
                <a:solidFill>
                  <a:srgbClr val="4A4A4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продуктах партнёров</a:t>
            </a:r>
            <a:endParaRPr lang="ru-RU" sz="24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CB13E24F-E584-174F-B9CB-07DB887D116B}"/>
              </a:ext>
            </a:extLst>
          </p:cNvPr>
          <p:cNvSpPr/>
          <p:nvPr/>
        </p:nvSpPr>
        <p:spPr>
          <a:xfrm>
            <a:off x="7202128" y="2038552"/>
            <a:ext cx="228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B13E24F-E584-174F-B9CB-07DB887D116B}"/>
              </a:ext>
            </a:extLst>
          </p:cNvPr>
          <p:cNvSpPr/>
          <p:nvPr/>
        </p:nvSpPr>
        <p:spPr>
          <a:xfrm>
            <a:off x="7202128" y="3829526"/>
            <a:ext cx="228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B13E24F-E584-174F-B9CB-07DB887D116B}"/>
              </a:ext>
            </a:extLst>
          </p:cNvPr>
          <p:cNvSpPr/>
          <p:nvPr/>
        </p:nvSpPr>
        <p:spPr>
          <a:xfrm>
            <a:off x="7202128" y="6153970"/>
            <a:ext cx="228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32206" y="803506"/>
            <a:ext cx="1265496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ts val="3240"/>
              </a:lnSpc>
            </a:pPr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Заходите на наш сайт, вступайте в группы в социальных сетях и подписывайтесь на нашу рассылку</a:t>
            </a:r>
            <a:endParaRPr lang="ru-RU" sz="2800" b="1" dirty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5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7183" y="3053878"/>
            <a:ext cx="4138025" cy="952516"/>
          </a:xfrm>
          <a:prstGeom prst="rect">
            <a:avLst/>
          </a:prstGeom>
          <a:noFill/>
        </p:spPr>
        <p:txBody>
          <a:bodyPr wrap="square" lIns="120345" tIns="60172" rIns="120345" bIns="60172" rtlCol="0">
            <a:sp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031697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00923-A74C-4E19-9CC5-CFA21313E59A}"/>
              </a:ext>
            </a:extLst>
          </p:cNvPr>
          <p:cNvSpPr/>
          <p:nvPr/>
        </p:nvSpPr>
        <p:spPr>
          <a:xfrm>
            <a:off x="0" y="0"/>
            <a:ext cx="13479463" cy="758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A2780-6BE7-4B7E-A912-80193B9A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138" y="103592"/>
            <a:ext cx="1354254" cy="3897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15687-A507-48C1-975B-DB8285805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05" y="51534"/>
            <a:ext cx="1575363" cy="493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0057E2-5D7B-4AD4-A928-1F355D1774D2}"/>
              </a:ext>
            </a:extLst>
          </p:cNvPr>
          <p:cNvSpPr txBox="1"/>
          <p:nvPr/>
        </p:nvSpPr>
        <p:spPr>
          <a:xfrm>
            <a:off x="206071" y="170139"/>
            <a:ext cx="2836354" cy="646331"/>
          </a:xfrm>
          <a:prstGeom prst="rect">
            <a:avLst/>
          </a:prstGeom>
        </p:spPr>
        <p:txBody>
          <a:bodyPr/>
          <a:lstStyle>
            <a:lvl1pPr algn="l" defTabSz="914400" eaLnBrk="1" hangingPunct="1">
              <a:spcBef>
                <a:spcPct val="0"/>
              </a:spcBef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Для заметок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153F93-68CA-4E7F-8829-FAED18785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82102"/>
              </p:ext>
            </p:extLst>
          </p:nvPr>
        </p:nvGraphicFramePr>
        <p:xfrm>
          <a:off x="357185" y="1329861"/>
          <a:ext cx="813051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513">
                  <a:extLst>
                    <a:ext uri="{9D8B030D-6E8A-4147-A177-3AD203B41FA5}">
                      <a16:colId xmlns:a16="http://schemas.microsoft.com/office/drawing/2014/main" val="23540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3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69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7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5975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AD25CEB-3748-461B-B799-7F30CF8FE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92765"/>
              </p:ext>
            </p:extLst>
          </p:nvPr>
        </p:nvGraphicFramePr>
        <p:xfrm>
          <a:off x="357184" y="4296581"/>
          <a:ext cx="813051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513">
                  <a:extLst>
                    <a:ext uri="{9D8B030D-6E8A-4147-A177-3AD203B41FA5}">
                      <a16:colId xmlns:a16="http://schemas.microsoft.com/office/drawing/2014/main" val="23540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3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69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7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59755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9CB4B7-9A02-4C6C-8580-948E529A16FB}"/>
              </a:ext>
            </a:extLst>
          </p:cNvPr>
          <p:cNvSpPr/>
          <p:nvPr/>
        </p:nvSpPr>
        <p:spPr>
          <a:xfrm>
            <a:off x="288685" y="1278345"/>
            <a:ext cx="108254" cy="60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C06F7F-99F3-4C04-A8D0-785B3D74B155}"/>
              </a:ext>
            </a:extLst>
          </p:cNvPr>
          <p:cNvSpPr/>
          <p:nvPr/>
        </p:nvSpPr>
        <p:spPr>
          <a:xfrm>
            <a:off x="8433570" y="1217154"/>
            <a:ext cx="108254" cy="60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EDA44351-EAEB-469D-B230-DAD76E8F93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C441F2-1FE5-4F44-AE8A-74822C61C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58" y="1531299"/>
            <a:ext cx="1964094" cy="58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0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00923-A74C-4E19-9CC5-CFA21313E59A}"/>
              </a:ext>
            </a:extLst>
          </p:cNvPr>
          <p:cNvSpPr/>
          <p:nvPr/>
        </p:nvSpPr>
        <p:spPr>
          <a:xfrm>
            <a:off x="0" y="0"/>
            <a:ext cx="13479463" cy="758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A2780-6BE7-4B7E-A912-80193B9AD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138" y="103592"/>
            <a:ext cx="1354254" cy="3897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15687-A507-48C1-975B-DB8285805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05" y="51534"/>
            <a:ext cx="1575363" cy="493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0057E2-5D7B-4AD4-A928-1F355D1774D2}"/>
              </a:ext>
            </a:extLst>
          </p:cNvPr>
          <p:cNvSpPr txBox="1"/>
          <p:nvPr/>
        </p:nvSpPr>
        <p:spPr>
          <a:xfrm>
            <a:off x="206071" y="170139"/>
            <a:ext cx="2836354" cy="646331"/>
          </a:xfrm>
          <a:prstGeom prst="rect">
            <a:avLst/>
          </a:prstGeom>
        </p:spPr>
        <p:txBody>
          <a:bodyPr/>
          <a:lstStyle>
            <a:lvl1pPr algn="l" defTabSz="914400" eaLnBrk="1" hangingPunct="1">
              <a:spcBef>
                <a:spcPct val="0"/>
              </a:spcBef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Для заметок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153F93-68CA-4E7F-8829-FAED18785AEB}"/>
              </a:ext>
            </a:extLst>
          </p:cNvPr>
          <p:cNvGraphicFramePr>
            <a:graphicFrameLocks noGrp="1"/>
          </p:cNvGraphicFramePr>
          <p:nvPr/>
        </p:nvGraphicFramePr>
        <p:xfrm>
          <a:off x="357185" y="1329861"/>
          <a:ext cx="813051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513">
                  <a:extLst>
                    <a:ext uri="{9D8B030D-6E8A-4147-A177-3AD203B41FA5}">
                      <a16:colId xmlns:a16="http://schemas.microsoft.com/office/drawing/2014/main" val="23540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3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69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7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5975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AD25CEB-3748-461B-B799-7F30CF8FEB8A}"/>
              </a:ext>
            </a:extLst>
          </p:cNvPr>
          <p:cNvGraphicFramePr>
            <a:graphicFrameLocks noGrp="1"/>
          </p:cNvGraphicFramePr>
          <p:nvPr/>
        </p:nvGraphicFramePr>
        <p:xfrm>
          <a:off x="357184" y="4296581"/>
          <a:ext cx="813051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513">
                  <a:extLst>
                    <a:ext uri="{9D8B030D-6E8A-4147-A177-3AD203B41FA5}">
                      <a16:colId xmlns:a16="http://schemas.microsoft.com/office/drawing/2014/main" val="23540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3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69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7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59755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9CB4B7-9A02-4C6C-8580-948E529A16FB}"/>
              </a:ext>
            </a:extLst>
          </p:cNvPr>
          <p:cNvSpPr/>
          <p:nvPr/>
        </p:nvSpPr>
        <p:spPr>
          <a:xfrm>
            <a:off x="288685" y="1278345"/>
            <a:ext cx="108254" cy="60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C06F7F-99F3-4C04-A8D0-785B3D74B155}"/>
              </a:ext>
            </a:extLst>
          </p:cNvPr>
          <p:cNvSpPr/>
          <p:nvPr/>
        </p:nvSpPr>
        <p:spPr>
          <a:xfrm>
            <a:off x="8433570" y="1217154"/>
            <a:ext cx="108254" cy="60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728310BF-F31E-4FCC-84EA-C8285FD7FE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29923" y="7348994"/>
            <a:ext cx="1301158" cy="256779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47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0E14AB-0714-2942-935C-D48D0D74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8" y="2970701"/>
            <a:ext cx="42799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E4B69615-3F14-394F-B5A7-3EFF4B171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21" y="5357284"/>
            <a:ext cx="2672059" cy="20561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CB3442-E8CF-B148-966F-ECB249C477D1}"/>
              </a:ext>
            </a:extLst>
          </p:cNvPr>
          <p:cNvSpPr txBox="1"/>
          <p:nvPr/>
        </p:nvSpPr>
        <p:spPr>
          <a:xfrm rot="20890492">
            <a:off x="9258983" y="5632504"/>
            <a:ext cx="2362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Пин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-код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Петя1968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2165212" y="-704147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5A637E-835E-C145-8DB3-E09FB2705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5C615E-1FE1-B247-8617-34646D56EA2B}"/>
              </a:ext>
            </a:extLst>
          </p:cNvPr>
          <p:cNvSpPr/>
          <p:nvPr/>
        </p:nvSpPr>
        <p:spPr>
          <a:xfrm>
            <a:off x="4968765" y="571358"/>
            <a:ext cx="6788558" cy="55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Никому не говорите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ПИН-код и код безопасности</a:t>
            </a:r>
          </a:p>
          <a:p>
            <a:pPr algn="l">
              <a:lnSpc>
                <a:spcPts val="6080"/>
              </a:lnSpc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храните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ПИН-код рядом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картой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D004CD-7F72-044D-B34B-69A2D828F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70799">
            <a:off x="10208947" y="3174327"/>
            <a:ext cx="2890505" cy="27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2075399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4D2C32-7732-CF43-984A-37E6571B6B0A}"/>
              </a:ext>
            </a:extLst>
          </p:cNvPr>
          <p:cNvSpPr/>
          <p:nvPr/>
        </p:nvSpPr>
        <p:spPr>
          <a:xfrm>
            <a:off x="5333293" y="917597"/>
            <a:ext cx="5948601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980774-7396-C44B-A235-EFE1B7965F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D78CA12E-7B0A-DD4A-9826-56580725A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21" y="5460316"/>
            <a:ext cx="2672059" cy="20561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09F484-EB06-A24A-A42A-7B9696FA4FB1}"/>
              </a:ext>
            </a:extLst>
          </p:cNvPr>
          <p:cNvSpPr txBox="1"/>
          <p:nvPr/>
        </p:nvSpPr>
        <p:spPr>
          <a:xfrm rot="20890492">
            <a:off x="9258983" y="6104867"/>
            <a:ext cx="2362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*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2039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cs typeface="Al Bayan Plain" pitchFamily="2" charset="-78"/>
              </a:rPr>
              <a:t>*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  <a:cs typeface="Al Bayan Plain" pitchFamily="2" charset="-7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C3CEBD-82F4-7D42-89F8-CCE79BF86F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70799">
            <a:off x="10208947" y="3174327"/>
            <a:ext cx="2890505" cy="273269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D8E7AA-B010-714A-AFBD-739EFEC59AA3}"/>
              </a:ext>
            </a:extLst>
          </p:cNvPr>
          <p:cNvSpPr/>
          <p:nvPr/>
        </p:nvSpPr>
        <p:spPr>
          <a:xfrm>
            <a:off x="4968765" y="571358"/>
            <a:ext cx="6788558" cy="556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Измените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ПИН-код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банкомате 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известный только вам и запомните его</a:t>
            </a:r>
          </a:p>
          <a:p>
            <a:pPr algn="l">
              <a:lnSpc>
                <a:spcPts val="6080"/>
              </a:lnSpc>
              <a:defRPr/>
            </a:pP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0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2201105" y="-682134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65B2A1-D6C8-C14B-8232-3A0CE9360F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14ABA-A3D4-3642-97F6-56D52B9A5623}"/>
              </a:ext>
            </a:extLst>
          </p:cNvPr>
          <p:cNvSpPr/>
          <p:nvPr/>
        </p:nvSpPr>
        <p:spPr>
          <a:xfrm>
            <a:off x="4953781" y="571477"/>
            <a:ext cx="8525681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Осмотрите банкомат перед снятием денег, нажмите кнопку «отмена»</a:t>
            </a:r>
          </a:p>
        </p:txBody>
      </p:sp>
      <p:pic>
        <p:nvPicPr>
          <p:cNvPr id="9" name="Рисунок 2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4692" y="3233356"/>
            <a:ext cx="1808467" cy="38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F68890A2-23B4-48E4-B673-D1146688D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54" y="3255182"/>
            <a:ext cx="4188212" cy="3892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325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7FFA1F-F1E5-A448-87A3-9DEE222BC10A}"/>
              </a:ext>
            </a:extLst>
          </p:cNvPr>
          <p:cNvSpPr/>
          <p:nvPr/>
        </p:nvSpPr>
        <p:spPr>
          <a:xfrm>
            <a:off x="2075399" y="-693709"/>
            <a:ext cx="275267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0" b="1" dirty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0" b="1" dirty="0">
              <a:solidFill>
                <a:schemeClr val="bg1">
                  <a:alpha val="3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4D2C32-7732-CF43-984A-37E6571B6B0A}"/>
              </a:ext>
            </a:extLst>
          </p:cNvPr>
          <p:cNvSpPr/>
          <p:nvPr/>
        </p:nvSpPr>
        <p:spPr>
          <a:xfrm>
            <a:off x="5333293" y="917597"/>
            <a:ext cx="5948601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выбрасывайте в урну чек, который</a:t>
            </a:r>
          </a:p>
          <a:p>
            <a:pPr algn="l">
              <a:lnSpc>
                <a:spcPts val="6080"/>
              </a:lnSpc>
              <a:defRPr/>
            </a:pP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печатает банкомат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980774-7396-C44B-A235-EFE1B7965F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8DCD9B56-7B16-654B-B142-1C0EC47E05E7}"/>
              </a:ext>
            </a:extLst>
          </p:cNvPr>
          <p:cNvSpPr txBox="1">
            <a:spLocks/>
          </p:cNvSpPr>
          <p:nvPr/>
        </p:nvSpPr>
        <p:spPr>
          <a:xfrm>
            <a:off x="201087" y="4207137"/>
            <a:ext cx="4509810" cy="2030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БЕЗОПАСНОСТИ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чашка, стол, сидит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33F4EEBD-61DD-FD46-972C-FD4B35D34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4463" y="5204590"/>
            <a:ext cx="3117542" cy="237731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BB7EDB-ABDA-BB42-80F6-C8FCAE8F0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902" t="-25224" r="-91962"/>
          <a:stretch/>
        </p:blipFill>
        <p:spPr>
          <a:xfrm rot="19372417">
            <a:off x="9296916" y="3066101"/>
            <a:ext cx="2652637" cy="2450695"/>
          </a:xfrm>
          <a:prstGeom prst="ellips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D92DAE6-22A7-B04A-BA17-2AA3E59B42AA}"/>
              </a:ext>
            </a:extLst>
          </p:cNvPr>
          <p:cNvGrpSpPr/>
          <p:nvPr/>
        </p:nvGrpSpPr>
        <p:grpSpPr>
          <a:xfrm>
            <a:off x="10140554" y="1222339"/>
            <a:ext cx="2041451" cy="4508927"/>
            <a:chOff x="10140554" y="1222339"/>
            <a:chExt cx="2041451" cy="4508927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7FCDA0E-DA27-B74F-A2E7-2E73CCD39509}"/>
                </a:ext>
              </a:extLst>
            </p:cNvPr>
            <p:cNvSpPr/>
            <p:nvPr/>
          </p:nvSpPr>
          <p:spPr>
            <a:xfrm>
              <a:off x="10140554" y="2585071"/>
              <a:ext cx="2041451" cy="2041451"/>
            </a:xfrm>
            <a:prstGeom prst="ellipse">
              <a:avLst/>
            </a:prstGeom>
            <a:noFill/>
            <a:ln w="76200">
              <a:solidFill>
                <a:srgbClr val="EE81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8B78A4-B0E2-0040-82CC-A3FCBBF6C4F4}"/>
                </a:ext>
              </a:extLst>
            </p:cNvPr>
            <p:cNvSpPr txBox="1"/>
            <p:nvPr/>
          </p:nvSpPr>
          <p:spPr>
            <a:xfrm>
              <a:off x="10839711" y="1222339"/>
              <a:ext cx="680483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700" b="1" dirty="0">
                  <a:solidFill>
                    <a:srgbClr val="EE8137"/>
                  </a:solidFill>
                  <a:latin typeface="Aharoni" panose="020F0502020204030204" pitchFamily="34" charset="0"/>
                  <a:cs typeface="Aharon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11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813" y="141338"/>
            <a:ext cx="652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010961" hangingPunct="1"/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БАНК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169" y="1565567"/>
            <a:ext cx="85197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 defTabSz="1010961" hangingPunct="1"/>
            <a:r>
              <a:rPr lang="ru-R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дает возможность распоряжаться денежными средствами и отслеживать поступление денег на банковскую карту через СМС-оповещение</a:t>
            </a:r>
          </a:p>
          <a:p>
            <a:pPr algn="l" defTabSz="1010961" hangingPunct="1"/>
            <a:endParaRPr lang="ru-RU" sz="3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010961" hangingPunct="1"/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010961" hangingPunct="1"/>
            <a:r>
              <a:rPr lang="ru-R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пользования мобильным банкингом нужно иметь только ТЕЛЕФОН!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A52BCF7-3F9D-FB41-9989-F5716FC08D90}"/>
              </a:ext>
            </a:extLst>
          </p:cNvPr>
          <p:cNvSpPr txBox="1">
            <a:spLocks/>
          </p:cNvSpPr>
          <p:nvPr/>
        </p:nvSpPr>
        <p:spPr>
          <a:xfrm>
            <a:off x="183813" y="856093"/>
            <a:ext cx="984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 defTabSz="1010961" hangingPunct="1"/>
            <a:r>
              <a:rPr lang="ru-RU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такое мобильный банк:</a:t>
            </a:r>
          </a:p>
        </p:txBody>
      </p:sp>
      <p:sp>
        <p:nvSpPr>
          <p:cNvPr id="83" name="Номер слайда 82">
            <a:extLst>
              <a:ext uri="{FF2B5EF4-FFF2-40B4-BE49-F238E27FC236}">
                <a16:creationId xmlns:a16="http://schemas.microsoft.com/office/drawing/2014/main" id="{6CA8E3FF-99C7-244A-909E-64BCB36C3E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BB4D02-0E06-0248-A4D0-BEA5E92ED495}"/>
              </a:ext>
            </a:extLst>
          </p:cNvPr>
          <p:cNvGrpSpPr/>
          <p:nvPr/>
        </p:nvGrpSpPr>
        <p:grpSpPr>
          <a:xfrm>
            <a:off x="8721926" y="499730"/>
            <a:ext cx="3578042" cy="6996223"/>
            <a:chOff x="356004" y="1368906"/>
            <a:chExt cx="3056202" cy="607165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C3CFF3-25EB-D949-BFFD-B4E7DE0F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04" y="1368906"/>
              <a:ext cx="3056202" cy="607165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11" y="1873397"/>
              <a:ext cx="2831980" cy="4929739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9993711" y="1214372"/>
            <a:ext cx="1034472" cy="63924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5543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9488" tIns="39488" rIns="39488" bIns="39488" numCol="1" spcCol="38100" rtlCol="0" anchor="ctr">
        <a:spAutoFit/>
      </a:bodyPr>
      <a:lstStyle>
        <a:defPPr marL="0" marR="0" indent="0" algn="ctr" defTabSz="4541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9488" tIns="39488" rIns="39488" bIns="39488" numCol="1" spcCol="38100" rtlCol="0" anchor="ctr">
        <a:spAutoFit/>
      </a:bodyPr>
      <a:lstStyle>
        <a:defPPr marL="0" marR="0" indent="0" algn="ctr" defTabSz="45412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1622</Words>
  <Application>Microsoft Office PowerPoint</Application>
  <PresentationFormat>Произвольный</PresentationFormat>
  <Paragraphs>444</Paragraphs>
  <Slides>47</Slides>
  <Notes>29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Aharoni</vt:lpstr>
      <vt:lpstr>Arial</vt:lpstr>
      <vt:lpstr>Calibri</vt:lpstr>
      <vt:lpstr>Calibri Light</vt:lpstr>
      <vt:lpstr>Circe</vt:lpstr>
      <vt:lpstr>Helvetica Light</vt:lpstr>
      <vt:lpstr>Helvetica Neue</vt:lpstr>
      <vt:lpstr>Mistral</vt:lpstr>
      <vt:lpstr>Tahoma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ИНЖЕНЕРИЯ. МОШЕННИЧЕСТВО ПО ТЕЛЕФОНУ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СБЕРБАНК ОТПРАВЛЯЕТ СМС ТОЛЬКО С НОМЕРОВ 900 И 9000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СМС ДЕЙСТВИТЕЛЬНО ОТПРАВИЛ СБЕРБАНК?</vt:lpstr>
      <vt:lpstr>СБЕРБАНК ОТПРАВЛЯЕТ СМС ТОЛЬКО С НОМЕРОВ 900 И 9000</vt:lpstr>
      <vt:lpstr>ПРИМЕРЫ МОШЕННИЧЕСКИХ СООБЩЕНИЙ</vt:lpstr>
      <vt:lpstr>ПРИМЕРЫ МОШЕННИЧЕСКИХ СООБЩЕНИЙ</vt:lpstr>
      <vt:lpstr>Презентация PowerPoint</vt:lpstr>
      <vt:lpstr>ДЕЙСТВИЯ ПРИ МОШЕННИЧЕСТВЕ</vt:lpstr>
      <vt:lpstr>Презентация PowerPoint</vt:lpstr>
      <vt:lpstr>Презентация PowerPoint</vt:lpstr>
      <vt:lpstr>САЙТ АКТИВНЫЙВОЗРАСТ.РФ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Матвийчук</dc:creator>
  <cp:lastModifiedBy>Рогатнев Сергей</cp:lastModifiedBy>
  <cp:revision>244</cp:revision>
  <cp:lastPrinted>2019-04-05T12:24:34Z</cp:lastPrinted>
  <dcterms:created xsi:type="dcterms:W3CDTF">2019-03-01T10:19:53Z</dcterms:created>
  <dcterms:modified xsi:type="dcterms:W3CDTF">2019-06-14T15:01:55Z</dcterms:modified>
</cp:coreProperties>
</file>