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60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669088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Жучкова Екатерина Александровна" initials="ЖЕА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33" autoAdjust="0"/>
  </p:normalViewPr>
  <p:slideViewPr>
    <p:cSldViewPr>
      <p:cViewPr varScale="1">
        <p:scale>
          <a:sx n="72" d="100"/>
          <a:sy n="72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80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80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6C065D-0CB1-43FA-AD20-5EA8A39D721F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218"/>
            <a:ext cx="2890665" cy="4980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6866" y="9430218"/>
            <a:ext cx="2890665" cy="4980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A9092-8041-4477-A675-07264DD072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895082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9938" cy="498136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136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>
              <a:defRPr sz="1200"/>
            </a:lvl1pPr>
          </a:lstStyle>
          <a:p>
            <a:fld id="{C7E189BD-54FD-4AAA-B1BC-9EEB2DB3A8BE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1241425"/>
            <a:ext cx="4465638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10" tIns="45505" rIns="91010" bIns="4550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77958"/>
            <a:ext cx="5335270" cy="3909239"/>
          </a:xfrm>
          <a:prstGeom prst="rect">
            <a:avLst/>
          </a:prstGeom>
        </p:spPr>
        <p:txBody>
          <a:bodyPr vert="horz" lIns="91010" tIns="45505" rIns="91010" bIns="4550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889938" cy="498135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8135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r">
              <a:defRPr sz="1200"/>
            </a:lvl1pPr>
          </a:lstStyle>
          <a:p>
            <a:fld id="{1DA3661B-2219-4D6E-9E5F-5094912C40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82997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66E4-6A32-443E-A09D-08CE3FDC942B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6FC00-0CE5-4245-8370-8865EBA822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0262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66E4-6A32-443E-A09D-08CE3FDC942B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6FC00-0CE5-4245-8370-8865EBA822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1150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66E4-6A32-443E-A09D-08CE3FDC942B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6FC00-0CE5-4245-8370-8865EBA822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3300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66E4-6A32-443E-A09D-08CE3FDC942B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6FC00-0CE5-4245-8370-8865EBA822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396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66E4-6A32-443E-A09D-08CE3FDC942B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6FC00-0CE5-4245-8370-8865EBA822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9943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66E4-6A32-443E-A09D-08CE3FDC942B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6FC00-0CE5-4245-8370-8865EBA822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5331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66E4-6A32-443E-A09D-08CE3FDC942B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6FC00-0CE5-4245-8370-8865EBA822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4176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66E4-6A32-443E-A09D-08CE3FDC942B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6FC00-0CE5-4245-8370-8865EBA822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5131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66E4-6A32-443E-A09D-08CE3FDC942B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6FC00-0CE5-4245-8370-8865EBA822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10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66E4-6A32-443E-A09D-08CE3FDC942B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6FC00-0CE5-4245-8370-8865EBA822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5431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66E4-6A32-443E-A09D-08CE3FDC942B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6FC00-0CE5-4245-8370-8865EBA822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0232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166E4-6A32-443E-A09D-08CE3FDC942B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6FC00-0CE5-4245-8370-8865EBA822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51262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E1D7957-B8D2-4D66-B5A2-7201C6B68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384" y="332656"/>
            <a:ext cx="8507288" cy="817705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</a:t>
            </a: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 - </a:t>
            </a:r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35C2D3B1-A093-412A-BEC4-679B8B73FFDB}"/>
              </a:ext>
            </a:extLst>
          </p:cNvPr>
          <p:cNvSpPr/>
          <p:nvPr/>
        </p:nvSpPr>
        <p:spPr>
          <a:xfrm>
            <a:off x="2771800" y="188640"/>
            <a:ext cx="6048672" cy="72008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соглашение, которое заключено между гражданином и учреждением социальной защиты населения. Учреждение обязуется оказать гражданину помощь, а 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гражданин - реализовать 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мероприятия, предусмотренные программой социальной адаптации.</a:t>
            </a:r>
            <a:endParaRPr lang="ru-RU" sz="1200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xmlns="" id="{7D4D8347-6CCD-4A02-A0D0-F90308F09216}"/>
              </a:ext>
            </a:extLst>
          </p:cNvPr>
          <p:cNvSpPr/>
          <p:nvPr/>
        </p:nvSpPr>
        <p:spPr>
          <a:xfrm>
            <a:off x="611560" y="1196752"/>
            <a:ext cx="3816424" cy="936104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может заключить социальный контракт?</a:t>
            </a:r>
          </a:p>
          <a:p>
            <a:pPr algn="ctr"/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на основании социального контракта оказывается семьям, в которых доход на каждого члена семьи не превышает величину прожиточного минимума.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xmlns="" id="{0406B694-271A-4BC8-9DDA-6ADF3BC714E3}"/>
              </a:ext>
            </a:extLst>
          </p:cNvPr>
          <p:cNvSpPr/>
          <p:nvPr/>
        </p:nvSpPr>
        <p:spPr>
          <a:xfrm>
            <a:off x="5085385" y="1166727"/>
            <a:ext cx="3628908" cy="966129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такое программа социальной адаптации?</a:t>
            </a:r>
          </a:p>
          <a:p>
            <a:pPr algn="ctr"/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социальной адаптации это план мероприятий по выводу семьи из трудной жизненной ситуации. Программа составляется специалистами социальной защиты совместно с гражданином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F1DE3BDE-D349-4FE4-AE11-B88AFD3329B8}"/>
              </a:ext>
            </a:extLst>
          </p:cNvPr>
          <p:cNvSpPr/>
          <p:nvPr/>
        </p:nvSpPr>
        <p:spPr>
          <a:xfrm>
            <a:off x="381543" y="2379409"/>
            <a:ext cx="2003094" cy="7802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000" dirty="0"/>
              <a:t>Поиск работы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924D73EB-6C3A-415C-8350-6517C8377F74}"/>
              </a:ext>
            </a:extLst>
          </p:cNvPr>
          <p:cNvSpPr/>
          <p:nvPr/>
        </p:nvSpPr>
        <p:spPr>
          <a:xfrm>
            <a:off x="365876" y="3136739"/>
            <a:ext cx="2009880" cy="61735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/>
              <a:t>Размер помощи:</a:t>
            </a:r>
          </a:p>
          <a:p>
            <a:pPr algn="ctr"/>
            <a:r>
              <a:rPr lang="ru-RU" sz="1050" dirty="0"/>
              <a:t>10515 руб. </a:t>
            </a:r>
            <a:r>
              <a:rPr lang="ru-RU" sz="1000" dirty="0"/>
              <a:t>ежемесячная</a:t>
            </a:r>
            <a:r>
              <a:rPr lang="ru-RU" sz="1050" dirty="0"/>
              <a:t> выплата 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60D0DE38-FCB5-4669-87EE-5908C04863E8}"/>
              </a:ext>
            </a:extLst>
          </p:cNvPr>
          <p:cNvSpPr/>
          <p:nvPr/>
        </p:nvSpPr>
        <p:spPr>
          <a:xfrm>
            <a:off x="359413" y="3763428"/>
            <a:ext cx="2016343" cy="58300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/>
              <a:t>Срок действия контракта:</a:t>
            </a:r>
          </a:p>
          <a:p>
            <a:pPr algn="ctr"/>
            <a:r>
              <a:rPr lang="ru-RU" sz="1050" dirty="0"/>
              <a:t>до 12 месяцев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BE1BC6E5-31DF-4DA3-8970-24789783DE93}"/>
              </a:ext>
            </a:extLst>
          </p:cNvPr>
          <p:cNvSpPr/>
          <p:nvPr/>
        </p:nvSpPr>
        <p:spPr>
          <a:xfrm>
            <a:off x="372662" y="4346431"/>
            <a:ext cx="2003094" cy="7387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b="1" dirty="0"/>
              <a:t>Условие:</a:t>
            </a:r>
          </a:p>
          <a:p>
            <a:pPr algn="ctr"/>
            <a:r>
              <a:rPr lang="ru-RU" sz="900" dirty="0" smtClean="0"/>
              <a:t>предлагается незанятым гражданам, с учетом критериев  адресности и нуждаемости</a:t>
            </a:r>
            <a:endParaRPr lang="ru-RU" sz="900" dirty="0"/>
          </a:p>
        </p:txBody>
      </p:sp>
      <p:sp>
        <p:nvSpPr>
          <p:cNvPr id="20" name="Равнобедренный треугольник 19">
            <a:extLst>
              <a:ext uri="{FF2B5EF4-FFF2-40B4-BE49-F238E27FC236}">
                <a16:creationId xmlns:a16="http://schemas.microsoft.com/office/drawing/2014/main" xmlns="" id="{A49D1CFB-1686-4CD9-ACA4-2F1381DED0B9}"/>
              </a:ext>
            </a:extLst>
          </p:cNvPr>
          <p:cNvSpPr/>
          <p:nvPr/>
        </p:nvSpPr>
        <p:spPr>
          <a:xfrm rot="5400000" flipH="1" flipV="1">
            <a:off x="1247707" y="1533423"/>
            <a:ext cx="275880" cy="1980219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sz="1000" dirty="0"/>
              <a:t>1 направление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1A723450-25A7-4662-83A2-119608B67A7B}"/>
              </a:ext>
            </a:extLst>
          </p:cNvPr>
          <p:cNvSpPr/>
          <p:nvPr/>
        </p:nvSpPr>
        <p:spPr>
          <a:xfrm>
            <a:off x="2437616" y="2370563"/>
            <a:ext cx="2152146" cy="7503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000" dirty="0"/>
              <a:t>Профессиональное </a:t>
            </a:r>
          </a:p>
          <a:p>
            <a:r>
              <a:rPr lang="ru-RU" sz="1000" dirty="0"/>
              <a:t>о</a:t>
            </a:r>
            <a:r>
              <a:rPr lang="ru-RU" sz="1000" dirty="0" smtClean="0"/>
              <a:t>бучение, дополнительное </a:t>
            </a:r>
          </a:p>
          <a:p>
            <a:r>
              <a:rPr lang="ru-RU" sz="1000" dirty="0" smtClean="0"/>
              <a:t>проф. образование </a:t>
            </a:r>
            <a:endParaRPr lang="ru-RU" sz="1000" dirty="0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7E8201BC-B112-40B9-8E0F-DE2165549875}"/>
              </a:ext>
            </a:extLst>
          </p:cNvPr>
          <p:cNvSpPr/>
          <p:nvPr/>
        </p:nvSpPr>
        <p:spPr>
          <a:xfrm>
            <a:off x="4686746" y="2366907"/>
            <a:ext cx="2016225" cy="7630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050" dirty="0" smtClean="0"/>
              <a:t>Индивидуальная </a:t>
            </a:r>
          </a:p>
          <a:p>
            <a:r>
              <a:rPr lang="ru-RU" sz="1050" dirty="0"/>
              <a:t>п</a:t>
            </a:r>
            <a:r>
              <a:rPr lang="ru-RU" sz="1050" dirty="0" smtClean="0"/>
              <a:t>редпринимательская </a:t>
            </a:r>
          </a:p>
          <a:p>
            <a:r>
              <a:rPr lang="ru-RU" sz="1050" dirty="0" smtClean="0"/>
              <a:t>деятельность</a:t>
            </a:r>
            <a:endParaRPr lang="ru-RU" sz="1050" dirty="0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56827557-FC88-41CA-95A0-5D21540C2DC9}"/>
              </a:ext>
            </a:extLst>
          </p:cNvPr>
          <p:cNvSpPr/>
          <p:nvPr/>
        </p:nvSpPr>
        <p:spPr>
          <a:xfrm>
            <a:off x="6806471" y="2378486"/>
            <a:ext cx="1800200" cy="75145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000" dirty="0" smtClean="0"/>
          </a:p>
          <a:p>
            <a:r>
              <a:rPr lang="ru-RU" sz="1000" dirty="0" smtClean="0"/>
              <a:t>Помощь в преодолении трудной жизненной ситуации</a:t>
            </a:r>
            <a:endParaRPr lang="ru-RU" sz="1000" dirty="0"/>
          </a:p>
        </p:txBody>
      </p:sp>
      <p:sp>
        <p:nvSpPr>
          <p:cNvPr id="27" name="Равнобедренный треугольник 26">
            <a:extLst>
              <a:ext uri="{FF2B5EF4-FFF2-40B4-BE49-F238E27FC236}">
                <a16:creationId xmlns:a16="http://schemas.microsoft.com/office/drawing/2014/main" xmlns="" id="{3CFD6843-A6F2-4E08-B10D-AC90CB63AD71}"/>
              </a:ext>
            </a:extLst>
          </p:cNvPr>
          <p:cNvSpPr/>
          <p:nvPr/>
        </p:nvSpPr>
        <p:spPr>
          <a:xfrm rot="5400000" flipH="1" flipV="1">
            <a:off x="3358499" y="1449679"/>
            <a:ext cx="305942" cy="2147708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sz="1100" dirty="0"/>
              <a:t>2 </a:t>
            </a:r>
            <a:r>
              <a:rPr lang="ru-RU" sz="1000" dirty="0"/>
              <a:t>направление</a:t>
            </a:r>
            <a:r>
              <a:rPr lang="ru-RU" sz="1100" dirty="0"/>
              <a:t> </a:t>
            </a:r>
          </a:p>
        </p:txBody>
      </p:sp>
      <p:sp>
        <p:nvSpPr>
          <p:cNvPr id="28" name="Равнобедренный треугольник 27">
            <a:extLst>
              <a:ext uri="{FF2B5EF4-FFF2-40B4-BE49-F238E27FC236}">
                <a16:creationId xmlns:a16="http://schemas.microsoft.com/office/drawing/2014/main" xmlns="" id="{999D20B0-4147-46B4-9E70-C03742C32E57}"/>
              </a:ext>
            </a:extLst>
          </p:cNvPr>
          <p:cNvSpPr/>
          <p:nvPr/>
        </p:nvSpPr>
        <p:spPr>
          <a:xfrm rot="5400000" flipH="1" flipV="1">
            <a:off x="5541890" y="1515418"/>
            <a:ext cx="305939" cy="2016227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sz="1050" dirty="0"/>
              <a:t>3 </a:t>
            </a:r>
            <a:r>
              <a:rPr lang="ru-RU" sz="1000" dirty="0"/>
              <a:t>направление</a:t>
            </a:r>
            <a:r>
              <a:rPr lang="ru-RU" sz="1600" dirty="0"/>
              <a:t> </a:t>
            </a:r>
          </a:p>
        </p:txBody>
      </p:sp>
      <p:sp>
        <p:nvSpPr>
          <p:cNvPr id="29" name="Равнобедренный треугольник 28">
            <a:extLst>
              <a:ext uri="{FF2B5EF4-FFF2-40B4-BE49-F238E27FC236}">
                <a16:creationId xmlns:a16="http://schemas.microsoft.com/office/drawing/2014/main" xmlns="" id="{4F2827DE-9239-4178-A279-978CB8C66D25}"/>
              </a:ext>
            </a:extLst>
          </p:cNvPr>
          <p:cNvSpPr/>
          <p:nvPr/>
        </p:nvSpPr>
        <p:spPr>
          <a:xfrm rot="5400000" flipH="1" flipV="1">
            <a:off x="7512359" y="1659979"/>
            <a:ext cx="387385" cy="1801241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sz="1000" dirty="0" smtClean="0"/>
              <a:t>4 направление</a:t>
            </a:r>
            <a:endParaRPr lang="ru-RU" sz="1000" dirty="0"/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8DE8CA3B-78CB-4197-88C9-E0AE1A9A763C}"/>
              </a:ext>
            </a:extLst>
          </p:cNvPr>
          <p:cNvSpPr/>
          <p:nvPr/>
        </p:nvSpPr>
        <p:spPr>
          <a:xfrm>
            <a:off x="2437616" y="3120898"/>
            <a:ext cx="2152147" cy="77433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000" b="1" dirty="0">
                <a:solidFill>
                  <a:prstClr val="black"/>
                </a:solidFill>
              </a:rPr>
              <a:t>Размер помощи</a:t>
            </a:r>
            <a:r>
              <a:rPr lang="ru-RU" sz="1000" b="1" dirty="0" smtClean="0">
                <a:solidFill>
                  <a:prstClr val="black"/>
                </a:solidFill>
              </a:rPr>
              <a:t>:</a:t>
            </a:r>
          </a:p>
          <a:p>
            <a:pPr lvl="0" algn="ctr"/>
            <a:r>
              <a:rPr lang="ru-RU" sz="1000" dirty="0">
                <a:solidFill>
                  <a:prstClr val="black"/>
                </a:solidFill>
              </a:rPr>
              <a:t>д</a:t>
            </a:r>
            <a:r>
              <a:rPr lang="ru-RU" sz="1000" dirty="0" smtClean="0">
                <a:solidFill>
                  <a:prstClr val="black"/>
                </a:solidFill>
              </a:rPr>
              <a:t>о 30 000 руб. на обучение (единовременно)</a:t>
            </a:r>
            <a:endParaRPr lang="ru-RU" sz="1000" dirty="0">
              <a:solidFill>
                <a:prstClr val="black"/>
              </a:solidFill>
            </a:endParaRPr>
          </a:p>
          <a:p>
            <a:pPr lvl="0" algn="ctr"/>
            <a:r>
              <a:rPr lang="ru-RU" sz="1000" dirty="0">
                <a:solidFill>
                  <a:prstClr val="black"/>
                </a:solidFill>
              </a:rPr>
              <a:t>10515 руб. ежемесячная </a:t>
            </a:r>
            <a:r>
              <a:rPr lang="ru-RU" sz="1000" dirty="0" smtClean="0">
                <a:solidFill>
                  <a:prstClr val="black"/>
                </a:solidFill>
              </a:rPr>
              <a:t>выплата во время обучения</a:t>
            </a:r>
            <a:endParaRPr lang="ru-RU" sz="1000" dirty="0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xmlns="" id="{5E58DFE5-ABF9-46DF-A5BD-1C4B01596CC7}"/>
              </a:ext>
            </a:extLst>
          </p:cNvPr>
          <p:cNvSpPr/>
          <p:nvPr/>
        </p:nvSpPr>
        <p:spPr>
          <a:xfrm>
            <a:off x="4686745" y="3136739"/>
            <a:ext cx="2016225" cy="58375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100" b="1" dirty="0">
                <a:solidFill>
                  <a:prstClr val="black"/>
                </a:solidFill>
              </a:rPr>
              <a:t>Размер помощи:</a:t>
            </a:r>
          </a:p>
          <a:p>
            <a:pPr lvl="0" algn="ctr"/>
            <a:r>
              <a:rPr lang="ru-RU" sz="1050" dirty="0">
                <a:solidFill>
                  <a:prstClr val="black"/>
                </a:solidFill>
              </a:rPr>
              <a:t>д</a:t>
            </a:r>
            <a:r>
              <a:rPr lang="ru-RU" sz="1050" dirty="0" smtClean="0">
                <a:solidFill>
                  <a:prstClr val="black"/>
                </a:solidFill>
              </a:rPr>
              <a:t>о 250 000 </a:t>
            </a:r>
            <a:r>
              <a:rPr lang="ru-RU" sz="1050" dirty="0">
                <a:solidFill>
                  <a:prstClr val="black"/>
                </a:solidFill>
              </a:rPr>
              <a:t>руб. </a:t>
            </a:r>
            <a:r>
              <a:rPr lang="ru-RU" sz="1050" dirty="0" smtClean="0">
                <a:solidFill>
                  <a:prstClr val="black"/>
                </a:solidFill>
              </a:rPr>
              <a:t>единовременная выплата</a:t>
            </a:r>
            <a:endParaRPr lang="ru-RU" dirty="0"/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xmlns="" id="{B496ED29-DAEA-45A6-95F9-91744BD74636}"/>
              </a:ext>
            </a:extLst>
          </p:cNvPr>
          <p:cNvSpPr/>
          <p:nvPr/>
        </p:nvSpPr>
        <p:spPr>
          <a:xfrm>
            <a:off x="6806471" y="3120899"/>
            <a:ext cx="1800200" cy="5870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100" b="1" dirty="0">
                <a:solidFill>
                  <a:prstClr val="black"/>
                </a:solidFill>
              </a:rPr>
              <a:t>Размер помощи:</a:t>
            </a:r>
          </a:p>
          <a:p>
            <a:pPr lvl="0" algn="ctr"/>
            <a:r>
              <a:rPr lang="ru-RU" sz="1050" dirty="0">
                <a:solidFill>
                  <a:prstClr val="black"/>
                </a:solidFill>
              </a:rPr>
              <a:t>10515 руб. ежемесячная выплата</a:t>
            </a:r>
            <a:endParaRPr lang="ru-RU" dirty="0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xmlns="" id="{F59CC0D8-89CD-44C5-AF2F-A4B32297C6BE}"/>
              </a:ext>
            </a:extLst>
          </p:cNvPr>
          <p:cNvSpPr/>
          <p:nvPr/>
        </p:nvSpPr>
        <p:spPr>
          <a:xfrm>
            <a:off x="2437616" y="3897534"/>
            <a:ext cx="2152148" cy="5631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900" b="1" dirty="0">
                <a:solidFill>
                  <a:prstClr val="black"/>
                </a:solidFill>
              </a:rPr>
              <a:t>Срок действия контракта:</a:t>
            </a:r>
          </a:p>
          <a:p>
            <a:pPr lvl="0" algn="ctr"/>
            <a:r>
              <a:rPr lang="ru-RU" sz="900" dirty="0">
                <a:solidFill>
                  <a:prstClr val="black"/>
                </a:solidFill>
              </a:rPr>
              <a:t>до 12 </a:t>
            </a:r>
            <a:r>
              <a:rPr lang="ru-RU" sz="900" dirty="0" smtClean="0">
                <a:solidFill>
                  <a:prstClr val="black"/>
                </a:solidFill>
              </a:rPr>
              <a:t>месяцев</a:t>
            </a:r>
          </a:p>
          <a:p>
            <a:pPr lvl="0" algn="ctr"/>
            <a:r>
              <a:rPr lang="ru-RU" sz="900" dirty="0">
                <a:solidFill>
                  <a:prstClr val="black"/>
                </a:solidFill>
              </a:rPr>
              <a:t>д</a:t>
            </a:r>
            <a:r>
              <a:rPr lang="ru-RU" sz="900" dirty="0" smtClean="0">
                <a:solidFill>
                  <a:prstClr val="black"/>
                </a:solidFill>
              </a:rPr>
              <a:t>о 3 месяцев – срок обучения</a:t>
            </a:r>
          </a:p>
          <a:p>
            <a:pPr lvl="0" algn="ctr"/>
            <a:r>
              <a:rPr lang="ru-RU" sz="900" dirty="0">
                <a:solidFill>
                  <a:prstClr val="black"/>
                </a:solidFill>
              </a:rPr>
              <a:t>д</a:t>
            </a:r>
            <a:r>
              <a:rPr lang="ru-RU" sz="900" dirty="0" smtClean="0">
                <a:solidFill>
                  <a:prstClr val="black"/>
                </a:solidFill>
              </a:rPr>
              <a:t>о 9 месяцев – срок стажировки</a:t>
            </a:r>
            <a:endParaRPr lang="ru-RU" sz="900" dirty="0">
              <a:solidFill>
                <a:prstClr val="black"/>
              </a:solidFill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941628B2-8448-4BF7-8701-778A8FA700C7}"/>
              </a:ext>
            </a:extLst>
          </p:cNvPr>
          <p:cNvSpPr/>
          <p:nvPr/>
        </p:nvSpPr>
        <p:spPr>
          <a:xfrm>
            <a:off x="4677864" y="3715474"/>
            <a:ext cx="2025106" cy="4636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100" b="1" dirty="0">
                <a:solidFill>
                  <a:prstClr val="black"/>
                </a:solidFill>
              </a:rPr>
              <a:t>Срок действия контракта:</a:t>
            </a:r>
          </a:p>
          <a:p>
            <a:pPr lvl="0" algn="ctr"/>
            <a:r>
              <a:rPr lang="ru-RU" sz="1050" dirty="0">
                <a:solidFill>
                  <a:prstClr val="black"/>
                </a:solidFill>
              </a:rPr>
              <a:t>до 12 месяцев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xmlns="" id="{B68E07E6-1F67-4C47-938D-15C66F779EB6}"/>
              </a:ext>
            </a:extLst>
          </p:cNvPr>
          <p:cNvSpPr/>
          <p:nvPr/>
        </p:nvSpPr>
        <p:spPr>
          <a:xfrm>
            <a:off x="6806474" y="3720496"/>
            <a:ext cx="1800198" cy="45861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100" b="1" dirty="0">
                <a:solidFill>
                  <a:prstClr val="black"/>
                </a:solidFill>
              </a:rPr>
              <a:t>Срок действия контракта:</a:t>
            </a:r>
          </a:p>
          <a:p>
            <a:pPr lvl="0" algn="ctr"/>
            <a:r>
              <a:rPr lang="ru-RU" sz="1050" dirty="0">
                <a:solidFill>
                  <a:prstClr val="black"/>
                </a:solidFill>
              </a:rPr>
              <a:t>до 12 месяцев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xmlns="" id="{6880F586-8728-406E-9F2E-A7EF29E952C5}"/>
              </a:ext>
            </a:extLst>
          </p:cNvPr>
          <p:cNvSpPr/>
          <p:nvPr/>
        </p:nvSpPr>
        <p:spPr>
          <a:xfrm>
            <a:off x="4686746" y="4179114"/>
            <a:ext cx="2016224" cy="90606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b="1" dirty="0"/>
              <a:t>Условие:</a:t>
            </a:r>
          </a:p>
          <a:p>
            <a:pPr algn="ctr"/>
            <a:r>
              <a:rPr lang="ru-RU" sz="800" dirty="0" smtClean="0"/>
              <a:t>Отсутствие регистрации в качестве ИП в течение 12 мес., неполучение выплат в рамках </a:t>
            </a:r>
            <a:r>
              <a:rPr lang="ru-RU" sz="800" dirty="0" err="1" smtClean="0"/>
              <a:t>гос.программ</a:t>
            </a:r>
            <a:r>
              <a:rPr lang="ru-RU" sz="800" dirty="0" smtClean="0"/>
              <a:t> в течение 5 лет, </a:t>
            </a:r>
            <a:r>
              <a:rPr lang="ru-RU" sz="800" dirty="0" err="1" smtClean="0"/>
              <a:t>непрохождение</a:t>
            </a:r>
            <a:r>
              <a:rPr lang="ru-RU" sz="800" dirty="0" smtClean="0"/>
              <a:t> обучения по очной форме</a:t>
            </a:r>
            <a:r>
              <a:rPr lang="ru-RU" sz="800" b="1" dirty="0" smtClean="0"/>
              <a:t>, с </a:t>
            </a:r>
            <a:r>
              <a:rPr lang="ru-RU" sz="800" b="1" dirty="0"/>
              <a:t>учетом </a:t>
            </a:r>
            <a:r>
              <a:rPr lang="ru-RU" sz="800" b="1" dirty="0" smtClean="0"/>
              <a:t>критериев </a:t>
            </a:r>
            <a:r>
              <a:rPr lang="ru-RU" sz="800" b="1" dirty="0"/>
              <a:t>адресности и </a:t>
            </a:r>
            <a:r>
              <a:rPr lang="ru-RU" sz="800" b="1" dirty="0" smtClean="0"/>
              <a:t>нуждаемости</a:t>
            </a:r>
            <a:endParaRPr lang="ru-RU" sz="800" b="1" dirty="0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xmlns="" id="{98D91EC2-5443-443F-88B1-F8B4DBAB57C0}"/>
              </a:ext>
            </a:extLst>
          </p:cNvPr>
          <p:cNvSpPr/>
          <p:nvPr/>
        </p:nvSpPr>
        <p:spPr>
          <a:xfrm>
            <a:off x="6815353" y="4179115"/>
            <a:ext cx="1791319" cy="90606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b="1" dirty="0"/>
              <a:t>Условие</a:t>
            </a:r>
            <a:r>
              <a:rPr lang="ru-RU" sz="900" b="1" dirty="0" smtClean="0"/>
              <a:t>:</a:t>
            </a:r>
          </a:p>
          <a:p>
            <a:pPr algn="ctr"/>
            <a:r>
              <a:rPr lang="ru-RU" sz="900" b="1" dirty="0" smtClean="0"/>
              <a:t>Соответствие условиям предоставления и</a:t>
            </a:r>
            <a:r>
              <a:rPr lang="ru-RU" sz="900" dirty="0" smtClean="0"/>
              <a:t> критериям </a:t>
            </a:r>
            <a:r>
              <a:rPr lang="ru-RU" sz="900" dirty="0"/>
              <a:t>адресности и нуждаемости</a:t>
            </a:r>
          </a:p>
          <a:p>
            <a:pPr algn="ctr"/>
            <a:endParaRPr lang="ru-RU" sz="9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09321" y="1268760"/>
            <a:ext cx="49472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3" y="1268760"/>
            <a:ext cx="513056" cy="505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2437615" y="4460697"/>
            <a:ext cx="2152147" cy="6244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900" b="1" dirty="0" smtClean="0"/>
          </a:p>
          <a:p>
            <a:pPr algn="ctr"/>
            <a:r>
              <a:rPr lang="ru-RU" sz="900" b="1" dirty="0" smtClean="0"/>
              <a:t>Условие</a:t>
            </a:r>
            <a:r>
              <a:rPr lang="ru-RU" sz="900" b="1" dirty="0"/>
              <a:t>:</a:t>
            </a:r>
          </a:p>
          <a:p>
            <a:pPr algn="ctr"/>
            <a:r>
              <a:rPr lang="ru-RU" sz="900" dirty="0" smtClean="0"/>
              <a:t>предлагается </a:t>
            </a:r>
            <a:r>
              <a:rPr lang="ru-RU" sz="900" dirty="0"/>
              <a:t>незанятым </a:t>
            </a:r>
            <a:r>
              <a:rPr lang="ru-RU" sz="900" dirty="0" smtClean="0"/>
              <a:t>гражданам </a:t>
            </a:r>
            <a:r>
              <a:rPr lang="ru-RU" sz="900" dirty="0"/>
              <a:t>с учетом </a:t>
            </a:r>
            <a:r>
              <a:rPr lang="ru-RU" sz="900" dirty="0" smtClean="0"/>
              <a:t>критериев  </a:t>
            </a:r>
            <a:r>
              <a:rPr lang="ru-RU" sz="900" dirty="0"/>
              <a:t>адресности и нуждаемости</a:t>
            </a:r>
          </a:p>
          <a:p>
            <a:pPr algn="ctr"/>
            <a:endParaRPr lang="ru-RU" sz="9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95767" y="5602283"/>
            <a:ext cx="2816680" cy="565212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900" dirty="0" smtClean="0">
                <a:solidFill>
                  <a:schemeClr val="tx1"/>
                </a:solidFill>
              </a:rPr>
              <a:t>Управление социальной защиты населения </a:t>
            </a:r>
          </a:p>
          <a:p>
            <a:r>
              <a:rPr lang="ru-RU" sz="900" dirty="0" smtClean="0">
                <a:solidFill>
                  <a:schemeClr val="tx1"/>
                </a:solidFill>
              </a:rPr>
              <a:t>Липецкой области </a:t>
            </a:r>
          </a:p>
          <a:p>
            <a:r>
              <a:rPr lang="ru-RU" sz="900" dirty="0" smtClean="0">
                <a:solidFill>
                  <a:schemeClr val="tx1"/>
                </a:solidFill>
              </a:rPr>
              <a:t>г. Липецк, ул. Плеханова, д. 33</a:t>
            </a:r>
          </a:p>
          <a:p>
            <a:r>
              <a:rPr lang="ru-RU" sz="900" dirty="0" smtClean="0">
                <a:solidFill>
                  <a:schemeClr val="tx1"/>
                </a:solidFill>
              </a:rPr>
              <a:t>Тел. 8(4742) 25-24-73, 25-25-95, 25-25-54,  25-24-70</a:t>
            </a: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426603" y="5585824"/>
            <a:ext cx="2970319" cy="565212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900" u="sng" dirty="0" smtClean="0">
                <a:solidFill>
                  <a:schemeClr val="tx1"/>
                </a:solidFill>
              </a:rPr>
              <a:t>ОБУ «Центр социальной </a:t>
            </a:r>
            <a:r>
              <a:rPr lang="ru-RU" sz="900" u="sng" dirty="0">
                <a:solidFill>
                  <a:schemeClr val="tx1"/>
                </a:solidFill>
              </a:rPr>
              <a:t>защиты населения </a:t>
            </a:r>
          </a:p>
          <a:p>
            <a:r>
              <a:rPr lang="ru-RU" sz="900" u="sng" dirty="0" err="1" smtClean="0">
                <a:solidFill>
                  <a:schemeClr val="tx1"/>
                </a:solidFill>
              </a:rPr>
              <a:t>по_Липецкому</a:t>
            </a:r>
            <a:r>
              <a:rPr lang="ru-RU" sz="900" u="sng" dirty="0" smtClean="0">
                <a:solidFill>
                  <a:schemeClr val="tx1"/>
                </a:solidFill>
              </a:rPr>
              <a:t> </a:t>
            </a:r>
            <a:r>
              <a:rPr lang="ru-RU" sz="900" u="sng" dirty="0" err="1" smtClean="0">
                <a:solidFill>
                  <a:schemeClr val="tx1"/>
                </a:solidFill>
              </a:rPr>
              <a:t>_району</a:t>
            </a:r>
            <a:r>
              <a:rPr lang="ru-RU" sz="900" u="sng" dirty="0" smtClean="0">
                <a:solidFill>
                  <a:schemeClr val="tx1"/>
                </a:solidFill>
              </a:rPr>
              <a:t>»</a:t>
            </a:r>
            <a:r>
              <a:rPr lang="ru-RU" sz="900" dirty="0" smtClean="0">
                <a:solidFill>
                  <a:schemeClr val="tx1"/>
                </a:solidFill>
              </a:rPr>
              <a:t>_______________</a:t>
            </a:r>
          </a:p>
          <a:p>
            <a:r>
              <a:rPr lang="ru-RU" sz="900" u="sng" dirty="0" smtClean="0">
                <a:solidFill>
                  <a:schemeClr val="tx1"/>
                </a:solidFill>
              </a:rPr>
              <a:t>Адрес: </a:t>
            </a:r>
            <a:r>
              <a:rPr lang="ru-RU" sz="900" u="sng" dirty="0" err="1" smtClean="0">
                <a:solidFill>
                  <a:schemeClr val="tx1"/>
                </a:solidFill>
              </a:rPr>
              <a:t>_г</a:t>
            </a:r>
            <a:r>
              <a:rPr lang="ru-RU" sz="900" u="sng" dirty="0" smtClean="0">
                <a:solidFill>
                  <a:schemeClr val="tx1"/>
                </a:solidFill>
              </a:rPr>
              <a:t>. Липецк, Боевой проезд, д. 28, </a:t>
            </a:r>
            <a:r>
              <a:rPr lang="ru-RU" sz="900" u="sng" dirty="0" err="1" smtClean="0">
                <a:solidFill>
                  <a:schemeClr val="tx1"/>
                </a:solidFill>
              </a:rPr>
              <a:t>каб</a:t>
            </a:r>
            <a:r>
              <a:rPr lang="ru-RU" sz="900" u="sng" dirty="0" smtClean="0">
                <a:solidFill>
                  <a:schemeClr val="tx1"/>
                </a:solidFill>
              </a:rPr>
              <a:t>. 206</a:t>
            </a:r>
            <a:r>
              <a:rPr lang="ru-RU" sz="900" dirty="0" smtClean="0">
                <a:solidFill>
                  <a:schemeClr val="tx1"/>
                </a:solidFill>
              </a:rPr>
              <a:t>_</a:t>
            </a:r>
            <a:endParaRPr lang="ru-RU" sz="900" dirty="0">
              <a:solidFill>
                <a:schemeClr val="tx1"/>
              </a:solidFill>
            </a:endParaRPr>
          </a:p>
          <a:p>
            <a:r>
              <a:rPr lang="ru-RU" sz="900" dirty="0">
                <a:solidFill>
                  <a:schemeClr val="tx1"/>
                </a:solidFill>
              </a:rPr>
              <a:t>Тел. </a:t>
            </a:r>
            <a:r>
              <a:rPr lang="ru-RU" sz="900" dirty="0" smtClean="0">
                <a:solidFill>
                  <a:schemeClr val="tx1"/>
                </a:solidFill>
              </a:rPr>
              <a:t>_</a:t>
            </a:r>
            <a:r>
              <a:rPr lang="ru-RU" sz="900" u="sng" dirty="0" smtClean="0">
                <a:solidFill>
                  <a:schemeClr val="tx1"/>
                </a:solidFill>
              </a:rPr>
              <a:t>35-02-39</a:t>
            </a:r>
            <a:r>
              <a:rPr lang="ru-RU" sz="900" dirty="0" smtClean="0">
                <a:solidFill>
                  <a:schemeClr val="tx1"/>
                </a:solidFill>
              </a:rPr>
              <a:t>__</a:t>
            </a: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 flipH="1">
            <a:off x="7433541" y="6429018"/>
            <a:ext cx="133043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dirty="0">
                <a:solidFill>
                  <a:srgbClr val="8064A2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Карточка 1</a:t>
            </a:r>
          </a:p>
        </p:txBody>
      </p:sp>
    </p:spTree>
    <p:extLst>
      <p:ext uri="{BB962C8B-B14F-4D97-AF65-F5344CB8AC3E}">
        <p14:creationId xmlns:p14="http://schemas.microsoft.com/office/powerpoint/2010/main" xmlns="" val="2800339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95536" y="2132856"/>
            <a:ext cx="8424936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>
              <a:buFont typeface="Wingdings" panose="05000000000000000000" pitchFamily="2" charset="2"/>
              <a:buChar char="Ø"/>
            </a:pPr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Заявление;</a:t>
            </a:r>
          </a:p>
          <a:p>
            <a:pPr marL="285750" indent="-285750" algn="r">
              <a:buFont typeface="Wingdings" panose="05000000000000000000" pitchFamily="2" charset="2"/>
              <a:buChar char="Ø"/>
            </a:pPr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Документ,</a:t>
            </a:r>
            <a:r>
              <a:rPr lang="ru-RU" sz="1700" spc="-3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удостоверяющий</a:t>
            </a:r>
          </a:p>
          <a:p>
            <a:pPr algn="r"/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личность заявителя;</a:t>
            </a:r>
          </a:p>
          <a:p>
            <a:pPr marL="285750" indent="-285750" algn="r">
              <a:buFont typeface="Wingdings" panose="05000000000000000000" pitchFamily="2" charset="2"/>
              <a:buChar char="Ø"/>
            </a:pPr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Справки о доходах членов семьи за 3 месяца,  </a:t>
            </a:r>
          </a:p>
          <a:p>
            <a:pPr algn="r"/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предшествующих месяцу обращения;</a:t>
            </a:r>
          </a:p>
          <a:p>
            <a:pPr marL="285750" indent="-285750" algn="r">
              <a:buFont typeface="Wingdings" panose="05000000000000000000" pitchFamily="2" charset="2"/>
              <a:buChar char="Ø"/>
            </a:pPr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Документы,</a:t>
            </a:r>
            <a:r>
              <a:rPr lang="ru-RU" sz="1700" spc="-3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подтверждающие</a:t>
            </a:r>
            <a:r>
              <a:rPr lang="ru-RU" sz="1700" spc="-3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родственные </a:t>
            </a:r>
          </a:p>
          <a:p>
            <a:pPr algn="r"/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отношения заявителя  и членов  семьи;</a:t>
            </a:r>
          </a:p>
          <a:p>
            <a:pPr marL="285750" indent="-285750" algn="r">
              <a:buFont typeface="Wingdings" panose="05000000000000000000" pitchFamily="2" charset="2"/>
              <a:buChar char="Ø"/>
            </a:pPr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Документ, удостоверяющий личность лиц</a:t>
            </a:r>
          </a:p>
          <a:p>
            <a:pPr algn="r"/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старше 14 лет, указанных в качестве  членов семьи;</a:t>
            </a:r>
          </a:p>
          <a:p>
            <a:pPr marL="285750" indent="-285750" algn="r">
              <a:buFont typeface="Wingdings" panose="05000000000000000000" pitchFamily="2" charset="2"/>
              <a:buChar char="Ø"/>
            </a:pPr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Медицинские справки </a:t>
            </a:r>
            <a:r>
              <a:rPr lang="ru-RU" sz="17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результатам </a:t>
            </a:r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проведенных</a:t>
            </a:r>
          </a:p>
          <a:p>
            <a:pPr algn="r"/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позднее </a:t>
            </a:r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r>
              <a:rPr lang="ru-RU" sz="17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предшествующего году обращения, </a:t>
            </a:r>
            <a:endParaRPr lang="ru-RU" sz="1700" dirty="0" smtClean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медицинских </a:t>
            </a:r>
            <a:r>
              <a:rPr lang="ru-RU" sz="17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осмотров, диспансеризации, а </a:t>
            </a:r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также</a:t>
            </a:r>
          </a:p>
          <a:p>
            <a:pPr algn="r"/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сертификат о проведении заявителем и </a:t>
            </a:r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членами</a:t>
            </a:r>
          </a:p>
          <a:p>
            <a:pPr algn="r"/>
            <a:r>
              <a:rPr lang="ru-RU" sz="17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7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его семьи вакцинации </a:t>
            </a:r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отсутствии</a:t>
            </a:r>
          </a:p>
          <a:p>
            <a:pPr algn="r"/>
            <a:r>
              <a:rPr lang="ru-RU" sz="17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sz="17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медицинских </a:t>
            </a:r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противопоказаний</a:t>
            </a:r>
            <a:r>
              <a:rPr lang="ru-RU" sz="15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7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наличии</a:t>
            </a:r>
            <a:endParaRPr lang="ru-RU" sz="17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7504" y="260648"/>
            <a:ext cx="3060000" cy="36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КУДА ОБРАЩАТЬСЯ ?</a:t>
            </a:r>
            <a:endParaRPr lang="ru-RU" sz="2000" b="1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7504" y="627437"/>
            <a:ext cx="417600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5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9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lang="ru-RU" sz="19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ентр соцзащиты</a:t>
            </a:r>
          </a:p>
          <a:p>
            <a:r>
              <a:rPr lang="ru-RU" sz="19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 месту жительства</a:t>
            </a:r>
          </a:p>
          <a:p>
            <a:r>
              <a:rPr lang="ru-RU" sz="19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или в </a:t>
            </a:r>
            <a:r>
              <a:rPr lang="ru-RU" sz="19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МФЦ </a:t>
            </a:r>
            <a:r>
              <a:rPr lang="ru-RU" sz="19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пакетом документов</a:t>
            </a:r>
            <a:endParaRPr lang="ru-RU" sz="19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60042" y="1412776"/>
            <a:ext cx="30123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НЕОБХОДИМЫЕ</a:t>
            </a:r>
          </a:p>
          <a:p>
            <a:pPr algn="r"/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ДОКУМЕНТЫ: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18575" y="1810430"/>
            <a:ext cx="5366942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 РЕАЛИЗАЦИИ</a:t>
            </a:r>
          </a:p>
          <a:p>
            <a:r>
              <a:rPr lang="ru-RU" sz="20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СОЦКОНТРАКТА:</a:t>
            </a:r>
            <a:endParaRPr lang="ru-RU" b="1" dirty="0" smtClean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9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3 месяцев до 1 года</a:t>
            </a:r>
            <a:endParaRPr lang="ru-RU" sz="19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10800000" flipH="1" flipV="1">
            <a:off x="7572042" y="6260543"/>
            <a:ext cx="13924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dirty="0">
                <a:solidFill>
                  <a:srgbClr val="8064A2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Карточка </a:t>
            </a:r>
            <a:r>
              <a:rPr lang="ru-RU" sz="1400" dirty="0" smtClean="0">
                <a:solidFill>
                  <a:srgbClr val="8064A2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400" dirty="0">
              <a:solidFill>
                <a:srgbClr val="8064A2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343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9" y="757727"/>
            <a:ext cx="828092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sz="14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аключается при </a:t>
            </a:r>
            <a:r>
              <a:rPr lang="ru-RU" sz="14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одновременном </a:t>
            </a:r>
            <a:r>
              <a:rPr lang="ru-RU" sz="14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соблюдении </a:t>
            </a:r>
            <a:r>
              <a:rPr lang="ru-RU" sz="14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следующих условий: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35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неполучения </a:t>
            </a:r>
            <a:r>
              <a:rPr lang="ru-RU" sz="135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заявителем или членами его семьи выплат на организацию собственного дела в рамках реализации государственных программ в течение 5 лет, предшествующих году обращения за социальным контрактом</a:t>
            </a:r>
            <a:r>
              <a:rPr lang="ru-RU" sz="135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35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отсутствия </a:t>
            </a:r>
            <a:r>
              <a:rPr lang="ru-RU" sz="135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регистрации в качестве индивидуального предпринимателя заявителя или членов его семьи в течение 12 месяцев, предшествующих месяцу обращения за социальным контрактом</a:t>
            </a:r>
            <a:r>
              <a:rPr lang="ru-RU" sz="135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350" dirty="0" err="1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непрохождения</a:t>
            </a:r>
            <a:r>
              <a:rPr lang="ru-RU" sz="135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заявителем обучения по очной форме обучения в профессиональной образовательной организации или образовательной организации высшего </a:t>
            </a:r>
            <a:r>
              <a:rPr lang="ru-RU" sz="135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35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независящие причины</a:t>
            </a:r>
            <a:endParaRPr lang="ru-RU" sz="135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400" dirty="0" smtClean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3529" y="172952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</a:t>
            </a:r>
            <a:r>
              <a:rPr lang="ru-RU" sz="16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6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6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осуществление индивидуальной предпринимательской деятельности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996953"/>
            <a:ext cx="84969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5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заключается при </a:t>
            </a:r>
            <a:r>
              <a:rPr lang="ru-RU" sz="135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одновременном </a:t>
            </a:r>
            <a:r>
              <a:rPr lang="ru-RU" sz="135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соблюдении следующих </a:t>
            </a:r>
            <a:r>
              <a:rPr lang="ru-RU" sz="135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условий:</a:t>
            </a:r>
            <a:endParaRPr lang="ru-RU" sz="135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35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заявитель не </a:t>
            </a:r>
            <a:r>
              <a:rPr lang="ru-RU" sz="135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относится к </a:t>
            </a:r>
            <a:r>
              <a:rPr lang="ru-RU" sz="135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категории занятых граждан </a:t>
            </a:r>
            <a:r>
              <a:rPr lang="ru-RU" sz="135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35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работающие по трудовому договору, </a:t>
            </a:r>
            <a:r>
              <a:rPr lang="ru-RU" sz="135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ИП</a:t>
            </a:r>
            <a:r>
              <a:rPr lang="ru-RU" sz="135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проходящие военную </a:t>
            </a:r>
            <a:r>
              <a:rPr lang="ru-RU" sz="135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службу, студенты </a:t>
            </a:r>
            <a:r>
              <a:rPr lang="ru-RU" sz="135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другие, полный список – </a:t>
            </a:r>
            <a:r>
              <a:rPr lang="ru-RU" sz="135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35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Законе РФ от 19 апреля 1991 года N 1032-1);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35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заявитель не зарегистрирован  </a:t>
            </a:r>
            <a:r>
              <a:rPr lang="ru-RU" sz="135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35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качестве безработного в органах </a:t>
            </a:r>
            <a:r>
              <a:rPr lang="ru-RU" sz="135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службы занятости;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35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независящие причины</a:t>
            </a:r>
            <a:endParaRPr lang="ru-RU" sz="135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5436" y="2696718"/>
            <a:ext cx="62646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  </a:t>
            </a:r>
            <a:r>
              <a:rPr lang="ru-RU" sz="16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6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поиск работы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75435" y="4365104"/>
            <a:ext cx="8229013" cy="2716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</a:t>
            </a:r>
          </a:p>
          <a:p>
            <a:r>
              <a:rPr lang="ru-RU" sz="16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6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прохождение профессионального обучения </a:t>
            </a:r>
          </a:p>
          <a:p>
            <a:r>
              <a:rPr lang="ru-RU" sz="16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получения дополнительного профессионального </a:t>
            </a:r>
            <a:r>
              <a:rPr lang="ru-RU" sz="16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</a:t>
            </a:r>
          </a:p>
          <a:p>
            <a:r>
              <a:rPr lang="ru-RU" sz="135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заключается </a:t>
            </a:r>
            <a:r>
              <a:rPr lang="ru-RU" sz="135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одновременном </a:t>
            </a:r>
            <a:r>
              <a:rPr lang="ru-RU" sz="135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соблюдении следующих условий: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35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отсутствия </a:t>
            </a:r>
            <a:r>
              <a:rPr lang="ru-RU" sz="135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регистрации в качестве индивидуального предпринимателя заявителя или членов его семьи;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35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отсутствия регистрации заявителя в качестве безработного в органах службы занятости;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350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непрохождения</a:t>
            </a:r>
            <a:r>
              <a:rPr lang="ru-RU" sz="135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заявителем обучения по очной форме обучения в профессиональной образовательной организации или образовательной организации высшего образования</a:t>
            </a:r>
            <a:r>
              <a:rPr lang="ru-RU" sz="135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35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независящие причины</a:t>
            </a:r>
            <a:endParaRPr lang="ru-RU" sz="135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dirty="0">
              <a:latin typeface="Times New Roman"/>
            </a:endParaRPr>
          </a:p>
          <a:p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452320" y="6014323"/>
            <a:ext cx="1152129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</a:p>
          <a:p>
            <a:endParaRPr lang="ru-RU" sz="14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Карточка 3</a:t>
            </a:r>
            <a:endParaRPr lang="ru-RU" sz="14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884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2151" y="471156"/>
            <a:ext cx="50934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2839" y="110099"/>
            <a:ext cx="65344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6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преодоление трудной жизненной ситуации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2839" y="368204"/>
            <a:ext cx="639584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заключается при </a:t>
            </a:r>
            <a:r>
              <a:rPr lang="ru-RU" sz="14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наличии </a:t>
            </a:r>
            <a:r>
              <a:rPr lang="ru-RU" sz="14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одного</a:t>
            </a:r>
            <a:r>
              <a:rPr lang="ru-RU" sz="14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из </a:t>
            </a:r>
            <a:r>
              <a:rPr lang="ru-RU" sz="14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следующих обстоятельств:</a:t>
            </a:r>
            <a:endParaRPr lang="ru-RU" sz="1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663558"/>
            <a:ext cx="8784976" cy="61632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200" b="1" dirty="0">
                <a:solidFill>
                  <a:srgbClr val="8064A2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наличие заболевания (более месяца) у заявителя или члена его семьи, подтвержденного медицинской справкой (заключением) и (или) листком нетрудоспособности, повлекшего расходы на лечение по назначению врача (в случае </a:t>
            </a:r>
            <a:r>
              <a:rPr lang="ru-RU" sz="1200" b="1" dirty="0" err="1">
                <a:solidFill>
                  <a:srgbClr val="8064A2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неотнесения</a:t>
            </a:r>
            <a:r>
              <a:rPr lang="ru-RU" sz="1200" b="1" dirty="0">
                <a:solidFill>
                  <a:srgbClr val="8064A2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 группе населения и категории заболеваний, при амбулаторном лечении которых лекарственные средства и изделия медицинского назначения отпускаются по рецептам врачей бесплатно, к перечню видов, форм и условий предоставления медицинской помощи, оказание которой осуществляется бесплатно);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200" b="1" dirty="0">
                <a:solidFill>
                  <a:srgbClr val="8064A2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наличие в составе семьи заявителя ребенка-инвалида (детей-инвалидов), нуждающегося в постоянном постороннем уходе по заключению медицинской организации;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200" b="1" dirty="0">
                <a:solidFill>
                  <a:srgbClr val="8064A2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наличие у одинокого родителя несовершеннолетнего ребенка (детей);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200" b="1" dirty="0">
                <a:solidFill>
                  <a:srgbClr val="8064A2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наличие информации центра занятости населения по месту жительства заявителя об отсутствии подходящих рабочих мест для трудоспособного заявителя или трудоспособного члена его семьи и о возможности обучения (переобучения) с целью трудоустройства в течение 3 месяцев;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200" b="1" dirty="0">
                <a:solidFill>
                  <a:srgbClr val="8064A2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наличие в семье заявителя несовершеннолетних детей в возрасте от полутора лет, находящихся на учете в органах местного самоуправления муниципальных районов и городских округов для направления в образовательные организации, реализующие образовательные программы дошкольного образования, и не обеспеченных местом в данных организациях;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200" b="1" dirty="0">
                <a:solidFill>
                  <a:srgbClr val="8064A2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наличие в семьях, где один или оба родителя являются обучающимися по очной форме обучения в профессиональной образовательной организации или образовательной организации высшего образования, несовершеннолетнего ребенка (детей);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200" b="1" dirty="0">
                <a:solidFill>
                  <a:srgbClr val="8064A2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нахождение на лечении или реабилитации одного или нескольких трудоспособных членов семьи заявителя от алкогольной или наркотической зависимости, подтвержденное документом из медицинской организации или специализированного реабилитационного центра;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200" b="1" dirty="0">
                <a:solidFill>
                  <a:srgbClr val="8064A2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наличие обстоятельств (снижение дохода в связи с введением ограничительных мероприятий в рамках режима повышенной готовности или чрезвычайной ситуации, потеря кормильца, инвалидность, наличие в семье граждан, находящихся на иждивении, количество которых выше или равно количеству трудоспособных граждан), которые ухудшают условия жизнедеятельности заявителя и (или) членов его семьи и последствия которых он не может преодолеть </a:t>
            </a:r>
            <a:r>
              <a:rPr lang="ru-RU" sz="1200" b="1" dirty="0" smtClean="0">
                <a:solidFill>
                  <a:srgbClr val="8064A2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самостоятельно;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независящие причины.</a:t>
            </a:r>
            <a:r>
              <a:rPr lang="ru-RU" sz="1350" dirty="0" smtClean="0">
                <a:solidFill>
                  <a:srgbClr val="8064A2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            </a:t>
            </a:r>
          </a:p>
          <a:p>
            <a:pPr algn="r">
              <a:spcBef>
                <a:spcPts val="600"/>
              </a:spcBef>
            </a:pPr>
            <a:r>
              <a:rPr lang="ru-RU" sz="1350" dirty="0" smtClean="0">
                <a:solidFill>
                  <a:srgbClr val="8064A2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Карточка 4</a:t>
            </a:r>
            <a:endParaRPr lang="ru-RU" sz="1350" dirty="0">
              <a:solidFill>
                <a:srgbClr val="8064A2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8055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 txBox="1">
            <a:spLocks noGrp="1"/>
          </p:cNvSpPr>
          <p:nvPr>
            <p:ph type="title"/>
          </p:nvPr>
        </p:nvSpPr>
        <p:spPr>
          <a:xfrm>
            <a:off x="699712" y="106742"/>
            <a:ext cx="75209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Социальный контракт заключается</a:t>
            </a:r>
            <a:endParaRPr lang="ru-RU" sz="18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01908" y="438791"/>
            <a:ext cx="71401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отсутствии недвижимого имущества за исключением: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300192" y="6198990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Карточка </a:t>
            </a:r>
            <a:r>
              <a:rPr lang="ru-RU" sz="14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14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11320" y="1078283"/>
            <a:ext cx="842493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жилых помещений, суммарная площадь которых не превышает трехкратный размер учетной нормы площади жилого помещения на одного члена семьи в сельской местности (но не более 54 квадратных метров) или двукратного размера учетной нормы площади жилого помещения на одного члена семьи в городской местности (но не более 36 квадратных метров);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жилого помещения, здания, сооружения, незавершенного строительства на земельных участках, предоставленных гражданам, имеющим трех и более детей;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садового дома, расположенного на земельном участке площадью 600 и менее квадратных метров, предоставленного для ведения садоводства;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земельного участка, находящегося в собственности и неразрывно связанного с жилым домом;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земельного участка для индивидуального жилищного строительства, предоставленного гражданам, имеющим трех и более детей;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земельного участка, находящегося в собственности, используемого для ведения садоводства или огородничества площадью 600 и менее квадратных метров - для городской местности и площадью 1500 и менее квадратных метров - для сельской местности;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земельного участка, предназначенного для ведения личного подсобного хозяйства;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земельных долей в праве общей собственности на земельные участки из земель сельскохозяйственного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назначения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7788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4"/>
          <p:cNvSpPr txBox="1">
            <a:spLocks noGrp="1"/>
          </p:cNvSpPr>
          <p:nvPr>
            <p:ph type="title"/>
          </p:nvPr>
        </p:nvSpPr>
        <p:spPr>
          <a:xfrm>
            <a:off x="763648" y="106324"/>
            <a:ext cx="75209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Социальный контракт заключается</a:t>
            </a:r>
            <a:endParaRPr lang="ru-RU" sz="18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4026" y="506434"/>
            <a:ext cx="71401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отсутствии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транспортных средств за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исключением: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933956"/>
            <a:ext cx="8568952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9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одной единицы транспортного средства для семей и одиноко проживающих граждан, двух единиц транспортного средства для семей с четырьмя и более детьми. </a:t>
            </a:r>
            <a:endParaRPr lang="ru-RU" sz="1900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ru-RU" sz="19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19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этом транспортное средство должно иметь максимально разрешенную массу до 3500 кг, год выпуска менее десяти лет, предшествующих году обращения, и мощность двигателя до 120 (</a:t>
            </a:r>
            <a:r>
              <a:rPr lang="ru-RU" sz="1900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л.с</a:t>
            </a:r>
            <a:r>
              <a:rPr lang="ru-RU" sz="19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.).</a:t>
            </a:r>
          </a:p>
          <a:p>
            <a:pPr algn="just">
              <a:spcBef>
                <a:spcPts val="600"/>
              </a:spcBef>
            </a:pP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Мощность 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транспортного средства не учитывается </a:t>
            </a:r>
            <a:r>
              <a:rPr lang="ru-RU" sz="19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случае предоставления в соответствии с федеральным и (или) областным законодательством, или имеющего год выпуска десять и более лет, предшествующего году обращения</a:t>
            </a:r>
            <a:r>
              <a:rPr lang="ru-RU" sz="19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spcBef>
                <a:spcPts val="600"/>
              </a:spcBef>
            </a:pPr>
            <a:endParaRPr lang="ru-RU" sz="19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9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одной единицы транспортного средства, имеющего год выпуска пять и более лет, предшествующего году обращения, разрешенную максимальную массу до 750 кг и мощность до 12 (</a:t>
            </a:r>
            <a:r>
              <a:rPr lang="ru-RU" sz="1900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л.с</a:t>
            </a:r>
            <a:r>
              <a:rPr lang="ru-RU" sz="19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 включительно</a:t>
            </a:r>
            <a:r>
              <a:rPr lang="ru-RU" sz="19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Bef>
                <a:spcPts val="600"/>
              </a:spcBef>
            </a:pPr>
            <a:endParaRPr lang="ru-RU" sz="19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82992" y="6062342"/>
            <a:ext cx="11214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Карточка 6</a:t>
            </a:r>
            <a:endParaRPr lang="ru-RU" sz="14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6727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4"/>
          <p:cNvSpPr txBox="1">
            <a:spLocks noGrp="1"/>
          </p:cNvSpPr>
          <p:nvPr>
            <p:ph type="title"/>
          </p:nvPr>
        </p:nvSpPr>
        <p:spPr>
          <a:xfrm>
            <a:off x="1475656" y="44388"/>
            <a:ext cx="65160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НЕЗАВИСЯЩИЕ от заявителя 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причины</a:t>
            </a:r>
            <a:r>
              <a:rPr lang="ru-RU" sz="20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ru-RU" sz="20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8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которым семья является малоимущей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702903"/>
            <a:ext cx="8712968" cy="57785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получение заявителем и (или) членом семьи пенсии по инвалидности;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нахождение трудоспособного заявителя и (или) члена семьи на амбулаторном или стационарном лечении продолжительностью не менее двух месяцев (непрерывно), приходящихся на расчетный период;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доход одиноко проживающего трудоспособного заявителя и (или) трудоспособных членов семьи при учете в совокупном доходе обеспечивает уровень среднедушевого дохода ниже величины прожиточного минимума - при условии занятости всех трудоспособных членов семьи;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отсутствие дохода у заявителя и (или) у трудоспособных членов семьи заявителя вследствие введения режима повышенной готовности или чрезвычайной ситуации;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неосуществление трудоспособным заявителем и (или) членом семьи трудовой деятельности при условии:</a:t>
            </a:r>
          </a:p>
          <a:p>
            <a:pPr algn="just"/>
            <a:r>
              <a:rPr lang="ru-RU" sz="135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осуществление трудоспособным членом семьи ухода за лицом, нуждающимся в постоянном постороннем уходе по заключению медицинской организации либо достигшим возраста 80 лет, при условии получения ежемесячной компенсационной выплаты;</a:t>
            </a:r>
          </a:p>
          <a:p>
            <a:pPr algn="just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б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осуществление трудоспособным членом семьи ухода за проживающим с ним ребенком (детьми) в возрасте до трех лет либо в возрасте от трех до семи лет в отношении детей, находящихся на учете в органах местного самоуправления муниципальных районов и городских округов для направления в образовательные организации, реализующие образовательные программы дошкольного образования, и не обеспеченных местом в данных организациях;</a:t>
            </a:r>
          </a:p>
          <a:p>
            <a:pPr algn="just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в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обучение трудоспособного члена семьи, не достигшего возраста 23 лет, по очной форме обучения в профессиональной образовательной организации или образовательной организации высшего образования, в том числе подача документов для поступления в профессиональные образовательные организации и образовательные организации высшего образования по очной форме обучения после окончания обучения в общеобразовательной организации;</a:t>
            </a:r>
          </a:p>
          <a:p>
            <a:pPr algn="just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г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регистрация неработающего трудоспособного заявителя и (или) члена семьи в органах службы занятости в целях поиска подходящей работы или в качестве безработного.</a:t>
            </a:r>
          </a:p>
          <a:p>
            <a:pPr algn="just"/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При 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наличии более одного неработающего трудоспособного члена семьи наличие независящих причин определяется в отношении каждого из них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57506" y="6329943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Карточка </a:t>
            </a:r>
            <a:r>
              <a:rPr lang="ru-RU" sz="14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xmlns="" val="18576778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1629</Words>
  <Application>Microsoft Office PowerPoint</Application>
  <PresentationFormat>Экран (4:3)</PresentationFormat>
  <Paragraphs>152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Социальный контракт -    </vt:lpstr>
      <vt:lpstr>Слайд 2</vt:lpstr>
      <vt:lpstr>Слайд 3</vt:lpstr>
      <vt:lpstr>Слайд 4</vt:lpstr>
      <vt:lpstr>Социальный контракт заключается</vt:lpstr>
      <vt:lpstr>Социальный контракт заключается</vt:lpstr>
      <vt:lpstr>НЕЗАВИСЯЩИЕ от заявителя причины, по которым семья является малоимущей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Кычакова Елена Aлександровна</dc:creator>
  <cp:lastModifiedBy>user</cp:lastModifiedBy>
  <cp:revision>52</cp:revision>
  <cp:lastPrinted>2020-07-20T12:23:28Z</cp:lastPrinted>
  <dcterms:created xsi:type="dcterms:W3CDTF">2020-06-29T13:08:50Z</dcterms:created>
  <dcterms:modified xsi:type="dcterms:W3CDTF">2020-09-18T11:53:03Z</dcterms:modified>
</cp:coreProperties>
</file>