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96" r:id="rId4"/>
    <p:sldId id="272" r:id="rId5"/>
    <p:sldId id="269" r:id="rId6"/>
    <p:sldId id="295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68" r:id="rId15"/>
    <p:sldId id="273" r:id="rId16"/>
    <p:sldId id="290" r:id="rId17"/>
  </p:sldIdLst>
  <p:sldSz cx="12192000" cy="6858000"/>
  <p:notesSz cx="6889750" cy="100218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0875"/>
    <a:srgbClr val="00CC99"/>
    <a:srgbClr val="007FDE"/>
    <a:srgbClr val="C0C0C0"/>
    <a:srgbClr val="9A8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384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97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24" tIns="48311" rIns="96624" bIns="48311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24" tIns="48311" rIns="96624" bIns="48311" rtlCol="0"/>
          <a:lstStyle>
            <a:lvl1pPr algn="r">
              <a:defRPr sz="1300"/>
            </a:lvl1pPr>
          </a:lstStyle>
          <a:p>
            <a:fld id="{FEE01417-C42B-4CA5-956D-FF91A9D8CD1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4" tIns="48311" rIns="96624" bIns="4831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24" tIns="48311" rIns="96624" bIns="4831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24" tIns="48311" rIns="96624" bIns="48311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24" tIns="48311" rIns="96624" bIns="48311" rtlCol="0" anchor="b"/>
          <a:lstStyle>
            <a:lvl1pPr algn="r">
              <a:defRPr sz="1300"/>
            </a:lvl1pPr>
          </a:lstStyle>
          <a:p>
            <a:fld id="{F904310B-2EC8-45B4-90F3-ED925FFED6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56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0513" y="271463"/>
            <a:ext cx="6313487" cy="3551237"/>
          </a:xfrm>
        </p:spPr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Слайд № 1</a:t>
            </a:r>
          </a:p>
        </p:txBody>
      </p:sp>
    </p:spTree>
    <p:extLst>
      <p:ext uri="{BB962C8B-B14F-4D97-AF65-F5344CB8AC3E}">
        <p14:creationId xmlns:p14="http://schemas.microsoft.com/office/powerpoint/2010/main" val="33587977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76225" y="274638"/>
            <a:ext cx="6327775" cy="3559175"/>
          </a:xfrm>
        </p:spPr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Слайд № 13</a:t>
            </a:r>
          </a:p>
        </p:txBody>
      </p:sp>
    </p:spTree>
    <p:extLst>
      <p:ext uri="{BB962C8B-B14F-4D97-AF65-F5344CB8AC3E}">
        <p14:creationId xmlns:p14="http://schemas.microsoft.com/office/powerpoint/2010/main" val="33046576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76225" y="274638"/>
            <a:ext cx="6327775" cy="3559175"/>
          </a:xfrm>
        </p:spPr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Слайд № 13</a:t>
            </a:r>
          </a:p>
        </p:txBody>
      </p:sp>
    </p:spTree>
    <p:extLst>
      <p:ext uri="{BB962C8B-B14F-4D97-AF65-F5344CB8AC3E}">
        <p14:creationId xmlns:p14="http://schemas.microsoft.com/office/powerpoint/2010/main" val="33046576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8450" y="285750"/>
            <a:ext cx="6288088" cy="35369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298451" y="3890343"/>
            <a:ext cx="6288087" cy="591867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Слайд № 12</a:t>
            </a:r>
          </a:p>
        </p:txBody>
      </p:sp>
    </p:spTree>
    <p:extLst>
      <p:ext uri="{BB962C8B-B14F-4D97-AF65-F5344CB8AC3E}">
        <p14:creationId xmlns:p14="http://schemas.microsoft.com/office/powerpoint/2010/main" val="16753775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8450" y="285750"/>
            <a:ext cx="6288088" cy="35369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298451" y="3890343"/>
            <a:ext cx="6288087" cy="591867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Слайд № 12</a:t>
            </a:r>
          </a:p>
        </p:txBody>
      </p:sp>
    </p:spTree>
    <p:extLst>
      <p:ext uri="{BB962C8B-B14F-4D97-AF65-F5344CB8AC3E}">
        <p14:creationId xmlns:p14="http://schemas.microsoft.com/office/powerpoint/2010/main" val="16753775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8450" y="285750"/>
            <a:ext cx="6288088" cy="35369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298451" y="3890343"/>
            <a:ext cx="6288087" cy="591867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Слайд № 12</a:t>
            </a:r>
          </a:p>
        </p:txBody>
      </p:sp>
    </p:spTree>
    <p:extLst>
      <p:ext uri="{BB962C8B-B14F-4D97-AF65-F5344CB8AC3E}">
        <p14:creationId xmlns:p14="http://schemas.microsoft.com/office/powerpoint/2010/main" val="1675377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7338" y="261938"/>
            <a:ext cx="6308725" cy="35480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550114" y="3972340"/>
            <a:ext cx="5782405" cy="4989094"/>
          </a:xfrm>
        </p:spPr>
        <p:txBody>
          <a:bodyPr/>
          <a:lstStyle/>
          <a:p>
            <a:pPr indent="475511" algn="just"/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Слайд № 2</a:t>
            </a:r>
          </a:p>
        </p:txBody>
      </p:sp>
    </p:spTree>
    <p:extLst>
      <p:ext uri="{BB962C8B-B14F-4D97-AF65-F5344CB8AC3E}">
        <p14:creationId xmlns:p14="http://schemas.microsoft.com/office/powerpoint/2010/main" val="1794720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1150" y="274638"/>
            <a:ext cx="6286500" cy="35353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571477" y="4240367"/>
            <a:ext cx="5763417" cy="5278689"/>
          </a:xfrm>
        </p:spPr>
        <p:txBody>
          <a:bodyPr/>
          <a:lstStyle/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Слайд № 4</a:t>
            </a:r>
          </a:p>
        </p:txBody>
      </p:sp>
    </p:spTree>
    <p:extLst>
      <p:ext uri="{BB962C8B-B14F-4D97-AF65-F5344CB8AC3E}">
        <p14:creationId xmlns:p14="http://schemas.microsoft.com/office/powerpoint/2010/main" val="3628733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76225" y="274638"/>
            <a:ext cx="6327775" cy="3559175"/>
          </a:xfrm>
        </p:spPr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Слайд № 13</a:t>
            </a:r>
          </a:p>
        </p:txBody>
      </p:sp>
    </p:spTree>
    <p:extLst>
      <p:ext uri="{BB962C8B-B14F-4D97-AF65-F5344CB8AC3E}">
        <p14:creationId xmlns:p14="http://schemas.microsoft.com/office/powerpoint/2010/main" val="3304657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76225" y="274638"/>
            <a:ext cx="6327775" cy="3559175"/>
          </a:xfrm>
        </p:spPr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Слайд № 13</a:t>
            </a:r>
          </a:p>
        </p:txBody>
      </p:sp>
    </p:spTree>
    <p:extLst>
      <p:ext uri="{BB962C8B-B14F-4D97-AF65-F5344CB8AC3E}">
        <p14:creationId xmlns:p14="http://schemas.microsoft.com/office/powerpoint/2010/main" val="33046576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76225" y="274638"/>
            <a:ext cx="6327775" cy="3559175"/>
          </a:xfrm>
        </p:spPr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Слайд № 13</a:t>
            </a:r>
          </a:p>
        </p:txBody>
      </p:sp>
    </p:spTree>
    <p:extLst>
      <p:ext uri="{BB962C8B-B14F-4D97-AF65-F5344CB8AC3E}">
        <p14:creationId xmlns:p14="http://schemas.microsoft.com/office/powerpoint/2010/main" val="33046576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76225" y="274638"/>
            <a:ext cx="6327775" cy="3559175"/>
          </a:xfrm>
        </p:spPr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Слайд № 13</a:t>
            </a:r>
          </a:p>
        </p:txBody>
      </p:sp>
    </p:spTree>
    <p:extLst>
      <p:ext uri="{BB962C8B-B14F-4D97-AF65-F5344CB8AC3E}">
        <p14:creationId xmlns:p14="http://schemas.microsoft.com/office/powerpoint/2010/main" val="33046576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76225" y="274638"/>
            <a:ext cx="6327775" cy="3559175"/>
          </a:xfrm>
        </p:spPr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Слайд № 13</a:t>
            </a:r>
          </a:p>
        </p:txBody>
      </p:sp>
    </p:spTree>
    <p:extLst>
      <p:ext uri="{BB962C8B-B14F-4D97-AF65-F5344CB8AC3E}">
        <p14:creationId xmlns:p14="http://schemas.microsoft.com/office/powerpoint/2010/main" val="33046576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76225" y="274638"/>
            <a:ext cx="6327775" cy="3559175"/>
          </a:xfrm>
        </p:spPr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Слайд № 13</a:t>
            </a:r>
          </a:p>
        </p:txBody>
      </p:sp>
    </p:spTree>
    <p:extLst>
      <p:ext uri="{BB962C8B-B14F-4D97-AF65-F5344CB8AC3E}">
        <p14:creationId xmlns:p14="http://schemas.microsoft.com/office/powerpoint/2010/main" val="3304657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52B78-F337-4109-B023-AA2FB86A0E3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4DF2-BC83-44D7-8648-3261107472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65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52B78-F337-4109-B023-AA2FB86A0E3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4DF2-BC83-44D7-8648-3261107472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854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52B78-F337-4109-B023-AA2FB86A0E3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4DF2-BC83-44D7-8648-3261107472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217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52B78-F337-4109-B023-AA2FB86A0E3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4DF2-BC83-44D7-8648-3261107472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478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52B78-F337-4109-B023-AA2FB86A0E3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4DF2-BC83-44D7-8648-3261107472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57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52B78-F337-4109-B023-AA2FB86A0E3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4DF2-BC83-44D7-8648-3261107472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134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52B78-F337-4109-B023-AA2FB86A0E3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4DF2-BC83-44D7-8648-3261107472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78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52B78-F337-4109-B023-AA2FB86A0E3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4DF2-BC83-44D7-8648-3261107472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26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52B78-F337-4109-B023-AA2FB86A0E3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4DF2-BC83-44D7-8648-3261107472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749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52B78-F337-4109-B023-AA2FB86A0E3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4DF2-BC83-44D7-8648-3261107472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510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52B78-F337-4109-B023-AA2FB86A0E3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94DF2-BC83-44D7-8648-3261107472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278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52B78-F337-4109-B023-AA2FB86A0E3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94DF2-BC83-44D7-8648-3261107472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73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garant.ru/products/ipo/prime/doc/71826294/#0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edu.gov.ru/document/651d4bcb8fefaf39204546638d3cc696/" TargetMode="External"/><Relationship Id="rId3" Type="http://schemas.openxmlformats.org/officeDocument/2006/relationships/hyperlink" Target="https://docs.edu.gov.ru/document/73f9daeb773dc580c37107d1d20ae11f/" TargetMode="External"/><Relationship Id="rId7" Type="http://schemas.openxmlformats.org/officeDocument/2006/relationships/hyperlink" Target="https://docs.edu.gov.ru/document/d419c33e0873112e7ec52de350c904b6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ocs.edu.gov.ru/document/b474ab65c8f5628c2f4e669f5433c059/" TargetMode="External"/><Relationship Id="rId5" Type="http://schemas.openxmlformats.org/officeDocument/2006/relationships/hyperlink" Target="https://docs.edu.gov.ru/document/61ab2bab0d81296e9b99a0c3044160cd/" TargetMode="External"/><Relationship Id="rId4" Type="http://schemas.openxmlformats.org/officeDocument/2006/relationships/hyperlink" Target="https://docs.edu.gov.ru/document/4faf2175375faa14eb68be52020f5bdc/" TargetMode="External"/><Relationship Id="rId9" Type="http://schemas.openxmlformats.org/officeDocument/2006/relationships/hyperlink" Target="https://rosmintrud.ru/docs/mintrud/orders/1319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>
            <a:off x="324465" y="4247535"/>
            <a:ext cx="11519192" cy="18599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41120" y="1123406"/>
            <a:ext cx="9596846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latin typeface="AGAvantGardeCyr" panose="020B7200000000000000" pitchFamily="34" charset="0"/>
              </a:rPr>
              <a:t>Независимая оценка качества условий осуществления образовательной деятельности</a:t>
            </a:r>
          </a:p>
          <a:p>
            <a:pPr algn="ctr"/>
            <a:endParaRPr lang="ru-RU" sz="900" b="1" dirty="0">
              <a:latin typeface="AGAvantGardeCyr" panose="020B7200000000000000" pitchFamily="34" charset="0"/>
            </a:endParaRPr>
          </a:p>
          <a:p>
            <a:pPr algn="ctr"/>
            <a:r>
              <a:rPr lang="ru-RU" sz="3600" b="1" dirty="0">
                <a:solidFill>
                  <a:srgbClr val="FF0000"/>
                </a:solidFill>
              </a:rPr>
              <a:t>с </a:t>
            </a:r>
            <a:r>
              <a:rPr lang="ru-RU" sz="3600" b="1" dirty="0" smtClean="0">
                <a:solidFill>
                  <a:srgbClr val="FF0000"/>
                </a:solidFill>
              </a:rPr>
              <a:t>18 ноября по 20 декабря  2025 </a:t>
            </a:r>
            <a:r>
              <a:rPr lang="ru-RU" sz="3600" b="1" dirty="0">
                <a:solidFill>
                  <a:srgbClr val="FF0000"/>
                </a:solidFill>
              </a:rPr>
              <a:t>года 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38300" y="590217"/>
            <a:ext cx="23035" cy="3642571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04800" y="574767"/>
            <a:ext cx="11538857" cy="8707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1813177" y="535578"/>
            <a:ext cx="15029" cy="3763577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трелка вправо 8"/>
          <p:cNvSpPr/>
          <p:nvPr/>
        </p:nvSpPr>
        <p:spPr>
          <a:xfrm>
            <a:off x="1793965" y="3631474"/>
            <a:ext cx="8638903" cy="1280160"/>
          </a:xfrm>
          <a:prstGeom prst="rightArrow">
            <a:avLst>
              <a:gd name="adj1" fmla="val 50000"/>
              <a:gd name="adj2" fmla="val 57483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486399" y="3721851"/>
            <a:ext cx="1175657" cy="1099405"/>
          </a:xfrm>
          <a:prstGeom prst="ellipse">
            <a:avLst/>
          </a:prstGeom>
          <a:solidFill>
            <a:srgbClr val="00CC99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3</a:t>
            </a:r>
          </a:p>
        </p:txBody>
      </p:sp>
      <p:sp>
        <p:nvSpPr>
          <p:cNvPr id="13" name="Овал 12"/>
          <p:cNvSpPr/>
          <p:nvPr/>
        </p:nvSpPr>
        <p:spPr>
          <a:xfrm>
            <a:off x="6997336" y="3721850"/>
            <a:ext cx="1175657" cy="1099405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4" name="Овал 13"/>
          <p:cNvSpPr/>
          <p:nvPr/>
        </p:nvSpPr>
        <p:spPr>
          <a:xfrm>
            <a:off x="8508273" y="3716432"/>
            <a:ext cx="1175657" cy="1099405"/>
          </a:xfrm>
          <a:prstGeom prst="ellipse">
            <a:avLst/>
          </a:prstGeom>
          <a:solidFill>
            <a:srgbClr val="007FDE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5</a:t>
            </a:r>
          </a:p>
        </p:txBody>
      </p:sp>
      <p:sp>
        <p:nvSpPr>
          <p:cNvPr id="15" name="Овал 14"/>
          <p:cNvSpPr/>
          <p:nvPr/>
        </p:nvSpPr>
        <p:spPr>
          <a:xfrm>
            <a:off x="3975462" y="3716432"/>
            <a:ext cx="1175657" cy="1099405"/>
          </a:xfrm>
          <a:prstGeom prst="ellipse">
            <a:avLst/>
          </a:prstGeom>
          <a:solidFill>
            <a:schemeClr val="accent4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2</a:t>
            </a:r>
          </a:p>
        </p:txBody>
      </p:sp>
      <p:sp>
        <p:nvSpPr>
          <p:cNvPr id="16" name="Овал 15"/>
          <p:cNvSpPr/>
          <p:nvPr/>
        </p:nvSpPr>
        <p:spPr>
          <a:xfrm>
            <a:off x="2464525" y="3719722"/>
            <a:ext cx="1175657" cy="1099405"/>
          </a:xfrm>
          <a:prstGeom prst="ellipse">
            <a:avLst/>
          </a:prstGeom>
          <a:solidFill>
            <a:srgbClr val="9C0875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39543" y="6011015"/>
            <a:ext cx="567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atin typeface="AGAvantGardeCyr" panose="020B7200000000000000" pitchFamily="34" charset="0"/>
              </a:rPr>
              <a:t>Муниципальный координатор </a:t>
            </a:r>
            <a:r>
              <a:rPr lang="ru-RU" b="1" dirty="0">
                <a:latin typeface="AGAvantGardeCyr" panose="020B7200000000000000" pitchFamily="34" charset="0"/>
              </a:rPr>
              <a:t>Ларькина С.Н. </a:t>
            </a:r>
          </a:p>
        </p:txBody>
      </p:sp>
    </p:spTree>
    <p:extLst>
      <p:ext uri="{BB962C8B-B14F-4D97-AF65-F5344CB8AC3E}">
        <p14:creationId xmlns:p14="http://schemas.microsoft.com/office/powerpoint/2010/main" val="97043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338300" y="590217"/>
            <a:ext cx="23034" cy="2144274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61334" y="566060"/>
            <a:ext cx="11538857" cy="8707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4800" y="1488046"/>
            <a:ext cx="11887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Обеспечение в организации условий доступности, позволяющих инвалидам получать услуги наравне с другими, включая:</a:t>
            </a:r>
          </a:p>
          <a:p>
            <a:r>
              <a:rPr lang="ru-RU" sz="2800" dirty="0"/>
              <a:t>- </a:t>
            </a:r>
            <a:r>
              <a:rPr lang="ru-RU" sz="2400" dirty="0"/>
              <a:t>дублирование для инвалидов по слуху и зрению звуковой и зрительной информации;</a:t>
            </a:r>
          </a:p>
          <a:p>
            <a:r>
              <a:rPr lang="ru-RU" sz="2400" dirty="0"/>
              <a:t>- дублирование надписей, знаков и иной текстовой и графической информации знаками, выполненными рельефно-точечным шрифтом Брайля;</a:t>
            </a:r>
          </a:p>
          <a:p>
            <a:r>
              <a:rPr lang="ru-RU" sz="2400" dirty="0"/>
              <a:t>- возможность предоставления инвалидам по слуху (слуху и зрению) услуг </a:t>
            </a:r>
            <a:r>
              <a:rPr lang="ru-RU" sz="2400" dirty="0" err="1"/>
              <a:t>сурдопереводчика</a:t>
            </a:r>
            <a:r>
              <a:rPr lang="ru-RU" sz="2400" dirty="0"/>
              <a:t> (</a:t>
            </a:r>
            <a:r>
              <a:rPr lang="ru-RU" sz="2400" dirty="0" err="1"/>
              <a:t>тифлосурдопереводчика</a:t>
            </a:r>
            <a:r>
              <a:rPr lang="ru-RU" sz="2400" dirty="0"/>
              <a:t>);</a:t>
            </a:r>
          </a:p>
          <a:p>
            <a:r>
              <a:rPr lang="ru-RU" sz="2400" dirty="0"/>
              <a:t>- наличие альтернативной версии официального сайта организации в сети "Интернет" для инвалидов по зрению;</a:t>
            </a:r>
          </a:p>
          <a:p>
            <a:r>
              <a:rPr lang="ru-RU" sz="2400" dirty="0"/>
              <a:t>- помощь, оказываемая работниками организации, прошедшими необходимое обучение (инструктирование) (возможность сопровождения работниками организации);</a:t>
            </a:r>
          </a:p>
          <a:p>
            <a:r>
              <a:rPr lang="ru-RU" sz="2400" dirty="0"/>
              <a:t>- наличие возможности предоставления образовательных услуг в дистанционном режиме или на </a:t>
            </a:r>
            <a:r>
              <a:rPr lang="ru-RU" sz="2400" dirty="0" smtClean="0"/>
              <a:t>дому.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65436" y="590217"/>
            <a:ext cx="1175657" cy="1099405"/>
          </a:xfrm>
          <a:prstGeom prst="ellipse">
            <a:avLst/>
          </a:prstGeom>
          <a:solidFill>
            <a:srgbClr val="00CC99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3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921650" y="637505"/>
            <a:ext cx="2952945" cy="803173"/>
          </a:xfrm>
          <a:prstGeom prst="rect">
            <a:avLst/>
          </a:prstGeom>
          <a:noFill/>
          <a:ln w="28575"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Доступность услуг для инвалидов</a:t>
            </a:r>
          </a:p>
        </p:txBody>
      </p:sp>
    </p:spTree>
    <p:extLst>
      <p:ext uri="{BB962C8B-B14F-4D97-AF65-F5344CB8AC3E}">
        <p14:creationId xmlns:p14="http://schemas.microsoft.com/office/powerpoint/2010/main" val="2873088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338300" y="590217"/>
            <a:ext cx="23034" cy="2144274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61334" y="566060"/>
            <a:ext cx="11538857" cy="8707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4800" y="1488046"/>
            <a:ext cx="11887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Удовлетворённость  </a:t>
            </a:r>
            <a:r>
              <a:rPr lang="ru-RU" sz="2400" dirty="0"/>
              <a:t>доброжелательностью, вежливостью работников организации, обеспечивающих первичный контакт и информирование получателя услуги (дежурный, секретарь и пр.) при непосредственном обращении в </a:t>
            </a:r>
            <a:r>
              <a:rPr lang="ru-RU" sz="2400" dirty="0" smtClean="0"/>
              <a:t>организацию;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Удовлетворенность  </a:t>
            </a:r>
            <a:r>
              <a:rPr lang="ru-RU" sz="2400" dirty="0"/>
              <a:t>доброжелательностью, вежливостью работников организации, обеспечивающих непосредственное оказание услуги при обращении в организацию (например, учителя, воспитатели и </a:t>
            </a:r>
            <a:r>
              <a:rPr lang="ru-RU" sz="2400" dirty="0" smtClean="0"/>
              <a:t>пр.);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Удовлетворенность доброжелательностью</a:t>
            </a:r>
            <a:r>
              <a:rPr lang="ru-RU" sz="2400" dirty="0"/>
              <a:t>, вежливостью работников организации при использовании дистанционных форм взаимодействия (по телефону, по электронной почте, с помощью электронных сервисов и др</a:t>
            </a:r>
            <a:r>
              <a:rPr lang="ru-RU" sz="2400" dirty="0" smtClean="0"/>
              <a:t>.).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61334" y="388641"/>
            <a:ext cx="1175657" cy="1099405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083302" y="752475"/>
            <a:ext cx="5185339" cy="536394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Доброжелательность, вежливость работников образовательной 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4263883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338300" y="590217"/>
            <a:ext cx="23034" cy="2144274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61334" y="566060"/>
            <a:ext cx="11538857" cy="8707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4800" y="1488046"/>
            <a:ext cx="11887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Доля получателей образовательных услуг, которые готовы рекомендовать организацию родственникам и знакомым (могли бы ее рекомендовать, если бы была возможность выбора организации</a:t>
            </a:r>
            <a:r>
              <a:rPr lang="ru-RU" sz="2400" dirty="0" smtClean="0"/>
              <a:t>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Доля получателей образовательных услуг, удовлетворенных удобством графика работы </a:t>
            </a:r>
            <a:r>
              <a:rPr lang="ru-RU" sz="2400" dirty="0" smtClean="0"/>
              <a:t>организации;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Доля получателей образовательных услуг, удовлетворенных в целом условиями оказания образовательных услуг в </a:t>
            </a:r>
            <a:r>
              <a:rPr lang="ru-RU" sz="2400" dirty="0" smtClean="0"/>
              <a:t>организации.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61334" y="388641"/>
            <a:ext cx="1175657" cy="1099405"/>
          </a:xfrm>
          <a:prstGeom prst="ellipse">
            <a:avLst/>
          </a:prstGeom>
          <a:solidFill>
            <a:srgbClr val="007FDE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5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674223" y="551489"/>
            <a:ext cx="2872050" cy="941828"/>
          </a:xfrm>
          <a:prstGeom prst="rect">
            <a:avLst/>
          </a:prstGeom>
          <a:noFill/>
          <a:ln w="28575">
            <a:solidFill>
              <a:srgbClr val="007F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Удовлетворённость условиями оказания услуг</a:t>
            </a:r>
          </a:p>
        </p:txBody>
      </p:sp>
    </p:spTree>
    <p:extLst>
      <p:ext uri="{BB962C8B-B14F-4D97-AF65-F5344CB8AC3E}">
        <p14:creationId xmlns:p14="http://schemas.microsoft.com/office/powerpoint/2010/main" val="2717156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025434"/>
              </p:ext>
            </p:extLst>
          </p:nvPr>
        </p:nvGraphicFramePr>
        <p:xfrm>
          <a:off x="1046908" y="535008"/>
          <a:ext cx="10556208" cy="4618057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3746061"/>
                <a:gridCol w="3404540"/>
                <a:gridCol w="3405607"/>
              </a:tblGrid>
              <a:tr h="1187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1600" kern="50" dirty="0">
                          <a:effectLst/>
                        </a:rPr>
                        <a:t>Показатели</a:t>
                      </a:r>
                      <a:endParaRPr lang="ru-RU" sz="1600" b="1" kern="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1600" kern="50" dirty="0">
                          <a:effectLst/>
                        </a:rPr>
                        <a:t>Значения показателей  в </a:t>
                      </a:r>
                      <a:r>
                        <a:rPr lang="ru-RU" sz="1600" kern="50" dirty="0" smtClean="0">
                          <a:effectLst/>
                        </a:rPr>
                        <a:t>2025 </a:t>
                      </a:r>
                      <a:r>
                        <a:rPr lang="ru-RU" sz="1600" kern="50" dirty="0">
                          <a:effectLst/>
                        </a:rPr>
                        <a:t>год</a:t>
                      </a:r>
                      <a:r>
                        <a:rPr lang="ru-RU" sz="1600" kern="50" dirty="0" smtClean="0">
                          <a:effectLst/>
                        </a:rPr>
                        <a:t>,           </a:t>
                      </a:r>
                      <a:r>
                        <a:rPr lang="ru-RU" sz="1600" kern="50" dirty="0">
                          <a:effectLst/>
                        </a:rPr>
                        <a:t>в баллах</a:t>
                      </a:r>
                      <a:endParaRPr lang="ru-RU" sz="1600" b="1" kern="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1600" kern="50" dirty="0">
                          <a:effectLst/>
                        </a:rPr>
                        <a:t>Значения показателей в 2022 год,  </a:t>
                      </a:r>
                      <a:r>
                        <a:rPr lang="ru-RU" sz="1600" kern="50" dirty="0" smtClean="0">
                          <a:effectLst/>
                        </a:rPr>
                        <a:t>            в </a:t>
                      </a:r>
                      <a:r>
                        <a:rPr lang="ru-RU" sz="1600" kern="50" dirty="0">
                          <a:effectLst/>
                        </a:rPr>
                        <a:t>баллах</a:t>
                      </a:r>
                      <a:endParaRPr lang="ru-RU" sz="1600" b="1" kern="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79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1600" kern="50" dirty="0">
                          <a:effectLst/>
                        </a:rPr>
                        <a:t>Открытость информации</a:t>
                      </a:r>
                      <a:endParaRPr lang="ru-RU" sz="1600" b="1" kern="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1600" b="1" kern="5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96,9</a:t>
                      </a:r>
                      <a:endParaRPr lang="ru-RU" sz="1600" b="1" kern="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2000" b="1" kern="5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93,7</a:t>
                      </a:r>
                    </a:p>
                  </a:txBody>
                  <a:tcPr marL="68580" marR="68580" marT="0" marB="0"/>
                </a:tc>
              </a:tr>
              <a:tr h="5479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1600" kern="50">
                          <a:effectLst/>
                        </a:rPr>
                        <a:t>Комфортность условий</a:t>
                      </a:r>
                      <a:endParaRPr lang="ru-RU" sz="1600" b="1" kern="5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1600" b="1" kern="5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94,1</a:t>
                      </a:r>
                      <a:endParaRPr lang="ru-RU" sz="1600" b="1" kern="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2000" b="1" kern="5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93,6</a:t>
                      </a:r>
                    </a:p>
                  </a:txBody>
                  <a:tcPr marL="68580" marR="68580" marT="0" marB="0"/>
                </a:tc>
              </a:tr>
              <a:tr h="5479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1600" kern="50">
                          <a:effectLst/>
                        </a:rPr>
                        <a:t>Доступность для инвалидов</a:t>
                      </a:r>
                      <a:endParaRPr lang="ru-RU" sz="1600" b="1" kern="5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1600" b="1" kern="5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58,6</a:t>
                      </a:r>
                      <a:endParaRPr lang="ru-RU" sz="1600" b="1" kern="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2000" b="1" kern="5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49,7</a:t>
                      </a:r>
                    </a:p>
                  </a:txBody>
                  <a:tcPr marL="68580" marR="68580" marT="0" marB="0"/>
                </a:tc>
              </a:tr>
              <a:tr h="535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1600" kern="50" dirty="0">
                          <a:effectLst/>
                        </a:rPr>
                        <a:t>Доброжелательность, вежливость</a:t>
                      </a:r>
                      <a:endParaRPr lang="ru-RU" sz="1600" b="1" kern="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1600" b="1" kern="5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94,9</a:t>
                      </a:r>
                      <a:endParaRPr lang="ru-RU" sz="1600" b="1" kern="5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2000" b="1" kern="5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97,1</a:t>
                      </a:r>
                    </a:p>
                  </a:txBody>
                  <a:tcPr marL="68580" marR="68580" marT="0" marB="0"/>
                </a:tc>
              </a:tr>
              <a:tr h="5479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1600" kern="50">
                          <a:effectLst/>
                        </a:rPr>
                        <a:t>Удовлетворенность условиями</a:t>
                      </a:r>
                      <a:endParaRPr lang="ru-RU" sz="1600" b="1" kern="5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1600" b="1" kern="5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94,1</a:t>
                      </a:r>
                      <a:endParaRPr lang="ru-RU" sz="1600" b="1" kern="5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2000" b="1" kern="5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95,9</a:t>
                      </a:r>
                    </a:p>
                  </a:txBody>
                  <a:tcPr marL="68580" marR="68580" marT="0" marB="0"/>
                </a:tc>
              </a:tr>
              <a:tr h="703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1600" kern="50" dirty="0">
                          <a:solidFill>
                            <a:srgbClr val="FF0000"/>
                          </a:solidFill>
                          <a:effectLst/>
                        </a:rPr>
                        <a:t>Средний показателей по всем критериям оценки </a:t>
                      </a:r>
                      <a:endParaRPr lang="ru-RU" sz="1600" b="1" kern="5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2000" b="1" kern="5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87,7</a:t>
                      </a:r>
                      <a:endParaRPr lang="ru-RU" sz="2000" b="1" kern="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46605" algn="l"/>
                        </a:tabLst>
                      </a:pPr>
                      <a:r>
                        <a:rPr lang="ru-RU" sz="2000" b="1" kern="5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SimSun"/>
                          <a:cs typeface="Times New Roman"/>
                        </a:rPr>
                        <a:t>86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81777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815" y="115985"/>
            <a:ext cx="11887200" cy="1123950"/>
          </a:xfrm>
          <a:prstGeom prst="rect">
            <a:avLst/>
          </a:prstGeom>
          <a:noFill/>
          <a:ln w="762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ВЫВОДЫ:</a:t>
            </a: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743" y="839061"/>
            <a:ext cx="4993344" cy="801748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339634" y="1820918"/>
            <a:ext cx="1151273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Основные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преимущества:  </a:t>
            </a:r>
            <a:r>
              <a:rPr lang="ru-RU" sz="4000" b="1" dirty="0">
                <a:solidFill>
                  <a:srgbClr val="FF0000"/>
                </a:solidFill>
              </a:rPr>
              <a:t>о</a:t>
            </a:r>
            <a:r>
              <a:rPr lang="ru-RU" sz="4000" b="1" dirty="0" smtClean="0">
                <a:solidFill>
                  <a:srgbClr val="FF0000"/>
                </a:solidFill>
              </a:rPr>
              <a:t>ткрытость </a:t>
            </a:r>
            <a:r>
              <a:rPr lang="ru-RU" sz="4000" b="1" dirty="0">
                <a:solidFill>
                  <a:srgbClr val="FF0000"/>
                </a:solidFill>
              </a:rPr>
              <a:t>и доступность информации об </a:t>
            </a:r>
            <a:r>
              <a:rPr lang="ru-RU" sz="4000" b="1" dirty="0" smtClean="0">
                <a:solidFill>
                  <a:srgbClr val="FF0000"/>
                </a:solidFill>
              </a:rPr>
              <a:t>организации.</a:t>
            </a:r>
            <a:endParaRPr lang="ru-RU" sz="40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Недостатки:  </a:t>
            </a:r>
            <a:r>
              <a:rPr lang="ru-RU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сфере доступности для инвалидов</a:t>
            </a:r>
          </a:p>
        </p:txBody>
      </p:sp>
    </p:spTree>
    <p:extLst>
      <p:ext uri="{BB962C8B-B14F-4D97-AF65-F5344CB8AC3E}">
        <p14:creationId xmlns:p14="http://schemas.microsoft.com/office/powerpoint/2010/main" val="4217834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815" y="115985"/>
            <a:ext cx="11887200" cy="1123950"/>
          </a:xfrm>
          <a:prstGeom prst="rect">
            <a:avLst/>
          </a:prstGeom>
          <a:noFill/>
          <a:ln w="762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РЕКОМЕНДАЦИИ:</a:t>
            </a: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743" y="839061"/>
            <a:ext cx="4993344" cy="801748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339634" y="1820918"/>
            <a:ext cx="1151273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/>
              <a:t>В качестве приоритетных направлений улучшения условий осуществления образовательной деятельности рассматривать </a:t>
            </a:r>
            <a:r>
              <a:rPr lang="ru-RU" sz="4800" i="1" dirty="0"/>
              <a:t>доступность образовательной деятельности для инвалидов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541880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815" y="115985"/>
            <a:ext cx="11887200" cy="1123950"/>
          </a:xfrm>
          <a:prstGeom prst="rect">
            <a:avLst/>
          </a:prstGeom>
          <a:noFill/>
          <a:ln w="762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ПО РЕЗУЛЬТАТАМ НОКУ:</a:t>
            </a: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743" y="839061"/>
            <a:ext cx="4993344" cy="801748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232229" y="1457944"/>
            <a:ext cx="11766785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AutoNum type="arabicPeriod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Сформировать План мероприятий по улучшению качества работы учреждений, оказывающих услуги в сфере образования в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Костомукшском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муниципальном  округе </a:t>
            </a:r>
            <a:r>
              <a:rPr lang="ru-RU" sz="2500" dirty="0">
                <a:solidFill>
                  <a:srgbClr val="FF0000"/>
                </a:solidFill>
              </a:rPr>
              <a:t>(форма Плана </a:t>
            </a:r>
            <a:r>
              <a:rPr lang="ru-RU" sz="2500" dirty="0" smtClean="0">
                <a:solidFill>
                  <a:srgbClr val="FF0000"/>
                </a:solidFill>
              </a:rPr>
              <a:t>УТВЕРЖДЕНА </a:t>
            </a:r>
            <a:r>
              <a:rPr lang="ru-RU" sz="2500" dirty="0" smtClean="0">
                <a:solidFill>
                  <a:srgbClr val="FF0000"/>
                </a:solidFill>
                <a:hlinkClick r:id="rId4"/>
              </a:rPr>
              <a:t>постановлением</a:t>
            </a:r>
            <a:r>
              <a:rPr lang="ru-RU" sz="2500" dirty="0" smtClean="0">
                <a:solidFill>
                  <a:srgbClr val="FF0000"/>
                </a:solidFill>
              </a:rPr>
              <a:t> </a:t>
            </a:r>
            <a:r>
              <a:rPr lang="ru-RU" sz="2500" dirty="0">
                <a:solidFill>
                  <a:srgbClr val="FF0000"/>
                </a:solidFill>
              </a:rPr>
              <a:t>Правительства Российской Федерации от 17 апреля 2018 г. № </a:t>
            </a:r>
            <a:r>
              <a:rPr lang="ru-RU" sz="2500" dirty="0" smtClean="0">
                <a:solidFill>
                  <a:srgbClr val="FF0000"/>
                </a:solidFill>
              </a:rPr>
              <a:t>457)</a:t>
            </a:r>
            <a:endParaRPr lang="ru-RU" sz="2500" dirty="0">
              <a:solidFill>
                <a:srgbClr val="FF0000"/>
              </a:solidFill>
            </a:endParaRPr>
          </a:p>
          <a:p>
            <a:pPr marL="342900" indent="-342900" algn="just">
              <a:buAutoNum type="arabicPeriod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Проделать отчетную работу по каждому ОУ на официальном сайте ГМУ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busgov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39634" y="6005719"/>
            <a:ext cx="115127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9C0875"/>
                </a:solidFill>
                <a:latin typeface="Arial Black" panose="020B0A04020102020204" pitchFamily="34" charset="0"/>
              </a:rPr>
              <a:t>Рейтинг образовательных учреждений на официальном сайте администрации </a:t>
            </a:r>
            <a:r>
              <a:rPr lang="ru-RU" sz="2400" b="1" dirty="0" smtClean="0">
                <a:solidFill>
                  <a:srgbClr val="9C0875"/>
                </a:solidFill>
                <a:latin typeface="Arial Black" panose="020B0A04020102020204" pitchFamily="34" charset="0"/>
              </a:rPr>
              <a:t>КМО</a:t>
            </a:r>
            <a:endParaRPr lang="ru-RU" sz="2400" b="1" dirty="0">
              <a:solidFill>
                <a:srgbClr val="9C0875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5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5000" y="133350"/>
            <a:ext cx="11460637" cy="850324"/>
          </a:xfrm>
          <a:prstGeom prst="rect">
            <a:avLst/>
          </a:prstGeom>
          <a:noFill/>
          <a:ln w="762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AGAvantGardeCyr" panose="020B7200000000000000" pitchFamily="34" charset="0"/>
              </a:rPr>
              <a:t>Нормативно-правовая база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5610493" y="1016524"/>
            <a:ext cx="1009650" cy="790575"/>
          </a:xfrm>
          <a:prstGeom prst="downArrow">
            <a:avLst>
              <a:gd name="adj1" fmla="val 52778"/>
              <a:gd name="adj2" fmla="val 50000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1EC2AFDA-D8DD-4250-AC67-2F23042F7A8E}"/>
              </a:ext>
            </a:extLst>
          </p:cNvPr>
          <p:cNvSpPr/>
          <p:nvPr/>
        </p:nvSpPr>
        <p:spPr>
          <a:xfrm>
            <a:off x="493935" y="1296926"/>
            <a:ext cx="11242766" cy="5506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3000" u="sng" dirty="0">
                <a:solidFill>
                  <a:srgbClr val="154EC9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Приказ </a:t>
            </a:r>
            <a:r>
              <a:rPr lang="ru-RU" sz="3000" u="sng" dirty="0" err="1">
                <a:solidFill>
                  <a:srgbClr val="154EC9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Минпросвещения</a:t>
            </a:r>
            <a:r>
              <a:rPr lang="ru-RU" sz="3000" u="sng" dirty="0">
                <a:solidFill>
                  <a:srgbClr val="154EC9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 России от 27 июля 2022 г. № 620 </a:t>
            </a:r>
            <a:endParaRPr lang="ru-RU" sz="3000" b="1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3000" dirty="0">
                <a:solidFill>
                  <a:srgbClr val="4F81BD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ru-RU" sz="3000" u="sng" dirty="0">
                <a:solidFill>
                  <a:srgbClr val="154EC9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Приказ </a:t>
            </a:r>
            <a:r>
              <a:rPr lang="ru-RU" sz="3000" u="sng" dirty="0" err="1">
                <a:solidFill>
                  <a:srgbClr val="154EC9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Минпросвещения</a:t>
            </a:r>
            <a:r>
              <a:rPr lang="ru-RU" sz="3000" u="sng" dirty="0">
                <a:solidFill>
                  <a:srgbClr val="154EC9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 России от 15 февраля 2022 г. № 78</a:t>
            </a:r>
            <a:endParaRPr lang="ru-RU" sz="3000" b="1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3000" dirty="0">
                <a:solidFill>
                  <a:srgbClr val="4F81BD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ru-RU" sz="3000" u="sng" dirty="0">
                <a:solidFill>
                  <a:srgbClr val="154EC9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Приказ </a:t>
            </a:r>
            <a:r>
              <a:rPr lang="ru-RU" sz="3000" u="sng" dirty="0" err="1">
                <a:solidFill>
                  <a:srgbClr val="154EC9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Минпросвещения</a:t>
            </a:r>
            <a:r>
              <a:rPr lang="ru-RU" sz="3000" u="sng" dirty="0">
                <a:solidFill>
                  <a:srgbClr val="154EC9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 России от 07 июля 2021 г. № 423</a:t>
            </a:r>
            <a:endParaRPr lang="ru-RU" sz="3000" b="1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3000" dirty="0">
                <a:solidFill>
                  <a:srgbClr val="4F81B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000" u="sng" dirty="0">
                <a:solidFill>
                  <a:srgbClr val="154EC9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6"/>
              </a:rPr>
              <a:t>Приказ </a:t>
            </a:r>
            <a:r>
              <a:rPr lang="ru-RU" sz="3000" u="sng" dirty="0" err="1">
                <a:solidFill>
                  <a:srgbClr val="154EC9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6"/>
              </a:rPr>
              <a:t>Минпросвещения</a:t>
            </a:r>
            <a:r>
              <a:rPr lang="ru-RU" sz="3000" u="sng" dirty="0">
                <a:solidFill>
                  <a:srgbClr val="154EC9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6"/>
              </a:rPr>
              <a:t> России от 29 декабря 2020 г. № 853</a:t>
            </a:r>
            <a:endParaRPr lang="ru-RU" sz="3000" b="1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sz="3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3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3000" u="sng" dirty="0">
                <a:solidFill>
                  <a:srgbClr val="154EC9"/>
                </a:solidFill>
                <a:latin typeface="inherit"/>
                <a:ea typeface="Calibri" panose="020F0502020204030204" pitchFamily="34" charset="0"/>
                <a:cs typeface="Arial" panose="020B0604020202020204" pitchFamily="34" charset="0"/>
                <a:hlinkClick r:id="rId7"/>
              </a:rPr>
              <a:t>Приказ Минфина России от 07 мая 2019 г. № 66н</a:t>
            </a:r>
            <a:endParaRPr lang="ru-RU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3000" u="sng" dirty="0">
                <a:solidFill>
                  <a:srgbClr val="154EC9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8"/>
              </a:rPr>
              <a:t>  Приказ </a:t>
            </a:r>
            <a:r>
              <a:rPr lang="ru-RU" sz="3000" u="sng" dirty="0" err="1">
                <a:solidFill>
                  <a:srgbClr val="154EC9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8"/>
              </a:rPr>
              <a:t>Минпросвещения</a:t>
            </a:r>
            <a:r>
              <a:rPr lang="ru-RU" sz="3000" u="sng" dirty="0">
                <a:solidFill>
                  <a:srgbClr val="154EC9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8"/>
              </a:rPr>
              <a:t> России от 13 марта 2019 г. № 114</a:t>
            </a:r>
            <a:endParaRPr lang="ru-RU" sz="3000" b="1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sz="3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r>
              <a:rPr lang="ru-RU" sz="3000" u="sng" dirty="0">
                <a:solidFill>
                  <a:srgbClr val="154EC9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  <a:hlinkClick r:id="rId9"/>
              </a:rPr>
              <a:t>Приказ Минтруда России от 31 мая 2018 г. № 344н</a:t>
            </a:r>
            <a:endParaRPr lang="ru-RU" sz="3000" b="1" dirty="0">
              <a:solidFill>
                <a:srgbClr val="4F81BD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90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5247" y="2157273"/>
            <a:ext cx="1044013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общественного Совета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Горяев Алексей Сергеевич,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движения Совета  отцов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Костомукшского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округа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Члены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общественного Совета: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Ремшу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Ольга Владимировна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специалист общероссийского общественно-государственного движения детей и молодёжи «Движение Первых»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Костомукшском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округе</a:t>
            </a:r>
          </a:p>
          <a:p>
            <a:pPr lvl="0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Чиркунова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Светлана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Андреевна,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Центра общественного развития и поддержки добровольческих, благотворительных и гражданских инициатив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Костомукшского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 округа 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Добро.Центр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Полищук Андрей Александрович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представитель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религиозной организации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Костомукшская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Епархия Православной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Церкви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итвин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Александра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Владимировна,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управляющего совета МБОУ КМО «СОШ 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3» </a:t>
            </a:r>
            <a:r>
              <a:rPr lang="ru-RU" dirty="0"/>
              <a:t> </a:t>
            </a:r>
            <a:endParaRPr lang="ru-RU" dirty="0"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5000" y="133350"/>
            <a:ext cx="11460637" cy="736662"/>
          </a:xfrm>
          <a:prstGeom prst="rect">
            <a:avLst/>
          </a:prstGeom>
          <a:noFill/>
          <a:ln w="762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AGAvantGardeCyr" panose="020B7200000000000000" pitchFamily="34" charset="0"/>
              </a:rPr>
              <a:t>Общественный  Совет </a:t>
            </a:r>
            <a:endParaRPr lang="ru-RU" sz="4000" b="1" dirty="0">
              <a:solidFill>
                <a:srgbClr val="C00000"/>
              </a:solidFill>
              <a:latin typeface="AGAvantGardeCyr" panose="020B7200000000000000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0731" y="870012"/>
            <a:ext cx="102892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Костомукшского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городского округа от 17.11.2025 года № 740 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создании общественного Совета по проведению независимой оценки качества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осуществления образовательной деятельности муниципальными организациями</a:t>
            </a:r>
          </a:p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Костомукшского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 округа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428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75" y="133350"/>
            <a:ext cx="11887200" cy="1123950"/>
          </a:xfrm>
          <a:prstGeom prst="rect">
            <a:avLst/>
          </a:prstGeom>
          <a:noFill/>
          <a:ln w="762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ПОКАЗАТЕЛИ </a:t>
            </a:r>
            <a:r>
              <a:rPr lang="ru-RU" sz="3200" b="1" dirty="0" smtClean="0">
                <a:solidFill>
                  <a:schemeClr val="tx1"/>
                </a:solidFill>
                <a:latin typeface="AGAvantGardeCyr" panose="020B7200000000000000" pitchFamily="34" charset="0"/>
              </a:rPr>
              <a:t>НОКУ-2025</a:t>
            </a:r>
            <a:endParaRPr lang="ru-RU" sz="3200" b="1" dirty="0">
              <a:solidFill>
                <a:schemeClr val="tx1"/>
              </a:solidFill>
              <a:latin typeface="AGAvantGardeCyr" panose="020B7200000000000000" pitchFamily="34" charset="0"/>
            </a:endParaRPr>
          </a:p>
        </p:txBody>
      </p:sp>
      <p:sp>
        <p:nvSpPr>
          <p:cNvPr id="2" name="Правильный пятиугольник 1"/>
          <p:cNvSpPr/>
          <p:nvPr/>
        </p:nvSpPr>
        <p:spPr>
          <a:xfrm>
            <a:off x="3748087" y="1381125"/>
            <a:ext cx="4676775" cy="4048125"/>
          </a:xfrm>
          <a:prstGeom prst="pentago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7486649" y="3592606"/>
            <a:ext cx="1175657" cy="1099405"/>
          </a:xfrm>
          <a:prstGeom prst="ellipse">
            <a:avLst/>
          </a:prstGeom>
          <a:solidFill>
            <a:srgbClr val="00CC99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3</a:t>
            </a:r>
          </a:p>
        </p:txBody>
      </p:sp>
      <p:sp>
        <p:nvSpPr>
          <p:cNvPr id="54" name="Овал 53"/>
          <p:cNvSpPr/>
          <p:nvPr/>
        </p:nvSpPr>
        <p:spPr>
          <a:xfrm>
            <a:off x="5498645" y="4807700"/>
            <a:ext cx="1175657" cy="1099405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5" name="Овал 54"/>
          <p:cNvSpPr/>
          <p:nvPr/>
        </p:nvSpPr>
        <p:spPr>
          <a:xfrm>
            <a:off x="3441586" y="3592607"/>
            <a:ext cx="1175657" cy="1099405"/>
          </a:xfrm>
          <a:prstGeom prst="ellipse">
            <a:avLst/>
          </a:prstGeom>
          <a:solidFill>
            <a:srgbClr val="007FDE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5</a:t>
            </a:r>
          </a:p>
        </p:txBody>
      </p:sp>
      <p:sp>
        <p:nvSpPr>
          <p:cNvPr id="56" name="Овал 55"/>
          <p:cNvSpPr/>
          <p:nvPr/>
        </p:nvSpPr>
        <p:spPr>
          <a:xfrm>
            <a:off x="6813912" y="1595646"/>
            <a:ext cx="1175657" cy="1099405"/>
          </a:xfrm>
          <a:prstGeom prst="ellipse">
            <a:avLst/>
          </a:prstGeom>
          <a:solidFill>
            <a:schemeClr val="accent4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2</a:t>
            </a:r>
          </a:p>
        </p:txBody>
      </p:sp>
      <p:sp>
        <p:nvSpPr>
          <p:cNvPr id="57" name="Овал 56"/>
          <p:cNvSpPr/>
          <p:nvPr/>
        </p:nvSpPr>
        <p:spPr>
          <a:xfrm>
            <a:off x="4217125" y="1595647"/>
            <a:ext cx="1175657" cy="1099405"/>
          </a:xfrm>
          <a:prstGeom prst="ellipse">
            <a:avLst/>
          </a:prstGeom>
          <a:solidFill>
            <a:srgbClr val="9C0875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10352" y="2900108"/>
            <a:ext cx="249138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ОЦЕНКА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КАЧЕСТВА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 Black" panose="020B0A04020102020204" pitchFamily="34" charset="0"/>
              </a:rPr>
              <a:t>УСЛОВИЙ</a:t>
            </a:r>
          </a:p>
        </p:txBody>
      </p:sp>
      <p:cxnSp>
        <p:nvCxnSpPr>
          <p:cNvPr id="6" name="Прямая соединительная линия 5"/>
          <p:cNvCxnSpPr>
            <a:stCxn id="57" idx="2"/>
          </p:cNvCxnSpPr>
          <p:nvPr/>
        </p:nvCxnSpPr>
        <p:spPr>
          <a:xfrm flipH="1" flipV="1">
            <a:off x="352425" y="2145348"/>
            <a:ext cx="3864700" cy="2"/>
          </a:xfrm>
          <a:prstGeom prst="line">
            <a:avLst/>
          </a:prstGeom>
          <a:ln w="28575">
            <a:solidFill>
              <a:srgbClr val="9C08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352425" y="1419225"/>
            <a:ext cx="3571875" cy="726123"/>
          </a:xfrm>
          <a:prstGeom prst="rect">
            <a:avLst/>
          </a:prstGeom>
          <a:noFill/>
          <a:ln w="28575">
            <a:solidFill>
              <a:srgbClr val="9C08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Открытость и доступность информации об образовательной организации</a:t>
            </a:r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 flipH="1" flipV="1">
            <a:off x="7977731" y="2139202"/>
            <a:ext cx="3864700" cy="2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8282394" y="1419225"/>
            <a:ext cx="3571875" cy="726123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Комфортность условий предоставления услуг</a:t>
            </a: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flipH="1" flipV="1">
            <a:off x="8662306" y="4147921"/>
            <a:ext cx="669670" cy="3"/>
          </a:xfrm>
          <a:prstGeom prst="line">
            <a:avLst/>
          </a:prstGeom>
          <a:ln w="28575">
            <a:solidFill>
              <a:srgbClr val="00CC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>
            <a:off x="8901324" y="3343275"/>
            <a:ext cx="2952945" cy="803173"/>
          </a:xfrm>
          <a:prstGeom prst="rect">
            <a:avLst/>
          </a:prstGeom>
          <a:noFill/>
          <a:ln w="28575"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Доступность услуг для инвалидов</a:t>
            </a: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 flipV="1">
            <a:off x="318680" y="4285103"/>
            <a:ext cx="3122906" cy="2"/>
          </a:xfrm>
          <a:prstGeom prst="line">
            <a:avLst/>
          </a:prstGeom>
          <a:ln w="28575">
            <a:solidFill>
              <a:srgbClr val="007F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Прямоугольник 62"/>
          <p:cNvSpPr/>
          <p:nvPr/>
        </p:nvSpPr>
        <p:spPr>
          <a:xfrm>
            <a:off x="330519" y="3343275"/>
            <a:ext cx="2872050" cy="941828"/>
          </a:xfrm>
          <a:prstGeom prst="rect">
            <a:avLst/>
          </a:prstGeom>
          <a:noFill/>
          <a:ln w="28575">
            <a:solidFill>
              <a:srgbClr val="007F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Удовлетворённость условиями оказания услуг</a:t>
            </a:r>
          </a:p>
        </p:txBody>
      </p:sp>
      <p:cxnSp>
        <p:nvCxnSpPr>
          <p:cNvPr id="64" name="Прямая соединительная линия 63"/>
          <p:cNvCxnSpPr>
            <a:stCxn id="54" idx="4"/>
          </p:cNvCxnSpPr>
          <p:nvPr/>
        </p:nvCxnSpPr>
        <p:spPr>
          <a:xfrm flipH="1">
            <a:off x="6086473" y="5907105"/>
            <a:ext cx="1" cy="33177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Прямоугольник 64"/>
          <p:cNvSpPr/>
          <p:nvPr/>
        </p:nvSpPr>
        <p:spPr>
          <a:xfrm>
            <a:off x="3441586" y="6238875"/>
            <a:ext cx="5185339" cy="536394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Доброжелательность, вежливость работников образовательной 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67514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 flipV="1">
            <a:off x="338299" y="2186289"/>
            <a:ext cx="11474877" cy="34834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88832" y="590217"/>
            <a:ext cx="95968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AGAvantGardeCyr" panose="020B7200000000000000" pitchFamily="34" charset="0"/>
              </a:rPr>
              <a:t>ФОНД ПОДДЕРЖКИ ИННОВАЦИОННЫХ ПРОЕКТОВ «НОВОЕ ИЗМЕРЕНИЕ»</a:t>
            </a:r>
          </a:p>
          <a:p>
            <a:pPr algn="ctr"/>
            <a:r>
              <a:rPr lang="ru-RU" sz="3200" b="1" dirty="0">
                <a:solidFill>
                  <a:srgbClr val="C00000"/>
                </a:solidFill>
                <a:latin typeface="AGAvantGardeCyr" panose="020B7200000000000000" pitchFamily="34" charset="0"/>
              </a:rPr>
              <a:t>Г. Петрозаводск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38300" y="590217"/>
            <a:ext cx="23034" cy="2144274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38300" y="577685"/>
            <a:ext cx="11538857" cy="8707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1813177" y="535578"/>
            <a:ext cx="0" cy="2163013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трелка вправо 8"/>
          <p:cNvSpPr/>
          <p:nvPr/>
        </p:nvSpPr>
        <p:spPr>
          <a:xfrm>
            <a:off x="1767804" y="2063931"/>
            <a:ext cx="8638903" cy="1280160"/>
          </a:xfrm>
          <a:prstGeom prst="rightArrow">
            <a:avLst>
              <a:gd name="adj1" fmla="val 50000"/>
              <a:gd name="adj2" fmla="val 57483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460238" y="2154308"/>
            <a:ext cx="1175657" cy="1099405"/>
          </a:xfrm>
          <a:prstGeom prst="ellipse">
            <a:avLst/>
          </a:prstGeom>
          <a:solidFill>
            <a:srgbClr val="00CC99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3</a:t>
            </a:r>
          </a:p>
        </p:txBody>
      </p:sp>
      <p:sp>
        <p:nvSpPr>
          <p:cNvPr id="13" name="Овал 12"/>
          <p:cNvSpPr/>
          <p:nvPr/>
        </p:nvSpPr>
        <p:spPr>
          <a:xfrm>
            <a:off x="6971175" y="2154307"/>
            <a:ext cx="1175657" cy="1099405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4" name="Овал 13"/>
          <p:cNvSpPr/>
          <p:nvPr/>
        </p:nvSpPr>
        <p:spPr>
          <a:xfrm>
            <a:off x="8482112" y="2148889"/>
            <a:ext cx="1175657" cy="1099405"/>
          </a:xfrm>
          <a:prstGeom prst="ellipse">
            <a:avLst/>
          </a:prstGeom>
          <a:solidFill>
            <a:srgbClr val="007FDE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5</a:t>
            </a:r>
          </a:p>
        </p:txBody>
      </p:sp>
      <p:sp>
        <p:nvSpPr>
          <p:cNvPr id="15" name="Овал 14"/>
          <p:cNvSpPr/>
          <p:nvPr/>
        </p:nvSpPr>
        <p:spPr>
          <a:xfrm>
            <a:off x="3949301" y="2148889"/>
            <a:ext cx="1175657" cy="1099405"/>
          </a:xfrm>
          <a:prstGeom prst="ellipse">
            <a:avLst/>
          </a:prstGeom>
          <a:solidFill>
            <a:schemeClr val="accent4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2</a:t>
            </a:r>
          </a:p>
        </p:txBody>
      </p:sp>
      <p:sp>
        <p:nvSpPr>
          <p:cNvPr id="16" name="Овал 15"/>
          <p:cNvSpPr/>
          <p:nvPr/>
        </p:nvSpPr>
        <p:spPr>
          <a:xfrm>
            <a:off x="2438364" y="2152179"/>
            <a:ext cx="1175657" cy="1099405"/>
          </a:xfrm>
          <a:prstGeom prst="ellipse">
            <a:avLst/>
          </a:prstGeom>
          <a:solidFill>
            <a:srgbClr val="9C0875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64352" y="3544875"/>
            <a:ext cx="1180295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общедоступной информации об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организациях,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размещенной на официальных сайтах организаций в сети «Интернет».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отчета о самообследовании ОУ.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Отчеты по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оценке условий комфортности в образовательных организациях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от муниципального координатора, фотоотчет 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55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4140" y="67082"/>
            <a:ext cx="95968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AGAvantGardeCyr" panose="020B7200000000000000" pitchFamily="34" charset="0"/>
              </a:rPr>
              <a:t>РЕЙТИНГ образовательных учреждений в </a:t>
            </a:r>
            <a:r>
              <a:rPr lang="ru-RU" sz="3200" b="1" dirty="0" err="1" smtClean="0">
                <a:solidFill>
                  <a:srgbClr val="FF0000"/>
                </a:solidFill>
                <a:latin typeface="AGAvantGardeCyr" panose="020B7200000000000000" pitchFamily="34" charset="0"/>
              </a:rPr>
              <a:t>Костомукшском</a:t>
            </a:r>
            <a:r>
              <a:rPr lang="ru-RU" sz="3200" b="1" dirty="0" smtClean="0">
                <a:solidFill>
                  <a:srgbClr val="FF0000"/>
                </a:solidFill>
                <a:latin typeface="AGAvantGardeCyr" panose="020B7200000000000000" pitchFamily="34" charset="0"/>
              </a:rPr>
              <a:t> муниципальном округе</a:t>
            </a:r>
            <a:endParaRPr lang="ru-RU" sz="3200" b="1" dirty="0">
              <a:solidFill>
                <a:srgbClr val="FF0000"/>
              </a:solidFill>
              <a:latin typeface="AGAvantGardeCyr" panose="020B7200000000000000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009331"/>
              </p:ext>
            </p:extLst>
          </p:nvPr>
        </p:nvGraphicFramePr>
        <p:xfrm>
          <a:off x="4181384" y="1144302"/>
          <a:ext cx="3249226" cy="5096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8165"/>
                <a:gridCol w="2361061"/>
              </a:tblGrid>
              <a:tr h="550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Рейтинг</a:t>
                      </a:r>
                      <a:r>
                        <a:rPr lang="ru-RU" sz="1600" b="1" kern="1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600" b="1" kern="1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Организация</a:t>
                      </a:r>
                    </a:p>
                  </a:txBody>
                  <a:tcPr marL="68580" marR="68580" marT="0" marB="0"/>
                </a:tc>
              </a:tr>
              <a:tr h="1136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49580" algn="l"/>
                        </a:tabLs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МКДОУ «Детский сад «Солнышко»</a:t>
                      </a:r>
                    </a:p>
                  </a:txBody>
                  <a:tcPr marL="68580" marR="68580" marT="0" marB="0"/>
                </a:tc>
              </a:tr>
              <a:tr h="1136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49580" algn="l"/>
                        </a:tabLs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МКДОУ «Детский сад «Берёзка»</a:t>
                      </a:r>
                    </a:p>
                  </a:txBody>
                  <a:tcPr marL="68580" marR="68580" marT="0" marB="0"/>
                </a:tc>
              </a:tr>
              <a:tr h="1136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49580" algn="l"/>
                        </a:tabLs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МКДОУ «Детский сад «</a:t>
                      </a:r>
                      <a:r>
                        <a:rPr lang="ru-RU" sz="16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Ауринко</a:t>
                      </a: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68580" marR="68580" marT="0" marB="0"/>
                </a:tc>
              </a:tr>
              <a:tr h="1136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49580" algn="l"/>
                        </a:tabLs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МКДОУ «Детский сад «Кораблик»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262927"/>
              </p:ext>
            </p:extLst>
          </p:nvPr>
        </p:nvGraphicFramePr>
        <p:xfrm>
          <a:off x="498630" y="1144300"/>
          <a:ext cx="3363156" cy="50377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9307"/>
                <a:gridCol w="2443849"/>
              </a:tblGrid>
              <a:tr h="357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Рейтинг </a:t>
                      </a:r>
                      <a:endParaRPr lang="ru-RU" sz="1600" b="1" kern="1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Организация</a:t>
                      </a:r>
                    </a:p>
                  </a:txBody>
                  <a:tcPr marL="68580" marR="68580" marT="0" marB="0"/>
                </a:tc>
              </a:tr>
              <a:tr h="9399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449580" algn="l"/>
                        </a:tabLst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МБОУ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КМО «СОШ №1  им.  </a:t>
                      </a:r>
                      <a:r>
                        <a:rPr lang="ru-RU" sz="16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Я.В.Ругоева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36195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49580" algn="l"/>
                        </a:tabLst>
                      </a:pP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399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449580" algn="l"/>
                        </a:tabLst>
                        <a:defRPr/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КМО «СОШ №2 им. </a:t>
                      </a:r>
                      <a:r>
                        <a:rPr lang="ru-RU" sz="16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А.С.Пушкина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36195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49580" algn="l"/>
                        </a:tabLst>
                      </a:pP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288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449580" algn="l"/>
                        </a:tabLst>
                        <a:defRPr/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КМО «СОШ №3 с углубленным изучением математики»</a:t>
                      </a:r>
                    </a:p>
                    <a:p>
                      <a:pPr marL="36195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49580" algn="l"/>
                        </a:tabLst>
                      </a:pP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2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449580" algn="l"/>
                        </a:tabLst>
                        <a:defRPr/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 «Гимназия»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49580" algn="l"/>
                        </a:tabLst>
                      </a:pP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72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2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49580" algn="l"/>
                        </a:tabLs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«</a:t>
                      </a:r>
                      <a:r>
                        <a:rPr lang="ru-RU" sz="16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Вокнаволокская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СОШ»</a:t>
                      </a: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541749"/>
              </p:ext>
            </p:extLst>
          </p:nvPr>
        </p:nvGraphicFramePr>
        <p:xfrm>
          <a:off x="8018017" y="1144300"/>
          <a:ext cx="3249226" cy="5096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8165"/>
                <a:gridCol w="2361061"/>
              </a:tblGrid>
              <a:tr h="550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Рейтинг</a:t>
                      </a:r>
                      <a:r>
                        <a:rPr lang="ru-RU" sz="1600" b="1" kern="1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600" b="1" kern="1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Организация</a:t>
                      </a:r>
                    </a:p>
                  </a:txBody>
                  <a:tcPr marL="68580" marR="68580" marT="0" marB="0"/>
                </a:tc>
              </a:tr>
              <a:tr h="1136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indent="-36195"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49580" algn="l"/>
                        </a:tabLs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МБОУ ДО «Спортивная школа»</a:t>
                      </a:r>
                    </a:p>
                  </a:txBody>
                  <a:tcPr marL="68580" marR="68580" marT="0" marB="0"/>
                </a:tc>
              </a:tr>
              <a:tr h="1136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49580" algn="l"/>
                        </a:tabLs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МКУ ДО  «ДХШ  им. </a:t>
                      </a:r>
                      <a:r>
                        <a:rPr lang="ru-RU" sz="16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Л.Ланкинена</a:t>
                      </a: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68580" marR="68580" marT="0" marB="0"/>
                </a:tc>
              </a:tr>
              <a:tr h="1136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49580" algn="l"/>
                        </a:tabLs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МБОУ ДО 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КМО </a:t>
                      </a: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«Центр внешкольной работы»</a:t>
                      </a:r>
                    </a:p>
                  </a:txBody>
                  <a:tcPr marL="68580" marR="68580" marT="0" marB="0"/>
                </a:tc>
              </a:tr>
              <a:tr h="1136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49580" algn="l"/>
                        </a:tabLs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МКОУ ДО «ДМШ им. </a:t>
                      </a:r>
                      <a:r>
                        <a:rPr lang="ru-RU" sz="16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Г.А.Вавилова</a:t>
                      </a: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44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338300" y="590217"/>
            <a:ext cx="23034" cy="2144274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04800" y="599289"/>
            <a:ext cx="11538857" cy="8707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4800" y="1488046"/>
            <a:ext cx="1188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500" dirty="0" smtClean="0"/>
              <a:t>Полнота и достоверность информации на </a:t>
            </a:r>
            <a:r>
              <a:rPr lang="ru-RU" sz="2500" dirty="0"/>
              <a:t>информационных стендах в помещении </a:t>
            </a:r>
            <a:r>
              <a:rPr lang="ru-RU" sz="2500" dirty="0" smtClean="0"/>
              <a:t>организации,  </a:t>
            </a:r>
            <a:r>
              <a:rPr lang="ru-RU" sz="2500" dirty="0"/>
              <a:t>официальном сайте </a:t>
            </a:r>
            <a:r>
              <a:rPr lang="ru-RU" sz="2500" dirty="0" smtClean="0"/>
              <a:t>организации;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5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500" dirty="0"/>
              <a:t>Обеспечение на официальном сайте организации наличия и функционирования дистанционных способов обратной связи и взаимодействия с получателями услуг:</a:t>
            </a:r>
          </a:p>
          <a:p>
            <a:r>
              <a:rPr lang="ru-RU" sz="2500" dirty="0"/>
              <a:t>- </a:t>
            </a:r>
            <a:r>
              <a:rPr lang="ru-RU" sz="2500" b="1" dirty="0"/>
              <a:t>телефона,</a:t>
            </a:r>
          </a:p>
          <a:p>
            <a:r>
              <a:rPr lang="ru-RU" sz="2500" dirty="0"/>
              <a:t>- </a:t>
            </a:r>
            <a:r>
              <a:rPr lang="ru-RU" sz="2500" b="1" dirty="0"/>
              <a:t>электронной почты</a:t>
            </a:r>
            <a:r>
              <a:rPr lang="ru-RU" sz="2500" dirty="0"/>
              <a:t>,</a:t>
            </a:r>
          </a:p>
          <a:p>
            <a:pPr marL="177800" indent="-177800">
              <a:buFontTx/>
              <a:buChar char="-"/>
            </a:pPr>
            <a:r>
              <a:rPr lang="ru-RU" sz="2500" b="1" dirty="0" smtClean="0"/>
              <a:t>электронных </a:t>
            </a:r>
            <a:r>
              <a:rPr lang="ru-RU" sz="2500" b="1" dirty="0"/>
              <a:t>сервисов </a:t>
            </a:r>
            <a:r>
              <a:rPr lang="ru-RU" sz="2500" dirty="0"/>
              <a:t>(форма для подачи электронного </a:t>
            </a:r>
            <a:r>
              <a:rPr lang="ru-RU" sz="2500" dirty="0" smtClean="0"/>
              <a:t>обращения/жалобы/предложения</a:t>
            </a:r>
            <a:r>
              <a:rPr lang="ru-RU" sz="2500" dirty="0"/>
              <a:t>; </a:t>
            </a:r>
            <a:endParaRPr lang="ru-RU" sz="25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500" dirty="0" smtClean="0"/>
              <a:t>Обеспечение </a:t>
            </a:r>
            <a:r>
              <a:rPr lang="ru-RU" sz="2500" dirty="0"/>
              <a:t>технической возможности </a:t>
            </a:r>
            <a:r>
              <a:rPr lang="ru-RU" sz="2500" b="1" dirty="0"/>
              <a:t>выражения получателем услуг мнения о качестве оказания услуг</a:t>
            </a:r>
            <a:r>
              <a:rPr lang="ru-RU" sz="2500" dirty="0"/>
              <a:t> (наличие анкеты для опроса граждан или гиперссылки на нее)</a:t>
            </a:r>
            <a:endParaRPr lang="ru-RU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480457" y="617953"/>
            <a:ext cx="3571875" cy="726123"/>
          </a:xfrm>
          <a:prstGeom prst="rect">
            <a:avLst/>
          </a:prstGeom>
          <a:noFill/>
          <a:ln w="28575">
            <a:solidFill>
              <a:srgbClr val="9C08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Открытость и доступность информации об образовательной организации</a:t>
            </a:r>
          </a:p>
        </p:txBody>
      </p:sp>
      <p:sp>
        <p:nvSpPr>
          <p:cNvPr id="18" name="Овал 17"/>
          <p:cNvSpPr/>
          <p:nvPr/>
        </p:nvSpPr>
        <p:spPr>
          <a:xfrm>
            <a:off x="304800" y="142267"/>
            <a:ext cx="1175657" cy="1099405"/>
          </a:xfrm>
          <a:prstGeom prst="ellipse">
            <a:avLst/>
          </a:prstGeom>
          <a:solidFill>
            <a:srgbClr val="9C0875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1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291092" y="575607"/>
            <a:ext cx="666713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FF0000"/>
                </a:solidFill>
              </a:rPr>
              <a:t>! Приказ  </a:t>
            </a:r>
            <a:r>
              <a:rPr lang="ru-RU" b="1" u="sng" dirty="0">
                <a:solidFill>
                  <a:srgbClr val="FF0000"/>
                </a:solidFill>
              </a:rPr>
              <a:t>Федеральной службы по надзору в сфере образования и науки РФ от 14 августа 2020 г. N 831  </a:t>
            </a:r>
            <a:r>
              <a:rPr lang="ru-RU" sz="1100" dirty="0">
                <a:solidFill>
                  <a:srgbClr val="FF0000"/>
                </a:solidFill>
              </a:rPr>
              <a:t>«Об утверждении Требований к структуре официального сайта образовательной организации в информационно-телекоммуникационной сети "Интернет" и формату представления информации"</a:t>
            </a:r>
          </a:p>
        </p:txBody>
      </p:sp>
    </p:spTree>
    <p:extLst>
      <p:ext uri="{BB962C8B-B14F-4D97-AF65-F5344CB8AC3E}">
        <p14:creationId xmlns:p14="http://schemas.microsoft.com/office/powerpoint/2010/main" val="304699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338300" y="590217"/>
            <a:ext cx="23034" cy="2144274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04800" y="574767"/>
            <a:ext cx="11538857" cy="8707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4800" y="1488046"/>
            <a:ext cx="11887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/>
              <a:t>Обеспечение в организации комфортных условий для предоставления услуг:</a:t>
            </a:r>
          </a:p>
          <a:p>
            <a:r>
              <a:rPr lang="ru-RU" sz="2800" dirty="0"/>
              <a:t>- наличие комфортной зоны отдыха (ожидания);</a:t>
            </a:r>
          </a:p>
          <a:p>
            <a:r>
              <a:rPr lang="ru-RU" sz="2800" dirty="0"/>
              <a:t>- наличие и понятность навигации внутри организации;</a:t>
            </a:r>
          </a:p>
          <a:p>
            <a:r>
              <a:rPr lang="ru-RU" sz="2800" dirty="0"/>
              <a:t>- доступность питьевой воды;</a:t>
            </a:r>
          </a:p>
          <a:p>
            <a:r>
              <a:rPr lang="ru-RU" sz="2800" dirty="0"/>
              <a:t>- наличие и доступность санитарно-гигиенических помещений (чистота помещений, наличие мыла, воды, туалетной бумаги и пр.);</a:t>
            </a:r>
          </a:p>
          <a:p>
            <a:pPr marL="457200" indent="-457200">
              <a:buFontTx/>
              <a:buChar char="-"/>
            </a:pPr>
            <a:r>
              <a:rPr lang="ru-RU" sz="2800" dirty="0" smtClean="0"/>
              <a:t>санитарное </a:t>
            </a:r>
            <a:r>
              <a:rPr lang="ru-RU" sz="2800" dirty="0"/>
              <a:t>состояние помещений </a:t>
            </a:r>
            <a:r>
              <a:rPr lang="ru-RU" sz="2800" dirty="0" smtClean="0"/>
              <a:t>организаций.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/>
              <a:t>Удовлетворенность  </a:t>
            </a:r>
            <a:r>
              <a:rPr lang="ru-RU" sz="2800" b="1" dirty="0"/>
              <a:t>комфортностью условий, в которых осуществляется образовательная </a:t>
            </a:r>
            <a:r>
              <a:rPr lang="ru-RU" sz="2800" b="1" dirty="0" smtClean="0"/>
              <a:t>деятельность</a:t>
            </a:r>
            <a:r>
              <a:rPr lang="ru-RU" sz="2800" dirty="0" smtClean="0"/>
              <a:t>. </a:t>
            </a:r>
            <a:endParaRPr lang="ru-RU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04800" y="431311"/>
            <a:ext cx="1175657" cy="1099405"/>
          </a:xfrm>
          <a:prstGeom prst="ellipse">
            <a:avLst/>
          </a:prstGeom>
          <a:solidFill>
            <a:schemeClr val="accent4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2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80457" y="691900"/>
            <a:ext cx="3571875" cy="726123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Комфортность условий предоставления услуг</a:t>
            </a:r>
          </a:p>
        </p:txBody>
      </p:sp>
    </p:spTree>
    <p:extLst>
      <p:ext uri="{BB962C8B-B14F-4D97-AF65-F5344CB8AC3E}">
        <p14:creationId xmlns:p14="http://schemas.microsoft.com/office/powerpoint/2010/main" val="7794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338300" y="590217"/>
            <a:ext cx="23034" cy="2144274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61334" y="566060"/>
            <a:ext cx="11538857" cy="8707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61334" y="1676707"/>
            <a:ext cx="11887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Оборудование территории, прилегающей к организации, и ее помещений с учетом доступности для инвалидов:</a:t>
            </a:r>
          </a:p>
          <a:p>
            <a:r>
              <a:rPr lang="ru-RU" sz="2800" dirty="0"/>
              <a:t>- оборудование входных групп пандусами/подъемными платформами;</a:t>
            </a:r>
          </a:p>
          <a:p>
            <a:r>
              <a:rPr lang="ru-RU" sz="2800" dirty="0"/>
              <a:t>- наличие выделенных стоянок для автотранспортных средств инвалидов;</a:t>
            </a:r>
          </a:p>
          <a:p>
            <a:r>
              <a:rPr lang="ru-RU" sz="2800" dirty="0"/>
              <a:t>- наличие адаптированных лифтов, поручней, расширенных дверных проемов;</a:t>
            </a:r>
          </a:p>
          <a:p>
            <a:r>
              <a:rPr lang="ru-RU" sz="2800" dirty="0"/>
              <a:t>- наличие сменных кресел-колясок;</a:t>
            </a:r>
          </a:p>
          <a:p>
            <a:r>
              <a:rPr lang="ru-RU" sz="2800" dirty="0"/>
              <a:t>- наличие специально оборудованных санитарно-гигиенических помещений в организации</a:t>
            </a:r>
            <a:r>
              <a:rPr lang="ru-RU" sz="2800" dirty="0" smtClean="0"/>
              <a:t>. </a:t>
            </a:r>
            <a:endParaRPr lang="ru-RU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65436" y="590217"/>
            <a:ext cx="1175657" cy="1099405"/>
          </a:xfrm>
          <a:prstGeom prst="ellipse">
            <a:avLst/>
          </a:prstGeom>
          <a:solidFill>
            <a:srgbClr val="00CC99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AGAvantGardeCyr" panose="020B7200000000000000" pitchFamily="34" charset="0"/>
              </a:rPr>
              <a:t>3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921650" y="637505"/>
            <a:ext cx="2952945" cy="803173"/>
          </a:xfrm>
          <a:prstGeom prst="rect">
            <a:avLst/>
          </a:prstGeom>
          <a:noFill/>
          <a:ln w="28575"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Доступность услуг для инвалидов</a:t>
            </a:r>
          </a:p>
        </p:txBody>
      </p:sp>
    </p:spTree>
    <p:extLst>
      <p:ext uri="{BB962C8B-B14F-4D97-AF65-F5344CB8AC3E}">
        <p14:creationId xmlns:p14="http://schemas.microsoft.com/office/powerpoint/2010/main" val="116238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996</Words>
  <Application>Microsoft Office PowerPoint</Application>
  <PresentationFormat>Произвольный</PresentationFormat>
  <Paragraphs>187</Paragraphs>
  <Slides>16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Q12</dc:creator>
  <cp:lastModifiedBy>HP</cp:lastModifiedBy>
  <cp:revision>91</cp:revision>
  <cp:lastPrinted>2018-07-02T16:22:06Z</cp:lastPrinted>
  <dcterms:created xsi:type="dcterms:W3CDTF">2018-06-28T15:20:20Z</dcterms:created>
  <dcterms:modified xsi:type="dcterms:W3CDTF">2026-01-21T12:52:13Z</dcterms:modified>
</cp:coreProperties>
</file>