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85" r:id="rId28"/>
    <p:sldId id="282" r:id="rId29"/>
    <p:sldId id="28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23" r:id="rId49"/>
    <p:sldId id="304" r:id="rId50"/>
    <p:sldId id="305" r:id="rId51"/>
    <p:sldId id="306" r:id="rId52"/>
    <p:sldId id="307" r:id="rId53"/>
    <p:sldId id="308" r:id="rId54"/>
    <p:sldId id="309" r:id="rId55"/>
    <p:sldId id="310" r:id="rId56"/>
    <p:sldId id="324"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772816"/>
            <a:ext cx="7772400" cy="1251570"/>
          </a:xfrm>
        </p:spPr>
        <p:txBody>
          <a:bodyPr>
            <a:normAutofit/>
          </a:bodyPr>
          <a:lstStyle/>
          <a:p>
            <a:r>
              <a:rPr lang="ru-RU" sz="4000" dirty="0" smtClean="0">
                <a:latin typeface="Times New Roman" pitchFamily="18" charset="0"/>
                <a:cs typeface="Times New Roman" pitchFamily="18" charset="0"/>
              </a:rPr>
              <a:t>Игровые технологии в математике</a:t>
            </a:r>
            <a:endParaRPr lang="ru-RU" sz="4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707904" y="5013176"/>
            <a:ext cx="4784576" cy="985664"/>
          </a:xfrm>
        </p:spPr>
        <p:txBody>
          <a:bodyPr>
            <a:normAutofit/>
          </a:bodyPr>
          <a:lstStyle/>
          <a:p>
            <a:endParaRPr lang="ru-RU" sz="2800" dirty="0" smtClean="0">
              <a:solidFill>
                <a:schemeClr val="tx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Форма-и-цвет-300x227.jpg"/>
          <p:cNvPicPr>
            <a:picLocks noGrp="1" noChangeAspect="1"/>
          </p:cNvPicPr>
          <p:nvPr>
            <p:ph idx="1"/>
          </p:nvPr>
        </p:nvPicPr>
        <p:blipFill>
          <a:blip r:embed="rId2" cstate="print"/>
          <a:stretch>
            <a:fillRect/>
          </a:stretch>
        </p:blipFill>
        <p:spPr>
          <a:xfrm>
            <a:off x="971600" y="620688"/>
            <a:ext cx="7416824" cy="5612064"/>
          </a:xfrm>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big.jpg"/>
          <p:cNvPicPr>
            <a:picLocks noGrp="1" noChangeAspect="1"/>
          </p:cNvPicPr>
          <p:nvPr>
            <p:ph idx="1"/>
          </p:nvPr>
        </p:nvPicPr>
        <p:blipFill>
          <a:blip r:embed="rId2" cstate="print"/>
          <a:stretch>
            <a:fillRect/>
          </a:stretch>
        </p:blipFill>
        <p:spPr>
          <a:xfrm>
            <a:off x="2483768" y="0"/>
            <a:ext cx="4176464" cy="6454535"/>
          </a:xfrm>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voskobovich1120.jpg"/>
          <p:cNvPicPr>
            <a:picLocks noGrp="1" noChangeAspect="1"/>
          </p:cNvPicPr>
          <p:nvPr>
            <p:ph idx="1"/>
          </p:nvPr>
        </p:nvPicPr>
        <p:blipFill>
          <a:blip r:embed="rId2" cstate="print"/>
          <a:stretch>
            <a:fillRect/>
          </a:stretch>
        </p:blipFill>
        <p:spPr>
          <a:xfrm>
            <a:off x="2411760" y="531408"/>
            <a:ext cx="4392488" cy="5856651"/>
          </a:xfrm>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48_400.jpg"/>
          <p:cNvPicPr>
            <a:picLocks noGrp="1" noChangeAspect="1"/>
          </p:cNvPicPr>
          <p:nvPr>
            <p:ph idx="1"/>
          </p:nvPr>
        </p:nvPicPr>
        <p:blipFill>
          <a:blip r:embed="rId2" cstate="print"/>
          <a:stretch>
            <a:fillRect/>
          </a:stretch>
        </p:blipFill>
        <p:spPr>
          <a:xfrm>
            <a:off x="971600" y="620688"/>
            <a:ext cx="7200800" cy="5418602"/>
          </a:xfrm>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og_poezd_kart.jpg"/>
          <p:cNvPicPr>
            <a:picLocks noGrp="1" noChangeAspect="1"/>
          </p:cNvPicPr>
          <p:nvPr>
            <p:ph idx="1"/>
          </p:nvPr>
        </p:nvPicPr>
        <p:blipFill>
          <a:blip r:embed="rId2" cstate="print"/>
          <a:stretch>
            <a:fillRect/>
          </a:stretch>
        </p:blipFill>
        <p:spPr>
          <a:xfrm>
            <a:off x="1187624" y="620688"/>
            <a:ext cx="7268702" cy="5523330"/>
          </a:xfrm>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652934"/>
          </a:xfrm>
        </p:spPr>
        <p:txBody>
          <a:bodyPr>
            <a:normAutofit/>
          </a:bodyPr>
          <a:lstStyle/>
          <a:p>
            <a:r>
              <a:rPr lang="ru-RU" sz="3600" dirty="0" smtClean="0">
                <a:latin typeface="Times New Roman" pitchFamily="18" charset="0"/>
                <a:cs typeface="Times New Roman" pitchFamily="18" charset="0"/>
              </a:rPr>
              <a:t>Объемное моделирование</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12776"/>
            <a:ext cx="8229600" cy="4968552"/>
          </a:xfrm>
        </p:spPr>
        <p:txBody>
          <a:bodyPr>
            <a:normAutofit/>
          </a:bodyPr>
          <a:lstStyle/>
          <a:p>
            <a:pPr>
              <a:buFont typeface="Wingdings" pitchFamily="2" charset="2"/>
              <a:buChar char="v"/>
            </a:pPr>
            <a:r>
              <a:rPr lang="ru-RU" sz="2800" dirty="0" smtClean="0">
                <a:latin typeface="Times New Roman" pitchFamily="18" charset="0"/>
                <a:cs typeface="Times New Roman" pitchFamily="18" charset="0"/>
              </a:rPr>
              <a:t>«Кубики для всех», </a:t>
            </a:r>
          </a:p>
          <a:p>
            <a:pPr>
              <a:buFont typeface="Wingdings" pitchFamily="2" charset="2"/>
              <a:buChar char="v"/>
            </a:pPr>
            <a:r>
              <a:rPr lang="ru-RU" sz="2800" dirty="0" smtClean="0">
                <a:latin typeface="Times New Roman" pitchFamily="18" charset="0"/>
                <a:cs typeface="Times New Roman" pitchFamily="18" charset="0"/>
              </a:rPr>
              <a:t>«Загадка», </a:t>
            </a:r>
          </a:p>
          <a:p>
            <a:pPr>
              <a:buFont typeface="Wingdings" pitchFamily="2" charset="2"/>
              <a:buChar char="v"/>
            </a:pPr>
            <a:r>
              <a:rPr lang="ru-RU" sz="2800" dirty="0" smtClean="0">
                <a:latin typeface="Times New Roman" pitchFamily="18" charset="0"/>
                <a:cs typeface="Times New Roman" pitchFamily="18" charset="0"/>
              </a:rPr>
              <a:t>«Тетрис», </a:t>
            </a:r>
          </a:p>
          <a:p>
            <a:pPr>
              <a:buFont typeface="Wingdings" pitchFamily="2" charset="2"/>
              <a:buChar char="v"/>
            </a:pPr>
            <a:r>
              <a:rPr lang="ru-RU" sz="2800" dirty="0" smtClean="0">
                <a:latin typeface="Times New Roman" pitchFamily="18" charset="0"/>
                <a:cs typeface="Times New Roman" pitchFamily="18" charset="0"/>
              </a:rPr>
              <a:t>«Шар»,</a:t>
            </a:r>
          </a:p>
          <a:p>
            <a:pPr>
              <a:buFont typeface="Wingdings" pitchFamily="2" charset="2"/>
              <a:buChar char="v"/>
            </a:pPr>
            <a:r>
              <a:rPr lang="ru-RU" sz="2800" dirty="0" smtClean="0">
                <a:latin typeface="Times New Roman" pitchFamily="18" charset="0"/>
                <a:cs typeface="Times New Roman" pitchFamily="18" charset="0"/>
              </a:rPr>
              <a:t> «Геометрический конструктор»</a:t>
            </a:r>
          </a:p>
          <a:p>
            <a:pPr>
              <a:buFont typeface="Wingdings" pitchFamily="2" charset="2"/>
              <a:buChar char="v"/>
            </a:pPr>
            <a:r>
              <a:rPr lang="ru-RU" sz="2800" dirty="0" smtClean="0">
                <a:latin typeface="Times New Roman" pitchFamily="18" charset="0"/>
                <a:cs typeface="Times New Roman" pitchFamily="18" charset="0"/>
              </a:rPr>
              <a:t> и др.; </a:t>
            </a:r>
            <a:endParaRPr lang="ru-RU" sz="28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81_2.jpg"/>
          <p:cNvPicPr>
            <a:picLocks noGrp="1" noChangeAspect="1"/>
          </p:cNvPicPr>
          <p:nvPr>
            <p:ph idx="1"/>
          </p:nvPr>
        </p:nvPicPr>
        <p:blipFill>
          <a:blip r:embed="rId2" cstate="print"/>
          <a:stretch>
            <a:fillRect/>
          </a:stretch>
        </p:blipFill>
        <p:spPr>
          <a:xfrm>
            <a:off x="899592" y="519064"/>
            <a:ext cx="7416824" cy="5755560"/>
          </a:xfrm>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tetris_3d_0.jpg"/>
          <p:cNvPicPr>
            <a:picLocks noGrp="1" noChangeAspect="1"/>
          </p:cNvPicPr>
          <p:nvPr>
            <p:ph idx="1"/>
          </p:nvPr>
        </p:nvPicPr>
        <p:blipFill>
          <a:blip r:embed="rId2" cstate="print"/>
          <a:stretch>
            <a:fillRect/>
          </a:stretch>
        </p:blipFill>
        <p:spPr>
          <a:xfrm>
            <a:off x="755576" y="476672"/>
            <a:ext cx="7786123" cy="5830941"/>
          </a:xfrm>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8d61f1ee-0343-11de-b2ed-000e0c3c90a2.jpeg"/>
          <p:cNvPicPr>
            <a:picLocks noGrp="1" noChangeAspect="1"/>
          </p:cNvPicPr>
          <p:nvPr>
            <p:ph idx="1"/>
          </p:nvPr>
        </p:nvPicPr>
        <p:blipFill>
          <a:blip r:embed="rId2" cstate="print"/>
          <a:stretch>
            <a:fillRect/>
          </a:stretch>
        </p:blipFill>
        <p:spPr>
          <a:xfrm>
            <a:off x="683568" y="855136"/>
            <a:ext cx="7704856" cy="5239302"/>
          </a:xfrm>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1306_400.jpg"/>
          <p:cNvPicPr>
            <a:picLocks noGrp="1" noChangeAspect="1"/>
          </p:cNvPicPr>
          <p:nvPr>
            <p:ph idx="1"/>
          </p:nvPr>
        </p:nvPicPr>
        <p:blipFill>
          <a:blip r:embed="rId2" cstate="print"/>
          <a:stretch>
            <a:fillRect/>
          </a:stretch>
        </p:blipFill>
        <p:spPr>
          <a:xfrm>
            <a:off x="1691680" y="620688"/>
            <a:ext cx="5832648" cy="5715995"/>
          </a:xfr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652934"/>
          </a:xfrm>
        </p:spPr>
        <p:txBody>
          <a:bodyPr>
            <a:normAutofit fontScale="90000"/>
          </a:bodyPr>
          <a:lstStyle/>
          <a:p>
            <a:r>
              <a:rPr lang="ru-RU" sz="4000" b="1" dirty="0" smtClean="0">
                <a:latin typeface="Times New Roman" pitchFamily="18" charset="0"/>
                <a:cs typeface="Times New Roman" pitchFamily="18" charset="0"/>
              </a:rPr>
              <a:t>Понятие игры</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467544" y="980728"/>
            <a:ext cx="8352928" cy="5184576"/>
          </a:xfrm>
        </p:spPr>
        <p:txBody>
          <a:bodyPr>
            <a:normAutofit/>
          </a:bodyPr>
          <a:lstStyle/>
          <a:p>
            <a:pPr algn="just">
              <a:buNone/>
            </a:pPr>
            <a:r>
              <a:rPr lang="ru-RU" sz="2400" b="1" i="1" dirty="0" smtClean="0">
                <a:latin typeface="Times New Roman" pitchFamily="18" charset="0"/>
                <a:cs typeface="Times New Roman" pitchFamily="18" charset="0"/>
              </a:rPr>
              <a:t>Детская игра</a:t>
            </a:r>
            <a:r>
              <a:rPr lang="ru-RU" sz="2400" i="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средство активного обогащения личности, </a:t>
            </a:r>
          </a:p>
          <a:p>
            <a:pPr algn="just">
              <a:buNone/>
            </a:pPr>
            <a:r>
              <a:rPr lang="ru-RU" sz="2400" dirty="0" smtClean="0">
                <a:latin typeface="Times New Roman" pitchFamily="18" charset="0"/>
                <a:cs typeface="Times New Roman" pitchFamily="18" charset="0"/>
              </a:rPr>
              <a:t>поскольку представляет собой свободный выбор </a:t>
            </a:r>
          </a:p>
          <a:p>
            <a:pPr algn="just">
              <a:buNone/>
            </a:pPr>
            <a:r>
              <a:rPr lang="ru-RU" sz="2400" dirty="0" smtClean="0">
                <a:latin typeface="Times New Roman" pitchFamily="18" charset="0"/>
                <a:cs typeface="Times New Roman" pitchFamily="18" charset="0"/>
              </a:rPr>
              <a:t>разнообразных общественно-значимых ролей и положений, </a:t>
            </a:r>
          </a:p>
          <a:p>
            <a:pPr algn="just">
              <a:buNone/>
            </a:pPr>
            <a:r>
              <a:rPr lang="ru-RU" sz="2400" dirty="0" smtClean="0">
                <a:latin typeface="Times New Roman" pitchFamily="18" charset="0"/>
                <a:cs typeface="Times New Roman" pitchFamily="18" charset="0"/>
              </a:rPr>
              <a:t>обеспечивает ребенка деятельностью, развивающей его </a:t>
            </a:r>
          </a:p>
          <a:p>
            <a:pPr algn="just">
              <a:buNone/>
            </a:pPr>
            <a:r>
              <a:rPr lang="ru-RU" sz="2400" dirty="0" smtClean="0">
                <a:latin typeface="Times New Roman" pitchFamily="18" charset="0"/>
                <a:cs typeface="Times New Roman" pitchFamily="18" charset="0"/>
              </a:rPr>
              <a:t>неограниченные возможности, таланты в наиболее </a:t>
            </a:r>
          </a:p>
          <a:p>
            <a:pPr algn="just">
              <a:buNone/>
            </a:pPr>
            <a:r>
              <a:rPr lang="ru-RU" sz="2400" dirty="0" smtClean="0">
                <a:latin typeface="Times New Roman" pitchFamily="18" charset="0"/>
                <a:cs typeface="Times New Roman" pitchFamily="18" charset="0"/>
              </a:rPr>
              <a:t>целесообразном применении.</a:t>
            </a:r>
            <a:endParaRPr lang="ru-RU" sz="2400" dirty="0">
              <a:latin typeface="Times New Roman" pitchFamily="18" charset="0"/>
              <a:cs typeface="Times New Roman" pitchFamily="18" charset="0"/>
            </a:endParaRPr>
          </a:p>
        </p:txBody>
      </p:sp>
      <p:pic>
        <p:nvPicPr>
          <p:cNvPr id="6" name="Рисунок 5" descr="d0b4d0b5d182d181d0bad0b0d18f-d0b8d0b3d180d0b0-d181-d0bfd180d0b5d0b4d0bcd0b5d182d0b0d0bcd0b8-3-4-d0b3d0bed0b4d0b0.jpg"/>
          <p:cNvPicPr>
            <a:picLocks noChangeAspect="1"/>
          </p:cNvPicPr>
          <p:nvPr/>
        </p:nvPicPr>
        <p:blipFill>
          <a:blip r:embed="rId2" cstate="print"/>
          <a:stretch>
            <a:fillRect/>
          </a:stretch>
        </p:blipFill>
        <p:spPr>
          <a:xfrm>
            <a:off x="4427984" y="3356992"/>
            <a:ext cx="4176464" cy="2789878"/>
          </a:xfrm>
          <a:prstGeom prst="rect">
            <a:avLst/>
          </a:prstGeom>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0926"/>
          </a:xfrm>
        </p:spPr>
        <p:txBody>
          <a:bodyPr>
            <a:normAutofit fontScale="90000"/>
          </a:bodyPr>
          <a:lstStyle/>
          <a:p>
            <a:r>
              <a:rPr lang="ru-RU" sz="3600" dirty="0" smtClean="0">
                <a:latin typeface="Times New Roman" pitchFamily="18" charset="0"/>
                <a:cs typeface="Times New Roman" pitchFamily="18" charset="0"/>
              </a:rPr>
              <a:t>Плоскостное моделирование</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4968552"/>
          </a:xfrm>
        </p:spPr>
        <p:txBody>
          <a:bodyPr>
            <a:normAutofit/>
          </a:bodyPr>
          <a:lstStyle/>
          <a:p>
            <a:pPr>
              <a:buFont typeface="Courier New" pitchFamily="49" charset="0"/>
              <a:buChar char="o"/>
            </a:pP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Танграм</a:t>
            </a:r>
            <a:r>
              <a:rPr lang="ru-RU" sz="2800" dirty="0" smtClean="0">
                <a:latin typeface="Times New Roman" pitchFamily="18" charset="0"/>
                <a:cs typeface="Times New Roman" pitchFamily="18" charset="0"/>
              </a:rPr>
              <a:t>», </a:t>
            </a:r>
          </a:p>
          <a:p>
            <a:pPr>
              <a:buFont typeface="Courier New" pitchFamily="49" charset="0"/>
              <a:buChar char="o"/>
            </a:pPr>
            <a:r>
              <a:rPr lang="ru-RU" sz="2800" dirty="0" smtClean="0">
                <a:latin typeface="Times New Roman" pitchFamily="18" charset="0"/>
                <a:cs typeface="Times New Roman" pitchFamily="18" charset="0"/>
              </a:rPr>
              <a:t>«Сфинкс»,</a:t>
            </a:r>
          </a:p>
          <a:p>
            <a:pPr>
              <a:buFont typeface="Courier New" pitchFamily="49" charset="0"/>
              <a:buChar char="o"/>
            </a:pPr>
            <a:r>
              <a:rPr lang="ru-RU" sz="2800" dirty="0" smtClean="0">
                <a:latin typeface="Times New Roman" pitchFamily="18" charset="0"/>
                <a:cs typeface="Times New Roman" pitchFamily="18" charset="0"/>
              </a:rPr>
              <a:t> «Тетрис», </a:t>
            </a:r>
          </a:p>
          <a:p>
            <a:pPr>
              <a:buFont typeface="Courier New" pitchFamily="49" charset="0"/>
              <a:buChar char="o"/>
            </a:pPr>
            <a:r>
              <a:rPr lang="ru-RU" sz="2800" dirty="0" smtClean="0">
                <a:latin typeface="Times New Roman" pitchFamily="18" charset="0"/>
                <a:cs typeface="Times New Roman" pitchFamily="18" charset="0"/>
              </a:rPr>
              <a:t>«Монгольская игра», </a:t>
            </a:r>
          </a:p>
          <a:p>
            <a:pPr>
              <a:buFont typeface="Courier New" pitchFamily="49" charset="0"/>
              <a:buChar char="o"/>
            </a:pPr>
            <a:r>
              <a:rPr lang="ru-RU" sz="2800" dirty="0" smtClean="0">
                <a:latin typeface="Times New Roman" pitchFamily="18" charset="0"/>
                <a:cs typeface="Times New Roman" pitchFamily="18" charset="0"/>
              </a:rPr>
              <a:t>«Абрис»,</a:t>
            </a:r>
          </a:p>
          <a:p>
            <a:pPr>
              <a:buFont typeface="Courier New" pitchFamily="49" charset="0"/>
              <a:buChar char="o"/>
            </a:pPr>
            <a:r>
              <a:rPr lang="ru-RU" sz="2800" dirty="0" smtClean="0">
                <a:latin typeface="Times New Roman" pitchFamily="18" charset="0"/>
                <a:cs typeface="Times New Roman" pitchFamily="18" charset="0"/>
              </a:rPr>
              <a:t> «Т-образная» </a:t>
            </a:r>
          </a:p>
          <a:p>
            <a:pPr>
              <a:buFont typeface="Courier New" pitchFamily="49" charset="0"/>
              <a:buChar char="o"/>
            </a:pPr>
            <a:r>
              <a:rPr lang="ru-RU" sz="2800" dirty="0" smtClean="0">
                <a:latin typeface="Times New Roman" pitchFamily="18" charset="0"/>
                <a:cs typeface="Times New Roman" pitchFamily="18" charset="0"/>
              </a:rPr>
              <a:t>и др.; </a:t>
            </a:r>
            <a:endParaRPr lang="ru-RU" sz="28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tangram_tactic_800x500.jpg"/>
          <p:cNvPicPr>
            <a:picLocks noGrp="1" noChangeAspect="1"/>
          </p:cNvPicPr>
          <p:nvPr>
            <p:ph idx="1"/>
          </p:nvPr>
        </p:nvPicPr>
        <p:blipFill>
          <a:blip r:embed="rId2" cstate="print"/>
          <a:stretch>
            <a:fillRect/>
          </a:stretch>
        </p:blipFill>
        <p:spPr>
          <a:xfrm>
            <a:off x="683568" y="1124744"/>
            <a:ext cx="7762130" cy="4857403"/>
          </a:xfrm>
        </p:spPr>
      </p:pic>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11.jpg"/>
          <p:cNvPicPr>
            <a:picLocks noGrp="1" noChangeAspect="1"/>
          </p:cNvPicPr>
          <p:nvPr>
            <p:ph idx="1"/>
          </p:nvPr>
        </p:nvPicPr>
        <p:blipFill>
          <a:blip r:embed="rId2" cstate="print"/>
          <a:stretch>
            <a:fillRect/>
          </a:stretch>
        </p:blipFill>
        <p:spPr>
          <a:xfrm>
            <a:off x="1835696" y="332656"/>
            <a:ext cx="5904655" cy="5944019"/>
          </a:xfrm>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1243-2.jpg"/>
          <p:cNvPicPr>
            <a:picLocks noGrp="1" noChangeAspect="1"/>
          </p:cNvPicPr>
          <p:nvPr>
            <p:ph idx="1"/>
          </p:nvPr>
        </p:nvPicPr>
        <p:blipFill>
          <a:blip r:embed="rId2" cstate="print"/>
          <a:stretch>
            <a:fillRect/>
          </a:stretch>
        </p:blipFill>
        <p:spPr>
          <a:xfrm>
            <a:off x="2411760" y="476672"/>
            <a:ext cx="4464495" cy="5835941"/>
          </a:xfrm>
        </p:spPr>
      </p:pic>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4.jpg"/>
          <p:cNvPicPr>
            <a:picLocks noGrp="1" noChangeAspect="1"/>
          </p:cNvPicPr>
          <p:nvPr>
            <p:ph idx="1"/>
          </p:nvPr>
        </p:nvPicPr>
        <p:blipFill>
          <a:blip r:embed="rId2" cstate="print"/>
          <a:stretch>
            <a:fillRect/>
          </a:stretch>
        </p:blipFill>
        <p:spPr>
          <a:xfrm>
            <a:off x="1907704" y="476672"/>
            <a:ext cx="5760640" cy="5760640"/>
          </a:xfrm>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409.jpg"/>
          <p:cNvPicPr>
            <a:picLocks noGrp="1" noChangeAspect="1"/>
          </p:cNvPicPr>
          <p:nvPr>
            <p:ph idx="1"/>
          </p:nvPr>
        </p:nvPicPr>
        <p:blipFill>
          <a:blip r:embed="rId2" cstate="print"/>
          <a:stretch>
            <a:fillRect/>
          </a:stretch>
        </p:blipFill>
        <p:spPr>
          <a:xfrm>
            <a:off x="1115616" y="620688"/>
            <a:ext cx="7217140" cy="5394812"/>
          </a:xfrm>
        </p:spPr>
      </p:pic>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743.jpg"/>
          <p:cNvPicPr>
            <a:picLocks noGrp="1" noChangeAspect="1"/>
          </p:cNvPicPr>
          <p:nvPr>
            <p:ph idx="1"/>
          </p:nvPr>
        </p:nvPicPr>
        <p:blipFill>
          <a:blip r:embed="rId2" cstate="print"/>
          <a:stretch>
            <a:fillRect/>
          </a:stretch>
        </p:blipFill>
        <p:spPr>
          <a:xfrm>
            <a:off x="827584" y="548680"/>
            <a:ext cx="7560840" cy="5595021"/>
          </a:xfrm>
        </p:spPr>
      </p:pic>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fin.gif"/>
          <p:cNvPicPr>
            <a:picLocks noGrp="1" noChangeAspect="1"/>
          </p:cNvPicPr>
          <p:nvPr>
            <p:ph idx="1"/>
          </p:nvPr>
        </p:nvPicPr>
        <p:blipFill>
          <a:blip r:embed="rId2" cstate="print"/>
          <a:stretch>
            <a:fillRect/>
          </a:stretch>
        </p:blipFill>
        <p:spPr>
          <a:xfrm>
            <a:off x="683568" y="764704"/>
            <a:ext cx="7888011" cy="4752527"/>
          </a:xfrm>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724942"/>
          </a:xfrm>
        </p:spPr>
        <p:txBody>
          <a:bodyPr>
            <a:normAutofit/>
          </a:bodyPr>
          <a:lstStyle/>
          <a:p>
            <a:r>
              <a:rPr lang="ru-RU" sz="3200" dirty="0" smtClean="0">
                <a:latin typeface="Times New Roman" pitchFamily="18" charset="0"/>
                <a:cs typeface="Times New Roman" pitchFamily="18" charset="0"/>
              </a:rPr>
              <a:t>Игры из серии «Кубики и цвет»</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12568"/>
          </a:xfrm>
        </p:spPr>
        <p:txBody>
          <a:bodyPr>
            <a:normAutofit/>
          </a:bodyPr>
          <a:lstStyle/>
          <a:p>
            <a:pPr>
              <a:buFont typeface="Wingdings" pitchFamily="2" charset="2"/>
              <a:buChar char="§"/>
            </a:pPr>
            <a:endParaRPr lang="ru-RU" dirty="0" smtClean="0">
              <a:latin typeface="Times New Roman" pitchFamily="18" charset="0"/>
              <a:cs typeface="Times New Roman" pitchFamily="18" charset="0"/>
            </a:endParaRPr>
          </a:p>
          <a:p>
            <a:pPr>
              <a:buFont typeface="Wingdings" pitchFamily="2" charset="2"/>
              <a:buChar char="§"/>
            </a:pPr>
            <a:r>
              <a:rPr lang="ru-RU" dirty="0" smtClean="0">
                <a:latin typeface="Times New Roman" pitchFamily="18" charset="0"/>
                <a:cs typeface="Times New Roman" pitchFamily="18" charset="0"/>
              </a:rPr>
              <a:t>«Сложи узор»,</a:t>
            </a:r>
          </a:p>
          <a:p>
            <a:pPr>
              <a:buFont typeface="Wingdings" pitchFamily="2" charset="2"/>
              <a:buChar char="§"/>
            </a:pPr>
            <a:r>
              <a:rPr lang="ru-RU" dirty="0" smtClean="0">
                <a:latin typeface="Times New Roman" pitchFamily="18" charset="0"/>
                <a:cs typeface="Times New Roman" pitchFamily="18" charset="0"/>
              </a:rPr>
              <a:t> «Куб-хамелеон», </a:t>
            </a:r>
          </a:p>
          <a:p>
            <a:pPr>
              <a:buFont typeface="Wingdings" pitchFamily="2" charset="2"/>
              <a:buChar char="§"/>
            </a:pPr>
            <a:r>
              <a:rPr lang="ru-RU" dirty="0" smtClean="0">
                <a:latin typeface="Times New Roman" pitchFamily="18" charset="0"/>
                <a:cs typeface="Times New Roman" pitchFamily="18" charset="0"/>
              </a:rPr>
              <a:t> «Цветное панно»</a:t>
            </a:r>
          </a:p>
          <a:p>
            <a:pPr>
              <a:buFont typeface="Wingdings" pitchFamily="2" charset="2"/>
              <a:buChar char="§"/>
            </a:pPr>
            <a:r>
              <a:rPr lang="ru-RU" dirty="0" smtClean="0">
                <a:latin typeface="Times New Roman" pitchFamily="18" charset="0"/>
                <a:cs typeface="Times New Roman" pitchFamily="18" charset="0"/>
              </a:rPr>
              <a:t> и др.; </a:t>
            </a:r>
            <a:endParaRPr lang="ru-RU"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images (1).jpg"/>
          <p:cNvPicPr>
            <a:picLocks noGrp="1" noChangeAspect="1"/>
          </p:cNvPicPr>
          <p:nvPr>
            <p:ph idx="1"/>
          </p:nvPr>
        </p:nvPicPr>
        <p:blipFill>
          <a:blip r:embed="rId2" cstate="print"/>
          <a:stretch>
            <a:fillRect/>
          </a:stretch>
        </p:blipFill>
        <p:spPr>
          <a:xfrm>
            <a:off x="1691680" y="332656"/>
            <a:ext cx="6192688" cy="6192688"/>
          </a:xfrm>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208912" cy="5832648"/>
          </a:xfrm>
        </p:spPr>
        <p:txBody>
          <a:bodyPr>
            <a:normAutofit fontScale="92500" lnSpcReduction="10000"/>
          </a:bodyPr>
          <a:lstStyle/>
          <a:p>
            <a:pPr>
              <a:buNone/>
            </a:pPr>
            <a:r>
              <a:rPr lang="ru-RU" sz="3000" b="1" i="1" dirty="0" smtClean="0">
                <a:latin typeface="Times New Roman" pitchFamily="18" charset="0"/>
                <a:cs typeface="Times New Roman" pitchFamily="18" charset="0"/>
              </a:rPr>
              <a:t>Игра</a:t>
            </a:r>
            <a:r>
              <a:rPr lang="ru-RU" sz="3000" i="1"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 вид непродуктивной деятельности, мотив </a:t>
            </a:r>
          </a:p>
          <a:p>
            <a:pPr>
              <a:buNone/>
            </a:pPr>
            <a:r>
              <a:rPr lang="ru-RU" sz="3000" dirty="0" smtClean="0">
                <a:latin typeface="Times New Roman" pitchFamily="18" charset="0"/>
                <a:cs typeface="Times New Roman" pitchFamily="18" charset="0"/>
              </a:rPr>
              <a:t>которой заключается в самом процессе, а целью </a:t>
            </a:r>
          </a:p>
          <a:p>
            <a:pPr>
              <a:buNone/>
            </a:pPr>
            <a:r>
              <a:rPr lang="ru-RU" sz="3000" dirty="0" smtClean="0">
                <a:latin typeface="Times New Roman" pitchFamily="18" charset="0"/>
                <a:cs typeface="Times New Roman" pitchFamily="18" charset="0"/>
              </a:rPr>
              <a:t>является получение удовлетворения играющим.</a:t>
            </a:r>
          </a:p>
          <a:p>
            <a:pPr algn="ctr">
              <a:buNone/>
            </a:pPr>
            <a:r>
              <a:rPr lang="ru-RU" sz="3000" i="1" dirty="0" smtClean="0">
                <a:latin typeface="Times New Roman" pitchFamily="18" charset="0"/>
                <a:cs typeface="Times New Roman" pitchFamily="18" charset="0"/>
              </a:rPr>
              <a:t>Игру можно понимать по-разному:</a:t>
            </a:r>
          </a:p>
          <a:p>
            <a:pPr lvl="0">
              <a:buFont typeface="Wingdings" pitchFamily="2" charset="2"/>
              <a:buChar char="q"/>
            </a:pPr>
            <a:r>
              <a:rPr lang="ru-RU" sz="3000" dirty="0" smtClean="0">
                <a:latin typeface="Times New Roman" pitchFamily="18" charset="0"/>
                <a:cs typeface="Times New Roman" pitchFamily="18" charset="0"/>
              </a:rPr>
              <a:t>игра - особый вид человеческой деятельности;</a:t>
            </a:r>
          </a:p>
          <a:p>
            <a:pPr lvl="0">
              <a:buFont typeface="Wingdings" pitchFamily="2" charset="2"/>
              <a:buChar char="q"/>
            </a:pPr>
            <a:r>
              <a:rPr lang="ru-RU" sz="3000" dirty="0" smtClean="0">
                <a:latin typeface="Times New Roman" pitchFamily="18" charset="0"/>
                <a:cs typeface="Times New Roman" pitchFamily="18" charset="0"/>
              </a:rPr>
              <a:t>игра - средство влияния на играющих (так как она специально организуется и имеет определенную цель);</a:t>
            </a:r>
          </a:p>
          <a:p>
            <a:pPr lvl="0">
              <a:buFont typeface="Wingdings" pitchFamily="2" charset="2"/>
              <a:buChar char="q"/>
            </a:pPr>
            <a:r>
              <a:rPr lang="ru-RU" sz="3000" dirty="0" smtClean="0">
                <a:latin typeface="Times New Roman" pitchFamily="18" charset="0"/>
                <a:cs typeface="Times New Roman" pitchFamily="18" charset="0"/>
              </a:rPr>
              <a:t>игра - особый набор правил, требующих своего исполнения;</a:t>
            </a:r>
          </a:p>
          <a:p>
            <a:pPr lvl="0">
              <a:buFont typeface="Wingdings" pitchFamily="2" charset="2"/>
              <a:buChar char="q"/>
            </a:pPr>
            <a:r>
              <a:rPr lang="ru-RU" sz="3000" dirty="0" smtClean="0">
                <a:latin typeface="Times New Roman" pitchFamily="18" charset="0"/>
                <a:cs typeface="Times New Roman" pitchFamily="18" charset="0"/>
              </a:rPr>
              <a:t>игра - особый способ условного присвоения мира;</a:t>
            </a:r>
          </a:p>
          <a:p>
            <a:pPr lvl="0">
              <a:buFont typeface="Wingdings" pitchFamily="2" charset="2"/>
              <a:buChar char="q"/>
            </a:pPr>
            <a:r>
              <a:rPr lang="ru-RU" sz="3000" dirty="0" smtClean="0">
                <a:latin typeface="Times New Roman" pitchFamily="18" charset="0"/>
                <a:cs typeface="Times New Roman" pitchFamily="18" charset="0"/>
              </a:rPr>
              <a:t>игра - как форма педагогической деятельности.</a:t>
            </a:r>
          </a:p>
          <a:p>
            <a:pPr>
              <a:buNone/>
            </a:pPr>
            <a:endParaRPr lang="ru-RU"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korvet-kubiki_khameleon.jpg"/>
          <p:cNvPicPr>
            <a:picLocks noGrp="1" noChangeAspect="1"/>
          </p:cNvPicPr>
          <p:nvPr>
            <p:ph idx="1"/>
          </p:nvPr>
        </p:nvPicPr>
        <p:blipFill>
          <a:blip r:embed="rId2" cstate="print"/>
          <a:stretch>
            <a:fillRect/>
          </a:stretch>
        </p:blipFill>
        <p:spPr>
          <a:xfrm>
            <a:off x="1691680" y="365448"/>
            <a:ext cx="6048672" cy="6048672"/>
          </a:xfrm>
        </p:spPr>
      </p:pic>
    </p:spTree>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korvet-kubiki_khameleon_2.jpg"/>
          <p:cNvPicPr>
            <a:picLocks noGrp="1" noChangeAspect="1"/>
          </p:cNvPicPr>
          <p:nvPr>
            <p:ph idx="1"/>
          </p:nvPr>
        </p:nvPicPr>
        <p:blipFill>
          <a:blip r:embed="rId2" cstate="print"/>
          <a:stretch>
            <a:fillRect/>
          </a:stretch>
        </p:blipFill>
        <p:spPr>
          <a:xfrm>
            <a:off x="1115616" y="476672"/>
            <a:ext cx="7539680" cy="5654760"/>
          </a:xfrm>
        </p:spPr>
      </p:pic>
    </p:spTree>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0926"/>
          </a:xfrm>
        </p:spPr>
        <p:txBody>
          <a:bodyPr>
            <a:normAutofit/>
          </a:bodyPr>
          <a:lstStyle/>
          <a:p>
            <a:r>
              <a:rPr lang="ru-RU" sz="3200" dirty="0" smtClean="0">
                <a:latin typeface="Times New Roman" pitchFamily="18" charset="0"/>
                <a:cs typeface="Times New Roman" pitchFamily="18" charset="0"/>
              </a:rPr>
              <a:t>Игры на составление целого из частей</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12568"/>
          </a:xfrm>
        </p:spPr>
        <p:txBody>
          <a:bodyPr/>
          <a:lstStyle/>
          <a:p>
            <a:pPr>
              <a:buFont typeface="Wingdings" pitchFamily="2" charset="2"/>
              <a:buChar char="q"/>
            </a:pPr>
            <a:endParaRPr lang="ru-RU" dirty="0" smtClean="0">
              <a:latin typeface="Times New Roman" pitchFamily="18" charset="0"/>
              <a:cs typeface="Times New Roman" pitchFamily="18" charset="0"/>
            </a:endParaRPr>
          </a:p>
          <a:p>
            <a:pPr>
              <a:buFont typeface="Wingdings" pitchFamily="2" charset="2"/>
              <a:buChar char="q"/>
            </a:pPr>
            <a:endParaRPr lang="ru-RU" dirty="0" smtClean="0">
              <a:latin typeface="Times New Roman" pitchFamily="18" charset="0"/>
              <a:cs typeface="Times New Roman" pitchFamily="18" charset="0"/>
            </a:endParaRPr>
          </a:p>
          <a:p>
            <a:pPr>
              <a:buFont typeface="Wingdings" pitchFamily="2" charset="2"/>
              <a:buChar char="q"/>
            </a:pPr>
            <a:r>
              <a:rPr lang="ru-RU" dirty="0" smtClean="0">
                <a:latin typeface="Times New Roman" pitchFamily="18" charset="0"/>
                <a:cs typeface="Times New Roman" pitchFamily="18" charset="0"/>
              </a:rPr>
              <a:t>«Дроби», </a:t>
            </a:r>
          </a:p>
          <a:p>
            <a:pPr>
              <a:buFont typeface="Wingdings" pitchFamily="2" charset="2"/>
              <a:buChar char="q"/>
            </a:pPr>
            <a:r>
              <a:rPr lang="ru-RU" dirty="0" smtClean="0">
                <a:latin typeface="Times New Roman" pitchFamily="18" charset="0"/>
                <a:cs typeface="Times New Roman" pitchFamily="18" charset="0"/>
              </a:rPr>
              <a:t>«Чудо-цветик»</a:t>
            </a:r>
          </a:p>
          <a:p>
            <a:pPr>
              <a:buFont typeface="Wingdings" pitchFamily="2" charset="2"/>
              <a:buChar char="q"/>
            </a:pPr>
            <a:r>
              <a:rPr lang="ru-RU" dirty="0" smtClean="0">
                <a:latin typeface="Times New Roman" pitchFamily="18" charset="0"/>
                <a:cs typeface="Times New Roman" pitchFamily="18" charset="0"/>
              </a:rPr>
              <a:t> и др.</a:t>
            </a:r>
            <a:endParaRPr lang="ru-RU"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nastoljnye_igry-umnoe_domino_drobi_korobka_bej.jpg"/>
          <p:cNvPicPr>
            <a:picLocks noGrp="1" noChangeAspect="1"/>
          </p:cNvPicPr>
          <p:nvPr>
            <p:ph idx="1"/>
          </p:nvPr>
        </p:nvPicPr>
        <p:blipFill>
          <a:blip r:embed="rId2" cstate="print"/>
          <a:stretch>
            <a:fillRect/>
          </a:stretch>
        </p:blipFill>
        <p:spPr>
          <a:xfrm>
            <a:off x="611560" y="2132856"/>
            <a:ext cx="8169198" cy="2567462"/>
          </a:xfrm>
        </p:spPr>
      </p:pic>
    </p:spTree>
  </p:cSld>
  <p:clrMapOvr>
    <a:masterClrMapping/>
  </p:clrMapOvr>
  <p:transition>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626885.drobi_komplekt_standart_337-70.jpg"/>
          <p:cNvPicPr>
            <a:picLocks noGrp="1" noChangeAspect="1"/>
          </p:cNvPicPr>
          <p:nvPr>
            <p:ph idx="1"/>
          </p:nvPr>
        </p:nvPicPr>
        <p:blipFill>
          <a:blip r:embed="rId2" cstate="print"/>
          <a:stretch>
            <a:fillRect/>
          </a:stretch>
        </p:blipFill>
        <p:spPr>
          <a:xfrm>
            <a:off x="755576" y="836712"/>
            <a:ext cx="7848872" cy="4984034"/>
          </a:xfrm>
        </p:spPr>
      </p:pic>
    </p:spTree>
  </p:cSld>
  <p:clrMapOvr>
    <a:masterClrMapping/>
  </p:clrMapOvr>
  <p:transition>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hudo-cvetik.jpg"/>
          <p:cNvPicPr>
            <a:picLocks noGrp="1" noChangeAspect="1"/>
          </p:cNvPicPr>
          <p:nvPr>
            <p:ph idx="1"/>
          </p:nvPr>
        </p:nvPicPr>
        <p:blipFill>
          <a:blip r:embed="rId2" cstate="print"/>
          <a:stretch>
            <a:fillRect/>
          </a:stretch>
        </p:blipFill>
        <p:spPr>
          <a:xfrm>
            <a:off x="467544" y="1052736"/>
            <a:ext cx="3517716" cy="5010397"/>
          </a:xfrm>
        </p:spPr>
      </p:pic>
      <p:pic>
        <p:nvPicPr>
          <p:cNvPr id="5" name="Рисунок 4" descr="image-0.jpg"/>
          <p:cNvPicPr>
            <a:picLocks noChangeAspect="1"/>
          </p:cNvPicPr>
          <p:nvPr/>
        </p:nvPicPr>
        <p:blipFill>
          <a:blip r:embed="rId3" cstate="print"/>
          <a:stretch>
            <a:fillRect/>
          </a:stretch>
        </p:blipFill>
        <p:spPr>
          <a:xfrm>
            <a:off x="4211960" y="1772816"/>
            <a:ext cx="4744426" cy="3563888"/>
          </a:xfrm>
          <a:prstGeom prst="rect">
            <a:avLst/>
          </a:prstGeom>
        </p:spPr>
      </p:pic>
    </p:spTree>
  </p:cSld>
  <p:clrMapOvr>
    <a:masterClrMapping/>
  </p:clrMapOvr>
  <p:transition>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580926"/>
          </a:xfrm>
        </p:spPr>
        <p:txBody>
          <a:bodyPr>
            <a:normAutofit fontScale="90000"/>
          </a:bodyPr>
          <a:lstStyle/>
          <a:p>
            <a:r>
              <a:rPr lang="ru-RU" sz="3600" b="1" dirty="0" smtClean="0">
                <a:latin typeface="Times New Roman" pitchFamily="18" charset="0"/>
                <a:cs typeface="Times New Roman" pitchFamily="18" charset="0"/>
              </a:rPr>
              <a:t>Значение игровой технологии</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84576"/>
          </a:xfrm>
        </p:spPr>
        <p:txBody>
          <a:bodyPr>
            <a:normAutofit/>
          </a:bodyPr>
          <a:lstStyle/>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Достоинство этой технологии состоит в освоении различных </a:t>
            </a:r>
          </a:p>
          <a:p>
            <a:pPr>
              <a:buNone/>
            </a:pPr>
            <a:r>
              <a:rPr lang="ru-RU" sz="2400" dirty="0" smtClean="0">
                <a:latin typeface="Times New Roman" pitchFamily="18" charset="0"/>
                <a:cs typeface="Times New Roman" pitchFamily="18" charset="0"/>
              </a:rPr>
              <a:t>по степени сложности игровых действий, которые включают </a:t>
            </a:r>
          </a:p>
          <a:p>
            <a:pPr>
              <a:buNone/>
            </a:pPr>
            <a:r>
              <a:rPr lang="ru-RU" sz="2400" dirty="0" smtClean="0">
                <a:latin typeface="Times New Roman" pitchFamily="18" charset="0"/>
                <a:cs typeface="Times New Roman" pitchFamily="18" charset="0"/>
              </a:rPr>
              <a:t>группировку, раскладывание, соотнесение, счет, измерение. </a:t>
            </a:r>
          </a:p>
          <a:p>
            <a:pPr>
              <a:buNone/>
            </a:pPr>
            <a:r>
              <a:rPr lang="ru-RU" sz="2400" dirty="0" smtClean="0">
                <a:latin typeface="Times New Roman" pitchFamily="18" charset="0"/>
                <a:cs typeface="Times New Roman" pitchFamily="18" charset="0"/>
              </a:rPr>
              <a:t>При этом, следуя игре собственного воображения, ребенок </a:t>
            </a:r>
          </a:p>
          <a:p>
            <a:pPr>
              <a:buNone/>
            </a:pPr>
            <a:r>
              <a:rPr lang="ru-RU" sz="2400" dirty="0" smtClean="0">
                <a:latin typeface="Times New Roman" pitchFamily="18" charset="0"/>
                <a:cs typeface="Times New Roman" pitchFamily="18" charset="0"/>
              </a:rPr>
              <a:t>трансформирует свой опыт, создает игровые ситуации, </a:t>
            </a:r>
          </a:p>
          <a:p>
            <a:pPr>
              <a:buNone/>
            </a:pPr>
            <a:r>
              <a:rPr lang="ru-RU" sz="2400" dirty="0" smtClean="0">
                <a:latin typeface="Times New Roman" pitchFamily="18" charset="0"/>
                <a:cs typeface="Times New Roman" pitchFamily="18" charset="0"/>
              </a:rPr>
              <a:t>вносит новые познавательные задачи. </a:t>
            </a:r>
            <a:endParaRPr lang="ru-RU" sz="24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904656"/>
          </a:xfrm>
        </p:spPr>
        <p:txBody>
          <a:bodyPr>
            <a:normAutofit/>
          </a:bodyPr>
          <a:lstStyle/>
          <a:p>
            <a:pPr>
              <a:buNone/>
            </a:pPr>
            <a:r>
              <a:rPr lang="ru-RU" sz="2600" dirty="0" smtClean="0">
                <a:latin typeface="Times New Roman" pitchFamily="18" charset="0"/>
                <a:cs typeface="Times New Roman" pitchFamily="18" charset="0"/>
              </a:rPr>
              <a:t>Данная технология может быть представлена </a:t>
            </a:r>
          </a:p>
          <a:p>
            <a:pPr>
              <a:buNone/>
            </a:pPr>
            <a:r>
              <a:rPr lang="ru-RU" sz="2600" dirty="0" smtClean="0">
                <a:latin typeface="Times New Roman" pitchFamily="18" charset="0"/>
                <a:cs typeface="Times New Roman" pitchFamily="18" charset="0"/>
              </a:rPr>
              <a:t>последовательными шагами: от  освоения игры в </a:t>
            </a:r>
          </a:p>
          <a:p>
            <a:pPr>
              <a:buNone/>
            </a:pPr>
            <a:r>
              <a:rPr lang="ru-RU" sz="2600" dirty="0" smtClean="0">
                <a:latin typeface="Times New Roman" pitchFamily="18" charset="0"/>
                <a:cs typeface="Times New Roman" pitchFamily="18" charset="0"/>
              </a:rPr>
              <a:t>совместной деятельности взрослого с ребенком к </a:t>
            </a:r>
          </a:p>
          <a:p>
            <a:pPr>
              <a:buNone/>
            </a:pPr>
            <a:r>
              <a:rPr lang="ru-RU" sz="2600" dirty="0" smtClean="0">
                <a:latin typeface="Times New Roman" pitchFamily="18" charset="0"/>
                <a:cs typeface="Times New Roman" pitchFamily="18" charset="0"/>
              </a:rPr>
              <a:t>участию в играх на уровне самодеятельности, а затем </a:t>
            </a:r>
          </a:p>
          <a:p>
            <a:pPr>
              <a:buNone/>
            </a:pPr>
            <a:r>
              <a:rPr lang="ru-RU" sz="2600" dirty="0" smtClean="0">
                <a:latin typeface="Times New Roman" pitchFamily="18" charset="0"/>
                <a:cs typeface="Times New Roman" pitchFamily="18" charset="0"/>
              </a:rPr>
              <a:t>переход к участию в играх на более высоком уровне и, </a:t>
            </a:r>
          </a:p>
          <a:p>
            <a:pPr>
              <a:buNone/>
            </a:pPr>
            <a:r>
              <a:rPr lang="ru-RU" sz="2600" dirty="0" smtClean="0">
                <a:latin typeface="Times New Roman" pitchFamily="18" charset="0"/>
                <a:cs typeface="Times New Roman" pitchFamily="18" charset="0"/>
              </a:rPr>
              <a:t>как правило, вновь возникающие игры взрослого с </a:t>
            </a:r>
          </a:p>
          <a:p>
            <a:pPr>
              <a:buNone/>
            </a:pPr>
            <a:r>
              <a:rPr lang="ru-RU" sz="2600" dirty="0" smtClean="0">
                <a:latin typeface="Times New Roman" pitchFamily="18" charset="0"/>
                <a:cs typeface="Times New Roman" pitchFamily="18" charset="0"/>
              </a:rPr>
              <a:t>детьми или успешно играющими в них детьми. </a:t>
            </a:r>
            <a:endParaRPr lang="ru-RU" dirty="0"/>
          </a:p>
        </p:txBody>
      </p:sp>
      <p:pic>
        <p:nvPicPr>
          <p:cNvPr id="4" name="Рисунок 3" descr="И.С.-Воскобович-008.jpg"/>
          <p:cNvPicPr>
            <a:picLocks noChangeAspect="1"/>
          </p:cNvPicPr>
          <p:nvPr/>
        </p:nvPicPr>
        <p:blipFill>
          <a:blip r:embed="rId2" cstate="print"/>
          <a:stretch>
            <a:fillRect/>
          </a:stretch>
        </p:blipFill>
        <p:spPr>
          <a:xfrm>
            <a:off x="875589" y="3861048"/>
            <a:ext cx="3347211" cy="2510408"/>
          </a:xfrm>
          <a:prstGeom prst="rect">
            <a:avLst/>
          </a:prstGeom>
        </p:spPr>
      </p:pic>
      <p:pic>
        <p:nvPicPr>
          <p:cNvPr id="5" name="Рисунок 4" descr="Сложи квадрат -развивающая игра Никитиных.jpg"/>
          <p:cNvPicPr>
            <a:picLocks noChangeAspect="1"/>
          </p:cNvPicPr>
          <p:nvPr/>
        </p:nvPicPr>
        <p:blipFill>
          <a:blip r:embed="rId3" cstate="print"/>
          <a:stretch>
            <a:fillRect/>
          </a:stretch>
        </p:blipFill>
        <p:spPr>
          <a:xfrm>
            <a:off x="4716016" y="3789040"/>
            <a:ext cx="3384376" cy="2538282"/>
          </a:xfrm>
          <a:prstGeom prst="rect">
            <a:avLst/>
          </a:prstGeom>
        </p:spPr>
      </p:pic>
    </p:spTree>
  </p:cSld>
  <p:clrMapOvr>
    <a:masterClrMapping/>
  </p:clrMapOvr>
  <p:transition>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40"/>
          </a:xfrm>
        </p:spPr>
        <p:txBody>
          <a:bodyPr>
            <a:normAutofit/>
          </a:bodyPr>
          <a:lstStyle/>
          <a:p>
            <a:pPr algn="ctr">
              <a:buNone/>
            </a:pPr>
            <a:endParaRPr lang="ru-RU" sz="2400" dirty="0" smtClean="0">
              <a:latin typeface="Times New Roman" pitchFamily="18" charset="0"/>
              <a:cs typeface="Times New Roman" pitchFamily="18" charset="0"/>
            </a:endParaRPr>
          </a:p>
          <a:p>
            <a:pPr algn="ctr">
              <a:buNone/>
            </a:pPr>
            <a:r>
              <a:rPr lang="ru-RU" sz="2400" dirty="0" smtClean="0">
                <a:latin typeface="Times New Roman" pitchFamily="18" charset="0"/>
                <a:cs typeface="Times New Roman" pitchFamily="18" charset="0"/>
              </a:rPr>
              <a:t>Проблемная ситуация в условиях применения этой </a:t>
            </a:r>
          </a:p>
          <a:p>
            <a:pPr algn="ctr">
              <a:buNone/>
            </a:pPr>
            <a:r>
              <a:rPr lang="ru-RU" sz="2400" dirty="0" smtClean="0">
                <a:latin typeface="Times New Roman" pitchFamily="18" charset="0"/>
                <a:cs typeface="Times New Roman" pitchFamily="18" charset="0"/>
              </a:rPr>
              <a:t>технологии рассматривается как средство овладения </a:t>
            </a:r>
          </a:p>
          <a:p>
            <a:pPr algn="ctr">
              <a:buNone/>
            </a:pPr>
            <a:r>
              <a:rPr lang="ru-RU" sz="2400" dirty="0" smtClean="0">
                <a:latin typeface="Times New Roman" pitchFamily="18" charset="0"/>
                <a:cs typeface="Times New Roman" pitchFamily="18" charset="0"/>
              </a:rPr>
              <a:t>поисковыми действиями, умением формулировать </a:t>
            </a:r>
          </a:p>
          <a:p>
            <a:pPr algn="ctr">
              <a:buNone/>
            </a:pPr>
            <a:r>
              <a:rPr lang="ru-RU" sz="2400" dirty="0" smtClean="0">
                <a:latin typeface="Times New Roman" pitchFamily="18" charset="0"/>
                <a:cs typeface="Times New Roman" pitchFamily="18" charset="0"/>
              </a:rPr>
              <a:t>собственные мысли о способах поиска и предполагаемом </a:t>
            </a:r>
          </a:p>
          <a:p>
            <a:pPr algn="ctr">
              <a:buNone/>
            </a:pPr>
            <a:r>
              <a:rPr lang="ru-RU" sz="2400" dirty="0" smtClean="0">
                <a:latin typeface="Times New Roman" pitchFamily="18" charset="0"/>
                <a:cs typeface="Times New Roman" pitchFamily="18" charset="0"/>
              </a:rPr>
              <a:t>результате. Проблемная ситуация для маленьких детей </a:t>
            </a:r>
          </a:p>
          <a:p>
            <a:pPr algn="ctr">
              <a:buNone/>
            </a:pPr>
            <a:r>
              <a:rPr lang="ru-RU" sz="2400" dirty="0" smtClean="0">
                <a:latin typeface="Times New Roman" pitchFamily="18" charset="0"/>
                <a:cs typeface="Times New Roman" pitchFamily="18" charset="0"/>
              </a:rPr>
              <a:t>складывается  в форме «потребности в познании» (Н.М. </a:t>
            </a:r>
          </a:p>
          <a:p>
            <a:pPr algn="ctr">
              <a:buNone/>
            </a:pPr>
            <a:r>
              <a:rPr lang="ru-RU" sz="2400" dirty="0" smtClean="0">
                <a:latin typeface="Times New Roman" pitchFamily="18" charset="0"/>
                <a:cs typeface="Times New Roman" pitchFamily="18" charset="0"/>
              </a:rPr>
              <a:t>Полякова). Ребенок сталкивается с ней в условиях </a:t>
            </a:r>
          </a:p>
          <a:p>
            <a:pPr algn="ctr">
              <a:buNone/>
            </a:pPr>
            <a:r>
              <a:rPr lang="ru-RU" sz="2400" dirty="0" smtClean="0">
                <a:latin typeface="Times New Roman" pitchFamily="18" charset="0"/>
                <a:cs typeface="Times New Roman" pitchFamily="18" charset="0"/>
              </a:rPr>
              <a:t>занимательных задач, задач-шуток, которые заставляют детей </a:t>
            </a:r>
          </a:p>
          <a:p>
            <a:pPr algn="ctr">
              <a:buNone/>
            </a:pPr>
            <a:r>
              <a:rPr lang="ru-RU" sz="2400" dirty="0" smtClean="0">
                <a:latin typeface="Times New Roman" pitchFamily="18" charset="0"/>
                <a:cs typeface="Times New Roman" pitchFamily="18" charset="0"/>
              </a:rPr>
              <a:t>задуматься и установить связи объектов по форме, </a:t>
            </a:r>
          </a:p>
          <a:p>
            <a:pPr algn="ctr">
              <a:buNone/>
            </a:pPr>
            <a:r>
              <a:rPr lang="ru-RU" sz="2400" dirty="0" smtClean="0">
                <a:latin typeface="Times New Roman" pitchFamily="18" charset="0"/>
                <a:cs typeface="Times New Roman" pitchFamily="18" charset="0"/>
              </a:rPr>
              <a:t>соотношению частей, расположению их в пространстве, </a:t>
            </a:r>
          </a:p>
          <a:p>
            <a:pPr algn="ctr">
              <a:buNone/>
            </a:pPr>
            <a:r>
              <a:rPr lang="ru-RU" sz="2400" dirty="0" smtClean="0">
                <a:latin typeface="Times New Roman" pitchFamily="18" charset="0"/>
                <a:cs typeface="Times New Roman" pitchFamily="18" charset="0"/>
              </a:rPr>
              <a:t>количественному значению и т.д.</a:t>
            </a:r>
            <a:endParaRPr lang="ru-RU" sz="24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12776"/>
            <a:ext cx="8229600" cy="782960"/>
          </a:xfrm>
        </p:spPr>
        <p:txBody>
          <a:bodyPr/>
          <a:lstStyle/>
          <a:p>
            <a:r>
              <a:rPr lang="ru-RU" dirty="0" smtClean="0">
                <a:latin typeface="Times New Roman" pitchFamily="18" charset="0"/>
                <a:cs typeface="Times New Roman" pitchFamily="18" charset="0"/>
              </a:rPr>
              <a:t>Учим математике играя!</a:t>
            </a:r>
            <a:endParaRPr lang="ru-RU" dirty="0">
              <a:latin typeface="Times New Roman" pitchFamily="18" charset="0"/>
              <a:cs typeface="Times New Roman" pitchFamily="18" charset="0"/>
            </a:endParaRPr>
          </a:p>
        </p:txBody>
      </p:sp>
      <p:pic>
        <p:nvPicPr>
          <p:cNvPr id="4" name="Рисунок 3" descr="baby-zifry.jpg"/>
          <p:cNvPicPr>
            <a:picLocks noChangeAspect="1"/>
          </p:cNvPicPr>
          <p:nvPr/>
        </p:nvPicPr>
        <p:blipFill>
          <a:blip r:embed="rId2" cstate="print"/>
          <a:stretch>
            <a:fillRect/>
          </a:stretch>
        </p:blipFill>
        <p:spPr>
          <a:xfrm>
            <a:off x="4716016" y="2708920"/>
            <a:ext cx="3626427" cy="2736304"/>
          </a:xfrm>
          <a:prstGeom prst="rect">
            <a:avLst/>
          </a:prstGeom>
        </p:spPr>
      </p:pic>
      <p:pic>
        <p:nvPicPr>
          <p:cNvPr id="5" name="Рисунок 4" descr="uchim-cyfry-e1353906632300.jpg"/>
          <p:cNvPicPr>
            <a:picLocks noChangeAspect="1"/>
          </p:cNvPicPr>
          <p:nvPr/>
        </p:nvPicPr>
        <p:blipFill>
          <a:blip r:embed="rId3" cstate="print"/>
          <a:stretch>
            <a:fillRect/>
          </a:stretch>
        </p:blipFill>
        <p:spPr>
          <a:xfrm>
            <a:off x="755576" y="2492896"/>
            <a:ext cx="3763614" cy="3125713"/>
          </a:xfrm>
          <a:prstGeom prst="rect">
            <a:avLst/>
          </a:prstGeom>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832648"/>
          </a:xfrm>
        </p:spPr>
        <p:txBody>
          <a:bodyPr>
            <a:normAutofit/>
          </a:bodyPr>
          <a:lstStyle/>
          <a:p>
            <a:pPr>
              <a:buNone/>
            </a:pPr>
            <a:r>
              <a:rPr lang="ru-RU" sz="2400" dirty="0" smtClean="0">
                <a:latin typeface="Times New Roman" pitchFamily="18" charset="0"/>
                <a:cs typeface="Times New Roman" pitchFamily="18" charset="0"/>
              </a:rPr>
              <a:t>Организация качественной, полезной игры </a:t>
            </a:r>
            <a:r>
              <a:rPr lang="ru-RU" sz="2400" b="1" dirty="0" smtClean="0">
                <a:latin typeface="Times New Roman" pitchFamily="18" charset="0"/>
                <a:cs typeface="Times New Roman" pitchFamily="18" charset="0"/>
              </a:rPr>
              <a:t>сложный и </a:t>
            </a:r>
          </a:p>
          <a:p>
            <a:pPr>
              <a:buNone/>
            </a:pPr>
            <a:r>
              <a:rPr lang="ru-RU" sz="2400" b="1" dirty="0" smtClean="0">
                <a:latin typeface="Times New Roman" pitchFamily="18" charset="0"/>
                <a:cs typeface="Times New Roman" pitchFamily="18" charset="0"/>
              </a:rPr>
              <a:t>кропотливый процесс</a:t>
            </a:r>
            <a:r>
              <a:rPr lang="ru-RU" sz="2400" dirty="0" smtClean="0">
                <a:latin typeface="Times New Roman" pitchFamily="18" charset="0"/>
                <a:cs typeface="Times New Roman" pitchFamily="18" charset="0"/>
              </a:rPr>
              <a:t>. Педагог должен мастерски владеть </a:t>
            </a:r>
          </a:p>
          <a:p>
            <a:pPr>
              <a:buNone/>
            </a:pPr>
            <a:r>
              <a:rPr lang="ru-RU" sz="2400" dirty="0" smtClean="0">
                <a:latin typeface="Times New Roman" pitchFamily="18" charset="0"/>
                <a:cs typeface="Times New Roman" pitchFamily="18" charset="0"/>
              </a:rPr>
              <a:t>этим искусством (точно сформулировать правила, </a:t>
            </a:r>
          </a:p>
          <a:p>
            <a:pPr>
              <a:buNone/>
            </a:pPr>
            <a:r>
              <a:rPr lang="ru-RU" sz="2400" dirty="0" smtClean="0">
                <a:latin typeface="Times New Roman" pitchFamily="18" charset="0"/>
                <a:cs typeface="Times New Roman" pitchFamily="18" charset="0"/>
              </a:rPr>
              <a:t>организовать пространство, выбрать подходящее время, </a:t>
            </a:r>
          </a:p>
          <a:p>
            <a:pPr>
              <a:buNone/>
            </a:pPr>
            <a:r>
              <a:rPr lang="ru-RU" sz="2400" dirty="0" smtClean="0">
                <a:latin typeface="Times New Roman" pitchFamily="18" charset="0"/>
                <a:cs typeface="Times New Roman" pitchFamily="18" charset="0"/>
              </a:rPr>
              <a:t>определить сюжет игры, подобрать игровой реквизит и </a:t>
            </a:r>
          </a:p>
          <a:p>
            <a:pPr>
              <a:buNone/>
            </a:pPr>
            <a:r>
              <a:rPr lang="ru-RU" sz="2400" dirty="0" smtClean="0">
                <a:latin typeface="Times New Roman" pitchFamily="18" charset="0"/>
                <a:cs typeface="Times New Roman" pitchFamily="18" charset="0"/>
              </a:rPr>
              <a:t>грамотно организовать начало и финал). При организации </a:t>
            </a:r>
          </a:p>
          <a:p>
            <a:pPr>
              <a:buNone/>
            </a:pPr>
            <a:r>
              <a:rPr lang="ru-RU" sz="2400" dirty="0" smtClean="0">
                <a:latin typeface="Times New Roman" pitchFamily="18" charset="0"/>
                <a:cs typeface="Times New Roman" pitchFamily="18" charset="0"/>
              </a:rPr>
              <a:t>игры он должен выбрать  в качестве основной цели одну – </a:t>
            </a:r>
          </a:p>
          <a:p>
            <a:pPr>
              <a:buNone/>
            </a:pPr>
            <a:r>
              <a:rPr lang="ru-RU" sz="2400" dirty="0" smtClean="0">
                <a:latin typeface="Times New Roman" pitchFamily="18" charset="0"/>
                <a:cs typeface="Times New Roman" pitchFamily="18" charset="0"/>
              </a:rPr>
              <a:t>две функции, которые будут для него наиболее важными.</a:t>
            </a:r>
          </a:p>
          <a:p>
            <a:pPr>
              <a:buNone/>
            </a:pPr>
            <a:endParaRPr lang="ru-RU" dirty="0"/>
          </a:p>
        </p:txBody>
      </p:sp>
      <p:pic>
        <p:nvPicPr>
          <p:cNvPr id="4" name="Рисунок 3" descr="03.jpg"/>
          <p:cNvPicPr>
            <a:picLocks noChangeAspect="1"/>
          </p:cNvPicPr>
          <p:nvPr/>
        </p:nvPicPr>
        <p:blipFill>
          <a:blip r:embed="rId2" cstate="print"/>
          <a:stretch>
            <a:fillRect/>
          </a:stretch>
        </p:blipFill>
        <p:spPr>
          <a:xfrm>
            <a:off x="4572000" y="4187943"/>
            <a:ext cx="4320480" cy="2670057"/>
          </a:xfrm>
          <a:prstGeom prst="rect">
            <a:avLst/>
          </a:prstGeom>
        </p:spPr>
      </p:pic>
      <p:pic>
        <p:nvPicPr>
          <p:cNvPr id="5" name="Рисунок 4" descr="18.jpg"/>
          <p:cNvPicPr>
            <a:picLocks noChangeAspect="1"/>
          </p:cNvPicPr>
          <p:nvPr/>
        </p:nvPicPr>
        <p:blipFill>
          <a:blip r:embed="rId3" cstate="print"/>
          <a:stretch>
            <a:fillRect/>
          </a:stretch>
        </p:blipFill>
        <p:spPr>
          <a:xfrm>
            <a:off x="179512" y="4200525"/>
            <a:ext cx="4267200" cy="2657475"/>
          </a:xfrm>
          <a:prstGeom prst="rect">
            <a:avLst/>
          </a:prstGeom>
        </p:spPr>
      </p:pic>
    </p:spTree>
  </p:cSld>
  <p:clrMapOvr>
    <a:masterClrMapping/>
  </p:clrMapOvr>
  <p:transition>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20888"/>
            <a:ext cx="8229600" cy="1143000"/>
          </a:xfrm>
        </p:spPr>
        <p:txBody>
          <a:bodyPr/>
          <a:lstStyle/>
          <a:p>
            <a:r>
              <a:rPr lang="ru-RU" dirty="0" smtClean="0">
                <a:latin typeface="Monotype Corsiva" pitchFamily="66" charset="0"/>
              </a:rPr>
              <a:t>КОЛИЧЕСТВО И СЧЕТ</a:t>
            </a:r>
            <a:endParaRPr lang="ru-RU" dirty="0">
              <a:latin typeface="Monotype Corsiva"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652934"/>
          </a:xfrm>
        </p:spPr>
        <p:txBody>
          <a:bodyPr>
            <a:normAutofit/>
          </a:bodyPr>
          <a:lstStyle/>
          <a:p>
            <a:r>
              <a:rPr lang="ru-RU" sz="3200" dirty="0" smtClean="0">
                <a:latin typeface="Times New Roman" pitchFamily="18" charset="0"/>
                <a:cs typeface="Times New Roman" pitchFamily="18" charset="0"/>
              </a:rPr>
              <a:t>Младшая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84576"/>
          </a:xfrm>
        </p:spPr>
        <p:txBody>
          <a:bodyPr>
            <a:normAutofit/>
          </a:bodyPr>
          <a:lstStyle/>
          <a:p>
            <a:pPr>
              <a:buNone/>
            </a:pPr>
            <a:r>
              <a:rPr lang="ru-RU" sz="2400" i="1" dirty="0" smtClean="0">
                <a:latin typeface="Times New Roman" pitchFamily="18" charset="0"/>
                <a:cs typeface="Times New Roman" pitchFamily="18" charset="0"/>
              </a:rPr>
              <a:t>«Поиграем с матрешками»</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учить детей создавать множества из однородных предметов и определять их количество словом «много», выделять во множестве каждый предмет в отдельности.</a:t>
            </a:r>
          </a:p>
          <a:p>
            <a:pPr>
              <a:buNone/>
            </a:pPr>
            <a:r>
              <a:rPr lang="ru-RU" sz="2400" u="sng" dirty="0" smtClean="0">
                <a:latin typeface="Times New Roman" pitchFamily="18" charset="0"/>
                <a:cs typeface="Times New Roman" pitchFamily="18" charset="0"/>
              </a:rPr>
              <a:t>Игровые действия: </a:t>
            </a:r>
            <a:r>
              <a:rPr lang="ru-RU" sz="2400" dirty="0" smtClean="0">
                <a:latin typeface="Times New Roman" pitchFamily="18" charset="0"/>
                <a:cs typeface="Times New Roman" pitchFamily="18" charset="0"/>
              </a:rPr>
              <a:t>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1. Посмотреть, сколько матрешек на столе; 2. Спрятать одну матрешку</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набор матрешек</a:t>
            </a:r>
          </a:p>
          <a:p>
            <a:pPr>
              <a:buNone/>
            </a:pPr>
            <a:endParaRPr lang="ru-RU" dirty="0"/>
          </a:p>
        </p:txBody>
      </p:sp>
      <p:pic>
        <p:nvPicPr>
          <p:cNvPr id="4" name="Рисунок 3" descr="Babushka_doll_4.jpg"/>
          <p:cNvPicPr>
            <a:picLocks noChangeAspect="1"/>
          </p:cNvPicPr>
          <p:nvPr/>
        </p:nvPicPr>
        <p:blipFill>
          <a:blip r:embed="rId2" cstate="print"/>
          <a:stretch>
            <a:fillRect/>
          </a:stretch>
        </p:blipFill>
        <p:spPr>
          <a:xfrm>
            <a:off x="5436096" y="3717032"/>
            <a:ext cx="3182888" cy="2864599"/>
          </a:xfrm>
          <a:prstGeom prst="rect">
            <a:avLst/>
          </a:prstGeom>
        </p:spPr>
      </p:pic>
    </p:spTree>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724942"/>
          </a:xfrm>
        </p:spPr>
        <p:txBody>
          <a:bodyPr>
            <a:normAutofit/>
          </a:bodyPr>
          <a:lstStyle/>
          <a:p>
            <a:r>
              <a:rPr lang="ru-RU" sz="4000" dirty="0" smtClean="0">
                <a:latin typeface="Times New Roman" pitchFamily="18" charset="0"/>
                <a:cs typeface="Times New Roman" pitchFamily="18" charset="0"/>
              </a:rPr>
              <a:t>Средняя группа</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84576"/>
          </a:xfrm>
        </p:spPr>
        <p:txBody>
          <a:bodyPr>
            <a:normAutofit fontScale="92500" lnSpcReduction="10000"/>
          </a:bodyPr>
          <a:lstStyle/>
          <a:p>
            <a:pPr>
              <a:buNone/>
            </a:pPr>
            <a:r>
              <a:rPr lang="ru-RU" sz="3000" i="1" dirty="0" smtClean="0">
                <a:latin typeface="Times New Roman" pitchFamily="18" charset="0"/>
                <a:cs typeface="Times New Roman" pitchFamily="18" charset="0"/>
              </a:rPr>
              <a:t>«Найди, сколько предметов»</a:t>
            </a:r>
            <a:endParaRPr lang="ru-RU" sz="3000" dirty="0" smtClean="0">
              <a:latin typeface="Times New Roman" pitchFamily="18" charset="0"/>
              <a:cs typeface="Times New Roman" pitchFamily="18" charset="0"/>
            </a:endParaRPr>
          </a:p>
          <a:p>
            <a:pPr>
              <a:buNone/>
            </a:pPr>
            <a:r>
              <a:rPr lang="ru-RU" sz="3000" u="sng" dirty="0" smtClean="0">
                <a:latin typeface="Times New Roman" pitchFamily="18" charset="0"/>
                <a:cs typeface="Times New Roman" pitchFamily="18" charset="0"/>
              </a:rPr>
              <a:t>Цель:</a:t>
            </a:r>
            <a:r>
              <a:rPr lang="ru-RU" sz="3000" dirty="0" smtClean="0">
                <a:latin typeface="Times New Roman" pitchFamily="18" charset="0"/>
                <a:cs typeface="Times New Roman" pitchFamily="18" charset="0"/>
              </a:rPr>
              <a:t> находить предметы  по числовым карточкам</a:t>
            </a:r>
          </a:p>
          <a:p>
            <a:pPr>
              <a:buNone/>
            </a:pPr>
            <a:r>
              <a:rPr lang="ru-RU" sz="3000" u="sng" dirty="0" smtClean="0">
                <a:latin typeface="Times New Roman" pitchFamily="18" charset="0"/>
                <a:cs typeface="Times New Roman" pitchFamily="18" charset="0"/>
              </a:rPr>
              <a:t>Игровые действия:</a:t>
            </a:r>
            <a:r>
              <a:rPr lang="ru-RU" sz="3000" dirty="0" smtClean="0">
                <a:latin typeface="Times New Roman" pitchFamily="18" charset="0"/>
                <a:cs typeface="Times New Roman" pitchFamily="18" charset="0"/>
              </a:rPr>
              <a:t> соревнования</a:t>
            </a:r>
          </a:p>
          <a:p>
            <a:pPr>
              <a:buNone/>
            </a:pPr>
            <a:r>
              <a:rPr lang="ru-RU" sz="3000" u="sng" dirty="0" smtClean="0">
                <a:latin typeface="Times New Roman" pitchFamily="18" charset="0"/>
                <a:cs typeface="Times New Roman" pitchFamily="18" charset="0"/>
              </a:rPr>
              <a:t>Игровые правила: </a:t>
            </a:r>
            <a:r>
              <a:rPr lang="ru-RU" sz="3000" dirty="0" smtClean="0">
                <a:latin typeface="Times New Roman" pitchFamily="18" charset="0"/>
                <a:cs typeface="Times New Roman" pitchFamily="18" charset="0"/>
              </a:rPr>
              <a:t>1.Рассмотреть игровые карточки и найти столько предметов, сколько кружков на картоне. 2. Найти группу предметов по названному числу или цифре, которая заменит числовые карточки.</a:t>
            </a:r>
          </a:p>
          <a:p>
            <a:pPr>
              <a:buNone/>
            </a:pPr>
            <a:r>
              <a:rPr lang="ru-RU" sz="3000" dirty="0" smtClean="0">
                <a:latin typeface="Times New Roman" pitchFamily="18" charset="0"/>
                <a:cs typeface="Times New Roman" pitchFamily="18" charset="0"/>
              </a:rPr>
              <a:t>3. Отсчитай по образцу (подойти с образцом к игрушкам и отсчитать нужное количество).</a:t>
            </a:r>
          </a:p>
          <a:p>
            <a:pPr>
              <a:buNone/>
            </a:pPr>
            <a:r>
              <a:rPr lang="ru-RU" sz="3000" u="sng" dirty="0" smtClean="0">
                <a:latin typeface="Times New Roman" pitchFamily="18" charset="0"/>
                <a:cs typeface="Times New Roman" pitchFamily="18" charset="0"/>
              </a:rPr>
              <a:t>Оборудование:</a:t>
            </a:r>
            <a:r>
              <a:rPr lang="ru-RU" sz="3000" dirty="0" smtClean="0">
                <a:latin typeface="Times New Roman" pitchFamily="18" charset="0"/>
                <a:cs typeface="Times New Roman" pitchFamily="18" charset="0"/>
              </a:rPr>
              <a:t> игрушки, числовые карточки</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0926"/>
          </a:xfrm>
        </p:spPr>
        <p:txBody>
          <a:bodyPr>
            <a:normAutofit/>
          </a:bodyPr>
          <a:lstStyle/>
          <a:p>
            <a:r>
              <a:rPr lang="ru-RU" sz="3200" dirty="0" smtClean="0">
                <a:latin typeface="Times New Roman" pitchFamily="18" charset="0"/>
                <a:cs typeface="Times New Roman" pitchFamily="18" charset="0"/>
              </a:rPr>
              <a:t>Старшая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400600"/>
          </a:xfrm>
        </p:spPr>
        <p:txBody>
          <a:bodyPr/>
          <a:lstStyle/>
          <a:p>
            <a:pPr>
              <a:buNone/>
            </a:pPr>
            <a:r>
              <a:rPr lang="ru-RU" sz="2400" i="1" dirty="0" smtClean="0">
                <a:latin typeface="Times New Roman" pitchFamily="18" charset="0"/>
                <a:cs typeface="Times New Roman" pitchFamily="18" charset="0"/>
              </a:rPr>
              <a:t>«Исправь ошибку»</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закрепить умения пересчитывать предметы, обозначать их количество соответствующей цифрой.</a:t>
            </a:r>
          </a:p>
          <a:p>
            <a:pPr>
              <a:buNone/>
            </a:pPr>
            <a:r>
              <a:rPr lang="ru-RU" sz="2400" u="sng" dirty="0" smtClean="0">
                <a:latin typeface="Times New Roman" pitchFamily="18" charset="0"/>
                <a:cs typeface="Times New Roman" pitchFamily="18" charset="0"/>
              </a:rPr>
              <a:t>Игровые действия</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1. Найти ошибку и исправить ее различными способами</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фланелеграф</a:t>
            </a:r>
            <a:r>
              <a:rPr lang="ru-RU" sz="2400" dirty="0" smtClean="0">
                <a:latin typeface="Times New Roman" pitchFamily="18" charset="0"/>
                <a:cs typeface="Times New Roman" pitchFamily="18" charset="0"/>
              </a:rPr>
              <a:t>, цифры, игрушки</a:t>
            </a:r>
          </a:p>
          <a:p>
            <a:pPr>
              <a:buNone/>
            </a:pPr>
            <a:endParaRPr lang="ru-RU" dirty="0"/>
          </a:p>
        </p:txBody>
      </p:sp>
      <p:pic>
        <p:nvPicPr>
          <p:cNvPr id="4" name="Рисунок 3" descr="e1f10449165-kukly-igrushki-igrushka-iz-fetra-dlya-n1214.jpg"/>
          <p:cNvPicPr>
            <a:picLocks noChangeAspect="1"/>
          </p:cNvPicPr>
          <p:nvPr/>
        </p:nvPicPr>
        <p:blipFill>
          <a:blip r:embed="rId2" cstate="print"/>
          <a:stretch>
            <a:fillRect/>
          </a:stretch>
        </p:blipFill>
        <p:spPr>
          <a:xfrm>
            <a:off x="5868144" y="4119496"/>
            <a:ext cx="3275856" cy="2738504"/>
          </a:xfrm>
          <a:prstGeom prst="rect">
            <a:avLst/>
          </a:prstGeom>
        </p:spPr>
      </p:pic>
    </p:spTree>
  </p:cSld>
  <p:clrMapOvr>
    <a:masterClrMapping/>
  </p:clrMapOvr>
  <p:transition>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0926"/>
          </a:xfrm>
        </p:spPr>
        <p:txBody>
          <a:bodyPr>
            <a:normAutofit/>
          </a:bodyPr>
          <a:lstStyle/>
          <a:p>
            <a:r>
              <a:rPr lang="ru-RU" sz="3200" dirty="0" smtClean="0">
                <a:latin typeface="Times New Roman" pitchFamily="18" charset="0"/>
                <a:cs typeface="Times New Roman" pitchFamily="18" charset="0"/>
              </a:rPr>
              <a:t>Подготовительная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328592"/>
          </a:xfrm>
        </p:spPr>
        <p:txBody>
          <a:bodyPr>
            <a:normAutofit fontScale="92500" lnSpcReduction="10000"/>
          </a:bodyPr>
          <a:lstStyle/>
          <a:p>
            <a:pPr>
              <a:buNone/>
            </a:pPr>
            <a:r>
              <a:rPr lang="ru-RU" sz="2800" i="1" dirty="0" smtClean="0">
                <a:latin typeface="Times New Roman" pitchFamily="18" charset="0"/>
                <a:cs typeface="Times New Roman" pitchFamily="18" charset="0"/>
              </a:rPr>
              <a:t>«Встань на свое место»</a:t>
            </a:r>
            <a:endParaRPr lang="ru-RU" sz="2800" dirty="0" smtClean="0">
              <a:latin typeface="Times New Roman" pitchFamily="18" charset="0"/>
              <a:cs typeface="Times New Roman" pitchFamily="18" charset="0"/>
            </a:endParaRPr>
          </a:p>
          <a:p>
            <a:pPr>
              <a:buNone/>
            </a:pPr>
            <a:r>
              <a:rPr lang="ru-RU" sz="2800" u="sng" dirty="0" smtClean="0">
                <a:latin typeface="Times New Roman" pitchFamily="18" charset="0"/>
                <a:cs typeface="Times New Roman" pitchFamily="18" charset="0"/>
              </a:rPr>
              <a:t>Цель:</a:t>
            </a:r>
            <a:r>
              <a:rPr lang="ru-RU" sz="2800" dirty="0" smtClean="0">
                <a:latin typeface="Times New Roman" pitchFamily="18" charset="0"/>
                <a:cs typeface="Times New Roman" pitchFamily="18" charset="0"/>
              </a:rPr>
              <a:t> упражнять в порядковом счете, в счете по осязанию.</a:t>
            </a:r>
          </a:p>
          <a:p>
            <a:pPr>
              <a:buNone/>
            </a:pPr>
            <a:r>
              <a:rPr lang="ru-RU" sz="2800" u="sng" dirty="0" smtClean="0">
                <a:latin typeface="Times New Roman" pitchFamily="18" charset="0"/>
                <a:cs typeface="Times New Roman" pitchFamily="18" charset="0"/>
              </a:rPr>
              <a:t>Игровые действия:</a:t>
            </a:r>
            <a:r>
              <a:rPr lang="ru-RU" sz="2800" dirty="0" smtClean="0">
                <a:latin typeface="Times New Roman" pitchFamily="18" charset="0"/>
                <a:cs typeface="Times New Roman" pitchFamily="18" charset="0"/>
              </a:rPr>
              <a:t> разыгрывание сюжета</a:t>
            </a:r>
          </a:p>
          <a:p>
            <a:pPr>
              <a:buNone/>
            </a:pPr>
            <a:r>
              <a:rPr lang="ru-RU" sz="2800" u="sng" dirty="0" smtClean="0">
                <a:latin typeface="Times New Roman" pitchFamily="18" charset="0"/>
                <a:cs typeface="Times New Roman" pitchFamily="18" charset="0"/>
              </a:rPr>
              <a:t>Игровые правила:</a:t>
            </a:r>
            <a:r>
              <a:rPr lang="ru-RU" sz="2800" dirty="0" smtClean="0">
                <a:latin typeface="Times New Roman" pitchFamily="18" charset="0"/>
                <a:cs typeface="Times New Roman" pitchFamily="18" charset="0"/>
              </a:rPr>
              <a:t> играющие, становятся в ряд, руки за спиной, перед ними 10 стульев. Воспитатель раздает всем карточки. Дети пересчитывают пуговицы, запоминают их число. По сигналу воспитателя: «Числа встаньте по порядку», каждый из играющих становится за стульчиком, порядковый номер которого соответствует числу пуговиц на его карточке.</a:t>
            </a:r>
          </a:p>
          <a:p>
            <a:pPr>
              <a:buNone/>
            </a:pPr>
            <a:r>
              <a:rPr lang="ru-RU" sz="2800" u="sng" dirty="0" smtClean="0">
                <a:latin typeface="Times New Roman" pitchFamily="18" charset="0"/>
                <a:cs typeface="Times New Roman" pitchFamily="18" charset="0"/>
              </a:rPr>
              <a:t>Оборудование:</a:t>
            </a:r>
            <a:r>
              <a:rPr lang="ru-RU" sz="2800" dirty="0" smtClean="0">
                <a:latin typeface="Times New Roman" pitchFamily="18" charset="0"/>
                <a:cs typeface="Times New Roman" pitchFamily="18" charset="0"/>
              </a:rPr>
              <a:t> два набора карточек из картона с нашитыми на них в ряд пуговицами от 2 до 10.</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8229600" cy="940966"/>
          </a:xfrm>
        </p:spPr>
        <p:txBody>
          <a:bodyPr/>
          <a:lstStyle/>
          <a:p>
            <a:r>
              <a:rPr lang="ru-RU" dirty="0" smtClean="0">
                <a:latin typeface="Monotype Corsiva" pitchFamily="66" charset="0"/>
              </a:rPr>
              <a:t>ГЕОМЕТРИЧЕСКИЕ ФИГУРЫ</a:t>
            </a:r>
            <a:endParaRPr lang="ru-RU" dirty="0">
              <a:latin typeface="Monotype Corsiva"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0926"/>
          </a:xfrm>
        </p:spPr>
        <p:txBody>
          <a:bodyPr>
            <a:normAutofit fontScale="90000"/>
          </a:bodyPr>
          <a:lstStyle/>
          <a:p>
            <a:r>
              <a:rPr lang="ru-RU" sz="4000" dirty="0" smtClean="0">
                <a:latin typeface="Times New Roman" pitchFamily="18" charset="0"/>
                <a:cs typeface="Times New Roman" pitchFamily="18" charset="0"/>
              </a:rPr>
              <a:t>Младшая группа</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84576"/>
          </a:xfrm>
        </p:spPr>
        <p:txBody>
          <a:bodyPr>
            <a:normAutofit/>
          </a:bodyPr>
          <a:lstStyle/>
          <a:p>
            <a:pPr>
              <a:buNone/>
            </a:pPr>
            <a:r>
              <a:rPr lang="ru-RU" sz="2400" i="1" dirty="0" smtClean="0">
                <a:latin typeface="Times New Roman" pitchFamily="18" charset="0"/>
                <a:cs typeface="Times New Roman" pitchFamily="18" charset="0"/>
              </a:rPr>
              <a:t>«Разложи в коробки»</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научить детей группировать геометрические фигуры, абстрагируясь от цвета и величины.</a:t>
            </a:r>
          </a:p>
          <a:p>
            <a:pPr>
              <a:buNone/>
            </a:pPr>
            <a:r>
              <a:rPr lang="ru-RU" sz="2400" u="sng" dirty="0" smtClean="0">
                <a:latin typeface="Times New Roman" pitchFamily="18" charset="0"/>
                <a:cs typeface="Times New Roman" pitchFamily="18" charset="0"/>
              </a:rPr>
              <a:t>Игровые действия:</a:t>
            </a:r>
            <a:r>
              <a:rPr lang="ru-RU" sz="2400" dirty="0" smtClean="0">
                <a:latin typeface="Times New Roman" pitchFamily="18" charset="0"/>
                <a:cs typeface="Times New Roman" pitchFamily="18" charset="0"/>
              </a:rPr>
              <a:t> соревнование</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1. Навести порядок, разложить все фигуры по коробкам</a:t>
            </a:r>
          </a:p>
          <a:p>
            <a:pPr>
              <a:buNone/>
            </a:pPr>
            <a:r>
              <a:rPr lang="ru-RU" sz="2400" u="sng" dirty="0" smtClean="0">
                <a:latin typeface="Times New Roman" pitchFamily="18" charset="0"/>
                <a:cs typeface="Times New Roman" pitchFamily="18" charset="0"/>
              </a:rPr>
              <a:t>Оборудование: </a:t>
            </a:r>
            <a:r>
              <a:rPr lang="ru-RU" sz="2400" dirty="0" smtClean="0">
                <a:latin typeface="Times New Roman" pitchFamily="18" charset="0"/>
                <a:cs typeface="Times New Roman" pitchFamily="18" charset="0"/>
              </a:rPr>
              <a:t>квадрат, треугольник, круг, коробки с изображением фигур</a:t>
            </a:r>
            <a:endParaRPr lang="ru-RU" sz="2400" dirty="0">
              <a:latin typeface="Times New Roman" pitchFamily="18" charset="0"/>
              <a:cs typeface="Times New Roman" pitchFamily="18" charset="0"/>
            </a:endParaRPr>
          </a:p>
        </p:txBody>
      </p:sp>
      <p:pic>
        <p:nvPicPr>
          <p:cNvPr id="4" name="Рисунок 3" descr="figurki.jpg"/>
          <p:cNvPicPr>
            <a:picLocks noChangeAspect="1"/>
          </p:cNvPicPr>
          <p:nvPr/>
        </p:nvPicPr>
        <p:blipFill>
          <a:blip r:embed="rId2" cstate="print"/>
          <a:stretch>
            <a:fillRect/>
          </a:stretch>
        </p:blipFill>
        <p:spPr>
          <a:xfrm>
            <a:off x="6372200" y="4149080"/>
            <a:ext cx="2409056" cy="2324739"/>
          </a:xfrm>
          <a:prstGeom prst="rect">
            <a:avLst/>
          </a:prstGeom>
        </p:spPr>
      </p:pic>
    </p:spTree>
  </p:cSld>
  <p:clrMapOvr>
    <a:masterClrMapping/>
  </p:clrMapOvr>
  <p:transition>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0926"/>
          </a:xfrm>
        </p:spPr>
        <p:txBody>
          <a:bodyPr>
            <a:normAutofit/>
          </a:bodyPr>
          <a:lstStyle/>
          <a:p>
            <a:r>
              <a:rPr lang="ru-RU" sz="3200" dirty="0" smtClean="0">
                <a:latin typeface="Times New Roman" pitchFamily="18" charset="0"/>
                <a:cs typeface="Times New Roman" pitchFamily="18" charset="0"/>
              </a:rPr>
              <a:t>Средняя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256584"/>
          </a:xfrm>
        </p:spPr>
        <p:txBody>
          <a:bodyPr>
            <a:normAutofit/>
          </a:bodyPr>
          <a:lstStyle/>
          <a:p>
            <a:pPr>
              <a:buNone/>
            </a:pPr>
            <a:r>
              <a:rPr lang="ru-RU" sz="2400" i="1" dirty="0" smtClean="0">
                <a:latin typeface="Times New Roman" pitchFamily="18" charset="0"/>
                <a:cs typeface="Times New Roman" pitchFamily="18" charset="0"/>
              </a:rPr>
              <a:t>«Найди свою фигуру»</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 </a:t>
            </a:r>
            <a:r>
              <a:rPr lang="ru-RU" sz="2400" dirty="0" smtClean="0">
                <a:latin typeface="Times New Roman" pitchFamily="18" charset="0"/>
                <a:cs typeface="Times New Roman" pitchFamily="18" charset="0"/>
              </a:rPr>
              <a:t>научить детей различать и правильно называть геометрические фигуры</a:t>
            </a:r>
          </a:p>
          <a:p>
            <a:pPr>
              <a:buNone/>
            </a:pPr>
            <a:r>
              <a:rPr lang="ru-RU" sz="2400" u="sng" dirty="0" smtClean="0">
                <a:latin typeface="Times New Roman" pitchFamily="18" charset="0"/>
                <a:cs typeface="Times New Roman" pitchFamily="18" charset="0"/>
              </a:rPr>
              <a:t>Игровые действия:</a:t>
            </a:r>
            <a:r>
              <a:rPr lang="ru-RU" sz="2400" dirty="0" smtClean="0">
                <a:latin typeface="Times New Roman" pitchFamily="18" charset="0"/>
                <a:cs typeface="Times New Roman" pitchFamily="18" charset="0"/>
              </a:rPr>
              <a:t> соревнование</a:t>
            </a:r>
          </a:p>
          <a:p>
            <a:pPr>
              <a:buNone/>
            </a:pPr>
            <a:r>
              <a:rPr lang="ru-RU" sz="2400" u="sng" dirty="0" smtClean="0">
                <a:latin typeface="Times New Roman" pitchFamily="18" charset="0"/>
                <a:cs typeface="Times New Roman" pitchFamily="18" charset="0"/>
              </a:rPr>
              <a:t>Игровые правила: </a:t>
            </a:r>
            <a:r>
              <a:rPr lang="ru-RU" sz="2400" dirty="0" smtClean="0">
                <a:latin typeface="Times New Roman" pitchFamily="18" charset="0"/>
                <a:cs typeface="Times New Roman" pitchFamily="18" charset="0"/>
              </a:rPr>
              <a:t> 1.Одна группа опускает геометрические фигуры в прорезь ящика. 2. Другая группа должна выбрать из ящика фигуру, опираясь на изображение на конверте.</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квадрат, треугольник, круг, конверт с изображением фигуры, ящик с прорезями.</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jpg"/>
          <p:cNvPicPr>
            <a:picLocks noGrp="1" noChangeAspect="1"/>
          </p:cNvPicPr>
          <p:nvPr>
            <p:ph idx="1"/>
          </p:nvPr>
        </p:nvPicPr>
        <p:blipFill>
          <a:blip r:embed="rId2" cstate="print"/>
          <a:stretch>
            <a:fillRect/>
          </a:stretch>
        </p:blipFill>
        <p:spPr>
          <a:xfrm>
            <a:off x="755576" y="692696"/>
            <a:ext cx="8054193" cy="4872068"/>
          </a:xfrm>
        </p:spPr>
      </p:pic>
    </p:spTree>
  </p:cSld>
  <p:clrMapOvr>
    <a:masterClrMapping/>
  </p:clrMapOvr>
  <p:transition>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580926"/>
          </a:xfrm>
        </p:spPr>
        <p:txBody>
          <a:bodyPr>
            <a:normAutofit fontScale="90000"/>
          </a:bodyPr>
          <a:lstStyle/>
          <a:p>
            <a:r>
              <a:rPr lang="ru-RU" sz="3600" dirty="0" smtClean="0">
                <a:latin typeface="Times New Roman" pitchFamily="18" charset="0"/>
                <a:cs typeface="Times New Roman" pitchFamily="18" charset="0"/>
              </a:rPr>
              <a:t>Старшая группа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328592"/>
          </a:xfrm>
        </p:spPr>
        <p:txBody>
          <a:bodyPr>
            <a:normAutofit/>
          </a:bodyPr>
          <a:lstStyle/>
          <a:p>
            <a:pPr>
              <a:buNone/>
            </a:pPr>
            <a:r>
              <a:rPr lang="ru-RU" sz="2400" i="1" dirty="0" smtClean="0">
                <a:latin typeface="Times New Roman" pitchFamily="18" charset="0"/>
                <a:cs typeface="Times New Roman" pitchFamily="18" charset="0"/>
              </a:rPr>
              <a:t>«Посмотри вокруг»</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закрепить представления о геометрических фигурах</a:t>
            </a:r>
          </a:p>
          <a:p>
            <a:pPr>
              <a:buNone/>
            </a:pPr>
            <a:r>
              <a:rPr lang="ru-RU" sz="2400" u="sng" dirty="0" smtClean="0">
                <a:latin typeface="Times New Roman" pitchFamily="18" charset="0"/>
                <a:cs typeface="Times New Roman" pitchFamily="18" charset="0"/>
              </a:rPr>
              <a:t>Игровые действия:</a:t>
            </a:r>
            <a:r>
              <a:rPr lang="ru-RU" sz="2400" dirty="0" smtClean="0">
                <a:latin typeface="Times New Roman" pitchFamily="18" charset="0"/>
                <a:cs typeface="Times New Roman" pitchFamily="18" charset="0"/>
              </a:rPr>
              <a:t> соревнование</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1.Назвать предметы круглой, прямоугольной, квадратной, четырехугольной формы. 2.Дважды нельзя называть один и тот же предмет.3.Игра проводится в быстром темпе.</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предметы различной геометрической формы</a:t>
            </a:r>
          </a:p>
          <a:p>
            <a:pPr>
              <a:buNone/>
            </a:pPr>
            <a:endParaRPr lang="ru-RU" dirty="0"/>
          </a:p>
        </p:txBody>
      </p:sp>
      <p:pic>
        <p:nvPicPr>
          <p:cNvPr id="4" name="Рисунок 3" descr="m8.gif"/>
          <p:cNvPicPr>
            <a:picLocks noChangeAspect="1"/>
          </p:cNvPicPr>
          <p:nvPr/>
        </p:nvPicPr>
        <p:blipFill>
          <a:blip r:embed="rId2" cstate="print"/>
          <a:stretch>
            <a:fillRect/>
          </a:stretch>
        </p:blipFill>
        <p:spPr>
          <a:xfrm>
            <a:off x="5004048" y="4365104"/>
            <a:ext cx="2978901" cy="2348880"/>
          </a:xfrm>
          <a:prstGeom prst="rect">
            <a:avLst/>
          </a:prstGeom>
        </p:spPr>
      </p:pic>
      <p:pic>
        <p:nvPicPr>
          <p:cNvPr id="5" name="Рисунок 4" descr="2261_html_72d564e.jpg"/>
          <p:cNvPicPr>
            <a:picLocks noChangeAspect="1"/>
          </p:cNvPicPr>
          <p:nvPr/>
        </p:nvPicPr>
        <p:blipFill>
          <a:blip r:embed="rId3" cstate="print"/>
          <a:stretch>
            <a:fillRect/>
          </a:stretch>
        </p:blipFill>
        <p:spPr>
          <a:xfrm>
            <a:off x="755576" y="4365104"/>
            <a:ext cx="3779912" cy="2226437"/>
          </a:xfrm>
          <a:prstGeom prst="rect">
            <a:avLst/>
          </a:prstGeom>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40"/>
          </a:xfrm>
        </p:spPr>
        <p:txBody>
          <a:bodyPr>
            <a:normAutofit/>
          </a:bodyPr>
          <a:lstStyle/>
          <a:p>
            <a:pPr algn="ctr">
              <a:buNone/>
            </a:pPr>
            <a:endParaRPr lang="ru-RU" sz="2600" dirty="0" smtClean="0">
              <a:latin typeface="Times New Roman" pitchFamily="18" charset="0"/>
              <a:cs typeface="Times New Roman" pitchFamily="18" charset="0"/>
            </a:endParaRPr>
          </a:p>
          <a:p>
            <a:pPr algn="ctr">
              <a:buNone/>
            </a:pPr>
            <a:r>
              <a:rPr lang="ru-RU" sz="2600" dirty="0" smtClean="0">
                <a:latin typeface="Times New Roman" pitchFamily="18" charset="0"/>
                <a:cs typeface="Times New Roman" pitchFamily="18" charset="0"/>
              </a:rPr>
              <a:t>Одной из наиболее эффективных технологий, близких </a:t>
            </a:r>
          </a:p>
          <a:p>
            <a:pPr algn="ctr">
              <a:buNone/>
            </a:pPr>
            <a:r>
              <a:rPr lang="ru-RU" sz="2600" dirty="0" smtClean="0">
                <a:latin typeface="Times New Roman" pitchFamily="18" charset="0"/>
                <a:cs typeface="Times New Roman" pitchFamily="18" charset="0"/>
              </a:rPr>
              <a:t>ребенку по своей сути, является </a:t>
            </a:r>
            <a:r>
              <a:rPr lang="ru-RU" sz="2600" b="1" dirty="0" smtClean="0">
                <a:latin typeface="Times New Roman" pitchFamily="18" charset="0"/>
                <a:cs typeface="Times New Roman" pitchFamily="18" charset="0"/>
              </a:rPr>
              <a:t>проблемно-игровая </a:t>
            </a:r>
          </a:p>
          <a:p>
            <a:pPr algn="ctr">
              <a:buNone/>
            </a:pPr>
            <a:r>
              <a:rPr lang="ru-RU" sz="2600" b="1" dirty="0" smtClean="0">
                <a:latin typeface="Times New Roman" pitchFamily="18" charset="0"/>
                <a:cs typeface="Times New Roman" pitchFamily="18" charset="0"/>
              </a:rPr>
              <a:t>технология</a:t>
            </a:r>
            <a:r>
              <a:rPr lang="ru-RU" sz="2600" dirty="0" smtClean="0">
                <a:latin typeface="Times New Roman" pitchFamily="18" charset="0"/>
                <a:cs typeface="Times New Roman" pitchFamily="18" charset="0"/>
              </a:rPr>
              <a:t>. В основе ее лежит активный осознанный </a:t>
            </a:r>
          </a:p>
          <a:p>
            <a:pPr algn="ctr">
              <a:buNone/>
            </a:pPr>
            <a:r>
              <a:rPr lang="ru-RU" sz="2600" dirty="0" smtClean="0">
                <a:latin typeface="Times New Roman" pitchFamily="18" charset="0"/>
                <a:cs typeface="Times New Roman" pitchFamily="18" charset="0"/>
              </a:rPr>
              <a:t>поиск ребенком способа достижения результата на </a:t>
            </a:r>
          </a:p>
          <a:p>
            <a:pPr algn="ctr">
              <a:buNone/>
            </a:pPr>
            <a:r>
              <a:rPr lang="ru-RU" sz="2600" dirty="0" smtClean="0">
                <a:latin typeface="Times New Roman" pitchFamily="18" charset="0"/>
                <a:cs typeface="Times New Roman" pitchFamily="18" charset="0"/>
              </a:rPr>
              <a:t>основе принятия им цели деятельности и </a:t>
            </a:r>
          </a:p>
          <a:p>
            <a:pPr algn="ctr">
              <a:buNone/>
            </a:pPr>
            <a:r>
              <a:rPr lang="ru-RU" sz="2600" dirty="0" smtClean="0">
                <a:latin typeface="Times New Roman" pitchFamily="18" charset="0"/>
                <a:cs typeface="Times New Roman" pitchFamily="18" charset="0"/>
              </a:rPr>
              <a:t>самостоятельного размышления по поводу предстоящих </a:t>
            </a:r>
          </a:p>
          <a:p>
            <a:pPr algn="ctr">
              <a:buNone/>
            </a:pPr>
            <a:r>
              <a:rPr lang="ru-RU" sz="2600" dirty="0" smtClean="0">
                <a:latin typeface="Times New Roman" pitchFamily="18" charset="0"/>
                <a:cs typeface="Times New Roman" pitchFamily="18" charset="0"/>
              </a:rPr>
              <a:t>практических действий, ведущих к результату. </a:t>
            </a:r>
          </a:p>
          <a:p>
            <a:pPr>
              <a:buNone/>
            </a:pPr>
            <a:r>
              <a:rPr lang="ru-RU" sz="2600" b="1" u="sng" dirty="0" smtClean="0">
                <a:latin typeface="Times New Roman" pitchFamily="18" charset="0"/>
                <a:cs typeface="Times New Roman" pitchFamily="18" charset="0"/>
              </a:rPr>
              <a:t>Цель: </a:t>
            </a:r>
            <a:r>
              <a:rPr lang="ru-RU" sz="2600" dirty="0" smtClean="0">
                <a:latin typeface="Times New Roman" pitchFamily="18" charset="0"/>
                <a:cs typeface="Times New Roman" pitchFamily="18" charset="0"/>
              </a:rPr>
              <a:t>развитие познавательно-творческих способностей </a:t>
            </a:r>
          </a:p>
          <a:p>
            <a:pPr>
              <a:buNone/>
            </a:pPr>
            <a:r>
              <a:rPr lang="ru-RU" sz="2600" dirty="0" smtClean="0">
                <a:latin typeface="Times New Roman" pitchFamily="18" charset="0"/>
                <a:cs typeface="Times New Roman" pitchFamily="18" charset="0"/>
              </a:rPr>
              <a:t>детей в логико-математической деятельности.</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52934"/>
          </a:xfrm>
        </p:spPr>
        <p:txBody>
          <a:bodyPr>
            <a:normAutofit/>
          </a:bodyPr>
          <a:lstStyle/>
          <a:p>
            <a:r>
              <a:rPr lang="ru-RU" sz="3200" dirty="0" smtClean="0">
                <a:latin typeface="Times New Roman" pitchFamily="18" charset="0"/>
                <a:cs typeface="Times New Roman" pitchFamily="18" charset="0"/>
              </a:rPr>
              <a:t>Подготовительная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328592"/>
          </a:xfrm>
        </p:spPr>
        <p:txBody>
          <a:bodyPr>
            <a:normAutofit/>
          </a:bodyPr>
          <a:lstStyle/>
          <a:p>
            <a:pPr>
              <a:buNone/>
            </a:pPr>
            <a:r>
              <a:rPr lang="ru-RU" sz="2000" i="1" dirty="0" smtClean="0">
                <a:latin typeface="Times New Roman" pitchFamily="18" charset="0"/>
                <a:cs typeface="Times New Roman" pitchFamily="18" charset="0"/>
              </a:rPr>
              <a:t>«Сломанная машина»</a:t>
            </a:r>
            <a:endParaRPr lang="ru-RU" sz="2000" dirty="0" smtClean="0">
              <a:latin typeface="Times New Roman" pitchFamily="18" charset="0"/>
              <a:cs typeface="Times New Roman" pitchFamily="18" charset="0"/>
            </a:endParaRPr>
          </a:p>
          <a:p>
            <a:pPr>
              <a:buNone/>
            </a:pPr>
            <a:r>
              <a:rPr lang="ru-RU" sz="2000" u="sng" dirty="0" smtClean="0">
                <a:latin typeface="Times New Roman" pitchFamily="18" charset="0"/>
                <a:cs typeface="Times New Roman" pitchFamily="18" charset="0"/>
              </a:rPr>
              <a:t>Цель:</a:t>
            </a:r>
            <a:r>
              <a:rPr lang="ru-RU" sz="2000" dirty="0" smtClean="0">
                <a:latin typeface="Times New Roman" pitchFamily="18" charset="0"/>
                <a:cs typeface="Times New Roman" pitchFamily="18" charset="0"/>
              </a:rPr>
              <a:t> учить замечать нарушения в изображенном предмете</a:t>
            </a:r>
          </a:p>
          <a:p>
            <a:pPr>
              <a:buNone/>
            </a:pPr>
            <a:r>
              <a:rPr lang="ru-RU" sz="2000" u="sng" dirty="0" smtClean="0">
                <a:latin typeface="Times New Roman" pitchFamily="18" charset="0"/>
                <a:cs typeface="Times New Roman" pitchFamily="18" charset="0"/>
              </a:rPr>
              <a:t>Игровое действие:</a:t>
            </a:r>
            <a:r>
              <a:rPr lang="ru-RU" sz="2000" dirty="0" smtClean="0">
                <a:latin typeface="Times New Roman" pitchFamily="18" charset="0"/>
                <a:cs typeface="Times New Roman" pitchFamily="18" charset="0"/>
              </a:rPr>
              <a:t> соревнование</a:t>
            </a:r>
          </a:p>
          <a:p>
            <a:pPr>
              <a:buNone/>
            </a:pPr>
            <a:r>
              <a:rPr lang="ru-RU" sz="2000" u="sng" dirty="0" smtClean="0">
                <a:latin typeface="Times New Roman" pitchFamily="18" charset="0"/>
                <a:cs typeface="Times New Roman" pitchFamily="18" charset="0"/>
              </a:rPr>
              <a:t>Игровые правила:</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фланелеграфе</a:t>
            </a:r>
            <a:r>
              <a:rPr lang="ru-RU" sz="2000" dirty="0" smtClean="0">
                <a:latin typeface="Times New Roman" pitchFamily="18" charset="0"/>
                <a:cs typeface="Times New Roman" pitchFamily="18" charset="0"/>
              </a:rPr>
              <a:t> строится машина, состоящая из геометрических фигур. Затем все дети, кроме одного - ведущего, отворачиваются. Ведущий убирает какую-либо деталь машины. Кто раньше других скажет, чего не стало и какой она формы, становится ведущим.</a:t>
            </a:r>
          </a:p>
          <a:p>
            <a:pPr>
              <a:buNone/>
            </a:pPr>
            <a:r>
              <a:rPr lang="ru-RU" sz="2000" u="sng" dirty="0" smtClean="0">
                <a:latin typeface="Times New Roman" pitchFamily="18" charset="0"/>
                <a:cs typeface="Times New Roman" pitchFamily="18" charset="0"/>
              </a:rPr>
              <a:t>Оборудование:</a:t>
            </a:r>
            <a:r>
              <a:rPr lang="ru-RU" sz="2000" dirty="0" smtClean="0">
                <a:latin typeface="Times New Roman" pitchFamily="18" charset="0"/>
                <a:cs typeface="Times New Roman" pitchFamily="18" charset="0"/>
              </a:rPr>
              <a:t> машина, состоящая из геометрических фигур, на которой не достает какой-либо части.</a:t>
            </a:r>
          </a:p>
          <a:p>
            <a:pPr>
              <a:buNone/>
            </a:pPr>
            <a:endParaRPr lang="ru-RU" dirty="0"/>
          </a:p>
        </p:txBody>
      </p:sp>
      <p:pic>
        <p:nvPicPr>
          <p:cNvPr id="4" name="Рисунок 3" descr="0020-020-Mashina-iz-prjamougolnikov.jpg"/>
          <p:cNvPicPr>
            <a:picLocks noChangeAspect="1"/>
          </p:cNvPicPr>
          <p:nvPr/>
        </p:nvPicPr>
        <p:blipFill>
          <a:blip r:embed="rId2" cstate="print"/>
          <a:stretch>
            <a:fillRect/>
          </a:stretch>
        </p:blipFill>
        <p:spPr>
          <a:xfrm>
            <a:off x="5004048" y="4221088"/>
            <a:ext cx="2747797" cy="2060848"/>
          </a:xfrm>
          <a:prstGeom prst="rect">
            <a:avLst/>
          </a:prstGeom>
        </p:spPr>
      </p:pic>
      <p:pic>
        <p:nvPicPr>
          <p:cNvPr id="5" name="Рисунок 4" descr="img1.gif"/>
          <p:cNvPicPr>
            <a:picLocks noChangeAspect="1"/>
          </p:cNvPicPr>
          <p:nvPr/>
        </p:nvPicPr>
        <p:blipFill>
          <a:blip r:embed="rId3" cstate="print"/>
          <a:stretch>
            <a:fillRect/>
          </a:stretch>
        </p:blipFill>
        <p:spPr>
          <a:xfrm>
            <a:off x="1187624" y="4534853"/>
            <a:ext cx="2664296" cy="1648757"/>
          </a:xfrm>
          <a:prstGeom prst="rect">
            <a:avLst/>
          </a:prstGeom>
        </p:spPr>
      </p:pic>
    </p:spTree>
  </p:cSld>
  <p:clrMapOvr>
    <a:masterClrMapping/>
  </p:clrMapOvr>
  <p:transition>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20888"/>
            <a:ext cx="8229600" cy="868958"/>
          </a:xfrm>
        </p:spPr>
        <p:txBody>
          <a:bodyPr/>
          <a:lstStyle/>
          <a:p>
            <a:r>
              <a:rPr lang="ru-RU" dirty="0" smtClean="0">
                <a:latin typeface="Monotype Corsiva" pitchFamily="66" charset="0"/>
              </a:rPr>
              <a:t>ВРЕМЯ И ПРОСТРАНСТВО</a:t>
            </a:r>
            <a:endParaRPr lang="ru-RU" dirty="0">
              <a:latin typeface="Monotype Corsiva"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52934"/>
          </a:xfrm>
        </p:spPr>
        <p:txBody>
          <a:bodyPr>
            <a:normAutofit/>
          </a:bodyPr>
          <a:lstStyle/>
          <a:p>
            <a:r>
              <a:rPr lang="ru-RU" sz="3200" dirty="0" smtClean="0">
                <a:latin typeface="Times New Roman" pitchFamily="18" charset="0"/>
                <a:cs typeface="Times New Roman" pitchFamily="18" charset="0"/>
              </a:rPr>
              <a:t>Младшая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184576"/>
          </a:xfrm>
        </p:spPr>
        <p:txBody>
          <a:bodyPr>
            <a:normAutofit/>
          </a:bodyPr>
          <a:lstStyle/>
          <a:p>
            <a:pPr>
              <a:buNone/>
            </a:pPr>
            <a:r>
              <a:rPr lang="ru-RU" sz="2400" i="1" dirty="0" smtClean="0">
                <a:latin typeface="Times New Roman" pitchFamily="18" charset="0"/>
                <a:cs typeface="Times New Roman" pitchFamily="18" charset="0"/>
              </a:rPr>
              <a:t>«Где звенит колокольчик?»</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закрепить пространственные направления</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дети становятся полукругом, закрывают глаза. Воспитатель ходит по кругу, останавливаясь поочередно у каждого ребенка, и звенит колокольчиком то слева, то справа, то сверху, то снизу. Ребенок определяет, с какой стороны раздает звук. Открыв глаза, он сначала может показать направление руками, а затем назвать его.</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колокольчик</a:t>
            </a:r>
          </a:p>
          <a:p>
            <a:pPr>
              <a:buNone/>
            </a:pPr>
            <a:endParaRPr lang="ru-RU" dirty="0"/>
          </a:p>
        </p:txBody>
      </p:sp>
      <p:pic>
        <p:nvPicPr>
          <p:cNvPr id="4" name="Рисунок 3" descr="images.jpg"/>
          <p:cNvPicPr>
            <a:picLocks noChangeAspect="1"/>
          </p:cNvPicPr>
          <p:nvPr/>
        </p:nvPicPr>
        <p:blipFill>
          <a:blip r:embed="rId2" cstate="print"/>
          <a:stretch>
            <a:fillRect/>
          </a:stretch>
        </p:blipFill>
        <p:spPr>
          <a:xfrm>
            <a:off x="7524328" y="1"/>
            <a:ext cx="1619672" cy="2510492"/>
          </a:xfrm>
          <a:prstGeom prst="rect">
            <a:avLst/>
          </a:prstGeom>
        </p:spPr>
      </p:pic>
    </p:spTree>
  </p:cSld>
  <p:clrMapOvr>
    <a:masterClrMapping/>
  </p:clrMapOvr>
  <p:transition>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0926"/>
          </a:xfrm>
        </p:spPr>
        <p:txBody>
          <a:bodyPr>
            <a:normAutofit fontScale="90000"/>
          </a:bodyPr>
          <a:lstStyle/>
          <a:p>
            <a:r>
              <a:rPr lang="ru-RU" sz="3600" dirty="0" smtClean="0">
                <a:latin typeface="Times New Roman" pitchFamily="18" charset="0"/>
                <a:cs typeface="Times New Roman" pitchFamily="18" charset="0"/>
              </a:rPr>
              <a:t>Средняя группа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328592"/>
          </a:xfrm>
        </p:spPr>
        <p:txBody>
          <a:bodyPr>
            <a:normAutofit/>
          </a:bodyPr>
          <a:lstStyle/>
          <a:p>
            <a:pPr>
              <a:buNone/>
            </a:pPr>
            <a:r>
              <a:rPr lang="ru-RU" sz="2400" i="1" dirty="0" smtClean="0">
                <a:latin typeface="Times New Roman" pitchFamily="18" charset="0"/>
                <a:cs typeface="Times New Roman" pitchFamily="18" charset="0"/>
              </a:rPr>
              <a:t>«Найди спрятанную игрушку»</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ориентироваться в пространстве и уметь двигаться в определенном направлении</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1. Ребенок выходит за дверь, а все остальные прячут игрушку. Воспитатель обозначает направление словесно.2. Воспитатель обозначает направление на полу групповой комнаты стрелками разного цвета.</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игрушка, разноцветные стрелки</a:t>
            </a:r>
          </a:p>
          <a:p>
            <a:pPr>
              <a:buNone/>
            </a:pPr>
            <a:endParaRPr lang="ru-RU" dirty="0"/>
          </a:p>
        </p:txBody>
      </p:sp>
      <p:pic>
        <p:nvPicPr>
          <p:cNvPr id="4" name="Рисунок 3" descr="1352898468_igrushka.jpg"/>
          <p:cNvPicPr>
            <a:picLocks noChangeAspect="1"/>
          </p:cNvPicPr>
          <p:nvPr/>
        </p:nvPicPr>
        <p:blipFill>
          <a:blip r:embed="rId2" cstate="print"/>
          <a:stretch>
            <a:fillRect/>
          </a:stretch>
        </p:blipFill>
        <p:spPr>
          <a:xfrm>
            <a:off x="6878960" y="4944041"/>
            <a:ext cx="2265040" cy="1913959"/>
          </a:xfrm>
          <a:prstGeom prst="rect">
            <a:avLst/>
          </a:prstGeom>
        </p:spPr>
      </p:pic>
    </p:spTree>
  </p:cSld>
  <p:clrMapOvr>
    <a:masterClrMapping/>
  </p:clrMapOvr>
  <p:transition>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0926"/>
          </a:xfrm>
        </p:spPr>
        <p:txBody>
          <a:bodyPr>
            <a:normAutofit fontScale="90000"/>
          </a:bodyPr>
          <a:lstStyle/>
          <a:p>
            <a:r>
              <a:rPr lang="ru-RU" sz="3600" dirty="0" smtClean="0">
                <a:latin typeface="Times New Roman" pitchFamily="18" charset="0"/>
                <a:cs typeface="Times New Roman" pitchFamily="18" charset="0"/>
              </a:rPr>
              <a:t>Старшая группа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256584"/>
          </a:xfrm>
        </p:spPr>
        <p:txBody>
          <a:bodyPr>
            <a:normAutofit/>
          </a:bodyPr>
          <a:lstStyle/>
          <a:p>
            <a:pPr>
              <a:buNone/>
            </a:pPr>
            <a:endParaRPr lang="ru-RU" sz="2400" i="1" dirty="0" smtClean="0">
              <a:latin typeface="Times New Roman" pitchFamily="18" charset="0"/>
              <a:cs typeface="Times New Roman" pitchFamily="18" charset="0"/>
            </a:endParaRPr>
          </a:p>
          <a:p>
            <a:pPr>
              <a:buNone/>
            </a:pPr>
            <a:r>
              <a:rPr lang="ru-RU" sz="2400" i="1" dirty="0" smtClean="0">
                <a:latin typeface="Times New Roman" pitchFamily="18" charset="0"/>
                <a:cs typeface="Times New Roman" pitchFamily="18" charset="0"/>
              </a:rPr>
              <a:t>«Расскажи про свой узор»</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учить овладевать пространственными представлениями: слева, справа, вверху, внизу.</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у каждого ребенка картинка (коврик с узором). Дети должны рассказать, как расположены элементы узора.</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картинки с узорами</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0926"/>
          </a:xfrm>
        </p:spPr>
        <p:txBody>
          <a:bodyPr>
            <a:normAutofit/>
          </a:bodyPr>
          <a:lstStyle/>
          <a:p>
            <a:r>
              <a:rPr lang="ru-RU" sz="3200" dirty="0" smtClean="0">
                <a:latin typeface="Times New Roman" pitchFamily="18" charset="0"/>
                <a:cs typeface="Times New Roman" pitchFamily="18" charset="0"/>
              </a:rPr>
              <a:t>Подготовительная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400600"/>
          </a:xfrm>
        </p:spPr>
        <p:txBody>
          <a:bodyPr>
            <a:normAutofit/>
          </a:bodyPr>
          <a:lstStyle/>
          <a:p>
            <a:pPr>
              <a:buNone/>
            </a:pPr>
            <a:r>
              <a:rPr lang="ru-RU" sz="2400" i="1" dirty="0" smtClean="0">
                <a:latin typeface="Times New Roman" pitchFamily="18" charset="0"/>
                <a:cs typeface="Times New Roman" pitchFamily="18" charset="0"/>
              </a:rPr>
              <a:t>«Когда это бывает»</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закрепить знания о частях суток.</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Воспитатель выставляет модель суток, стрелка указывает поочередно на разные части суток — дети выбирают те картинки, на которых изображена трудовая деятельность людей, осуществляемая в это время суток. Примерные вопросы: Что изображено на картинке? Почему ты выбрал именно эту картинку? Как называется эта часть суток?</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модель суток, картинки.</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j423549_1386775509.jpg"/>
          <p:cNvPicPr>
            <a:picLocks noGrp="1" noChangeAspect="1"/>
          </p:cNvPicPr>
          <p:nvPr>
            <p:ph idx="1"/>
          </p:nvPr>
        </p:nvPicPr>
        <p:blipFill>
          <a:blip r:embed="rId2" cstate="print"/>
          <a:stretch>
            <a:fillRect/>
          </a:stretch>
        </p:blipFill>
        <p:spPr>
          <a:xfrm>
            <a:off x="467544" y="620688"/>
            <a:ext cx="8130417" cy="5424512"/>
          </a:xfrm>
        </p:spPr>
      </p:pic>
    </p:spTree>
  </p:cSld>
  <p:clrMapOvr>
    <a:masterClrMapping/>
  </p:clrMapOvr>
  <p:transition>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08920"/>
            <a:ext cx="8229600" cy="1012974"/>
          </a:xfrm>
        </p:spPr>
        <p:txBody>
          <a:bodyPr/>
          <a:lstStyle/>
          <a:p>
            <a:r>
              <a:rPr lang="ru-RU" dirty="0" smtClean="0">
                <a:latin typeface="Monotype Corsiva" pitchFamily="66" charset="0"/>
              </a:rPr>
              <a:t>ВЕЛИЧИНА</a:t>
            </a:r>
            <a:endParaRPr lang="ru-RU" dirty="0">
              <a:latin typeface="Monotype Corsiva"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52934"/>
          </a:xfrm>
        </p:spPr>
        <p:txBody>
          <a:bodyPr>
            <a:normAutofit/>
          </a:bodyPr>
          <a:lstStyle/>
          <a:p>
            <a:r>
              <a:rPr lang="ru-RU" sz="3200" dirty="0" smtClean="0">
                <a:latin typeface="Times New Roman" pitchFamily="18" charset="0"/>
                <a:cs typeface="Times New Roman" pitchFamily="18" charset="0"/>
              </a:rPr>
              <a:t>Младшая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184576"/>
          </a:xfrm>
        </p:spPr>
        <p:txBody>
          <a:bodyPr/>
          <a:lstStyle/>
          <a:p>
            <a:pPr>
              <a:buNone/>
            </a:pPr>
            <a:r>
              <a:rPr lang="ru-RU" sz="2400" i="1" dirty="0" smtClean="0">
                <a:latin typeface="Times New Roman" pitchFamily="18" charset="0"/>
                <a:cs typeface="Times New Roman" pitchFamily="18" charset="0"/>
              </a:rPr>
              <a:t>«Путешествие на лесную поляну»</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научиться выделять признак ширины</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дети идут на лесную поляну; путешествие может сопровождаться разнообразными встречами по пути, но главный момент- переход через речки.</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2 шнура</a:t>
            </a:r>
          </a:p>
          <a:p>
            <a:pPr>
              <a:buNone/>
            </a:pPr>
            <a:endParaRPr lang="ru-RU" dirty="0"/>
          </a:p>
        </p:txBody>
      </p:sp>
      <p:pic>
        <p:nvPicPr>
          <p:cNvPr id="4" name="Рисунок 3" descr="clp511478.jpg"/>
          <p:cNvPicPr>
            <a:picLocks noChangeAspect="1"/>
          </p:cNvPicPr>
          <p:nvPr/>
        </p:nvPicPr>
        <p:blipFill>
          <a:blip r:embed="rId2" cstate="print"/>
          <a:stretch>
            <a:fillRect/>
          </a:stretch>
        </p:blipFill>
        <p:spPr>
          <a:xfrm>
            <a:off x="4860032" y="3645024"/>
            <a:ext cx="3707904" cy="2620252"/>
          </a:xfrm>
          <a:prstGeom prst="rect">
            <a:avLst/>
          </a:prstGeom>
        </p:spPr>
      </p:pic>
    </p:spTree>
  </p:cSld>
  <p:clrMapOvr>
    <a:masterClrMapping/>
  </p:clrMapOvr>
  <p:transition>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0926"/>
          </a:xfrm>
        </p:spPr>
        <p:txBody>
          <a:bodyPr>
            <a:normAutofit/>
          </a:bodyPr>
          <a:lstStyle/>
          <a:p>
            <a:r>
              <a:rPr lang="ru-RU" sz="3200" dirty="0" smtClean="0">
                <a:latin typeface="Times New Roman" pitchFamily="18" charset="0"/>
                <a:cs typeface="Times New Roman" pitchFamily="18" charset="0"/>
              </a:rPr>
              <a:t>Средняя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84576"/>
          </a:xfrm>
        </p:spPr>
        <p:txBody>
          <a:bodyPr>
            <a:normAutofit/>
          </a:bodyPr>
          <a:lstStyle/>
          <a:p>
            <a:pPr>
              <a:buNone/>
            </a:pPr>
            <a:r>
              <a:rPr lang="ru-RU" sz="2400" i="1" dirty="0" smtClean="0">
                <a:latin typeface="Times New Roman" pitchFamily="18" charset="0"/>
                <a:cs typeface="Times New Roman" pitchFamily="18" charset="0"/>
              </a:rPr>
              <a:t>«Магазин»</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учить соизмерять предметы (примеривать), понимать слова «велико», «мало».</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1. Выбрать продавца, кассира, контролера, остальные- покупатели. 2.Когда все покупки распроданы -примерить их.</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предметы одежды разных размеров: кофты, шапки, варежки, обувь.</a:t>
            </a:r>
          </a:p>
          <a:p>
            <a:pPr>
              <a:buNone/>
            </a:pPr>
            <a:endParaRPr lang="ru-RU" dirty="0"/>
          </a:p>
        </p:txBody>
      </p:sp>
      <p:pic>
        <p:nvPicPr>
          <p:cNvPr id="5" name="Рисунок 4" descr="240x180_crop_thumb_5772303621321731441.jpg"/>
          <p:cNvPicPr>
            <a:picLocks noChangeAspect="1"/>
          </p:cNvPicPr>
          <p:nvPr/>
        </p:nvPicPr>
        <p:blipFill>
          <a:blip r:embed="rId2" cstate="print"/>
          <a:stretch>
            <a:fillRect/>
          </a:stretch>
        </p:blipFill>
        <p:spPr>
          <a:xfrm>
            <a:off x="6156176" y="4617132"/>
            <a:ext cx="2987824" cy="2240868"/>
          </a:xfrm>
          <a:prstGeom prst="rect">
            <a:avLst/>
          </a:prstGeom>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904656"/>
          </a:xfrm>
        </p:spPr>
        <p:txBody>
          <a:bodyPr>
            <a:normAutofit/>
          </a:bodyPr>
          <a:lstStyle/>
          <a:p>
            <a:pPr>
              <a:buNone/>
            </a:pPr>
            <a:r>
              <a:rPr lang="ru-RU" sz="2400" dirty="0" smtClean="0">
                <a:latin typeface="Times New Roman" pitchFamily="18" charset="0"/>
                <a:cs typeface="Times New Roman" pitchFamily="18" charset="0"/>
              </a:rPr>
              <a:t>В работе З.А. Михайловой проблемно-игровая технология </a:t>
            </a:r>
          </a:p>
          <a:p>
            <a:pPr>
              <a:buNone/>
            </a:pPr>
            <a:r>
              <a:rPr lang="ru-RU" sz="2400" dirty="0" smtClean="0">
                <a:latin typeface="Times New Roman" pitchFamily="18" charset="0"/>
                <a:cs typeface="Times New Roman" pitchFamily="18" charset="0"/>
              </a:rPr>
              <a:t>представлена в системе следующих </a:t>
            </a:r>
            <a:r>
              <a:rPr lang="ru-RU" sz="2400" b="1" dirty="0" smtClean="0">
                <a:latin typeface="Times New Roman" pitchFamily="18" charset="0"/>
                <a:cs typeface="Times New Roman" pitchFamily="18" charset="0"/>
              </a:rPr>
              <a:t>средств</a:t>
            </a:r>
            <a:r>
              <a:rPr lang="ru-RU" sz="2400" dirty="0" smtClean="0">
                <a:latin typeface="Times New Roman" pitchFamily="18" charset="0"/>
                <a:cs typeface="Times New Roman" pitchFamily="18" charset="0"/>
              </a:rPr>
              <a:t>: </a:t>
            </a:r>
          </a:p>
          <a:p>
            <a:pPr>
              <a:buFont typeface="Wingdings" pitchFamily="2" charset="2"/>
              <a:buChar char="v"/>
            </a:pPr>
            <a:r>
              <a:rPr lang="ru-RU" sz="2400" dirty="0" smtClean="0">
                <a:latin typeface="Times New Roman" pitchFamily="18" charset="0"/>
                <a:cs typeface="Times New Roman" pitchFamily="18" charset="0"/>
              </a:rPr>
              <a:t>логико-математические игры,</a:t>
            </a:r>
          </a:p>
          <a:p>
            <a:pPr>
              <a:buFont typeface="Wingdings" pitchFamily="2" charset="2"/>
              <a:buChar char="v"/>
            </a:pPr>
            <a:r>
              <a:rPr lang="ru-RU" sz="2400" dirty="0" smtClean="0">
                <a:latin typeface="Times New Roman" pitchFamily="18" charset="0"/>
                <a:cs typeface="Times New Roman" pitchFamily="18" charset="0"/>
              </a:rPr>
              <a:t> логико-математические сюжетные игры (занятия),  </a:t>
            </a:r>
          </a:p>
          <a:p>
            <a:pPr>
              <a:buFont typeface="Wingdings" pitchFamily="2" charset="2"/>
              <a:buChar char="v"/>
            </a:pPr>
            <a:r>
              <a:rPr lang="ru-RU" sz="2400" dirty="0" smtClean="0">
                <a:latin typeface="Times New Roman" pitchFamily="18" charset="0"/>
                <a:cs typeface="Times New Roman" pitchFamily="18" charset="0"/>
              </a:rPr>
              <a:t>проблемные ситуации и вопросы, </a:t>
            </a:r>
          </a:p>
          <a:p>
            <a:pPr>
              <a:buFont typeface="Wingdings" pitchFamily="2" charset="2"/>
              <a:buChar char="v"/>
            </a:pPr>
            <a:r>
              <a:rPr lang="ru-RU" sz="2400" dirty="0" smtClean="0">
                <a:latin typeface="Times New Roman" pitchFamily="18" charset="0"/>
                <a:cs typeface="Times New Roman" pitchFamily="18" charset="0"/>
              </a:rPr>
              <a:t>творческие задачи, </a:t>
            </a:r>
          </a:p>
          <a:p>
            <a:pPr>
              <a:buFont typeface="Wingdings" pitchFamily="2" charset="2"/>
              <a:buChar char="v"/>
            </a:pPr>
            <a:r>
              <a:rPr lang="ru-RU" sz="2400" dirty="0" smtClean="0">
                <a:latin typeface="Times New Roman" pitchFamily="18" charset="0"/>
                <a:cs typeface="Times New Roman" pitchFamily="18" charset="0"/>
              </a:rPr>
              <a:t>вопросы и ситуации, </a:t>
            </a:r>
          </a:p>
          <a:p>
            <a:pPr>
              <a:buFont typeface="Wingdings" pitchFamily="2" charset="2"/>
              <a:buChar char="v"/>
            </a:pPr>
            <a:r>
              <a:rPr lang="ru-RU" sz="2400" dirty="0" smtClean="0">
                <a:latin typeface="Times New Roman" pitchFamily="18" charset="0"/>
                <a:cs typeface="Times New Roman" pitchFamily="18" charset="0"/>
              </a:rPr>
              <a:t>экспериментирование и исследовательская деятельность. </a:t>
            </a:r>
          </a:p>
          <a:p>
            <a:pPr>
              <a:buNone/>
            </a:pPr>
            <a:r>
              <a:rPr lang="ru-RU" sz="2400" dirty="0" smtClean="0">
                <a:latin typeface="Times New Roman" pitchFamily="18" charset="0"/>
                <a:cs typeface="Times New Roman" pitchFamily="18" charset="0"/>
              </a:rPr>
              <a:t>Эта технология позволяет ребенку овладеть средствами </a:t>
            </a:r>
          </a:p>
          <a:p>
            <a:pPr>
              <a:buNone/>
            </a:pPr>
            <a:r>
              <a:rPr lang="ru-RU" sz="2400" dirty="0" smtClean="0">
                <a:latin typeface="Times New Roman" pitchFamily="18" charset="0"/>
                <a:cs typeface="Times New Roman" pitchFamily="18" charset="0"/>
              </a:rPr>
              <a:t>(сенсорные эталоны, речь, схемы и модели) и способами </a:t>
            </a:r>
          </a:p>
          <a:p>
            <a:pPr>
              <a:buNone/>
            </a:pPr>
            <a:r>
              <a:rPr lang="ru-RU" sz="2400" dirty="0" smtClean="0">
                <a:latin typeface="Times New Roman" pitchFamily="18" charset="0"/>
                <a:cs typeface="Times New Roman" pitchFamily="18" charset="0"/>
              </a:rPr>
              <a:t>познания (сравнением, обследованием, классификацией, </a:t>
            </a:r>
          </a:p>
          <a:p>
            <a:pPr>
              <a:buNone/>
            </a:pPr>
            <a:r>
              <a:rPr lang="ru-RU" sz="2400" dirty="0" err="1" smtClean="0">
                <a:latin typeface="Times New Roman" pitchFamily="18" charset="0"/>
                <a:cs typeface="Times New Roman" pitchFamily="18" charset="0"/>
              </a:rPr>
              <a:t>сериацией</a:t>
            </a:r>
            <a:r>
              <a:rPr lang="ru-RU" sz="2400" dirty="0" smtClean="0">
                <a:latin typeface="Times New Roman" pitchFamily="18" charset="0"/>
                <a:cs typeface="Times New Roman" pitchFamily="18" charset="0"/>
              </a:rPr>
              <a:t>), накопить логико-математический опыт.</a:t>
            </a:r>
          </a:p>
          <a:p>
            <a:pPr>
              <a:buNone/>
            </a:pPr>
            <a:endParaRPr lang="ru-RU"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down)">
                                      <p:cBhvr>
                                        <p:cTn id="51" dur="500"/>
                                        <p:tgtEl>
                                          <p:spTgt spid="3">
                                            <p:txEl>
                                              <p:pRg st="10" end="10"/>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down)">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0926"/>
          </a:xfrm>
        </p:spPr>
        <p:txBody>
          <a:bodyPr>
            <a:normAutofit/>
          </a:bodyPr>
          <a:lstStyle/>
          <a:p>
            <a:r>
              <a:rPr lang="ru-RU" sz="3200" dirty="0" smtClean="0">
                <a:latin typeface="Times New Roman" pitchFamily="18" charset="0"/>
                <a:cs typeface="Times New Roman" pitchFamily="18" charset="0"/>
              </a:rPr>
              <a:t>Старшая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328592"/>
          </a:xfrm>
        </p:spPr>
        <p:txBody>
          <a:bodyPr>
            <a:normAutofit/>
          </a:bodyPr>
          <a:lstStyle/>
          <a:p>
            <a:pPr>
              <a:buNone/>
            </a:pPr>
            <a:r>
              <a:rPr lang="ru-RU" sz="2400" i="1" dirty="0" smtClean="0">
                <a:latin typeface="Times New Roman" pitchFamily="18" charset="0"/>
                <a:cs typeface="Times New Roman" pitchFamily="18" charset="0"/>
              </a:rPr>
              <a:t>«Мы портные»</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выполнять самостоятельно измерения, запоминать последовательность правил измерения и четко их выполнять.</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разыгрывание сюжета</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1.Измерить, сколько полотенец можно сшить из куска материала с помощью мерки (одного полотенца). 2.Разрезать полоску по отметкам и «вышить» (разрисовать).</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полоски, цветные карандаши</a:t>
            </a:r>
          </a:p>
          <a:p>
            <a:pPr>
              <a:buNone/>
            </a:pPr>
            <a:endParaRPr lang="ru-RU" sz="2400" dirty="0">
              <a:latin typeface="Times New Roman" pitchFamily="18" charset="0"/>
              <a:cs typeface="Times New Roman" pitchFamily="18" charset="0"/>
            </a:endParaRPr>
          </a:p>
        </p:txBody>
      </p:sp>
      <p:pic>
        <p:nvPicPr>
          <p:cNvPr id="4" name="Рисунок 3" descr="portnoy_l.jpg"/>
          <p:cNvPicPr>
            <a:picLocks noChangeAspect="1"/>
          </p:cNvPicPr>
          <p:nvPr/>
        </p:nvPicPr>
        <p:blipFill>
          <a:blip r:embed="rId2" cstate="print"/>
          <a:stretch>
            <a:fillRect/>
          </a:stretch>
        </p:blipFill>
        <p:spPr>
          <a:xfrm>
            <a:off x="6588224" y="4302224"/>
            <a:ext cx="2555776" cy="2555776"/>
          </a:xfrm>
          <a:prstGeom prst="rect">
            <a:avLst/>
          </a:prstGeom>
        </p:spPr>
      </p:pic>
    </p:spTree>
  </p:cSld>
  <p:clrMapOvr>
    <a:masterClrMapping/>
  </p:clrMapOvr>
  <p:transition>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580926"/>
          </a:xfrm>
        </p:spPr>
        <p:txBody>
          <a:bodyPr>
            <a:normAutofit/>
          </a:bodyPr>
          <a:lstStyle/>
          <a:p>
            <a:r>
              <a:rPr lang="ru-RU" sz="3200" dirty="0" smtClean="0">
                <a:latin typeface="Times New Roman" pitchFamily="18" charset="0"/>
                <a:cs typeface="Times New Roman" pitchFamily="18" charset="0"/>
              </a:rPr>
              <a:t>Подготовительная группа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328592"/>
          </a:xfrm>
        </p:spPr>
        <p:txBody>
          <a:bodyPr>
            <a:normAutofit fontScale="55000" lnSpcReduction="20000"/>
          </a:bodyPr>
          <a:lstStyle/>
          <a:p>
            <a:pPr>
              <a:buNone/>
            </a:pPr>
            <a:r>
              <a:rPr lang="ru-RU" sz="3300" i="1" dirty="0" smtClean="0">
                <a:latin typeface="Times New Roman" pitchFamily="18" charset="0"/>
                <a:cs typeface="Times New Roman" pitchFamily="18" charset="0"/>
              </a:rPr>
              <a:t>«Чем отличаются полоски?»</a:t>
            </a:r>
            <a:endParaRPr lang="ru-RU" sz="3300" dirty="0" smtClean="0">
              <a:latin typeface="Times New Roman" pitchFamily="18" charset="0"/>
              <a:cs typeface="Times New Roman" pitchFamily="18" charset="0"/>
            </a:endParaRPr>
          </a:p>
          <a:p>
            <a:pPr>
              <a:buNone/>
            </a:pPr>
            <a:r>
              <a:rPr lang="ru-RU" sz="3300" u="sng" dirty="0" smtClean="0">
                <a:latin typeface="Times New Roman" pitchFamily="18" charset="0"/>
                <a:cs typeface="Times New Roman" pitchFamily="18" charset="0"/>
              </a:rPr>
              <a:t>Цель:</a:t>
            </a:r>
            <a:r>
              <a:rPr lang="ru-RU" sz="3300" dirty="0" smtClean="0">
                <a:latin typeface="Times New Roman" pitchFamily="18" charset="0"/>
                <a:cs typeface="Times New Roman" pitchFamily="18" charset="0"/>
              </a:rPr>
              <a:t> учить в сопоставлении 10 предметов по длине</a:t>
            </a:r>
          </a:p>
          <a:p>
            <a:pPr>
              <a:buNone/>
            </a:pPr>
            <a:r>
              <a:rPr lang="ru-RU" sz="3300" u="sng" dirty="0" smtClean="0">
                <a:latin typeface="Times New Roman" pitchFamily="18" charset="0"/>
                <a:cs typeface="Times New Roman" pitchFamily="18" charset="0"/>
              </a:rPr>
              <a:t>Игровое действие:</a:t>
            </a:r>
            <a:r>
              <a:rPr lang="ru-RU" sz="3300" dirty="0" smtClean="0">
                <a:latin typeface="Times New Roman" pitchFamily="18" charset="0"/>
                <a:cs typeface="Times New Roman" pitchFamily="18" charset="0"/>
              </a:rPr>
              <a:t> соревнование</a:t>
            </a:r>
          </a:p>
          <a:p>
            <a:pPr>
              <a:buNone/>
            </a:pPr>
            <a:r>
              <a:rPr lang="ru-RU" sz="3300" u="sng" dirty="0" smtClean="0">
                <a:latin typeface="Times New Roman" pitchFamily="18" charset="0"/>
                <a:cs typeface="Times New Roman" pitchFamily="18" charset="0"/>
              </a:rPr>
              <a:t>Игровые правила:</a:t>
            </a:r>
            <a:r>
              <a:rPr lang="ru-RU" sz="3300" dirty="0" smtClean="0">
                <a:latin typeface="Times New Roman" pitchFamily="18" charset="0"/>
                <a:cs typeface="Times New Roman" pitchFamily="18" charset="0"/>
              </a:rPr>
              <a:t> 1.Воспитатель предлагает детям положить полоски перед собой и задает вопросы: «Чем отличаются полоски друг от друга? Сколько всего полосок? Как составлена группа из 10 полосок разного цвета?»3атем предлагает положить полоски в ряд по порядку от самой короткой до самой длинной, предупреждает, что надо сразу выбрать нужную по порядку полоску, примеривать и менять полоски местами нельзя. Один ребенок выполняет задание на </a:t>
            </a:r>
            <a:r>
              <a:rPr lang="ru-RU" sz="3300" dirty="0" err="1" smtClean="0">
                <a:latin typeface="Times New Roman" pitchFamily="18" charset="0"/>
                <a:cs typeface="Times New Roman" pitchFamily="18" charset="0"/>
              </a:rPr>
              <a:t>фланелеграфе</a:t>
            </a:r>
            <a:r>
              <a:rPr lang="ru-RU" sz="3300" dirty="0" smtClean="0">
                <a:latin typeface="Times New Roman" pitchFamily="18" charset="0"/>
                <a:cs typeface="Times New Roman" pitchFamily="18" charset="0"/>
              </a:rPr>
              <a:t>. После этого воспитатель обращаете к детям: «Сколько всего полосок? Как составлена лесенка из 10 полосок разной длины?) Какая полоска самая короткая, какая подлиннее, какая - еще длиннее». «Равны ли эти ступеньки? - спрашивает детей воспитатель. - Как можно проверить, на сколько каждая полоска длиннее или короче соседних? Измерьте ступеньки вашей лесенки меркой! Посмотрите, парны ли они? Верно, ступеньки наших лесенок равны, каждая следующая полоска на 1 и тот же кусочек длиннее соседней. Поэтому и лесенки наши ровные. 2.Дети закрывают глаза, а воспитатель убирает одну из полосок. Открыв глаза, дети должны угадать, какую по счету полоску спрятал воспитатель?</a:t>
            </a:r>
          </a:p>
          <a:p>
            <a:pPr>
              <a:buNone/>
            </a:pPr>
            <a:r>
              <a:rPr lang="ru-RU" sz="3300" u="sng" dirty="0" smtClean="0">
                <a:latin typeface="Times New Roman" pitchFamily="18" charset="0"/>
                <a:cs typeface="Times New Roman" pitchFamily="18" charset="0"/>
              </a:rPr>
              <a:t>Оборудование:</a:t>
            </a:r>
            <a:r>
              <a:rPr lang="ru-RU" sz="3300" dirty="0" smtClean="0">
                <a:latin typeface="Times New Roman" pitchFamily="18" charset="0"/>
                <a:cs typeface="Times New Roman" pitchFamily="18" charset="0"/>
              </a:rPr>
              <a:t> наборы из 10 полосок разного цвета, равномерно увеличивающиеся по длине от 2 до 10 см, и полоски-мерки длиной в 1 см.</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48880"/>
            <a:ext cx="8229600" cy="1012974"/>
          </a:xfrm>
        </p:spPr>
        <p:txBody>
          <a:bodyPr/>
          <a:lstStyle/>
          <a:p>
            <a:r>
              <a:rPr lang="ru-RU" dirty="0" smtClean="0">
                <a:latin typeface="Monotype Corsiva" pitchFamily="66" charset="0"/>
              </a:rPr>
              <a:t>ФОРМА</a:t>
            </a:r>
            <a:endParaRPr lang="ru-RU" dirty="0">
              <a:latin typeface="Monotype Corsiva"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652934"/>
          </a:xfrm>
        </p:spPr>
        <p:txBody>
          <a:bodyPr>
            <a:normAutofit/>
          </a:bodyPr>
          <a:lstStyle/>
          <a:p>
            <a:r>
              <a:rPr lang="ru-RU" sz="3600" dirty="0" smtClean="0">
                <a:latin typeface="Times New Roman" pitchFamily="18" charset="0"/>
                <a:cs typeface="Times New Roman" pitchFamily="18" charset="0"/>
              </a:rPr>
              <a:t>Младшая группа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84576"/>
          </a:xfrm>
        </p:spPr>
        <p:txBody>
          <a:bodyPr>
            <a:normAutofit fontScale="62500" lnSpcReduction="20000"/>
          </a:bodyPr>
          <a:lstStyle/>
          <a:p>
            <a:pPr>
              <a:buNone/>
            </a:pPr>
            <a:r>
              <a:rPr lang="ru-RU" i="1" dirty="0" smtClean="0">
                <a:latin typeface="Times New Roman" pitchFamily="18" charset="0"/>
                <a:cs typeface="Times New Roman" pitchFamily="18" charset="0"/>
              </a:rPr>
              <a:t>«Найди предмет такой же формы»</a:t>
            </a:r>
            <a:endParaRPr lang="ru-RU" dirty="0" smtClean="0">
              <a:latin typeface="Times New Roman" pitchFamily="18" charset="0"/>
              <a:cs typeface="Times New Roman" pitchFamily="18" charset="0"/>
            </a:endParaRPr>
          </a:p>
          <a:p>
            <a:pPr>
              <a:buNone/>
            </a:pPr>
            <a:r>
              <a:rPr lang="ru-RU" u="sng" dirty="0" smtClean="0">
                <a:latin typeface="Times New Roman" pitchFamily="18" charset="0"/>
                <a:cs typeface="Times New Roman" pitchFamily="18" charset="0"/>
              </a:rPr>
              <a:t>Цель:</a:t>
            </a:r>
            <a:r>
              <a:rPr lang="ru-RU" dirty="0" smtClean="0">
                <a:latin typeface="Times New Roman" pitchFamily="18" charset="0"/>
                <a:cs typeface="Times New Roman" pitchFamily="18" charset="0"/>
              </a:rPr>
              <a:t> учить сопоставлять формы предметов с геометрическими образцами.</a:t>
            </a:r>
          </a:p>
          <a:p>
            <a:pPr>
              <a:buNone/>
            </a:pPr>
            <a:r>
              <a:rPr lang="ru-RU" u="sng" dirty="0" smtClean="0">
                <a:latin typeface="Times New Roman" pitchFamily="18" charset="0"/>
                <a:cs typeface="Times New Roman" pitchFamily="18" charset="0"/>
              </a:rPr>
              <a:t>Игровое действие: </a:t>
            </a:r>
            <a:r>
              <a:rPr lang="ru-RU" dirty="0" smtClean="0">
                <a:latin typeface="Times New Roman" pitchFamily="18" charset="0"/>
                <a:cs typeface="Times New Roman" pitchFamily="18" charset="0"/>
              </a:rPr>
              <a:t>разыгрывание сюжета</a:t>
            </a:r>
          </a:p>
          <a:p>
            <a:pPr>
              <a:buNone/>
            </a:pPr>
            <a:r>
              <a:rPr lang="ru-RU" u="sng" dirty="0" smtClean="0">
                <a:latin typeface="Times New Roman" pitchFamily="18" charset="0"/>
                <a:cs typeface="Times New Roman" pitchFamily="18" charset="0"/>
              </a:rPr>
              <a:t>Игровые правила:</a:t>
            </a:r>
            <a:r>
              <a:rPr lang="ru-RU" dirty="0" smtClean="0">
                <a:latin typeface="Times New Roman" pitchFamily="18" charset="0"/>
                <a:cs typeface="Times New Roman" pitchFamily="18" charset="0"/>
              </a:rPr>
              <a:t> В центре расположены два столика: на одном -геометрические формы, на втором - предметы. К кому подкатится обруч, тот подойдет к столу и найдет предмет такой же формы, какую показывает воспитатель. Ребенок, к которому подкатился обруч, выходит, воспитатель показывает круг и предлагает найти предмет такой же формы. Найденный предмет высоко поднимается, если он выбран правильно, дети хлопают в ладоши. Затем воспитатель катит обруч к следующему ребенку и предлагает другую форму. Игра продолжается, пока все предметы не будут подобраны к образцам.</a:t>
            </a:r>
          </a:p>
          <a:p>
            <a:pPr>
              <a:buNone/>
            </a:pPr>
            <a:r>
              <a:rPr lang="ru-RU" u="sng" dirty="0" smtClean="0">
                <a:latin typeface="Times New Roman" pitchFamily="18" charset="0"/>
                <a:cs typeface="Times New Roman" pitchFamily="18" charset="0"/>
              </a:rPr>
              <a:t>Оборудование:</a:t>
            </a:r>
            <a:r>
              <a:rPr lang="ru-RU" dirty="0" smtClean="0">
                <a:latin typeface="Times New Roman" pitchFamily="18" charset="0"/>
                <a:cs typeface="Times New Roman" pitchFamily="18" charset="0"/>
              </a:rPr>
              <a:t>  геометрические фигуры (круг, квадрат, овал, треугольник, прямоугольник), предметы круглой формы (мячи, шарики, пуговицы), квадратной формы (кубики, платок, карточки), треугольной формы (строительный материал, флажок), овальной формы (яйцо, огурец), прямоугольной формы (книга, тетрадь).</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580926"/>
          </a:xfrm>
        </p:spPr>
        <p:txBody>
          <a:bodyPr>
            <a:normAutofit fontScale="90000"/>
          </a:bodyPr>
          <a:lstStyle/>
          <a:p>
            <a:r>
              <a:rPr lang="ru-RU" sz="3600" dirty="0" smtClean="0">
                <a:latin typeface="Times New Roman" pitchFamily="18" charset="0"/>
                <a:cs typeface="Times New Roman" pitchFamily="18" charset="0"/>
              </a:rPr>
              <a:t>Средняя группа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328592"/>
          </a:xfrm>
        </p:spPr>
        <p:txBody>
          <a:bodyPr>
            <a:normAutofit fontScale="92500" lnSpcReduction="10000"/>
          </a:bodyPr>
          <a:lstStyle/>
          <a:p>
            <a:pPr>
              <a:buNone/>
            </a:pPr>
            <a:r>
              <a:rPr lang="ru-RU" sz="2600" i="1" dirty="0" smtClean="0">
                <a:latin typeface="Times New Roman" pitchFamily="18" charset="0"/>
                <a:cs typeface="Times New Roman" pitchFamily="18" charset="0"/>
              </a:rPr>
              <a:t>«Лото»</a:t>
            </a:r>
            <a:endParaRPr lang="ru-RU" sz="2600" dirty="0" smtClean="0">
              <a:latin typeface="Times New Roman" pitchFamily="18" charset="0"/>
              <a:cs typeface="Times New Roman" pitchFamily="18" charset="0"/>
            </a:endParaRPr>
          </a:p>
          <a:p>
            <a:pPr>
              <a:buNone/>
            </a:pPr>
            <a:r>
              <a:rPr lang="ru-RU" sz="2600" u="sng" dirty="0" smtClean="0">
                <a:latin typeface="Times New Roman" pitchFamily="18" charset="0"/>
                <a:cs typeface="Times New Roman" pitchFamily="18" charset="0"/>
              </a:rPr>
              <a:t>Цель:</a:t>
            </a:r>
            <a:r>
              <a:rPr lang="ru-RU" sz="2600" dirty="0" smtClean="0">
                <a:latin typeface="Times New Roman" pitchFamily="18" charset="0"/>
                <a:cs typeface="Times New Roman" pitchFamily="18" charset="0"/>
              </a:rPr>
              <a:t> освоение умений выделять различные формы.</a:t>
            </a:r>
          </a:p>
          <a:p>
            <a:pPr>
              <a:buNone/>
            </a:pPr>
            <a:r>
              <a:rPr lang="ru-RU" sz="2600" u="sng" dirty="0" smtClean="0">
                <a:latin typeface="Times New Roman" pitchFamily="18" charset="0"/>
                <a:cs typeface="Times New Roman" pitchFamily="18" charset="0"/>
              </a:rPr>
              <a:t>Игровое действие: </a:t>
            </a:r>
            <a:r>
              <a:rPr lang="ru-RU" sz="2600" dirty="0" smtClean="0">
                <a:latin typeface="Times New Roman" pitchFamily="18" charset="0"/>
                <a:cs typeface="Times New Roman" pitchFamily="18" charset="0"/>
              </a:rPr>
              <a:t>соревнование</a:t>
            </a:r>
          </a:p>
          <a:p>
            <a:pPr>
              <a:buNone/>
            </a:pPr>
            <a:r>
              <a:rPr lang="ru-RU" sz="2600" u="sng" dirty="0" smtClean="0">
                <a:latin typeface="Times New Roman" pitchFamily="18" charset="0"/>
                <a:cs typeface="Times New Roman" pitchFamily="18" charset="0"/>
              </a:rPr>
              <a:t>Игровые правила:</a:t>
            </a:r>
            <a:r>
              <a:rPr lang="ru-RU" sz="2600" dirty="0" smtClean="0">
                <a:latin typeface="Times New Roman" pitchFamily="18" charset="0"/>
                <a:cs typeface="Times New Roman" pitchFamily="18" charset="0"/>
              </a:rPr>
              <a:t> Детям раздают карточки, на которых в ряд изображены  геометрические фигуры разного цвета и формы. Карточки отличаются расположением геометрических фигур, сочетанием их по цвету. Детям по одной предъявляются соответствующие геометрические фигуры. Ребенок, на карточке которого имеется предъявленная фигура, берет ее и накладывает на свою карточку так, чтобы фигура совпала с нарисованной. Дети говорят, в каком порядке расположены фигуры.</a:t>
            </a:r>
          </a:p>
          <a:p>
            <a:pPr>
              <a:buNone/>
            </a:pPr>
            <a:r>
              <a:rPr lang="ru-RU" sz="2600" u="sng" dirty="0" err="1" smtClean="0">
                <a:latin typeface="Times New Roman" pitchFamily="18" charset="0"/>
                <a:cs typeface="Times New Roman" pitchFamily="18" charset="0"/>
              </a:rPr>
              <a:t>Обрудование</a:t>
            </a:r>
            <a:r>
              <a:rPr lang="ru-RU" sz="2600" u="sng" dirty="0" smtClean="0">
                <a:latin typeface="Times New Roman" pitchFamily="18" charset="0"/>
                <a:cs typeface="Times New Roman" pitchFamily="18" charset="0"/>
              </a:rPr>
              <a:t>:</a:t>
            </a:r>
            <a:r>
              <a:rPr lang="ru-RU" sz="2600" dirty="0" smtClean="0">
                <a:latin typeface="Times New Roman" pitchFamily="18" charset="0"/>
                <a:cs typeface="Times New Roman" pitchFamily="18" charset="0"/>
              </a:rPr>
              <a:t> карточки с изображением геометрических фигур.</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80926"/>
          </a:xfrm>
        </p:spPr>
        <p:txBody>
          <a:bodyPr>
            <a:normAutofit fontScale="90000"/>
          </a:bodyPr>
          <a:lstStyle/>
          <a:p>
            <a:r>
              <a:rPr lang="ru-RU" sz="3600" dirty="0" smtClean="0">
                <a:latin typeface="Times New Roman" pitchFamily="18" charset="0"/>
                <a:cs typeface="Times New Roman" pitchFamily="18" charset="0"/>
              </a:rPr>
              <a:t>Старшая группа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328592"/>
          </a:xfrm>
        </p:spPr>
        <p:txBody>
          <a:bodyPr>
            <a:normAutofit/>
          </a:bodyPr>
          <a:lstStyle/>
          <a:p>
            <a:pPr>
              <a:buNone/>
            </a:pPr>
            <a:r>
              <a:rPr lang="ru-RU" sz="2400" i="1" dirty="0" smtClean="0">
                <a:latin typeface="Times New Roman" pitchFamily="18" charset="0"/>
                <a:cs typeface="Times New Roman" pitchFamily="18" charset="0"/>
              </a:rPr>
              <a:t>«Кто быстрее найдет»</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упражнять в соотнесении предметов по форме с геометрическими образцами и в обобщении предметов по форме.</a:t>
            </a:r>
          </a:p>
          <a:p>
            <a:pPr>
              <a:buNone/>
            </a:pPr>
            <a:r>
              <a:rPr lang="ru-RU" sz="2400" u="sng" dirty="0" smtClean="0">
                <a:latin typeface="Times New Roman" pitchFamily="18" charset="0"/>
                <a:cs typeface="Times New Roman" pitchFamily="18" charset="0"/>
              </a:rPr>
              <a:t>Игровое действие:</a:t>
            </a:r>
            <a:r>
              <a:rPr lang="ru-RU" sz="2400" dirty="0" smtClean="0">
                <a:latin typeface="Times New Roman" pitchFamily="18" charset="0"/>
                <a:cs typeface="Times New Roman" pitchFamily="18" charset="0"/>
              </a:rPr>
              <a:t> соревнование</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Детям предлагают сесть за столы. Одного ребенка просят назвать фигуры стоящие на подставке. Воспитатель называет по одному человеку и говорит, какой предмет надо найти. Выигрывает тот, кто первым найдет предмет, поместит его рядом с фигурой такой же формы.</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геометрические фигуры различной формы</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652934"/>
          </a:xfrm>
        </p:spPr>
        <p:txBody>
          <a:bodyPr>
            <a:normAutofit/>
          </a:bodyPr>
          <a:lstStyle/>
          <a:p>
            <a:r>
              <a:rPr lang="ru-RU" sz="3600" dirty="0" smtClean="0">
                <a:latin typeface="Times New Roman" pitchFamily="18" charset="0"/>
                <a:cs typeface="Times New Roman" pitchFamily="18" charset="0"/>
              </a:rPr>
              <a:t>Подготовительная группа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12568"/>
          </a:xfrm>
        </p:spPr>
        <p:txBody>
          <a:bodyPr>
            <a:normAutofit/>
          </a:bodyPr>
          <a:lstStyle/>
          <a:p>
            <a:pPr>
              <a:buNone/>
            </a:pPr>
            <a:r>
              <a:rPr lang="ru-RU" sz="2400" i="1" dirty="0" smtClean="0">
                <a:latin typeface="Times New Roman" pitchFamily="18" charset="0"/>
                <a:cs typeface="Times New Roman" pitchFamily="18" charset="0"/>
              </a:rPr>
              <a:t>«Подбери фигуру»</a:t>
            </a:r>
            <a:endParaRPr lang="ru-RU" sz="2400" dirty="0" smtClean="0">
              <a:latin typeface="Times New Roman" pitchFamily="18" charset="0"/>
              <a:cs typeface="Times New Roman" pitchFamily="18" charset="0"/>
            </a:endParaRPr>
          </a:p>
          <a:p>
            <a:pPr>
              <a:buNone/>
            </a:pPr>
            <a:r>
              <a:rPr lang="ru-RU" sz="2400" u="sng" dirty="0" smtClean="0">
                <a:latin typeface="Times New Roman" pitchFamily="18" charset="0"/>
                <a:cs typeface="Times New Roman" pitchFamily="18" charset="0"/>
              </a:rPr>
              <a:t>Цель:</a:t>
            </a:r>
            <a:r>
              <a:rPr lang="ru-RU" sz="2400" dirty="0" smtClean="0">
                <a:latin typeface="Times New Roman" pitchFamily="18" charset="0"/>
                <a:cs typeface="Times New Roman" pitchFamily="18" charset="0"/>
              </a:rPr>
              <a:t> упражнять в сопоставлении формы изображенных на картинах предметов с геометрическими фигурами.</a:t>
            </a:r>
          </a:p>
          <a:p>
            <a:pPr>
              <a:buNone/>
            </a:pPr>
            <a:r>
              <a:rPr lang="ru-RU" sz="2400" u="sng" dirty="0" smtClean="0">
                <a:latin typeface="Times New Roman" pitchFamily="18" charset="0"/>
                <a:cs typeface="Times New Roman" pitchFamily="18" charset="0"/>
              </a:rPr>
              <a:t>Игровое действие: </a:t>
            </a:r>
            <a:r>
              <a:rPr lang="ru-RU" sz="2400" dirty="0" smtClean="0">
                <a:latin typeface="Times New Roman" pitchFamily="18" charset="0"/>
                <a:cs typeface="Times New Roman" pitchFamily="18" charset="0"/>
              </a:rPr>
              <a:t>соревнование</a:t>
            </a:r>
          </a:p>
          <a:p>
            <a:pPr>
              <a:buNone/>
            </a:pPr>
            <a:r>
              <a:rPr lang="ru-RU" sz="2400" u="sng" dirty="0" smtClean="0">
                <a:latin typeface="Times New Roman" pitchFamily="18" charset="0"/>
                <a:cs typeface="Times New Roman" pitchFamily="18" charset="0"/>
              </a:rPr>
              <a:t>Игровые правила:</a:t>
            </a:r>
            <a:r>
              <a:rPr lang="ru-RU" sz="2400" dirty="0" smtClean="0">
                <a:latin typeface="Times New Roman" pitchFamily="18" charset="0"/>
                <a:cs typeface="Times New Roman" pitchFamily="18" charset="0"/>
              </a:rPr>
              <a:t> 1.Воспитатель указывает на фигуры, а дети среди своих картинок выбирайте те, на которых нарисованы предметы такой же формы. 2. Если у детей есть предмет, у которого есть часть такой же формы, ту карточку они должны показать.</a:t>
            </a:r>
          </a:p>
          <a:p>
            <a:pPr>
              <a:buNone/>
            </a:pPr>
            <a:r>
              <a:rPr lang="ru-RU" sz="2400" u="sng" dirty="0" smtClean="0">
                <a:latin typeface="Times New Roman" pitchFamily="18" charset="0"/>
                <a:cs typeface="Times New Roman" pitchFamily="18" charset="0"/>
              </a:rPr>
              <a:t>Оборудование:</a:t>
            </a:r>
            <a:r>
              <a:rPr lang="ru-RU" sz="2400" dirty="0" smtClean="0">
                <a:latin typeface="Times New Roman" pitchFamily="18" charset="0"/>
                <a:cs typeface="Times New Roman" pitchFamily="18" charset="0"/>
              </a:rPr>
              <a:t> Подставка, на которой размещены модели геометрических фигур; картинки, на которых нарисованы предметы, состоящие из нескольких частей.</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580926"/>
          </a:xfrm>
        </p:spPr>
        <p:txBody>
          <a:bodyPr>
            <a:normAutofit fontScale="90000"/>
          </a:bodyPr>
          <a:lstStyle/>
          <a:p>
            <a:r>
              <a:rPr lang="ru-RU" dirty="0" smtClean="0">
                <a:latin typeface="Times New Roman" pitchFamily="18" charset="0"/>
                <a:cs typeface="Times New Roman" pitchFamily="18" charset="0"/>
              </a:rPr>
              <a:t>Библиографический список</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5112568"/>
          </a:xfrm>
        </p:spPr>
        <p:txBody>
          <a:bodyPr>
            <a:normAutofit fontScale="85000" lnSpcReduction="20000"/>
          </a:bodyPr>
          <a:lstStyle/>
          <a:p>
            <a:pPr>
              <a:buNone/>
            </a:pPr>
            <a:r>
              <a:rPr lang="ru-RU" dirty="0" smtClean="0"/>
              <a:t>1. </a:t>
            </a:r>
            <a:r>
              <a:rPr lang="ru-RU" sz="3100" dirty="0" smtClean="0">
                <a:latin typeface="Times New Roman" pitchFamily="18" charset="0"/>
                <a:cs typeface="Times New Roman" pitchFamily="18" charset="0"/>
              </a:rPr>
              <a:t>Березина, Р.Л. Формирование элементарных математических представлений у дошкольников [Текст]: Учеб. пособие для студентов </a:t>
            </a:r>
            <a:r>
              <a:rPr lang="ru-RU" sz="3100" dirty="0" err="1" smtClean="0">
                <a:latin typeface="Times New Roman" pitchFamily="18" charset="0"/>
                <a:cs typeface="Times New Roman" pitchFamily="18" charset="0"/>
              </a:rPr>
              <a:t>пед</a:t>
            </a:r>
            <a:r>
              <a:rPr lang="ru-RU" sz="3100" dirty="0" smtClean="0">
                <a:latin typeface="Times New Roman" pitchFamily="18" charset="0"/>
                <a:cs typeface="Times New Roman" pitchFamily="18" charset="0"/>
              </a:rPr>
              <a:t>. институтов по спец. №2110 «Педагогика и психология (</a:t>
            </a:r>
            <a:r>
              <a:rPr lang="ru-RU" sz="3100" dirty="0" err="1" smtClean="0">
                <a:latin typeface="Times New Roman" pitchFamily="18" charset="0"/>
                <a:cs typeface="Times New Roman" pitchFamily="18" charset="0"/>
              </a:rPr>
              <a:t>дошк</a:t>
            </a:r>
            <a:r>
              <a:rPr lang="ru-RU" sz="3100" dirty="0" smtClean="0">
                <a:latin typeface="Times New Roman" pitchFamily="18" charset="0"/>
                <a:cs typeface="Times New Roman" pitchFamily="18" charset="0"/>
              </a:rPr>
              <a:t>.) / Р.Л. Березина, З.А. Михайлова, Р.Л. Непомнящая. – М.: Просвещение, 1998. – 303 с.</a:t>
            </a:r>
          </a:p>
          <a:p>
            <a:pPr>
              <a:buNone/>
            </a:pPr>
            <a:r>
              <a:rPr lang="ru-RU" sz="3100" dirty="0" smtClean="0">
                <a:latin typeface="Times New Roman" pitchFamily="18" charset="0"/>
                <a:cs typeface="Times New Roman" pitchFamily="18" charset="0"/>
              </a:rPr>
              <a:t>2. Ерофеева, Т.И. Математика для дошкольников [Текст]: Кн. для воспитателя дет.сада / Т.И. Ерофеева, Л.Н. Павлова, В.Н. Новикова . – М.: Просвещение, 1992. – 191 с.</a:t>
            </a:r>
          </a:p>
          <a:p>
            <a:pPr>
              <a:buNone/>
            </a:pPr>
            <a:r>
              <a:rPr lang="ru-RU" sz="3100" dirty="0" smtClean="0">
                <a:latin typeface="Times New Roman" pitchFamily="18" charset="0"/>
                <a:cs typeface="Times New Roman" pitchFamily="18" charset="0"/>
              </a:rPr>
              <a:t>3. Зайцев, В.В. Математика для дошкольников [Текст]: Учебное пособие для родителей и воспитателей детских садов / В.В. Зайцев. – Волгоград: Учитель, 2003. – 54 с.</a:t>
            </a:r>
          </a:p>
          <a:p>
            <a:pPr>
              <a:buNone/>
            </a:pPr>
            <a:r>
              <a:rPr lang="ru-RU" sz="3100" dirty="0" smtClean="0">
                <a:latin typeface="Times New Roman" pitchFamily="18" charset="0"/>
                <a:cs typeface="Times New Roman" pitchFamily="18" charset="0"/>
              </a:rPr>
              <a:t>4. Интернет ресурс: http://kama1983.narod.ru/p32aa1.html</a:t>
            </a:r>
          </a:p>
          <a:p>
            <a:pPr>
              <a:buNone/>
            </a:pPr>
            <a:endParaRPr lang="ru-RU" dirty="0"/>
          </a:p>
        </p:txBody>
      </p:sp>
    </p:spTree>
  </p:cSld>
  <p:clrMapOvr>
    <a:masterClrMapping/>
  </p:clrMapOvr>
  <p:transition>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014-014-Spasibo-za-vnimanie.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652934"/>
          </a:xfrm>
        </p:spPr>
        <p:txBody>
          <a:bodyPr>
            <a:normAutofit/>
          </a:bodyPr>
          <a:lstStyle/>
          <a:p>
            <a:r>
              <a:rPr lang="ru-RU" sz="3200" b="1" dirty="0" smtClean="0">
                <a:latin typeface="Times New Roman" pitchFamily="18" charset="0"/>
                <a:cs typeface="Times New Roman" pitchFamily="18" charset="0"/>
              </a:rPr>
              <a:t>Классификация игровых технологий</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256584"/>
          </a:xfrm>
        </p:spPr>
        <p:txBody>
          <a:bodyPr>
            <a:normAutofit/>
          </a:bodyPr>
          <a:lstStyle/>
          <a:p>
            <a:pPr algn="ctr">
              <a:buNone/>
            </a:pPr>
            <a:r>
              <a:rPr lang="ru-RU" sz="2800" dirty="0" smtClean="0">
                <a:latin typeface="Times New Roman" pitchFamily="18" charset="0"/>
                <a:cs typeface="Times New Roman" pitchFamily="18" charset="0"/>
              </a:rPr>
              <a:t>Современные логико-математические игры, </a:t>
            </a:r>
          </a:p>
          <a:p>
            <a:pPr algn="ctr">
              <a:buNone/>
            </a:pPr>
            <a:r>
              <a:rPr lang="ru-RU" sz="2800" dirty="0" smtClean="0">
                <a:latin typeface="Times New Roman" pitchFamily="18" charset="0"/>
                <a:cs typeface="Times New Roman" pitchFamily="18" charset="0"/>
              </a:rPr>
              <a:t>используемые в дошкольных учреждениях, </a:t>
            </a:r>
          </a:p>
          <a:p>
            <a:pPr algn="ctr">
              <a:buNone/>
            </a:pPr>
            <a:r>
              <a:rPr lang="ru-RU" sz="2800" dirty="0" smtClean="0">
                <a:latin typeface="Times New Roman" pitchFamily="18" charset="0"/>
                <a:cs typeface="Times New Roman" pitchFamily="18" charset="0"/>
              </a:rPr>
              <a:t>разнообразны. В проблемно-игровой технологии </a:t>
            </a:r>
          </a:p>
          <a:p>
            <a:pPr algn="ctr">
              <a:buNone/>
            </a:pPr>
            <a:r>
              <a:rPr lang="ru-RU" sz="2800" dirty="0" smtClean="0">
                <a:latin typeface="Times New Roman" pitchFamily="18" charset="0"/>
                <a:cs typeface="Times New Roman" pitchFamily="18" charset="0"/>
              </a:rPr>
              <a:t>они представлены в виде групп.</a:t>
            </a:r>
            <a:endParaRPr lang="ru-RU" sz="2800" dirty="0">
              <a:latin typeface="Times New Roman" pitchFamily="18" charset="0"/>
              <a:cs typeface="Times New Roman" pitchFamily="18" charset="0"/>
            </a:endParaRPr>
          </a:p>
        </p:txBody>
      </p:sp>
      <p:pic>
        <p:nvPicPr>
          <p:cNvPr id="4" name="Рисунок 3" descr="1ab7127362014a06f5fede95041a0995.jpg.jpg"/>
          <p:cNvPicPr>
            <a:picLocks noChangeAspect="1"/>
          </p:cNvPicPr>
          <p:nvPr/>
        </p:nvPicPr>
        <p:blipFill>
          <a:blip r:embed="rId2" cstate="print"/>
          <a:stretch>
            <a:fillRect/>
          </a:stretch>
        </p:blipFill>
        <p:spPr>
          <a:xfrm>
            <a:off x="2627784" y="3284984"/>
            <a:ext cx="4553695" cy="3411192"/>
          </a:xfrm>
          <a:prstGeom prst="rect">
            <a:avLst/>
          </a:prstGeom>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652934"/>
          </a:xfrm>
        </p:spPr>
        <p:txBody>
          <a:bodyPr>
            <a:normAutofit fontScale="90000"/>
          </a:bodyPr>
          <a:lstStyle/>
          <a:p>
            <a:r>
              <a:rPr lang="ru-RU" dirty="0" smtClean="0">
                <a:latin typeface="Times New Roman" pitchFamily="18" charset="0"/>
                <a:cs typeface="Times New Roman" pitchFamily="18" charset="0"/>
              </a:rPr>
              <a:t>Настольно-печатные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12776"/>
            <a:ext cx="8229600" cy="4968552"/>
          </a:xfrm>
        </p:spPr>
        <p:txBody>
          <a:bodyPr>
            <a:normAutofit/>
          </a:bodyPr>
          <a:lstStyle/>
          <a:p>
            <a:pPr>
              <a:buFont typeface="Wingdings" pitchFamily="2" charset="2"/>
              <a:buChar char="Ø"/>
            </a:pPr>
            <a:r>
              <a:rPr lang="ru-RU" sz="2800" dirty="0" smtClean="0">
                <a:latin typeface="Times New Roman" pitchFamily="18" charset="0"/>
                <a:cs typeface="Times New Roman" pitchFamily="18" charset="0"/>
              </a:rPr>
              <a:t>«Цвет и форма», </a:t>
            </a:r>
          </a:p>
          <a:p>
            <a:pPr>
              <a:buFont typeface="Wingdings" pitchFamily="2" charset="2"/>
              <a:buChar char="Ø"/>
            </a:pPr>
            <a:r>
              <a:rPr lang="ru-RU" sz="2800" dirty="0" smtClean="0">
                <a:latin typeface="Times New Roman" pitchFamily="18" charset="0"/>
                <a:cs typeface="Times New Roman" pitchFamily="18" charset="0"/>
              </a:rPr>
              <a:t>«Логический домик», </a:t>
            </a:r>
          </a:p>
          <a:p>
            <a:pPr>
              <a:buFont typeface="Wingdings" pitchFamily="2" charset="2"/>
              <a:buChar char="Ø"/>
            </a:pPr>
            <a:r>
              <a:rPr lang="ru-RU" sz="2800" dirty="0" smtClean="0">
                <a:latin typeface="Times New Roman" pitchFamily="18" charset="0"/>
                <a:cs typeface="Times New Roman" pitchFamily="18" charset="0"/>
              </a:rPr>
              <a:t>«Игровой квадрат», </a:t>
            </a:r>
          </a:p>
          <a:p>
            <a:pPr>
              <a:buFont typeface="Wingdings" pitchFamily="2" charset="2"/>
              <a:buChar char="Ø"/>
            </a:pP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Логоформочки</a:t>
            </a:r>
            <a:r>
              <a:rPr lang="ru-RU" sz="2800" dirty="0" smtClean="0">
                <a:latin typeface="Times New Roman" pitchFamily="18" charset="0"/>
                <a:cs typeface="Times New Roman" pitchFamily="18" charset="0"/>
              </a:rPr>
              <a:t>», </a:t>
            </a:r>
          </a:p>
          <a:p>
            <a:pPr>
              <a:buFont typeface="Wingdings" pitchFamily="2" charset="2"/>
              <a:buChar char="Ø"/>
            </a:pPr>
            <a:r>
              <a:rPr lang="ru-RU" sz="2800" dirty="0" smtClean="0">
                <a:latin typeface="Times New Roman" pitchFamily="18" charset="0"/>
                <a:cs typeface="Times New Roman" pitchFamily="18" charset="0"/>
              </a:rPr>
              <a:t>«Логический поезд»</a:t>
            </a:r>
          </a:p>
          <a:p>
            <a:pPr>
              <a:buFont typeface="Wingdings" pitchFamily="2" charset="2"/>
              <a:buChar char="Ø"/>
            </a:pPr>
            <a:r>
              <a:rPr lang="ru-RU" sz="2800" dirty="0" smtClean="0">
                <a:latin typeface="Times New Roman" pitchFamily="18" charset="0"/>
                <a:cs typeface="Times New Roman" pitchFamily="18" charset="0"/>
              </a:rPr>
              <a:t> и др.;</a:t>
            </a:r>
            <a:endParaRPr lang="ru-RU" sz="28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8bc0f9e25ba1e79caf18152db16.jpg"/>
          <p:cNvPicPr>
            <a:picLocks noGrp="1" noChangeAspect="1"/>
          </p:cNvPicPr>
          <p:nvPr>
            <p:ph idx="1"/>
          </p:nvPr>
        </p:nvPicPr>
        <p:blipFill>
          <a:blip r:embed="rId2" cstate="print"/>
          <a:stretch>
            <a:fillRect/>
          </a:stretch>
        </p:blipFill>
        <p:spPr>
          <a:xfrm>
            <a:off x="899592" y="548680"/>
            <a:ext cx="7308304" cy="6026676"/>
          </a:xfr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2435</Words>
  <Application>Microsoft Office PowerPoint</Application>
  <PresentationFormat>Экран (4:3)</PresentationFormat>
  <Paragraphs>247</Paragraphs>
  <Slides>68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Тема Office</vt:lpstr>
      <vt:lpstr>Игровые технологии в математике</vt:lpstr>
      <vt:lpstr>Понятие игры</vt:lpstr>
      <vt:lpstr>Слайд 3</vt:lpstr>
      <vt:lpstr>Слайд 4</vt:lpstr>
      <vt:lpstr>Слайд 5</vt:lpstr>
      <vt:lpstr>Слайд 6</vt:lpstr>
      <vt:lpstr>Классификация игровых технологий</vt:lpstr>
      <vt:lpstr>Настольно-печатные</vt:lpstr>
      <vt:lpstr>Слайд 9</vt:lpstr>
      <vt:lpstr>Слайд 10</vt:lpstr>
      <vt:lpstr>Слайд 11</vt:lpstr>
      <vt:lpstr>Слайд 12</vt:lpstr>
      <vt:lpstr>Слайд 13</vt:lpstr>
      <vt:lpstr>Слайд 14</vt:lpstr>
      <vt:lpstr>Объемное моделирование</vt:lpstr>
      <vt:lpstr>Слайд 16</vt:lpstr>
      <vt:lpstr>Слайд 17</vt:lpstr>
      <vt:lpstr>Слайд 18</vt:lpstr>
      <vt:lpstr>Слайд 19</vt:lpstr>
      <vt:lpstr>Плоскостное моделирование</vt:lpstr>
      <vt:lpstr>Слайд 21</vt:lpstr>
      <vt:lpstr>Слайд 22</vt:lpstr>
      <vt:lpstr>Слайд 23</vt:lpstr>
      <vt:lpstr>Слайд 24</vt:lpstr>
      <vt:lpstr>Слайд 25</vt:lpstr>
      <vt:lpstr>Слайд 26</vt:lpstr>
      <vt:lpstr>Слайд 27</vt:lpstr>
      <vt:lpstr>Игры из серии «Кубики и цвет»</vt:lpstr>
      <vt:lpstr>Слайд 29</vt:lpstr>
      <vt:lpstr>Слайд 30</vt:lpstr>
      <vt:lpstr>Слайд 31</vt:lpstr>
      <vt:lpstr>Игры на составление целого из частей</vt:lpstr>
      <vt:lpstr>Слайд 33</vt:lpstr>
      <vt:lpstr>Слайд 34</vt:lpstr>
      <vt:lpstr>Слайд 35</vt:lpstr>
      <vt:lpstr>Значение игровой технологии</vt:lpstr>
      <vt:lpstr>Слайд 37</vt:lpstr>
      <vt:lpstr>Слайд 38</vt:lpstr>
      <vt:lpstr>Учим математике играя!</vt:lpstr>
      <vt:lpstr>КОЛИЧЕСТВО И СЧЕТ</vt:lpstr>
      <vt:lpstr>Младшая группа</vt:lpstr>
      <vt:lpstr>Средняя группа</vt:lpstr>
      <vt:lpstr>Старшая группа</vt:lpstr>
      <vt:lpstr>Подготовительная группа</vt:lpstr>
      <vt:lpstr>ГЕОМЕТРИЧЕСКИЕ ФИГУРЫ</vt:lpstr>
      <vt:lpstr>Младшая группа</vt:lpstr>
      <vt:lpstr>Средняя группа</vt:lpstr>
      <vt:lpstr>Слайд 48</vt:lpstr>
      <vt:lpstr>Старшая группа</vt:lpstr>
      <vt:lpstr>Подготовительная группа</vt:lpstr>
      <vt:lpstr>ВРЕМЯ И ПРОСТРАНСТВО</vt:lpstr>
      <vt:lpstr>Младшая группа</vt:lpstr>
      <vt:lpstr>Средняя группа</vt:lpstr>
      <vt:lpstr>Старшая группа</vt:lpstr>
      <vt:lpstr>Подготовительная группа</vt:lpstr>
      <vt:lpstr>Слайд 56</vt:lpstr>
      <vt:lpstr>ВЕЛИЧИНА</vt:lpstr>
      <vt:lpstr>Младшая группа</vt:lpstr>
      <vt:lpstr>Средняя группа</vt:lpstr>
      <vt:lpstr>Старшая группа</vt:lpstr>
      <vt:lpstr>Подготовительная группа</vt:lpstr>
      <vt:lpstr>ФОРМА</vt:lpstr>
      <vt:lpstr>Младшая группа</vt:lpstr>
      <vt:lpstr>Средняя группа</vt:lpstr>
      <vt:lpstr>Старшая группа</vt:lpstr>
      <vt:lpstr>Подготовительная группа</vt:lpstr>
      <vt:lpstr>Библиографический список</vt:lpstr>
      <vt:lpstr>Слайд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Ксения</dc:creator>
  <cp:lastModifiedBy>galkinaln</cp:lastModifiedBy>
  <cp:revision>26</cp:revision>
  <dcterms:created xsi:type="dcterms:W3CDTF">2014-02-17T15:10:01Z</dcterms:created>
  <dcterms:modified xsi:type="dcterms:W3CDTF">2014-03-07T05:33:00Z</dcterms:modified>
</cp:coreProperties>
</file>