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96" r:id="rId3"/>
    <p:sldId id="297" r:id="rId4"/>
    <p:sldId id="298" r:id="rId5"/>
    <p:sldId id="299" r:id="rId6"/>
    <p:sldId id="257" r:id="rId7"/>
    <p:sldId id="294" r:id="rId8"/>
    <p:sldId id="258" r:id="rId9"/>
    <p:sldId id="259" r:id="rId10"/>
    <p:sldId id="260" r:id="rId11"/>
    <p:sldId id="266" r:id="rId12"/>
    <p:sldId id="267" r:id="rId13"/>
    <p:sldId id="269" r:id="rId14"/>
    <p:sldId id="270" r:id="rId15"/>
    <p:sldId id="271" r:id="rId16"/>
    <p:sldId id="272" r:id="rId17"/>
    <p:sldId id="295" r:id="rId18"/>
    <p:sldId id="273"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58" autoAdjust="0"/>
  </p:normalViewPr>
  <p:slideViewPr>
    <p:cSldViewPr>
      <p:cViewPr varScale="1">
        <p:scale>
          <a:sx n="69" d="100"/>
          <a:sy n="69" d="100"/>
        </p:scale>
        <p:origin x="-141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0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E37DA3B2-08A3-457A-B407-47B1D5911959}" type="datetimeFigureOut">
              <a:rPr lang="ru-RU" smtClean="0"/>
              <a:pPr/>
              <a:t>13.03.2014</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EB2D2EF9-A181-4960-B099-BD23C352BC57}"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37DA3B2-08A3-457A-B407-47B1D5911959}" type="datetimeFigureOut">
              <a:rPr lang="ru-RU" smtClean="0"/>
              <a:pPr/>
              <a:t>13.03.2014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B2D2EF9-A181-4960-B099-BD23C352BC5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37DA3B2-08A3-457A-B407-47B1D5911959}" type="datetimeFigureOut">
              <a:rPr lang="ru-RU" smtClean="0"/>
              <a:pPr/>
              <a:t>13.03.2014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B2D2EF9-A181-4960-B099-BD23C352BC5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E37DA3B2-08A3-457A-B407-47B1D5911959}" type="datetimeFigureOut">
              <a:rPr lang="ru-RU" smtClean="0"/>
              <a:pPr/>
              <a:t>13.03.2014</a:t>
            </a:fld>
            <a:endParaRPr lang="ru-RU"/>
          </a:p>
        </p:txBody>
      </p:sp>
      <p:sp>
        <p:nvSpPr>
          <p:cNvPr id="9" name="Номер слайда 8"/>
          <p:cNvSpPr>
            <a:spLocks noGrp="1"/>
          </p:cNvSpPr>
          <p:nvPr>
            <p:ph type="sldNum" sz="quarter" idx="15"/>
          </p:nvPr>
        </p:nvSpPr>
        <p:spPr/>
        <p:txBody>
          <a:bodyPr rtlCol="0"/>
          <a:lstStyle/>
          <a:p>
            <a:fld id="{EB2D2EF9-A181-4960-B099-BD23C352BC57}"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E37DA3B2-08A3-457A-B407-47B1D5911959}" type="datetimeFigureOut">
              <a:rPr lang="ru-RU" smtClean="0"/>
              <a:pPr/>
              <a:t>13.03.2014</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EB2D2EF9-A181-4960-B099-BD23C352BC57}"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E37DA3B2-08A3-457A-B407-47B1D5911959}" type="datetimeFigureOut">
              <a:rPr lang="ru-RU" smtClean="0"/>
              <a:pPr/>
              <a:t>13.03.2014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B2D2EF9-A181-4960-B099-BD23C352BC57}"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E37DA3B2-08A3-457A-B407-47B1D5911959}" type="datetimeFigureOut">
              <a:rPr lang="ru-RU" smtClean="0"/>
              <a:pPr/>
              <a:t>13.03.2014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B2D2EF9-A181-4960-B099-BD23C352BC57}"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E37DA3B2-08A3-457A-B407-47B1D5911959}" type="datetimeFigureOut">
              <a:rPr lang="ru-RU" smtClean="0"/>
              <a:pPr/>
              <a:t>13.03.2014</a:t>
            </a:fld>
            <a:endParaRPr lang="ru-RU"/>
          </a:p>
        </p:txBody>
      </p:sp>
      <p:sp>
        <p:nvSpPr>
          <p:cNvPr id="7" name="Номер слайда 6"/>
          <p:cNvSpPr>
            <a:spLocks noGrp="1"/>
          </p:cNvSpPr>
          <p:nvPr>
            <p:ph type="sldNum" sz="quarter" idx="11"/>
          </p:nvPr>
        </p:nvSpPr>
        <p:spPr/>
        <p:txBody>
          <a:bodyPr rtlCol="0"/>
          <a:lstStyle/>
          <a:p>
            <a:fld id="{EB2D2EF9-A181-4960-B099-BD23C352BC57}"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37DA3B2-08A3-457A-B407-47B1D5911959}" type="datetimeFigureOut">
              <a:rPr lang="ru-RU" smtClean="0"/>
              <a:pPr/>
              <a:t>13.03.2014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B2D2EF9-A181-4960-B099-BD23C352BC5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E37DA3B2-08A3-457A-B407-47B1D5911959}" type="datetimeFigureOut">
              <a:rPr lang="ru-RU" smtClean="0"/>
              <a:pPr/>
              <a:t>13.03.2014</a:t>
            </a:fld>
            <a:endParaRPr lang="ru-RU"/>
          </a:p>
        </p:txBody>
      </p:sp>
      <p:sp>
        <p:nvSpPr>
          <p:cNvPr id="22" name="Номер слайда 21"/>
          <p:cNvSpPr>
            <a:spLocks noGrp="1"/>
          </p:cNvSpPr>
          <p:nvPr>
            <p:ph type="sldNum" sz="quarter" idx="15"/>
          </p:nvPr>
        </p:nvSpPr>
        <p:spPr/>
        <p:txBody>
          <a:bodyPr rtlCol="0"/>
          <a:lstStyle/>
          <a:p>
            <a:fld id="{EB2D2EF9-A181-4960-B099-BD23C352BC57}"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E37DA3B2-08A3-457A-B407-47B1D5911959}" type="datetimeFigureOut">
              <a:rPr lang="ru-RU" smtClean="0"/>
              <a:pPr/>
              <a:t>13.03.2014</a:t>
            </a:fld>
            <a:endParaRPr lang="ru-RU"/>
          </a:p>
        </p:txBody>
      </p:sp>
      <p:sp>
        <p:nvSpPr>
          <p:cNvPr id="18" name="Номер слайда 17"/>
          <p:cNvSpPr>
            <a:spLocks noGrp="1"/>
          </p:cNvSpPr>
          <p:nvPr>
            <p:ph type="sldNum" sz="quarter" idx="11"/>
          </p:nvPr>
        </p:nvSpPr>
        <p:spPr/>
        <p:txBody>
          <a:bodyPr rtlCol="0"/>
          <a:lstStyle/>
          <a:p>
            <a:fld id="{EB2D2EF9-A181-4960-B099-BD23C352BC57}"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37DA3B2-08A3-457A-B407-47B1D5911959}" type="datetimeFigureOut">
              <a:rPr lang="ru-RU" smtClean="0"/>
              <a:pPr/>
              <a:t>13.03.2014</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B2D2EF9-A181-4960-B099-BD23C352BC57}"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55776" y="908720"/>
            <a:ext cx="5830416" cy="3528392"/>
          </a:xfrm>
        </p:spPr>
        <p:txBody>
          <a:bodyPr>
            <a:noAutofit/>
          </a:bodyPr>
          <a:lstStyle/>
          <a:p>
            <a:r>
              <a:rPr lang="ru-RU" sz="3600" i="1" dirty="0" smtClean="0">
                <a:latin typeface="Times New Roman" pitchFamily="18" charset="0"/>
                <a:cs typeface="Times New Roman" pitchFamily="18" charset="0"/>
              </a:rPr>
              <a:t>Познавательное развитие: формирование элементарных математических представлений</a:t>
            </a:r>
            <a:endParaRPr lang="ru-RU" sz="3600"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611560" y="908720"/>
            <a:ext cx="7467600" cy="5349208"/>
          </a:xfrm>
        </p:spPr>
        <p:txBody>
          <a:bodyPr>
            <a:normAutofit/>
          </a:bodyPr>
          <a:lstStyle/>
          <a:p>
            <a:pPr>
              <a:buNone/>
            </a:pPr>
            <a:r>
              <a:rPr lang="ru-RU" dirty="0" smtClean="0"/>
              <a:t>Другой </a:t>
            </a:r>
            <a:r>
              <a:rPr lang="ru-RU" dirty="0"/>
              <a:t>особенностью является то, что решение задач </a:t>
            </a:r>
            <a:r>
              <a:rPr lang="ru-RU" dirty="0" err="1"/>
              <a:t>психолого</a:t>
            </a:r>
            <a:r>
              <a:rPr lang="ru-RU" dirty="0"/>
              <a:t> - педагогической работы по формированию элементарных математических представлений  </a:t>
            </a:r>
            <a:r>
              <a:rPr lang="ru-RU" b="1" dirty="0" smtClean="0"/>
              <a:t>может осуществляться  </a:t>
            </a:r>
            <a:r>
              <a:rPr lang="ru-RU" dirty="0" smtClean="0"/>
              <a:t>с учетом  комплексно-тематического  принципа </a:t>
            </a:r>
            <a:r>
              <a:rPr lang="ru-RU" dirty="0"/>
              <a:t>построения образовательного процесса (вся работа с детьми в какой-то промежуток времени (например – неделя</a:t>
            </a:r>
            <a:r>
              <a:rPr lang="ru-RU" b="1" dirty="0"/>
              <a:t>) </a:t>
            </a:r>
            <a:r>
              <a:rPr lang="ru-RU" b="1" dirty="0" smtClean="0"/>
              <a:t>может быть </a:t>
            </a:r>
            <a:r>
              <a:rPr lang="ru-RU" dirty="0"/>
              <a:t>объединена одной темой – «Овощи-фрукты», «Домашние животные», «Наш край – Урал»,  «Космос» и т.д. с включением математического содержания).</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611560" y="980728"/>
            <a:ext cx="7467600" cy="5205192"/>
          </a:xfrm>
        </p:spPr>
        <p:txBody>
          <a:bodyPr>
            <a:normAutofit fontScale="92500" lnSpcReduction="20000"/>
          </a:bodyPr>
          <a:lstStyle/>
          <a:p>
            <a:pPr>
              <a:buNone/>
            </a:pPr>
            <a:r>
              <a:rPr lang="ru-RU" dirty="0"/>
              <a:t>Одним из главных критериев выбора педагогами форм работы по математике и видов деятельности детей является адекватность возрасту. Основной формой работы с детьми дошкольного возраста является игра. Поэтому математическое содержание может реализовываться в ходе игр с правилами, сюжетно-ролевых, режиссерских, игр- </a:t>
            </a:r>
            <a:r>
              <a:rPr lang="ru-RU" dirty="0" err="1"/>
              <a:t>драмматизаий</a:t>
            </a:r>
            <a:r>
              <a:rPr lang="ru-RU" dirty="0"/>
              <a:t> и д.р. Кроме того обучение математике может осуществляться </a:t>
            </a:r>
            <a:r>
              <a:rPr lang="ru-RU" dirty="0" smtClean="0"/>
              <a:t> </a:t>
            </a:r>
            <a:r>
              <a:rPr lang="ru-RU" dirty="0"/>
              <a:t>в </a:t>
            </a:r>
            <a:r>
              <a:rPr lang="ru-RU" dirty="0" smtClean="0"/>
              <a:t>разных </a:t>
            </a:r>
            <a:r>
              <a:rPr lang="ru-RU" b="1" dirty="0" smtClean="0"/>
              <a:t>видах деятельности</a:t>
            </a:r>
            <a:r>
              <a:rPr lang="ru-RU" dirty="0" smtClean="0"/>
              <a:t>: </a:t>
            </a:r>
            <a:r>
              <a:rPr lang="ru-RU" dirty="0"/>
              <a:t>чтение (восприятие) художественной литературы, общение, продуктивная, музыкально-художественная, познавательно-исследовательская, труд. Занятия по математике </a:t>
            </a:r>
            <a:r>
              <a:rPr lang="ru-RU" dirty="0" smtClean="0"/>
              <a:t>желательно использоваться в </a:t>
            </a:r>
            <a:r>
              <a:rPr lang="ru-RU" dirty="0"/>
              <a:t>старшем дошкольном возрасте (6-7 лет). Адекватными возрасту </a:t>
            </a:r>
            <a:r>
              <a:rPr lang="ru-RU" b="1" dirty="0"/>
              <a:t>формами работы </a:t>
            </a:r>
            <a:r>
              <a:rPr lang="ru-RU" dirty="0"/>
              <a:t>с детьми является: экспериментирование, проектирование, коллекционирование, беседы, наблюдения, решения проблемных задач, </a:t>
            </a:r>
            <a:r>
              <a:rPr lang="ru-RU" dirty="0" smtClean="0"/>
              <a:t>занимательных задач.</a:t>
            </a:r>
            <a:endParaRPr lang="ru-RU" dirty="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611560" y="908720"/>
            <a:ext cx="7467600" cy="4968552"/>
          </a:xfrm>
        </p:spPr>
        <p:txBody>
          <a:bodyPr>
            <a:normAutofit fontScale="85000" lnSpcReduction="10000"/>
          </a:bodyPr>
          <a:lstStyle/>
          <a:p>
            <a:pPr>
              <a:buNone/>
            </a:pPr>
            <a:r>
              <a:rPr lang="ru-RU" dirty="0"/>
              <a:t>Обучение математике должно осуществляться в </a:t>
            </a:r>
            <a:r>
              <a:rPr lang="ru-RU" b="1" dirty="0"/>
              <a:t>совместной деятельности </a:t>
            </a:r>
            <a:r>
              <a:rPr lang="ru-RU" dirty="0"/>
              <a:t>педагогов и детей предполагающего взаимодействие в процессе освоения образовательной области «</a:t>
            </a:r>
            <a:r>
              <a:rPr lang="ru-RU" dirty="0" smtClean="0"/>
              <a:t>познавательное развитие» </a:t>
            </a:r>
            <a:r>
              <a:rPr lang="ru-RU" dirty="0"/>
              <a:t>и режимных моментов, учитывающих мотивацию ребенка, при чем взаимодействие детей и педагога должно характеризоваться наличием партнерской позиции взрослого и партнерской формой общения (возможность свободного размещения, перемещение и общений детей в процессе образовательной деятельности). Закрепление, расширение математических представлений предполагается в </a:t>
            </a:r>
            <a:r>
              <a:rPr lang="ru-RU" dirty="0" smtClean="0"/>
              <a:t>деятельности </a:t>
            </a:r>
            <a:r>
              <a:rPr lang="ru-RU" dirty="0"/>
              <a:t>детей в условиях созданных педагогами мотивирующей </a:t>
            </a:r>
            <a:r>
              <a:rPr lang="ru-RU" dirty="0" smtClean="0"/>
              <a:t> развивающей предметно-пространственной  </a:t>
            </a:r>
            <a:r>
              <a:rPr lang="ru-RU" dirty="0"/>
              <a:t>среды, обеспечивающий выбор ребенком деятельности по интересам и позволяющая ему взаимодействовать со сверстниками и действовать индивидуально.</a:t>
            </a:r>
          </a:p>
          <a:p>
            <a:pPr>
              <a:buNone/>
            </a:pP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sz="quarter" idx="1"/>
          </p:nvPr>
        </p:nvGraphicFramePr>
        <p:xfrm>
          <a:off x="395536" y="764704"/>
          <a:ext cx="8229600" cy="4942799"/>
        </p:xfrm>
        <a:graphic>
          <a:graphicData uri="http://schemas.openxmlformats.org/drawingml/2006/table">
            <a:tbl>
              <a:tblPr firstRow="1" bandRow="1">
                <a:tableStyleId>{5940675A-B579-460E-94D1-54222C63F5DA}</a:tableStyleId>
              </a:tblPr>
              <a:tblGrid>
                <a:gridCol w="2743200"/>
                <a:gridCol w="2743200"/>
                <a:gridCol w="2743200"/>
              </a:tblGrid>
              <a:tr h="813045">
                <a:tc>
                  <a:txBody>
                    <a:bodyPr/>
                    <a:lstStyle/>
                    <a:p>
                      <a:pPr algn="ctr">
                        <a:lnSpc>
                          <a:spcPct val="150000"/>
                        </a:lnSpc>
                        <a:spcAft>
                          <a:spcPts val="0"/>
                        </a:spcAft>
                      </a:pPr>
                      <a:r>
                        <a:rPr lang="ru-RU" sz="1400" b="1" dirty="0">
                          <a:latin typeface="Times New Roman" pitchFamily="18" charset="0"/>
                          <a:ea typeface="Calibri"/>
                          <a:cs typeface="Times New Roman" pitchFamily="18" charset="0"/>
                        </a:rPr>
                        <a:t>Содержание работы</a:t>
                      </a:r>
                      <a:endParaRPr lang="ru-RU" sz="1400" dirty="0">
                        <a:latin typeface="Times New Roman" pitchFamily="18" charset="0"/>
                        <a:ea typeface="Calibri"/>
                        <a:cs typeface="Times New Roman" pitchFamily="18" charset="0"/>
                      </a:endParaRPr>
                    </a:p>
                  </a:txBody>
                  <a:tcPr marL="68580" marR="68580" marT="0" marB="0"/>
                </a:tc>
                <a:tc>
                  <a:txBody>
                    <a:bodyPr/>
                    <a:lstStyle/>
                    <a:p>
                      <a:pPr indent="450215" algn="ctr">
                        <a:lnSpc>
                          <a:spcPct val="150000"/>
                        </a:lnSpc>
                        <a:spcAft>
                          <a:spcPts val="0"/>
                        </a:spcAft>
                      </a:pPr>
                      <a:r>
                        <a:rPr lang="ru-RU" sz="1400" b="1" dirty="0">
                          <a:latin typeface="Times New Roman" pitchFamily="18" charset="0"/>
                          <a:ea typeface="Calibri"/>
                          <a:cs typeface="Times New Roman" pitchFamily="18" charset="0"/>
                        </a:rPr>
                        <a:t>Формы работы</a:t>
                      </a:r>
                      <a:endParaRPr lang="ru-RU" sz="1400" dirty="0">
                        <a:latin typeface="Times New Roman" pitchFamily="18" charset="0"/>
                        <a:ea typeface="Calibri"/>
                        <a:cs typeface="Times New Roman" pitchFamily="18" charset="0"/>
                      </a:endParaRPr>
                    </a:p>
                  </a:txBody>
                  <a:tcPr marL="68580" marR="68580" marT="0" marB="0"/>
                </a:tc>
                <a:tc>
                  <a:txBody>
                    <a:bodyPr/>
                    <a:lstStyle/>
                    <a:p>
                      <a:pPr indent="450215" algn="ctr">
                        <a:lnSpc>
                          <a:spcPct val="150000"/>
                        </a:lnSpc>
                        <a:spcAft>
                          <a:spcPts val="0"/>
                        </a:spcAft>
                      </a:pPr>
                      <a:r>
                        <a:rPr lang="ru-RU" sz="1400" b="1" dirty="0">
                          <a:latin typeface="Times New Roman" pitchFamily="18" charset="0"/>
                          <a:ea typeface="Calibri"/>
                          <a:cs typeface="Times New Roman" pitchFamily="18" charset="0"/>
                        </a:rPr>
                        <a:t>Формы организации детей</a:t>
                      </a:r>
                      <a:endParaRPr lang="ru-RU" sz="1400" dirty="0">
                        <a:latin typeface="Times New Roman" pitchFamily="18" charset="0"/>
                        <a:ea typeface="Calibri"/>
                        <a:cs typeface="Times New Roman" pitchFamily="18" charset="0"/>
                      </a:endParaRPr>
                    </a:p>
                  </a:txBody>
                  <a:tcPr marL="68580" marR="68580" marT="0" marB="0"/>
                </a:tc>
              </a:tr>
              <a:tr h="471050">
                <a:tc gridSpan="3">
                  <a:txBody>
                    <a:bodyPr/>
                    <a:lstStyle/>
                    <a:p>
                      <a:pPr algn="ctr"/>
                      <a:r>
                        <a:rPr lang="ru-RU" sz="1400" b="1" kern="1200" dirty="0" smtClean="0">
                          <a:solidFill>
                            <a:schemeClr val="tx1"/>
                          </a:solidFill>
                          <a:latin typeface="Times New Roman" pitchFamily="18" charset="0"/>
                          <a:ea typeface="+mn-ea"/>
                          <a:cs typeface="Times New Roman" pitchFamily="18" charset="0"/>
                        </a:rPr>
                        <a:t>Непосредственно образовательная деятельность</a:t>
                      </a:r>
                      <a:endParaRPr lang="ru-RU" sz="1400" dirty="0">
                        <a:latin typeface="Times New Roman" pitchFamily="18" charset="0"/>
                        <a:cs typeface="Times New Roman" pitchFamily="18" charset="0"/>
                      </a:endParaRPr>
                    </a:p>
                  </a:txBody>
                  <a:tcPr/>
                </a:tc>
                <a:tc hMerge="1">
                  <a:txBody>
                    <a:bodyPr/>
                    <a:lstStyle/>
                    <a:p>
                      <a:endParaRPr lang="ru-RU" dirty="0"/>
                    </a:p>
                  </a:txBody>
                  <a:tcPr/>
                </a:tc>
                <a:tc hMerge="1">
                  <a:txBody>
                    <a:bodyPr/>
                    <a:lstStyle/>
                    <a:p>
                      <a:endParaRPr lang="ru-RU" dirty="0"/>
                    </a:p>
                  </a:txBody>
                  <a:tcPr/>
                </a:tc>
              </a:tr>
              <a:tr h="3658704">
                <a:tc>
                  <a:txBody>
                    <a:bodyPr/>
                    <a:lstStyle/>
                    <a:p>
                      <a:pPr algn="l">
                        <a:lnSpc>
                          <a:spcPct val="150000"/>
                        </a:lnSpc>
                        <a:spcAft>
                          <a:spcPts val="0"/>
                        </a:spcAft>
                      </a:pPr>
                      <a:r>
                        <a:rPr lang="ru-RU" sz="1400" dirty="0">
                          <a:latin typeface="Times New Roman" pitchFamily="18" charset="0"/>
                          <a:ea typeface="Calibri"/>
                          <a:cs typeface="Times New Roman" pitchFamily="18" charset="0"/>
                        </a:rPr>
                        <a:t>Формирование элементарных математических представлений. </a:t>
                      </a:r>
                    </a:p>
                  </a:txBody>
                  <a:tcPr marL="68580" marR="68580" marT="0" marB="0"/>
                </a:tc>
                <a:tc>
                  <a:txBody>
                    <a:bodyPr/>
                    <a:lstStyle/>
                    <a:p>
                      <a:pPr algn="l">
                        <a:lnSpc>
                          <a:spcPct val="150000"/>
                        </a:lnSpc>
                        <a:spcAft>
                          <a:spcPts val="0"/>
                        </a:spcAft>
                      </a:pPr>
                      <a:r>
                        <a:rPr lang="ru-RU" sz="1400" dirty="0">
                          <a:latin typeface="Times New Roman" pitchFamily="18" charset="0"/>
                          <a:ea typeface="Calibri"/>
                          <a:cs typeface="Times New Roman" pitchFamily="18" charset="0"/>
                        </a:rPr>
                        <a:t>Создание коллекций. Проектная деятельность.</a:t>
                      </a:r>
                    </a:p>
                    <a:p>
                      <a:pPr algn="l">
                        <a:lnSpc>
                          <a:spcPct val="150000"/>
                        </a:lnSpc>
                        <a:spcAft>
                          <a:spcPts val="0"/>
                        </a:spcAft>
                      </a:pPr>
                      <a:r>
                        <a:rPr lang="ru-RU" sz="1400" dirty="0">
                          <a:latin typeface="Times New Roman" pitchFamily="18" charset="0"/>
                          <a:ea typeface="Calibri"/>
                          <a:cs typeface="Times New Roman" pitchFamily="18" charset="0"/>
                        </a:rPr>
                        <a:t>Исследовательская деятельность. Конструирование. Экспериментирование. Развивающая игра. Наблюдение.</a:t>
                      </a:r>
                    </a:p>
                    <a:p>
                      <a:pPr algn="l">
                        <a:lnSpc>
                          <a:spcPct val="150000"/>
                        </a:lnSpc>
                        <a:spcAft>
                          <a:spcPts val="0"/>
                        </a:spcAft>
                      </a:pPr>
                      <a:r>
                        <a:rPr lang="ru-RU" sz="1400" dirty="0">
                          <a:latin typeface="Times New Roman" pitchFamily="18" charset="0"/>
                          <a:ea typeface="Calibri"/>
                          <a:cs typeface="Times New Roman" pitchFamily="18" charset="0"/>
                        </a:rPr>
                        <a:t>Проблемная ситуация. Рассказ.</a:t>
                      </a:r>
                    </a:p>
                    <a:p>
                      <a:pPr algn="l">
                        <a:lnSpc>
                          <a:spcPct val="150000"/>
                        </a:lnSpc>
                        <a:spcAft>
                          <a:spcPts val="0"/>
                        </a:spcAft>
                      </a:pPr>
                      <a:r>
                        <a:rPr lang="ru-RU" sz="1400" dirty="0">
                          <a:latin typeface="Times New Roman" pitchFamily="18" charset="0"/>
                          <a:ea typeface="Calibri"/>
                          <a:cs typeface="Times New Roman" pitchFamily="18" charset="0"/>
                        </a:rPr>
                        <a:t>Беседа.</a:t>
                      </a:r>
                    </a:p>
                    <a:p>
                      <a:pPr algn="l">
                        <a:lnSpc>
                          <a:spcPct val="150000"/>
                        </a:lnSpc>
                        <a:spcAft>
                          <a:spcPts val="0"/>
                        </a:spcAft>
                      </a:pPr>
                      <a:r>
                        <a:rPr lang="ru-RU" sz="1400" dirty="0">
                          <a:latin typeface="Times New Roman" pitchFamily="18" charset="0"/>
                          <a:ea typeface="Calibri"/>
                          <a:cs typeface="Times New Roman" pitchFamily="18" charset="0"/>
                        </a:rPr>
                        <a:t>Интегративная деятельность</a:t>
                      </a:r>
                    </a:p>
                  </a:txBody>
                  <a:tcPr marL="68580" marR="68580" marT="0" marB="0"/>
                </a:tc>
                <a:tc>
                  <a:txBody>
                    <a:bodyPr/>
                    <a:lstStyle/>
                    <a:p>
                      <a:pPr algn="l">
                        <a:lnSpc>
                          <a:spcPct val="150000"/>
                        </a:lnSpc>
                        <a:spcAft>
                          <a:spcPts val="0"/>
                        </a:spcAft>
                      </a:pPr>
                      <a:r>
                        <a:rPr lang="ru-RU" sz="1400" dirty="0">
                          <a:latin typeface="Times New Roman" pitchFamily="18" charset="0"/>
                          <a:ea typeface="Calibri"/>
                          <a:cs typeface="Times New Roman" pitchFamily="18" charset="0"/>
                        </a:rPr>
                        <a:t>Групповая. </a:t>
                      </a:r>
                    </a:p>
                    <a:p>
                      <a:pPr algn="l">
                        <a:lnSpc>
                          <a:spcPct val="150000"/>
                        </a:lnSpc>
                        <a:spcAft>
                          <a:spcPts val="0"/>
                        </a:spcAft>
                      </a:pPr>
                      <a:r>
                        <a:rPr lang="ru-RU" sz="1400" dirty="0">
                          <a:latin typeface="Times New Roman" pitchFamily="18" charset="0"/>
                          <a:ea typeface="Calibri"/>
                          <a:cs typeface="Times New Roman" pitchFamily="18" charset="0"/>
                        </a:rPr>
                        <a:t>Подгрупповая. Индивидуальная. </a:t>
                      </a:r>
                    </a:p>
                  </a:txBody>
                  <a:tcPr marL="68580" marR="68580" marT="0" marB="0"/>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sz="quarter" idx="1"/>
          </p:nvPr>
        </p:nvGraphicFramePr>
        <p:xfrm>
          <a:off x="539552" y="836712"/>
          <a:ext cx="7467600" cy="4942799"/>
        </p:xfrm>
        <a:graphic>
          <a:graphicData uri="http://schemas.openxmlformats.org/drawingml/2006/table">
            <a:tbl>
              <a:tblPr firstRow="1" bandRow="1">
                <a:tableStyleId>{5940675A-B579-460E-94D1-54222C63F5DA}</a:tableStyleId>
              </a:tblPr>
              <a:tblGrid>
                <a:gridCol w="2489200"/>
                <a:gridCol w="2489200"/>
                <a:gridCol w="2489200"/>
              </a:tblGrid>
              <a:tr h="813045">
                <a:tc>
                  <a:txBody>
                    <a:bodyPr/>
                    <a:lstStyle/>
                    <a:p>
                      <a:pPr indent="450215">
                        <a:lnSpc>
                          <a:spcPct val="150000"/>
                        </a:lnSpc>
                        <a:spcAft>
                          <a:spcPts val="0"/>
                        </a:spcAft>
                      </a:pPr>
                      <a:r>
                        <a:rPr lang="ru-RU" sz="1400" b="1">
                          <a:latin typeface="Times New Roman"/>
                          <a:ea typeface="Calibri"/>
                          <a:cs typeface="Times New Roman"/>
                        </a:rPr>
                        <a:t>Содержание работы</a:t>
                      </a:r>
                      <a:endParaRPr lang="ru-RU" sz="1100">
                        <a:latin typeface="Calibri"/>
                        <a:ea typeface="Calibri"/>
                        <a:cs typeface="Times New Roman"/>
                      </a:endParaRPr>
                    </a:p>
                  </a:txBody>
                  <a:tcPr marL="62230" marR="62230" marT="0" marB="0"/>
                </a:tc>
                <a:tc>
                  <a:txBody>
                    <a:bodyPr/>
                    <a:lstStyle/>
                    <a:p>
                      <a:pPr indent="450215" algn="ctr">
                        <a:lnSpc>
                          <a:spcPct val="150000"/>
                        </a:lnSpc>
                        <a:spcAft>
                          <a:spcPts val="0"/>
                        </a:spcAft>
                      </a:pPr>
                      <a:r>
                        <a:rPr lang="ru-RU" sz="1400" b="1">
                          <a:latin typeface="Times New Roman"/>
                          <a:ea typeface="Calibri"/>
                          <a:cs typeface="Times New Roman"/>
                        </a:rPr>
                        <a:t>Формы работы</a:t>
                      </a:r>
                      <a:endParaRPr lang="ru-RU" sz="1100">
                        <a:latin typeface="Calibri"/>
                        <a:ea typeface="Calibri"/>
                        <a:cs typeface="Times New Roman"/>
                      </a:endParaRPr>
                    </a:p>
                  </a:txBody>
                  <a:tcPr marL="62230" marR="62230" marT="0" marB="0"/>
                </a:tc>
                <a:tc>
                  <a:txBody>
                    <a:bodyPr/>
                    <a:lstStyle/>
                    <a:p>
                      <a:pPr indent="450215" algn="ctr">
                        <a:lnSpc>
                          <a:spcPct val="150000"/>
                        </a:lnSpc>
                        <a:spcAft>
                          <a:spcPts val="0"/>
                        </a:spcAft>
                      </a:pPr>
                      <a:r>
                        <a:rPr lang="ru-RU" sz="1400" b="1">
                          <a:latin typeface="Times New Roman"/>
                          <a:ea typeface="Calibri"/>
                          <a:cs typeface="Times New Roman"/>
                        </a:rPr>
                        <a:t>Формы организации детей</a:t>
                      </a:r>
                      <a:endParaRPr lang="ru-RU" sz="1100">
                        <a:latin typeface="Calibri"/>
                        <a:ea typeface="Calibri"/>
                        <a:cs typeface="Times New Roman"/>
                      </a:endParaRPr>
                    </a:p>
                  </a:txBody>
                  <a:tcPr marL="62230" marR="62230" marT="0" marB="0"/>
                </a:tc>
              </a:tr>
              <a:tr h="471050">
                <a:tc gridSpan="3">
                  <a:txBody>
                    <a:bodyPr/>
                    <a:lstStyle/>
                    <a:p>
                      <a:pPr indent="450215" algn="ctr">
                        <a:lnSpc>
                          <a:spcPct val="150000"/>
                        </a:lnSpc>
                        <a:spcAft>
                          <a:spcPts val="0"/>
                        </a:spcAft>
                      </a:pPr>
                      <a:r>
                        <a:rPr lang="ru-RU" sz="1400" b="1">
                          <a:latin typeface="Times New Roman"/>
                          <a:ea typeface="Calibri"/>
                          <a:cs typeface="Times New Roman"/>
                        </a:rPr>
                        <a:t>Образовательная деятельность, осуществляемая в ходе режимных моментов</a:t>
                      </a:r>
                      <a:endParaRPr lang="ru-RU" sz="1100">
                        <a:latin typeface="Calibri"/>
                        <a:ea typeface="Calibri"/>
                        <a:cs typeface="Times New Roman"/>
                      </a:endParaRPr>
                    </a:p>
                  </a:txBody>
                  <a:tcPr marL="62230" marR="62230" marT="0" marB="0"/>
                </a:tc>
                <a:tc hMerge="1">
                  <a:txBody>
                    <a:bodyPr/>
                    <a:lstStyle/>
                    <a:p>
                      <a:endParaRPr lang="ru-RU"/>
                    </a:p>
                  </a:txBody>
                  <a:tcPr/>
                </a:tc>
                <a:tc hMerge="1">
                  <a:txBody>
                    <a:bodyPr/>
                    <a:lstStyle/>
                    <a:p>
                      <a:endParaRPr lang="ru-RU"/>
                    </a:p>
                  </a:txBody>
                  <a:tcPr/>
                </a:tc>
              </a:tr>
              <a:tr h="3658704">
                <a:tc>
                  <a:txBody>
                    <a:bodyPr/>
                    <a:lstStyle/>
                    <a:p>
                      <a:pPr>
                        <a:lnSpc>
                          <a:spcPct val="150000"/>
                        </a:lnSpc>
                        <a:spcAft>
                          <a:spcPts val="0"/>
                        </a:spcAft>
                      </a:pPr>
                      <a:r>
                        <a:rPr lang="ru-RU" sz="1400">
                          <a:latin typeface="Times New Roman"/>
                          <a:ea typeface="Calibri"/>
                          <a:cs typeface="Times New Roman"/>
                        </a:rPr>
                        <a:t>Формирование элементарных математических представлений</a:t>
                      </a:r>
                      <a:endParaRPr lang="ru-RU" sz="1100">
                        <a:latin typeface="Calibri"/>
                        <a:ea typeface="Calibri"/>
                        <a:cs typeface="Times New Roman"/>
                      </a:endParaRPr>
                    </a:p>
                  </a:txBody>
                  <a:tcPr marL="62230" marR="62230" marT="0" marB="0"/>
                </a:tc>
                <a:tc>
                  <a:txBody>
                    <a:bodyPr/>
                    <a:lstStyle/>
                    <a:p>
                      <a:pPr>
                        <a:lnSpc>
                          <a:spcPct val="150000"/>
                        </a:lnSpc>
                        <a:spcAft>
                          <a:spcPts val="0"/>
                        </a:spcAft>
                      </a:pPr>
                      <a:r>
                        <a:rPr lang="ru-RU" sz="1400">
                          <a:latin typeface="Times New Roman"/>
                          <a:ea typeface="Calibri"/>
                          <a:cs typeface="Times New Roman"/>
                        </a:rPr>
                        <a:t>Сюжетная игра. Развивающая игра. Создание коллекций. Проектная деятельность.</a:t>
                      </a:r>
                      <a:endParaRPr lang="ru-RU" sz="1100">
                        <a:latin typeface="Calibri"/>
                        <a:ea typeface="Calibri"/>
                        <a:cs typeface="Times New Roman"/>
                      </a:endParaRPr>
                    </a:p>
                    <a:p>
                      <a:pPr>
                        <a:lnSpc>
                          <a:spcPct val="150000"/>
                        </a:lnSpc>
                        <a:spcAft>
                          <a:spcPts val="0"/>
                        </a:spcAft>
                      </a:pPr>
                      <a:r>
                        <a:rPr lang="ru-RU" sz="1400">
                          <a:latin typeface="Times New Roman"/>
                          <a:ea typeface="Calibri"/>
                          <a:cs typeface="Times New Roman"/>
                        </a:rPr>
                        <a:t>Исследовательская деятельность. Конструирование. Экспериментирование. Наблюдение. Проблемная ситуация. Рассказ. </a:t>
                      </a:r>
                      <a:endParaRPr lang="ru-RU" sz="1100">
                        <a:latin typeface="Calibri"/>
                        <a:ea typeface="Calibri"/>
                        <a:cs typeface="Times New Roman"/>
                      </a:endParaRPr>
                    </a:p>
                    <a:p>
                      <a:pPr>
                        <a:lnSpc>
                          <a:spcPct val="150000"/>
                        </a:lnSpc>
                        <a:spcAft>
                          <a:spcPts val="0"/>
                        </a:spcAft>
                      </a:pPr>
                      <a:r>
                        <a:rPr lang="ru-RU" sz="1400">
                          <a:latin typeface="Times New Roman"/>
                          <a:ea typeface="Calibri"/>
                          <a:cs typeface="Times New Roman"/>
                        </a:rPr>
                        <a:t>Беседа.</a:t>
                      </a:r>
                      <a:endParaRPr lang="ru-RU" sz="1100">
                        <a:latin typeface="Calibri"/>
                        <a:ea typeface="Calibri"/>
                        <a:cs typeface="Times New Roman"/>
                      </a:endParaRPr>
                    </a:p>
                    <a:p>
                      <a:pPr>
                        <a:lnSpc>
                          <a:spcPct val="150000"/>
                        </a:lnSpc>
                        <a:spcAft>
                          <a:spcPts val="0"/>
                        </a:spcAft>
                      </a:pPr>
                      <a:r>
                        <a:rPr lang="ru-RU" sz="1400">
                          <a:latin typeface="Times New Roman"/>
                          <a:ea typeface="Calibri"/>
                          <a:cs typeface="Times New Roman"/>
                        </a:rPr>
                        <a:t>Интегративная деятельность </a:t>
                      </a:r>
                      <a:endParaRPr lang="ru-RU" sz="1100">
                        <a:latin typeface="Calibri"/>
                        <a:ea typeface="Calibri"/>
                        <a:cs typeface="Times New Roman"/>
                      </a:endParaRPr>
                    </a:p>
                  </a:txBody>
                  <a:tcPr marL="62230" marR="62230" marT="0" marB="0"/>
                </a:tc>
                <a:tc>
                  <a:txBody>
                    <a:bodyPr/>
                    <a:lstStyle/>
                    <a:p>
                      <a:pPr>
                        <a:lnSpc>
                          <a:spcPct val="150000"/>
                        </a:lnSpc>
                        <a:spcAft>
                          <a:spcPts val="0"/>
                        </a:spcAft>
                      </a:pPr>
                      <a:r>
                        <a:rPr lang="ru-RU" sz="1400" dirty="0">
                          <a:latin typeface="Times New Roman"/>
                          <a:ea typeface="Calibri"/>
                          <a:cs typeface="Times New Roman"/>
                        </a:rPr>
                        <a:t>Групповая.</a:t>
                      </a:r>
                      <a:endParaRPr lang="ru-RU" sz="1100" dirty="0">
                        <a:latin typeface="Calibri"/>
                        <a:ea typeface="Calibri"/>
                        <a:cs typeface="Times New Roman"/>
                      </a:endParaRPr>
                    </a:p>
                    <a:p>
                      <a:pPr>
                        <a:lnSpc>
                          <a:spcPct val="150000"/>
                        </a:lnSpc>
                        <a:spcAft>
                          <a:spcPts val="0"/>
                        </a:spcAft>
                      </a:pPr>
                      <a:r>
                        <a:rPr lang="ru-RU" sz="1400" dirty="0">
                          <a:latin typeface="Times New Roman"/>
                          <a:ea typeface="Calibri"/>
                          <a:cs typeface="Times New Roman"/>
                        </a:rPr>
                        <a:t>Подгрупповая. Индивидуальная. </a:t>
                      </a:r>
                      <a:endParaRPr lang="ru-RU" sz="1100" dirty="0">
                        <a:latin typeface="Calibri"/>
                        <a:ea typeface="Calibri"/>
                        <a:cs typeface="Times New Roman"/>
                      </a:endParaRPr>
                    </a:p>
                  </a:txBody>
                  <a:tcPr marL="62230" marR="62230" marT="0" marB="0"/>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p:cNvGraphicFramePr>
          <p:nvPr/>
        </p:nvGraphicFramePr>
        <p:xfrm>
          <a:off x="467544" y="1196752"/>
          <a:ext cx="8229600" cy="4942799"/>
        </p:xfrm>
        <a:graphic>
          <a:graphicData uri="http://schemas.openxmlformats.org/drawingml/2006/table">
            <a:tbl>
              <a:tblPr firstRow="1" bandRow="1">
                <a:tableStyleId>{5940675A-B579-460E-94D1-54222C63F5DA}</a:tableStyleId>
              </a:tblPr>
              <a:tblGrid>
                <a:gridCol w="2743200"/>
                <a:gridCol w="2743200"/>
                <a:gridCol w="2743200"/>
              </a:tblGrid>
              <a:tr h="813045">
                <a:tc>
                  <a:txBody>
                    <a:bodyPr/>
                    <a:lstStyle/>
                    <a:p>
                      <a:pPr indent="450215" algn="ctr">
                        <a:lnSpc>
                          <a:spcPct val="150000"/>
                        </a:lnSpc>
                        <a:spcAft>
                          <a:spcPts val="0"/>
                        </a:spcAft>
                      </a:pPr>
                      <a:r>
                        <a:rPr lang="ru-RU" sz="1400" b="1" dirty="0">
                          <a:latin typeface="Times New Roman"/>
                          <a:ea typeface="Calibri"/>
                          <a:cs typeface="Times New Roman"/>
                        </a:rPr>
                        <a:t>Содержание работы</a:t>
                      </a:r>
                      <a:endParaRPr lang="ru-RU" sz="1100" dirty="0">
                        <a:latin typeface="Calibri"/>
                        <a:ea typeface="Calibri"/>
                        <a:cs typeface="Times New Roman"/>
                      </a:endParaRPr>
                    </a:p>
                  </a:txBody>
                  <a:tcPr marL="68580" marR="68580" marT="0" marB="0"/>
                </a:tc>
                <a:tc>
                  <a:txBody>
                    <a:bodyPr/>
                    <a:lstStyle/>
                    <a:p>
                      <a:pPr indent="450215" algn="ctr">
                        <a:lnSpc>
                          <a:spcPct val="150000"/>
                        </a:lnSpc>
                        <a:spcAft>
                          <a:spcPts val="0"/>
                        </a:spcAft>
                      </a:pPr>
                      <a:r>
                        <a:rPr lang="ru-RU" sz="1400" b="1">
                          <a:latin typeface="Times New Roman"/>
                          <a:ea typeface="Calibri"/>
                          <a:cs typeface="Times New Roman"/>
                        </a:rPr>
                        <a:t>Формы работы</a:t>
                      </a:r>
                      <a:endParaRPr lang="ru-RU" sz="1100">
                        <a:latin typeface="Calibri"/>
                        <a:ea typeface="Calibri"/>
                        <a:cs typeface="Times New Roman"/>
                      </a:endParaRPr>
                    </a:p>
                  </a:txBody>
                  <a:tcPr marL="68580" marR="68580" marT="0" marB="0"/>
                </a:tc>
                <a:tc>
                  <a:txBody>
                    <a:bodyPr/>
                    <a:lstStyle/>
                    <a:p>
                      <a:pPr indent="450215" algn="ctr">
                        <a:lnSpc>
                          <a:spcPct val="150000"/>
                        </a:lnSpc>
                        <a:spcAft>
                          <a:spcPts val="0"/>
                        </a:spcAft>
                      </a:pPr>
                      <a:r>
                        <a:rPr lang="ru-RU" sz="1400" b="1">
                          <a:latin typeface="Times New Roman"/>
                          <a:ea typeface="Calibri"/>
                          <a:cs typeface="Times New Roman"/>
                        </a:rPr>
                        <a:t>Формы организации детей</a:t>
                      </a:r>
                      <a:endParaRPr lang="ru-RU" sz="1100">
                        <a:latin typeface="Calibri"/>
                        <a:ea typeface="Calibri"/>
                        <a:cs typeface="Times New Roman"/>
                      </a:endParaRPr>
                    </a:p>
                  </a:txBody>
                  <a:tcPr marL="68580" marR="68580" marT="0" marB="0"/>
                </a:tc>
              </a:tr>
              <a:tr h="471050">
                <a:tc gridSpan="3">
                  <a:txBody>
                    <a:bodyPr/>
                    <a:lstStyle/>
                    <a:p>
                      <a:pPr indent="450215" algn="ctr">
                        <a:lnSpc>
                          <a:spcPct val="150000"/>
                        </a:lnSpc>
                        <a:spcAft>
                          <a:spcPts val="0"/>
                        </a:spcAft>
                      </a:pPr>
                      <a:r>
                        <a:rPr lang="ru-RU" sz="1400" b="1" dirty="0" smtClean="0">
                          <a:latin typeface="Times New Roman"/>
                          <a:ea typeface="Calibri"/>
                          <a:cs typeface="Times New Roman"/>
                        </a:rPr>
                        <a:t>Деятельность детей в развивающей предметно-пространственной  среде</a:t>
                      </a:r>
                      <a:endParaRPr lang="ru-RU" sz="1100" dirty="0">
                        <a:latin typeface="Calibri"/>
                        <a:ea typeface="Calibri"/>
                        <a:cs typeface="Times New Roman"/>
                      </a:endParaRPr>
                    </a:p>
                  </a:txBody>
                  <a:tcPr marL="68580" marR="68580" marT="0" marB="0"/>
                </a:tc>
                <a:tc hMerge="1">
                  <a:txBody>
                    <a:bodyPr/>
                    <a:lstStyle/>
                    <a:p>
                      <a:endParaRPr lang="ru-RU"/>
                    </a:p>
                  </a:txBody>
                  <a:tcPr/>
                </a:tc>
                <a:tc hMerge="1">
                  <a:txBody>
                    <a:bodyPr/>
                    <a:lstStyle/>
                    <a:p>
                      <a:endParaRPr lang="ru-RU"/>
                    </a:p>
                  </a:txBody>
                  <a:tcPr/>
                </a:tc>
              </a:tr>
              <a:tr h="3658704">
                <a:tc>
                  <a:txBody>
                    <a:bodyPr/>
                    <a:lstStyle/>
                    <a:p>
                      <a:pPr>
                        <a:lnSpc>
                          <a:spcPct val="150000"/>
                        </a:lnSpc>
                        <a:spcAft>
                          <a:spcPts val="0"/>
                        </a:spcAft>
                      </a:pPr>
                      <a:r>
                        <a:rPr lang="ru-RU" sz="1400">
                          <a:latin typeface="Times New Roman"/>
                          <a:ea typeface="Calibri"/>
                          <a:cs typeface="Times New Roman"/>
                        </a:rPr>
                        <a:t>Формирование элементарных математических представлений.</a:t>
                      </a:r>
                      <a:endParaRPr lang="ru-RU" sz="1100">
                        <a:latin typeface="Calibri"/>
                        <a:ea typeface="Calibri"/>
                        <a:cs typeface="Times New Roman"/>
                      </a:endParaRPr>
                    </a:p>
                  </a:txBody>
                  <a:tcPr marL="68580" marR="68580" marT="0" marB="0"/>
                </a:tc>
                <a:tc>
                  <a:txBody>
                    <a:bodyPr/>
                    <a:lstStyle/>
                    <a:p>
                      <a:pPr>
                        <a:lnSpc>
                          <a:spcPct val="150000"/>
                        </a:lnSpc>
                        <a:spcAft>
                          <a:spcPts val="0"/>
                        </a:spcAft>
                      </a:pPr>
                      <a:r>
                        <a:rPr lang="ru-RU" sz="1400">
                          <a:latin typeface="Times New Roman"/>
                          <a:ea typeface="Calibri"/>
                          <a:cs typeface="Times New Roman"/>
                        </a:rPr>
                        <a:t>Во всех видах самостоятельной детской деятельности. </a:t>
                      </a:r>
                      <a:endParaRPr lang="ru-RU" sz="1100">
                        <a:latin typeface="Calibri"/>
                        <a:ea typeface="Calibri"/>
                        <a:cs typeface="Times New Roman"/>
                      </a:endParaRPr>
                    </a:p>
                  </a:txBody>
                  <a:tcPr marL="68580" marR="68580" marT="0" marB="0"/>
                </a:tc>
                <a:tc>
                  <a:txBody>
                    <a:bodyPr/>
                    <a:lstStyle/>
                    <a:p>
                      <a:pPr>
                        <a:lnSpc>
                          <a:spcPct val="150000"/>
                        </a:lnSpc>
                        <a:spcAft>
                          <a:spcPts val="0"/>
                        </a:spcAft>
                      </a:pPr>
                      <a:r>
                        <a:rPr lang="ru-RU" sz="1400" dirty="0">
                          <a:latin typeface="Times New Roman"/>
                          <a:ea typeface="Calibri"/>
                          <a:cs typeface="Times New Roman"/>
                        </a:rPr>
                        <a:t>Подгрупповая. Индивидуальная. </a:t>
                      </a:r>
                      <a:endParaRPr lang="ru-RU" sz="1100" dirty="0">
                        <a:latin typeface="Calibri"/>
                        <a:ea typeface="Calibri"/>
                        <a:cs typeface="Times New Roman"/>
                      </a:endParaRPr>
                    </a:p>
                  </a:txBody>
                  <a:tcPr marL="68580" marR="68580" marT="0" marB="0"/>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67544" y="836712"/>
            <a:ext cx="8229600" cy="5361459"/>
          </a:xfrm>
        </p:spPr>
        <p:txBody>
          <a:bodyPr>
            <a:normAutofit/>
          </a:bodyPr>
          <a:lstStyle/>
          <a:p>
            <a:pPr>
              <a:buNone/>
            </a:pPr>
            <a:r>
              <a:rPr lang="ru-RU" dirty="0" smtClean="0"/>
              <a:t>Планируемые результаты  предполагают необходимые умения и навыки в области математики: </a:t>
            </a:r>
          </a:p>
          <a:p>
            <a:pPr lvl="0">
              <a:buNone/>
            </a:pPr>
            <a:r>
              <a:rPr lang="ru-RU" dirty="0" smtClean="0"/>
              <a:t>оперировать числами и цифрами в пределах первого десятка;</a:t>
            </a:r>
          </a:p>
          <a:p>
            <a:pPr lvl="0">
              <a:buNone/>
            </a:pPr>
            <a:r>
              <a:rPr lang="ru-RU" dirty="0" smtClean="0"/>
              <a:t>понимать образование чисел второго десятка;</a:t>
            </a:r>
          </a:p>
          <a:p>
            <a:pPr lvl="0">
              <a:buNone/>
            </a:pPr>
            <a:r>
              <a:rPr lang="ru-RU" dirty="0" smtClean="0"/>
              <a:t>использовать счётные и вычислительные навыки;</a:t>
            </a:r>
          </a:p>
          <a:p>
            <a:pPr lvl="0">
              <a:buNone/>
            </a:pPr>
            <a:r>
              <a:rPr lang="ru-RU" dirty="0" smtClean="0"/>
              <a:t>устанавливать количественные отношения в пределах известных чисел;</a:t>
            </a:r>
          </a:p>
          <a:p>
            <a:pPr lvl="0">
              <a:buNone/>
            </a:pPr>
            <a:r>
              <a:rPr lang="ru-RU" dirty="0" smtClean="0"/>
              <a:t>понимать закономерности построения числового ряда;</a:t>
            </a:r>
          </a:p>
          <a:p>
            <a:pPr lvl="0">
              <a:buNone/>
            </a:pPr>
            <a:r>
              <a:rPr lang="ru-RU" dirty="0" smtClean="0"/>
              <a:t>решать простые арифметические задачи на числах первого десятка, объяснять производи­мые действия;</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23528" y="260648"/>
            <a:ext cx="8352928" cy="6264696"/>
          </a:xfrm>
        </p:spPr>
        <p:txBody>
          <a:bodyPr>
            <a:normAutofit lnSpcReduction="10000"/>
          </a:bodyPr>
          <a:lstStyle/>
          <a:p>
            <a:pPr lvl="0">
              <a:buNone/>
            </a:pPr>
            <a:r>
              <a:rPr lang="ru-RU" dirty="0" smtClean="0"/>
              <a:t>использовать способы непосредственного и опосредованного измерения и сравнения объек­тов по величине; классифицировать предметы по выделенному признаку;</a:t>
            </a:r>
          </a:p>
          <a:p>
            <a:pPr lvl="0">
              <a:buNone/>
            </a:pPr>
            <a:r>
              <a:rPr lang="ru-RU" dirty="0" smtClean="0"/>
              <a:t>различать геометрические фигуры (много­угольники), их особенности и общие свойства;</a:t>
            </a:r>
          </a:p>
          <a:p>
            <a:pPr lvl="0">
              <a:buNone/>
            </a:pPr>
            <a:r>
              <a:rPr lang="ru-RU" dirty="0" smtClean="0"/>
              <a:t>классифицировать фигуры по заданному признаку;</a:t>
            </a:r>
          </a:p>
          <a:p>
            <a:pPr lvl="0">
              <a:buNone/>
            </a:pPr>
            <a:r>
              <a:rPr lang="ru-RU" dirty="0" smtClean="0"/>
              <a:t>определять относительность пространствен­ных характеристик, расположение предметов относительно друг друга и описывать маршру­ты движения;</a:t>
            </a:r>
          </a:p>
          <a:p>
            <a:pPr lvl="0">
              <a:buNone/>
            </a:pPr>
            <a:r>
              <a:rPr lang="ru-RU" dirty="0" smtClean="0"/>
              <a:t>ориентироваться на ограниченной плоскости (листе бумаги, странице тетради);</a:t>
            </a:r>
          </a:p>
          <a:p>
            <a:pPr lvl="0">
              <a:buNone/>
            </a:pPr>
            <a:r>
              <a:rPr lang="ru-RU" dirty="0" smtClean="0"/>
              <a:t>использовать временные ориентировки в днях недели, месяцах года, определять отно­сительность временных характеристик, ориен­тироваться по календарю.</a:t>
            </a:r>
          </a:p>
          <a:p>
            <a:endParaRPr lang="ru-RU" dirty="0" smtClean="0"/>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p:txBody>
          <a:bodyPr/>
          <a:lstStyle/>
          <a:p>
            <a:pPr algn="ctr">
              <a:buNone/>
            </a:pPr>
            <a:r>
              <a:rPr lang="ru-RU" b="1" dirty="0" smtClean="0"/>
              <a:t>ФОРМЫ РАБОТЫ ПО МАТЕМАТИКЕ С ДЕТЬМИ ДОШКОЛЬНОГО ВОЗРАСТА</a:t>
            </a:r>
            <a:endParaRPr lang="ru-RU" dirty="0" smtClean="0"/>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39552" y="1196752"/>
            <a:ext cx="7467600" cy="4873752"/>
          </a:xfrm>
        </p:spPr>
        <p:txBody>
          <a:bodyPr>
            <a:normAutofit/>
          </a:bodyPr>
          <a:lstStyle/>
          <a:p>
            <a:pPr>
              <a:buNone/>
            </a:pPr>
            <a:r>
              <a:rPr lang="ru-RU" dirty="0" smtClean="0"/>
              <a:t>Основной формой работы с детьми дошкольного возраста является игра. Поэтому математическое содержание может реализовываться в ходе игр с правилами, сюжетно-ролевых, режиссерских, игр-драматизаций и д.р. Кроме того следует использовать: экспериментирование, проектирование, коллекционирование, беседы, наблюдения, решения проблемных задач, занимательного математического материала д.р.</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Содержимое 3" descr="буратино.jpg"/>
          <p:cNvPicPr>
            <a:picLocks noGrp="1" noChangeAspect="1"/>
          </p:cNvPicPr>
          <p:nvPr>
            <p:ph idx="1"/>
          </p:nvPr>
        </p:nvPicPr>
        <p:blipFill>
          <a:blip r:embed="rId2" cstate="print"/>
          <a:srcRect/>
          <a:stretch>
            <a:fillRect/>
          </a:stretch>
        </p:blipFill>
        <p:spPr>
          <a:xfrm>
            <a:off x="571500" y="357188"/>
            <a:ext cx="1349375" cy="1411287"/>
          </a:xfrm>
        </p:spPr>
      </p:pic>
      <p:sp>
        <p:nvSpPr>
          <p:cNvPr id="3075" name="Прямоугольник 3"/>
          <p:cNvSpPr>
            <a:spLocks noChangeArrowheads="1"/>
          </p:cNvSpPr>
          <p:nvPr/>
        </p:nvSpPr>
        <p:spPr bwMode="auto">
          <a:xfrm>
            <a:off x="2214563" y="1500188"/>
            <a:ext cx="5500687" cy="3970337"/>
          </a:xfrm>
          <a:prstGeom prst="rect">
            <a:avLst/>
          </a:prstGeom>
          <a:noFill/>
          <a:ln w="9525">
            <a:noFill/>
            <a:miter lim="800000"/>
            <a:headEnd/>
            <a:tailEnd/>
          </a:ln>
        </p:spPr>
        <p:txBody>
          <a:bodyPr>
            <a:spAutoFit/>
          </a:bodyPr>
          <a:lstStyle/>
          <a:p>
            <a:pPr algn="ctr"/>
            <a:r>
              <a:rPr lang="ru-RU" sz="2800" i="1"/>
              <a:t>Человеческий разум является математическим: он стремится к точности, к измерению, к сравнению. ...Без математического воспитания и образования невозможно ни понять прогресс нашей эпохи, ни принять в нём участие. </a:t>
            </a:r>
          </a:p>
          <a:p>
            <a:pPr algn="ctr"/>
            <a:r>
              <a:rPr lang="ru-RU" sz="2800" i="1"/>
              <a:t>М. Монтессори</a:t>
            </a:r>
            <a:endParaRPr lang="ru-RU" i="1"/>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764704"/>
            <a:ext cx="8229600" cy="5544616"/>
          </a:xfrm>
        </p:spPr>
        <p:txBody>
          <a:bodyPr>
            <a:normAutofit lnSpcReduction="10000"/>
          </a:bodyPr>
          <a:lstStyle/>
          <a:p>
            <a:pPr>
              <a:buNone/>
            </a:pPr>
            <a:r>
              <a:rPr lang="ru-RU" b="1" dirty="0" smtClean="0"/>
              <a:t>В сюжетно-ролевой игре </a:t>
            </a:r>
            <a:r>
              <a:rPr lang="ru-RU" dirty="0" smtClean="0"/>
              <a:t>отражаются впечатления детей о непосредственно воспринимаемой окружающей действительности, осуществляется актуализация происходящих явлений и событий. Иными словами, в процессе игры ребёнок систематизирует информацию, упорядочивает, расширяет и закрепляет её. Содержание творческих игр отражает направленность детского познания.</a:t>
            </a:r>
          </a:p>
          <a:p>
            <a:pPr>
              <a:buNone/>
            </a:pPr>
            <a:r>
              <a:rPr lang="ru-RU" dirty="0" smtClean="0"/>
              <a:t>В творческих играх дети пополняют представления о предметах и их свойствах, материалах, осваивают общественно закреплённые способ использования предметов, осознают их назначение, постигают целесообразность действий с ними. Отражение общественных событий и явлений формирует интерес ребёнка к миру взрослых, рас­ширяет кругозор дошкольника. </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692696"/>
            <a:ext cx="8229600" cy="5433467"/>
          </a:xfrm>
        </p:spPr>
        <p:txBody>
          <a:bodyPr>
            <a:normAutofit fontScale="85000" lnSpcReduction="10000"/>
          </a:bodyPr>
          <a:lstStyle/>
          <a:p>
            <a:pPr>
              <a:buNone/>
            </a:pPr>
            <a:r>
              <a:rPr lang="ru-RU" dirty="0" smtClean="0"/>
              <a:t>Специфика </a:t>
            </a:r>
            <a:r>
              <a:rPr lang="ru-RU" b="1" dirty="0" smtClean="0"/>
              <a:t>игр с правилами </a:t>
            </a:r>
            <a:r>
              <a:rPr lang="ru-RU" dirty="0" smtClean="0"/>
              <a:t>состоит в том, что в условной, мотивированной игровыми целями ситуации дети применяют, обогащают и конкретизируют свои представления о предметах окружающего мира, об их свойствах, о назначении, материалах, действиях с ними, знако­мятся с разнообразными символами.</a:t>
            </a:r>
          </a:p>
          <a:p>
            <a:pPr>
              <a:buNone/>
            </a:pPr>
            <a:r>
              <a:rPr lang="ru-RU" dirty="0" smtClean="0"/>
              <a:t>В процессе отображения, подражания, обследовательских и предметных действий складываются первоначальные представления о предметах и явлениях, а на их основе формируются обобщённые образы, выявляются особенности, обнаруживаются сходство и различия предметов окружающего. Выполнение игровых правил требует от ребёнка осуществления умственных операций, направленных на сравнение, выявление отличий (выделение), классификации, </a:t>
            </a:r>
            <a:r>
              <a:rPr lang="ru-RU" dirty="0" err="1" smtClean="0"/>
              <a:t>сериации</a:t>
            </a:r>
            <a:r>
              <a:rPr lang="ru-RU" dirty="0" smtClean="0"/>
              <a:t>, обобщения, что даёт развивающий эффект и расширяет поле применения усвоенного содержания. Сюжетами игр могут быть: «Овощной магазин», «Зоопарк», «Булочная», «Круиз», «Аукцион», «Транспортное агентство», «Поликлиника»  и др.</a:t>
            </a:r>
          </a:p>
          <a:p>
            <a:endParaRPr lang="ru-RU"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1196752"/>
            <a:ext cx="7467600" cy="5277200"/>
          </a:xfrm>
        </p:spPr>
        <p:txBody>
          <a:bodyPr>
            <a:normAutofit fontScale="85000" lnSpcReduction="10000"/>
          </a:bodyPr>
          <a:lstStyle/>
          <a:p>
            <a:pPr>
              <a:buNone/>
            </a:pPr>
            <a:r>
              <a:rPr lang="ru-RU" b="1" dirty="0" smtClean="0"/>
              <a:t>Рассматривание </a:t>
            </a:r>
            <a:r>
              <a:rPr lang="ru-RU" dirty="0" smtClean="0"/>
              <a:t>представляет собой целенаправленное и мотивированное восприятие ребёнком наглядных средств: картин, иллюстраций, предметных картинок, рисунков, слайдов, видеофильмов, схем и т. д.</a:t>
            </a:r>
          </a:p>
          <a:p>
            <a:pPr>
              <a:buNone/>
            </a:pPr>
            <a:r>
              <a:rPr lang="ru-RU" dirty="0" smtClean="0"/>
              <a:t>Рассматривание позволяет формировать у детей наглядные образы знакомых и незнакомых предметов, создавать представления о событиях, явлениях, предметах, которые дети не могут непосредственно воспринимать в жизненных ситуациях (животные разных стран, исторические события, труд взрослых и др.). Целенаправленное рассматривание позволяет активизировать мыслительные процессы (анализ, сравнение, обобщение), обогащает речь и воображение, расширяет кругозор, пози­тивно влияет на развитие наблюдательности ребёнка. Детям можно предложить рассмотреть иллюстрации с отображением частей суток,  дней недели, времени года с учетом деятельности детей и взрослых.  признаком природы, положения солнца.</a:t>
            </a:r>
          </a:p>
          <a:p>
            <a:endParaRPr lang="ru-RU"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48680"/>
            <a:ext cx="8229600" cy="5577483"/>
          </a:xfrm>
        </p:spPr>
        <p:txBody>
          <a:bodyPr>
            <a:normAutofit fontScale="77500" lnSpcReduction="20000"/>
          </a:bodyPr>
          <a:lstStyle/>
          <a:p>
            <a:pPr>
              <a:buNone/>
            </a:pPr>
            <a:r>
              <a:rPr lang="ru-RU" b="1" dirty="0" smtClean="0"/>
              <a:t>Наблюдение </a:t>
            </a:r>
            <a:r>
              <a:rPr lang="ru-RU" dirty="0" smtClean="0"/>
              <a:t>представляет собой целенаправленное восприятие пред­метов или явлений окружающего. Оно может быть связано с первоначальным знакомством с новым для ребёнка объектом или его свойствами, выделением существенного, яркого, необычного, восприятием действий человека с предметами или функционирования самого наблюдаемого объекта. Наблюдение может быть и повторяющимся, когда ребёнок созерцает (воспринимает) то, что ему нравится, что вошло в круг его интересов. </a:t>
            </a:r>
            <a:r>
              <a:rPr lang="ru-RU" dirty="0" smtClean="0"/>
              <a:t>В </a:t>
            </a:r>
            <a:r>
              <a:rPr lang="ru-RU" dirty="0" smtClean="0"/>
              <a:t>данном случае дети не только получают эмоциональное или эстетическое удовлетворение (при наличии соответствующего объекта наблюде­ния), но и обнаруживают происходящие с объектом или явлением измене­ния, не зафиксированные ранее их вниманием нюансы, детали и пр.</a:t>
            </a:r>
          </a:p>
          <a:p>
            <a:pPr>
              <a:buNone/>
            </a:pPr>
            <a:r>
              <a:rPr lang="ru-RU" dirty="0" smtClean="0"/>
              <a:t>Наблюдение обогащает представления ребёнка, направляет мыслительную деятельность, активизирует процессы сравнения, сопоставле­ния, обобщения, классификации, способствует совершенствованию познавательных психических процессов (восприятия, воображения, памяти, мышления, речи), обогащению словаря, побуждает объяснять наблюдаемое, устанавливать причины, делать выводы. Так, на прогулке дети могут наблюдать рост растений, кустарников, деревьев с учетом длины, ширины, высоты.</a:t>
            </a:r>
          </a:p>
          <a:p>
            <a:endParaRPr lang="ru-RU"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692696"/>
            <a:ext cx="8229600" cy="5616624"/>
          </a:xfrm>
        </p:spPr>
        <p:txBody>
          <a:bodyPr>
            <a:normAutofit fontScale="85000" lnSpcReduction="20000"/>
          </a:bodyPr>
          <a:lstStyle/>
          <a:p>
            <a:pPr>
              <a:buNone/>
            </a:pPr>
            <a:r>
              <a:rPr lang="ru-RU" b="1" dirty="0" smtClean="0"/>
              <a:t>Беседа </a:t>
            </a:r>
            <a:r>
              <a:rPr lang="ru-RU" dirty="0" smtClean="0"/>
              <a:t>представляет собой форму организации познавательной деятельности, в которой через диалогическое общение расширяются, уточняются и систематизируются представления ребёнка о предметах и явлениях окружающего, актуализируется личный опыт. Беседа предполагает, что участники с помощью вопросов друг к другу и ответов высказывают свои суждения о предмете разговора, сообщают о нём дополнительные сведения, раскрывают его назначение, описывают характерные проявления, что приводит к получению его «обогащенного портрета».</a:t>
            </a:r>
          </a:p>
          <a:p>
            <a:pPr>
              <a:buNone/>
            </a:pPr>
            <a:r>
              <a:rPr lang="ru-RU" dirty="0" smtClean="0"/>
              <a:t>Беседа требует сосредоточенности, умения управлять своим поведением, слушать друг друга, не перебивать, не повторять сказанное, добавлять новые факты, доброжелательно относиться к ответам и репликам товарищей. Она побуждает детей логически мыслить, чётко, ясно и кратко строить своё высказывание, делать выводы. Через содержание беседы формируется отношение к событиям, о которых идёт речь, развиваются доброжелательные чувства и интерес к собеседникам.  С детьми можно побеседовать о правильном переходе улицы, о маршруте от дома до детского сада, о ориентировке в детском саду с учетом направлений слева - справа, вверху – внизу, впереди – сзади.</a:t>
            </a:r>
          </a:p>
          <a:p>
            <a:endParaRPr lang="ru-RU"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908720"/>
            <a:ext cx="7787208" cy="5565232"/>
          </a:xfrm>
        </p:spPr>
        <p:txBody>
          <a:bodyPr>
            <a:normAutofit fontScale="85000" lnSpcReduction="20000"/>
          </a:bodyPr>
          <a:lstStyle/>
          <a:p>
            <a:pPr>
              <a:buNone/>
            </a:pPr>
            <a:r>
              <a:rPr lang="ru-RU" b="1" dirty="0" smtClean="0"/>
              <a:t>Экспериментирование</a:t>
            </a:r>
            <a:r>
              <a:rPr lang="ru-RU" dirty="0" smtClean="0"/>
              <a:t> - форма поисковой познавательно-исследовательской деятельности, направленной на преобразование вещей или ускорение процессов, происходящих с ними. Использование этого мето­да позволяет управлять явлениями, вызывая или прекращая эти процес­сы. Ребёнок может наблюдать и познавать такие свойства и связи, кото­рые недоступны непосредственному восприятию в повседневной жизни (свойства магнита, светового луча, движение воздуха, агрегатное состоя­ние воды и др.). Экспериментирование, элементарные опыты помогают детям осмыслить явления окружающего мира, расширить кругозор, понять существующие взаимосвязи. У детей развиваются наблюдатель­ность, элементарные аналитические умения, стремление сравнивать, сопоставлять, высказывать предположение, аргументировать выводы. Можно предложить детям провести эксперимент по изменению цвета воды с помощью добавления определенного количества капель краски; превратить лед в пар; измерить количество воды мерками разной величины и другое.</a:t>
            </a:r>
          </a:p>
          <a:p>
            <a:endParaRPr lang="ru-RU"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476672"/>
            <a:ext cx="8229600" cy="5760640"/>
          </a:xfrm>
        </p:spPr>
        <p:txBody>
          <a:bodyPr>
            <a:normAutofit fontScale="85000" lnSpcReduction="20000"/>
          </a:bodyPr>
          <a:lstStyle/>
          <a:p>
            <a:pPr>
              <a:buNone/>
            </a:pPr>
            <a:r>
              <a:rPr lang="ru-RU" b="1" dirty="0" smtClean="0"/>
              <a:t>Исследовательская деятельность </a:t>
            </a:r>
            <a:r>
              <a:rPr lang="ru-RU" dirty="0" smtClean="0"/>
              <a:t>как особая форма познавательно-исследовательской деятельности направлена на освоение ребёнком способов реализации познавательных инициатив. Постановка и решение познавательной задачи осуществляются ребёнком с помощью поисковых действий.</a:t>
            </a:r>
          </a:p>
          <a:p>
            <a:pPr>
              <a:buNone/>
            </a:pPr>
            <a:r>
              <a:rPr lang="ru-RU" dirty="0" smtClean="0"/>
              <a:t>Исследовательская деятельность расширяет представления ребёнка об окружающем, связывая их в целостную картину мира. Дошкольник упорядочивает опыт познания, постигает способы установления причинно-следственных, родовидовых, пространственных, временных, количественных отношений.</a:t>
            </a:r>
          </a:p>
          <a:p>
            <a:pPr>
              <a:buNone/>
            </a:pPr>
            <a:r>
              <a:rPr lang="ru-RU" dirty="0" smtClean="0"/>
              <a:t>Совместная познавательно-исследовательская деятельность способствует актуализации знаний детей, накоплению опыта поисковой деятельности, когда ребёнок посредством практических действий, постановки опытов может подтвердить свои предположения, внести своего рода интеллектуальный вклад в решение общей проблемы, увидеть новые возможности в уже знакомом, подыскать новый вариант использования имеющихся знаний.</a:t>
            </a:r>
          </a:p>
          <a:p>
            <a:pPr>
              <a:buNone/>
            </a:pPr>
            <a:r>
              <a:rPr lang="ru-RU" dirty="0" smtClean="0"/>
              <a:t>Коллективные переживания, совместное обсуждение, поиск и нахождение ответа раскрывают перед детьми возможности познавательного общения и показывают его привлекательность. </a:t>
            </a:r>
          </a:p>
          <a:p>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39552" y="764704"/>
            <a:ext cx="7467600" cy="5349208"/>
          </a:xfrm>
        </p:spPr>
        <p:txBody>
          <a:bodyPr>
            <a:normAutofit fontScale="92500" lnSpcReduction="20000"/>
          </a:bodyPr>
          <a:lstStyle/>
          <a:p>
            <a:pPr>
              <a:buNone/>
            </a:pPr>
            <a:r>
              <a:rPr lang="ru-RU" b="1" dirty="0" smtClean="0"/>
              <a:t>Конструирование </a:t>
            </a:r>
            <a:r>
              <a:rPr lang="ru-RU" dirty="0" smtClean="0"/>
              <a:t>относится к продуктивным видам деятельности, в результате которой ребёнок получает определённый продукт (результат). При этом в конструирование заложено и познавательное начало. Ребёнок познаёт форму, величину, цвет, пространственные отношения, особенности различных строительных и природных материалов, отражает свои впечатления об окружающем предметном мире, в обобщённом виде создаёт новые сооружения.</a:t>
            </a:r>
          </a:p>
          <a:p>
            <a:pPr>
              <a:buNone/>
            </a:pPr>
            <a:r>
              <a:rPr lang="ru-RU" dirty="0" smtClean="0"/>
              <a:t>Конструктивная деятельность способствует развитию мышления, пространственного воображения, обладает специфическими возможностями для развития планирующей функции. Ребёнок должен предвидеть результат производимых им действий, определять этапы выполнения работы, способы её организации. Конструирование из палочек и деталей конструктора различных геометрических фигур с целью развития навыков трансфигурации.</a:t>
            </a:r>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764704"/>
            <a:ext cx="7467600" cy="5709248"/>
          </a:xfrm>
        </p:spPr>
        <p:txBody>
          <a:bodyPr>
            <a:normAutofit fontScale="92500" lnSpcReduction="20000"/>
          </a:bodyPr>
          <a:lstStyle/>
          <a:p>
            <a:pPr>
              <a:buNone/>
            </a:pPr>
            <a:r>
              <a:rPr lang="ru-RU" b="1" dirty="0" smtClean="0"/>
              <a:t>Экскурсия </a:t>
            </a:r>
            <a:r>
              <a:rPr lang="ru-RU" dirty="0" smtClean="0"/>
              <a:t>как форма организации познавательной деятельности предоставляет возможность знакомить детей в естественной обстановке с многообразием окружающего мира, видеть взаимосвязи его объектов и явлений, наблюдать причинно-следственные зависимости. Первоначальное непосредственное восприятие предметов, расширение и обобщение представлений о знакомых объектах, возможность увидеть их новые свойства, эстетические переживания, эмоциональный подъём - всё это способствует обострению наблюдательности, активизации мышления, стимуляции воображения, развитию любознательности и расширению познавательных интересов. Возможности экскурсии очень велики при определении различий высоте деревьев, форме листьев, пространственного расположения растений в парке, сезонных изменений в природе и др.</a:t>
            </a:r>
          </a:p>
          <a:p>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908720"/>
            <a:ext cx="7787208" cy="5565232"/>
          </a:xfrm>
        </p:spPr>
        <p:txBody>
          <a:bodyPr>
            <a:normAutofit fontScale="77500" lnSpcReduction="20000"/>
          </a:bodyPr>
          <a:lstStyle/>
          <a:p>
            <a:pPr>
              <a:buNone/>
            </a:pPr>
            <a:r>
              <a:rPr lang="ru-RU" dirty="0" smtClean="0"/>
              <a:t>Развлечения, </a:t>
            </a:r>
            <a:r>
              <a:rPr lang="ru-RU" b="1" dirty="0" smtClean="0"/>
              <a:t>викторины, конкурсы </a:t>
            </a:r>
            <a:r>
              <a:rPr lang="ru-RU" dirty="0" smtClean="0"/>
              <a:t>можно рассматривать как своеобразные формы познавательной деятельности с использованием информационно-развлекательного содержания, в которых предполагается посильное участие детей. Возможность проявить находчивость, сообразительность и смекалку, признание собственных успехов придают ценность тому, чем дети овладели в других формах познавательной деятельности. Радость за свои достижения и ощущение удачи поддерживают хороший эмоциональный фон, необходимый в любой интеллектуальной деятельности. Радостные переживания поднимают жизненный тонус ребёнка, создают бодрое настроение. Коллективное участие детей в решении познавательных задач раскрепощает ребёнка. Главным становится совместная неформальная деятельность детей и взрослых, проявление детской самостоятельности. Дошкольники накапливают опыт познавательно-игрового общения, взаимодействия с партнёрами, приобретают навык руководства и подчинения правилам игры и требованиям участников. Большое количество занимательного математического материала используется в развлечениях и викторинах (ребусы, кроссворды, логические упражнения, задачи – шутки, лабиринты).</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Содержимое 3" descr="буратино.jpg"/>
          <p:cNvPicPr>
            <a:picLocks noGrp="1" noChangeAspect="1"/>
          </p:cNvPicPr>
          <p:nvPr>
            <p:ph idx="1"/>
          </p:nvPr>
        </p:nvPicPr>
        <p:blipFill>
          <a:blip r:embed="rId2" cstate="print"/>
          <a:srcRect/>
          <a:stretch>
            <a:fillRect/>
          </a:stretch>
        </p:blipFill>
        <p:spPr>
          <a:xfrm>
            <a:off x="714375" y="285750"/>
            <a:ext cx="1857375" cy="1943100"/>
          </a:xfrm>
        </p:spPr>
      </p:pic>
      <p:sp>
        <p:nvSpPr>
          <p:cNvPr id="4099" name="Прямоугольник 3"/>
          <p:cNvSpPr>
            <a:spLocks noChangeArrowheads="1"/>
          </p:cNvSpPr>
          <p:nvPr/>
        </p:nvSpPr>
        <p:spPr bwMode="auto">
          <a:xfrm>
            <a:off x="3000375" y="214313"/>
            <a:ext cx="5786438" cy="923925"/>
          </a:xfrm>
          <a:prstGeom prst="rect">
            <a:avLst/>
          </a:prstGeom>
          <a:noFill/>
          <a:ln w="9525">
            <a:noFill/>
            <a:miter lim="800000"/>
            <a:headEnd/>
            <a:tailEnd/>
          </a:ln>
        </p:spPr>
        <p:txBody>
          <a:bodyPr>
            <a:spAutoFit/>
          </a:bodyPr>
          <a:lstStyle/>
          <a:p>
            <a:r>
              <a:rPr lang="ru-RU"/>
              <a:t>Известный итальянский педагог Мария Монтессори в свое время сделала очень оптимистичное утверждение. </a:t>
            </a:r>
          </a:p>
        </p:txBody>
      </p:sp>
      <p:pic>
        <p:nvPicPr>
          <p:cNvPr id="4100" name="Picture 2"/>
          <p:cNvPicPr>
            <a:picLocks noChangeAspect="1" noChangeArrowheads="1"/>
          </p:cNvPicPr>
          <p:nvPr/>
        </p:nvPicPr>
        <p:blipFill>
          <a:blip r:embed="rId3" cstate="print"/>
          <a:srcRect/>
          <a:stretch>
            <a:fillRect/>
          </a:stretch>
        </p:blipFill>
        <p:spPr bwMode="auto">
          <a:xfrm>
            <a:off x="3071813" y="1643063"/>
            <a:ext cx="5715000" cy="4286250"/>
          </a:xfrm>
          <a:prstGeom prst="rect">
            <a:avLst/>
          </a:prstGeom>
          <a:noFill/>
          <a:ln w="9525">
            <a:noFill/>
            <a:miter lim="800000"/>
            <a:headEnd/>
            <a:tailEnd/>
          </a:ln>
        </p:spPr>
      </p:pic>
      <p:sp>
        <p:nvSpPr>
          <p:cNvPr id="4101" name="Прямоугольник 6"/>
          <p:cNvSpPr>
            <a:spLocks noChangeArrowheads="1"/>
          </p:cNvSpPr>
          <p:nvPr/>
        </p:nvSpPr>
        <p:spPr bwMode="auto">
          <a:xfrm>
            <a:off x="214313" y="2714625"/>
            <a:ext cx="2786062" cy="2862263"/>
          </a:xfrm>
          <a:prstGeom prst="rect">
            <a:avLst/>
          </a:prstGeom>
          <a:noFill/>
          <a:ln w="9525">
            <a:noFill/>
            <a:miter lim="800000"/>
            <a:headEnd/>
            <a:tailEnd/>
          </a:ln>
        </p:spPr>
        <p:txBody>
          <a:bodyPr>
            <a:spAutoFit/>
          </a:bodyPr>
          <a:lstStyle/>
          <a:p>
            <a:r>
              <a:rPr lang="ru-RU"/>
              <a:t>По ее словам, так называемый «математический дух» присущ каждому человеку просто потому, что он человек.</a:t>
            </a:r>
          </a:p>
          <a:p>
            <a:endParaRPr lang="ru-RU"/>
          </a:p>
          <a:p>
            <a:endParaRPr lang="ru-RU"/>
          </a:p>
          <a:p>
            <a:r>
              <a:rPr lang="ru-RU"/>
              <a:t> Важно лишь вовремя этот дух «разбудить».</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39552" y="1052736"/>
            <a:ext cx="7467600" cy="5040560"/>
          </a:xfrm>
        </p:spPr>
        <p:txBody>
          <a:bodyPr>
            <a:normAutofit fontScale="92500" lnSpcReduction="10000"/>
          </a:bodyPr>
          <a:lstStyle/>
          <a:p>
            <a:pPr>
              <a:buNone/>
            </a:pPr>
            <a:r>
              <a:rPr lang="ru-RU" b="1" dirty="0" smtClean="0"/>
              <a:t>Коллекционирование </a:t>
            </a:r>
            <a:r>
              <a:rPr lang="ru-RU" dirty="0" smtClean="0"/>
              <a:t>- форма познавательной   активности дошкольника, в основе которой лежит целенаправленное собирание чего-либо, имеющего определённую ценность для ребёнка.</a:t>
            </a:r>
          </a:p>
          <a:p>
            <a:pPr>
              <a:buNone/>
            </a:pPr>
            <a:r>
              <a:rPr lang="ru-RU" dirty="0" smtClean="0"/>
              <a:t>Коллекционирование способствует систематизации информации об окружающем мире; формированию, развитию и поддержанию индивидуальных познавательных предпочтений детей; развитию мыслительных операций (анализ, сравнение, обобщение, классификация и пр.), развитию</a:t>
            </a:r>
            <a:r>
              <a:rPr lang="ru-RU" b="1" dirty="0" smtClean="0"/>
              <a:t> </a:t>
            </a:r>
            <a:r>
              <a:rPr lang="ru-RU" dirty="0" smtClean="0"/>
              <a:t>речи и коммуникативных навыков (ребёнок готов содержательно общаться по поводу своих коллекции как со взрослым, так и со сверстниками). Детям предлагают создавать коллекции календарей, измерительных приборов, модели  автомобилей, карт, гербарии и др.</a:t>
            </a:r>
          </a:p>
          <a:p>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404664"/>
            <a:ext cx="8229600" cy="5721499"/>
          </a:xfrm>
        </p:spPr>
        <p:txBody>
          <a:bodyPr>
            <a:normAutofit fontScale="85000" lnSpcReduction="20000"/>
          </a:bodyPr>
          <a:lstStyle/>
          <a:p>
            <a:pPr>
              <a:buNone/>
            </a:pPr>
            <a:r>
              <a:rPr lang="ru-RU" b="1" dirty="0" smtClean="0"/>
              <a:t>Проблемная ситуация</a:t>
            </a:r>
            <a:r>
              <a:rPr lang="ru-RU" dirty="0" smtClean="0"/>
              <a:t> - </a:t>
            </a:r>
            <a:r>
              <a:rPr lang="ru-RU" dirty="0" err="1" smtClean="0"/>
              <a:t>ситуация</a:t>
            </a:r>
            <a:r>
              <a:rPr lang="ru-RU" dirty="0" smtClean="0"/>
              <a:t>, с которой начинается процесс размышления. Осознание трудностей, невозможность разрешить их привычным путем побуждают ребенка к активному поиску новых средств и способов решения задачи и открытию мира математики.</a:t>
            </a:r>
          </a:p>
          <a:p>
            <a:pPr>
              <a:buNone/>
            </a:pPr>
            <a:r>
              <a:rPr lang="ru-RU" dirty="0" smtClean="0"/>
              <a:t>Процесс постановки и решения проблемной ситуации состоит из следующих этапов:</a:t>
            </a:r>
          </a:p>
          <a:p>
            <a:pPr>
              <a:buNone/>
            </a:pPr>
            <a:r>
              <a:rPr lang="ru-RU" dirty="0" smtClean="0"/>
              <a:t>- постановки, формулирования проблемы;</a:t>
            </a:r>
          </a:p>
          <a:p>
            <a:pPr>
              <a:buNone/>
            </a:pPr>
            <a:r>
              <a:rPr lang="ru-RU" dirty="0" smtClean="0"/>
              <a:t>- выдвижения предположений и гипотез;</a:t>
            </a:r>
          </a:p>
          <a:p>
            <a:pPr>
              <a:buNone/>
            </a:pPr>
            <a:r>
              <a:rPr lang="ru-RU" dirty="0" smtClean="0"/>
              <a:t>- выбора, проверки, обоснования гипотез;</a:t>
            </a:r>
          </a:p>
          <a:p>
            <a:pPr>
              <a:buNone/>
            </a:pPr>
            <a:r>
              <a:rPr lang="ru-RU" dirty="0" smtClean="0"/>
              <a:t>- подведения итогов, вывод.</a:t>
            </a:r>
          </a:p>
          <a:p>
            <a:pPr>
              <a:buNone/>
            </a:pPr>
            <a:r>
              <a:rPr lang="ru-RU" dirty="0" smtClean="0"/>
              <a:t>Для того чтобы правильно поставить и успешно разрешить проблему, необходимо разделять деятельность педагога и деятельность ребенка.</a:t>
            </a:r>
          </a:p>
          <a:p>
            <a:pPr>
              <a:buNone/>
            </a:pPr>
            <a:r>
              <a:rPr lang="ru-RU" dirty="0" smtClean="0"/>
              <a:t>Деятельность педагога предполагает создание проблемной ситуации, формулировку проблемы, управление поисковой деятельно­стью детей, подведение итогов.</a:t>
            </a:r>
          </a:p>
          <a:p>
            <a:pPr>
              <a:buNone/>
            </a:pPr>
            <a:r>
              <a:rPr lang="ru-RU" dirty="0" smtClean="0"/>
              <a:t>Деятельность ребенка включает в себя «принятие» проблемной ситуации, формулировку проблемы, самостоятельный поиск, подве­дение итогов.</a:t>
            </a:r>
            <a:endParaRPr lang="en-US" dirty="0" smtClean="0"/>
          </a:p>
          <a:p>
            <a:pPr>
              <a:buNone/>
            </a:pPr>
            <a:endParaRPr lang="ru-RU" dirty="0" smtClean="0"/>
          </a:p>
          <a:p>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539552" y="1052736"/>
            <a:ext cx="7467600" cy="5040560"/>
          </a:xfrm>
        </p:spPr>
        <p:txBody>
          <a:bodyPr>
            <a:normAutofit fontScale="92500"/>
          </a:bodyPr>
          <a:lstStyle/>
          <a:p>
            <a:pPr>
              <a:buNone/>
            </a:pPr>
            <a:r>
              <a:rPr lang="ru-RU" dirty="0" smtClean="0"/>
              <a:t>Организовать поисковую деятельность помогут различные приемы решения проблемных ситуаций, учитывающие степень само­стоятельности детей и меру помощи взрослого. Это могут быть:</a:t>
            </a:r>
          </a:p>
          <a:p>
            <a:pPr lvl="0">
              <a:buFont typeface="Wingdings" pitchFamily="2" charset="2"/>
              <a:buChar char="ü"/>
            </a:pPr>
            <a:r>
              <a:rPr lang="ru-RU" dirty="0" smtClean="0"/>
              <a:t>система вопросов, </a:t>
            </a:r>
            <a:r>
              <a:rPr lang="ru-RU" dirty="0" err="1" smtClean="0"/>
              <a:t>переформулирование</a:t>
            </a:r>
            <a:r>
              <a:rPr lang="ru-RU" dirty="0" smtClean="0"/>
              <a:t> условий задачи;</a:t>
            </a:r>
          </a:p>
          <a:p>
            <a:pPr lvl="0">
              <a:buFont typeface="Wingdings" pitchFamily="2" charset="2"/>
              <a:buChar char="ü"/>
            </a:pPr>
            <a:r>
              <a:rPr lang="ru-RU" dirty="0" smtClean="0"/>
              <a:t>наводящие задачи или задачи-подсказки;</a:t>
            </a:r>
          </a:p>
          <a:p>
            <a:pPr lvl="0">
              <a:buFont typeface="Wingdings" pitchFamily="2" charset="2"/>
              <a:buChar char="ü"/>
            </a:pPr>
            <a:r>
              <a:rPr lang="ru-RU" dirty="0" smtClean="0"/>
              <a:t>цепочка наводящих задач;</a:t>
            </a:r>
          </a:p>
          <a:p>
            <a:pPr lvl="0">
              <a:buFont typeface="Wingdings" pitchFamily="2" charset="2"/>
              <a:buChar char="ü"/>
            </a:pPr>
            <a:r>
              <a:rPr lang="ru-RU" dirty="0" smtClean="0"/>
              <a:t>готовый вариант решения.</a:t>
            </a:r>
          </a:p>
          <a:p>
            <a:pPr>
              <a:buNone/>
            </a:pPr>
            <a:r>
              <a:rPr lang="ru-RU" dirty="0" smtClean="0"/>
              <a:t>Решая проблемную ситуацию, ребенок сравнивает и сопоставляет, устанавливает сходство и отличие. Так он открывает мир чисел и фигур.</a:t>
            </a:r>
          </a:p>
          <a:p>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95536" y="332656"/>
            <a:ext cx="8291264" cy="6192688"/>
          </a:xfrm>
        </p:spPr>
        <p:txBody>
          <a:bodyPr>
            <a:normAutofit fontScale="77500" lnSpcReduction="20000"/>
          </a:bodyPr>
          <a:lstStyle/>
          <a:p>
            <a:pPr>
              <a:buNone/>
            </a:pPr>
            <a:r>
              <a:rPr lang="ru-RU" dirty="0" smtClean="0"/>
              <a:t>Приведем пример проблемно-игровой ситуации с множествами и числами </a:t>
            </a:r>
            <a:r>
              <a:rPr lang="ru-RU" b="1" dirty="0" smtClean="0"/>
              <a:t>«Как Белоснежка считала гномов»</a:t>
            </a:r>
            <a:endParaRPr lang="ru-RU" dirty="0" smtClean="0"/>
          </a:p>
          <a:p>
            <a:pPr>
              <a:buNone/>
            </a:pPr>
            <a:r>
              <a:rPr lang="ru-RU" dirty="0" smtClean="0"/>
              <a:t>Количественный счет: количество предметов не зависит от того, где они находятся и как их считать: справа налево или слева направо (направление счета).</a:t>
            </a:r>
          </a:p>
          <a:p>
            <a:pPr>
              <a:buNone/>
            </a:pPr>
            <a:r>
              <a:rPr lang="ru-RU" b="1" dirty="0" smtClean="0"/>
              <a:t>Сюжет. </a:t>
            </a:r>
            <a:r>
              <a:rPr lang="ru-RU" dirty="0" smtClean="0"/>
              <a:t>За столом у Белоснежки собрались гномики. Чтобы их угостить пирожными, ей нужно узнать, сколько гномиков пришло в гости. Сначала Белоснежка пересчитала их слева направо, а затем справа налево. «Каждый раз у меня получается одно и то же чис­ло!» - удивилась Белоснежка.</a:t>
            </a:r>
          </a:p>
          <a:p>
            <a:pPr>
              <a:buNone/>
            </a:pPr>
            <a:r>
              <a:rPr lang="ru-RU" b="1" dirty="0" smtClean="0"/>
              <a:t>Вопрос. </a:t>
            </a:r>
            <a:r>
              <a:rPr lang="ru-RU" dirty="0" smtClean="0"/>
              <a:t>Почему у Белоснежки получилось одно и то же число? </a:t>
            </a:r>
            <a:r>
              <a:rPr lang="ru-RU" b="1" dirty="0" smtClean="0"/>
              <a:t>Варианты ответов.</a:t>
            </a:r>
            <a:endParaRPr lang="ru-RU" dirty="0" smtClean="0"/>
          </a:p>
          <a:p>
            <a:pPr>
              <a:buNone/>
            </a:pPr>
            <a:r>
              <a:rPr lang="ru-RU" dirty="0" smtClean="0"/>
              <a:t>1. Получилось число семь, потому что гномиков в сказке семь.</a:t>
            </a:r>
          </a:p>
          <a:p>
            <a:pPr>
              <a:buNone/>
            </a:pPr>
            <a:r>
              <a:rPr lang="ru-RU" dirty="0" smtClean="0"/>
              <a:t>2. Считать можно с разных сторон, получается одно и то же число. </a:t>
            </a:r>
            <a:r>
              <a:rPr lang="ru-RU" b="1" dirty="0" smtClean="0"/>
              <a:t>Решение проблемы. </a:t>
            </a:r>
            <a:r>
              <a:rPr lang="ru-RU" dirty="0" smtClean="0"/>
              <a:t>Вспомнив сказку, дети высказывают первое предположение: сколько гномиков в сказке, столько гномиков было в гостях у Белоснежки.</a:t>
            </a:r>
          </a:p>
          <a:p>
            <a:pPr>
              <a:buNone/>
            </a:pPr>
            <a:r>
              <a:rPr lang="ru-RU" dirty="0" smtClean="0"/>
              <a:t>Второе предположение можно проверить на практике. Дети вы­кладывают гномиков в ряд и пересчитывают их слева направо и справа налево так, как это делала Белоснежка. Дети понимают, что направление счета (слева направо или справа налево) не имеет значе­ния, когда нужно узнать количество предметов. Всегда получается одно и то же число.</a:t>
            </a:r>
          </a:p>
          <a:p>
            <a:pPr>
              <a:buNone/>
            </a:pPr>
            <a:r>
              <a:rPr lang="ru-RU" b="1" dirty="0" smtClean="0"/>
              <a:t>Вывод. </a:t>
            </a:r>
            <a:r>
              <a:rPr lang="ru-RU" dirty="0" smtClean="0"/>
              <a:t>Количество предметов не зависит от направления счета.</a:t>
            </a:r>
          </a:p>
          <a:p>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t>Пример</a:t>
            </a:r>
            <a:endParaRPr lang="ru-RU" b="1" dirty="0"/>
          </a:p>
        </p:txBody>
      </p:sp>
      <p:sp>
        <p:nvSpPr>
          <p:cNvPr id="3" name="Содержимое 2"/>
          <p:cNvSpPr>
            <a:spLocks noGrp="1"/>
          </p:cNvSpPr>
          <p:nvPr>
            <p:ph sz="quarter" idx="1"/>
          </p:nvPr>
        </p:nvSpPr>
        <p:spPr/>
        <p:txBody>
          <a:bodyPr/>
          <a:lstStyle/>
          <a:p>
            <a:pPr algn="ctr">
              <a:buNone/>
            </a:pPr>
            <a:r>
              <a:rPr lang="ru-RU" sz="4000" dirty="0" smtClean="0"/>
              <a:t>Планирования работы по математике в старшей группе с учетом комплексно-тематического принципа и форм работы с детьми</a:t>
            </a:r>
          </a:p>
          <a:p>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Содержимое 6"/>
          <p:cNvGraphicFramePr>
            <a:graphicFrameLocks noGrp="1"/>
          </p:cNvGraphicFramePr>
          <p:nvPr>
            <p:ph sz="quarter" idx="1"/>
          </p:nvPr>
        </p:nvGraphicFramePr>
        <p:xfrm>
          <a:off x="179511" y="188640"/>
          <a:ext cx="6512852" cy="6308509"/>
        </p:xfrm>
        <a:graphic>
          <a:graphicData uri="http://schemas.openxmlformats.org/drawingml/2006/table">
            <a:tbl>
              <a:tblPr firstRow="1" bandRow="1">
                <a:tableStyleId>{5940675A-B579-460E-94D1-54222C63F5DA}</a:tableStyleId>
              </a:tblPr>
              <a:tblGrid>
                <a:gridCol w="1728192"/>
                <a:gridCol w="2624420"/>
                <a:gridCol w="2160240"/>
              </a:tblGrid>
              <a:tr h="532628">
                <a:tc>
                  <a:txBody>
                    <a:bodyPr/>
                    <a:lstStyle/>
                    <a:p>
                      <a:pPr algn="ctr">
                        <a:lnSpc>
                          <a:spcPct val="115000"/>
                        </a:lnSpc>
                        <a:spcAft>
                          <a:spcPts val="0"/>
                        </a:spcAft>
                      </a:pPr>
                      <a:r>
                        <a:rPr lang="ru-RU" sz="1400" b="1" dirty="0" smtClean="0">
                          <a:latin typeface="Times New Roman"/>
                          <a:ea typeface="Calibri"/>
                          <a:cs typeface="Times New Roman"/>
                        </a:rPr>
                        <a:t>ФЭМП</a:t>
                      </a:r>
                      <a:endParaRPr lang="ru-RU" sz="1400" dirty="0">
                        <a:latin typeface="Calibri"/>
                        <a:ea typeface="Calibri"/>
                        <a:cs typeface="Times New Roman"/>
                      </a:endParaRPr>
                    </a:p>
                  </a:txBody>
                  <a:tcPr marL="68580" marR="68580" marT="0" marB="0"/>
                </a:tc>
                <a:tc>
                  <a:txBody>
                    <a:bodyPr/>
                    <a:lstStyle/>
                    <a:p>
                      <a:pPr algn="ctr">
                        <a:lnSpc>
                          <a:spcPct val="115000"/>
                        </a:lnSpc>
                        <a:spcAft>
                          <a:spcPts val="0"/>
                        </a:spcAft>
                      </a:pPr>
                      <a:r>
                        <a:rPr lang="ru-RU" sz="1400" b="1" dirty="0">
                          <a:latin typeface="Times New Roman"/>
                          <a:ea typeface="Calibri"/>
                          <a:cs typeface="Times New Roman"/>
                        </a:rPr>
                        <a:t>Программная задача</a:t>
                      </a:r>
                      <a:endParaRPr lang="ru-RU" sz="1400" dirty="0">
                        <a:latin typeface="Calibri"/>
                        <a:ea typeface="Calibri"/>
                        <a:cs typeface="Times New Roman"/>
                      </a:endParaRPr>
                    </a:p>
                  </a:txBody>
                  <a:tcPr marL="68580" marR="68580" marT="0" marB="0"/>
                </a:tc>
                <a:tc>
                  <a:txBody>
                    <a:bodyPr/>
                    <a:lstStyle/>
                    <a:p>
                      <a:pPr algn="ctr">
                        <a:lnSpc>
                          <a:spcPct val="115000"/>
                        </a:lnSpc>
                        <a:spcAft>
                          <a:spcPts val="0"/>
                        </a:spcAft>
                      </a:pPr>
                      <a:r>
                        <a:rPr lang="ru-RU" sz="1400" b="1" dirty="0">
                          <a:latin typeface="Times New Roman"/>
                          <a:ea typeface="Calibri"/>
                          <a:cs typeface="Times New Roman"/>
                        </a:rPr>
                        <a:t>Форма работы</a:t>
                      </a:r>
                      <a:endParaRPr lang="ru-RU" sz="1400" dirty="0">
                        <a:latin typeface="Calibri"/>
                        <a:ea typeface="Calibri"/>
                        <a:cs typeface="Times New Roman"/>
                      </a:endParaRPr>
                    </a:p>
                  </a:txBody>
                  <a:tcPr marL="68580" marR="68580" marT="0" marB="0"/>
                </a:tc>
              </a:tr>
              <a:tr h="963464">
                <a:tc rowSpan="2">
                  <a:txBody>
                    <a:bodyPr/>
                    <a:lstStyle/>
                    <a:p>
                      <a:r>
                        <a:rPr kumimoji="0" lang="ru-RU" sz="1000" kern="1200" dirty="0" smtClean="0">
                          <a:solidFill>
                            <a:schemeClr val="tx1"/>
                          </a:solidFill>
                          <a:latin typeface="+mn-lt"/>
                          <a:ea typeface="+mn-ea"/>
                          <a:cs typeface="+mn-cs"/>
                        </a:rPr>
                        <a:t>Количество и счет </a:t>
                      </a:r>
                    </a:p>
                    <a:p>
                      <a:r>
                        <a:rPr kumimoji="0" lang="ru-RU" sz="1000" kern="1200" dirty="0" smtClean="0">
                          <a:solidFill>
                            <a:schemeClr val="tx1"/>
                          </a:solidFill>
                          <a:latin typeface="+mn-lt"/>
                          <a:ea typeface="+mn-ea"/>
                          <a:cs typeface="+mn-cs"/>
                        </a:rPr>
                        <a:t>Тема:</a:t>
                      </a:r>
                    </a:p>
                    <a:p>
                      <a:r>
                        <a:rPr kumimoji="0" lang="ru-RU" sz="1000" kern="1200" dirty="0" smtClean="0">
                          <a:solidFill>
                            <a:schemeClr val="tx1"/>
                          </a:solidFill>
                          <a:latin typeface="+mn-lt"/>
                          <a:ea typeface="+mn-ea"/>
                          <a:cs typeface="+mn-cs"/>
                        </a:rPr>
                        <a:t>«Осень»</a:t>
                      </a:r>
                    </a:p>
                    <a:p>
                      <a:endParaRPr lang="ru-RU" sz="1000" dirty="0"/>
                    </a:p>
                  </a:txBody>
                  <a:tcPr/>
                </a:tc>
                <a:tc>
                  <a:txBody>
                    <a:bodyPr/>
                    <a:lstStyle/>
                    <a:p>
                      <a:pPr algn="just">
                        <a:lnSpc>
                          <a:spcPct val="115000"/>
                        </a:lnSpc>
                        <a:spcAft>
                          <a:spcPts val="0"/>
                        </a:spcAft>
                      </a:pPr>
                      <a:r>
                        <a:rPr lang="ru-RU" sz="1200" dirty="0">
                          <a:solidFill>
                            <a:srgbClr val="000000"/>
                          </a:solidFill>
                          <a:latin typeface="Times New Roman"/>
                          <a:ea typeface="Calibri"/>
                          <a:cs typeface="Times New Roman"/>
                        </a:rPr>
                        <a:t>Закреплять умение считать до 5-10;</a:t>
                      </a:r>
                      <a:endParaRPr lang="ru-RU" sz="1200" dirty="0">
                        <a:latin typeface="Calibri"/>
                        <a:ea typeface="Calibri"/>
                        <a:cs typeface="Times New Roman"/>
                      </a:endParaRPr>
                    </a:p>
                    <a:p>
                      <a:pPr algn="just">
                        <a:lnSpc>
                          <a:spcPct val="115000"/>
                        </a:lnSpc>
                        <a:spcAft>
                          <a:spcPts val="0"/>
                        </a:spcAft>
                      </a:pPr>
                      <a:r>
                        <a:rPr lang="ru-RU" sz="1200" dirty="0">
                          <a:solidFill>
                            <a:srgbClr val="000000"/>
                          </a:solidFill>
                          <a:latin typeface="Times New Roman"/>
                          <a:ea typeface="Calibri"/>
                          <a:cs typeface="Times New Roman"/>
                        </a:rPr>
                        <a:t>отсчитывать предметы</a:t>
                      </a:r>
                      <a:endParaRPr lang="ru-RU" sz="1200" dirty="0">
                        <a:latin typeface="Calibri"/>
                        <a:ea typeface="Calibri"/>
                        <a:cs typeface="Times New Roman"/>
                      </a:endParaRPr>
                    </a:p>
                  </a:txBody>
                  <a:tcPr marL="68580" marR="68580" marT="0" marB="0"/>
                </a:tc>
                <a:tc>
                  <a:txBody>
                    <a:bodyPr/>
                    <a:lstStyle/>
                    <a:p>
                      <a:pPr algn="just">
                        <a:lnSpc>
                          <a:spcPct val="115000"/>
                        </a:lnSpc>
                        <a:spcAft>
                          <a:spcPts val="0"/>
                        </a:spcAft>
                      </a:pPr>
                      <a:r>
                        <a:rPr lang="ru-RU" sz="1200" dirty="0">
                          <a:latin typeface="Times New Roman"/>
                          <a:ea typeface="Calibri"/>
                          <a:cs typeface="Times New Roman"/>
                        </a:rPr>
                        <a:t>Сюжетно-ролевая игра «Овощной магазин»</a:t>
                      </a:r>
                      <a:endParaRPr lang="ru-RU" sz="1200" dirty="0">
                        <a:latin typeface="Calibri"/>
                        <a:ea typeface="Calibri"/>
                        <a:cs typeface="Times New Roman"/>
                      </a:endParaRPr>
                    </a:p>
                  </a:txBody>
                  <a:tcPr marL="68580" marR="68580" marT="0" marB="0"/>
                </a:tc>
              </a:tr>
              <a:tr h="1248552">
                <a:tc vMerge="1">
                  <a:txBody>
                    <a:bodyPr/>
                    <a:lstStyle/>
                    <a:p>
                      <a:endParaRPr lang="ru-RU" dirty="0"/>
                    </a:p>
                  </a:txBody>
                  <a:tcPr/>
                </a:tc>
                <a:tc>
                  <a:txBody>
                    <a:bodyPr/>
                    <a:lstStyle/>
                    <a:p>
                      <a:pPr algn="just">
                        <a:lnSpc>
                          <a:spcPct val="115000"/>
                        </a:lnSpc>
                        <a:spcAft>
                          <a:spcPts val="0"/>
                        </a:spcAft>
                      </a:pPr>
                      <a:r>
                        <a:rPr lang="ru-RU" sz="1200" dirty="0">
                          <a:solidFill>
                            <a:srgbClr val="000000"/>
                          </a:solidFill>
                          <a:latin typeface="Times New Roman"/>
                          <a:ea typeface="Calibri"/>
                          <a:cs typeface="Times New Roman"/>
                        </a:rPr>
                        <a:t>Познакомить с порядковым счетом в пределах 5-10; учить различать воп­росы «Сколько?», «Который?» («Какой?») и правильно отвечать на них</a:t>
                      </a:r>
                      <a:endParaRPr lang="ru-RU" sz="1200" dirty="0">
                        <a:latin typeface="Calibri"/>
                        <a:ea typeface="Calibri"/>
                        <a:cs typeface="Times New Roman"/>
                      </a:endParaRPr>
                    </a:p>
                  </a:txBody>
                  <a:tcPr marL="68580" marR="68580" marT="0" marB="0"/>
                </a:tc>
                <a:tc>
                  <a:txBody>
                    <a:bodyPr/>
                    <a:lstStyle/>
                    <a:p>
                      <a:pPr algn="just">
                        <a:lnSpc>
                          <a:spcPct val="115000"/>
                        </a:lnSpc>
                        <a:spcAft>
                          <a:spcPts val="0"/>
                        </a:spcAft>
                      </a:pPr>
                      <a:r>
                        <a:rPr lang="ru-RU" sz="1200" dirty="0">
                          <a:latin typeface="Times New Roman"/>
                          <a:ea typeface="Calibri"/>
                          <a:cs typeface="Times New Roman"/>
                        </a:rPr>
                        <a:t>Чтение сказки (В. Катаев «</a:t>
                      </a:r>
                      <a:r>
                        <a:rPr lang="ru-RU" sz="1200" dirty="0" err="1">
                          <a:latin typeface="Times New Roman"/>
                          <a:ea typeface="Calibri"/>
                          <a:cs typeface="Times New Roman"/>
                        </a:rPr>
                        <a:t>Цветик-семицветик</a:t>
                      </a:r>
                      <a:r>
                        <a:rPr lang="ru-RU" sz="1200" dirty="0">
                          <a:latin typeface="Times New Roman"/>
                          <a:ea typeface="Calibri"/>
                          <a:cs typeface="Times New Roman"/>
                        </a:rPr>
                        <a:t>»)</a:t>
                      </a:r>
                      <a:endParaRPr lang="ru-RU" sz="1200" dirty="0">
                        <a:latin typeface="Calibri"/>
                        <a:ea typeface="Calibri"/>
                        <a:cs typeface="Times New Roman"/>
                      </a:endParaRPr>
                    </a:p>
                    <a:p>
                      <a:pPr algn="just">
                        <a:lnSpc>
                          <a:spcPct val="115000"/>
                        </a:lnSpc>
                        <a:spcAft>
                          <a:spcPts val="0"/>
                        </a:spcAft>
                      </a:pPr>
                      <a:r>
                        <a:rPr lang="ru-RU" sz="1200" dirty="0">
                          <a:latin typeface="Times New Roman"/>
                          <a:ea typeface="Calibri"/>
                          <a:cs typeface="Times New Roman"/>
                        </a:rPr>
                        <a:t>«Однажды хозяйка с базара пришла»</a:t>
                      </a:r>
                      <a:endParaRPr lang="ru-RU" sz="1200" dirty="0">
                        <a:latin typeface="Calibri"/>
                        <a:ea typeface="Calibri"/>
                        <a:cs typeface="Times New Roman"/>
                      </a:endParaRPr>
                    </a:p>
                  </a:txBody>
                  <a:tcPr marL="68580" marR="68580" marT="0" marB="0"/>
                </a:tc>
              </a:tr>
              <a:tr h="1881369">
                <a:tc>
                  <a:txBody>
                    <a:bodyPr/>
                    <a:lstStyle/>
                    <a:p>
                      <a:pPr algn="just">
                        <a:lnSpc>
                          <a:spcPct val="115000"/>
                        </a:lnSpc>
                        <a:spcAft>
                          <a:spcPts val="0"/>
                        </a:spcAft>
                      </a:pPr>
                      <a:r>
                        <a:rPr lang="ru-RU" sz="1200" dirty="0">
                          <a:latin typeface="Times New Roman"/>
                          <a:ea typeface="Calibri"/>
                          <a:cs typeface="Times New Roman"/>
                        </a:rPr>
                        <a:t>Величина</a:t>
                      </a:r>
                      <a:endParaRPr lang="ru-RU" sz="1200" dirty="0">
                        <a:latin typeface="Calibri"/>
                        <a:ea typeface="Calibri"/>
                        <a:cs typeface="Times New Roman"/>
                      </a:endParaRPr>
                    </a:p>
                    <a:p>
                      <a:pPr algn="just">
                        <a:lnSpc>
                          <a:spcPct val="115000"/>
                        </a:lnSpc>
                        <a:spcAft>
                          <a:spcPts val="0"/>
                        </a:spcAft>
                      </a:pPr>
                      <a:r>
                        <a:rPr lang="ru-RU" sz="1200" dirty="0">
                          <a:latin typeface="Times New Roman"/>
                          <a:ea typeface="Calibri"/>
                          <a:cs typeface="Times New Roman"/>
                        </a:rPr>
                        <a:t>Тема:</a:t>
                      </a:r>
                      <a:endParaRPr lang="ru-RU" sz="1200" dirty="0">
                        <a:latin typeface="Calibri"/>
                        <a:ea typeface="Calibri"/>
                        <a:cs typeface="Times New Roman"/>
                      </a:endParaRPr>
                    </a:p>
                    <a:p>
                      <a:pPr algn="just">
                        <a:lnSpc>
                          <a:spcPct val="115000"/>
                        </a:lnSpc>
                        <a:spcAft>
                          <a:spcPts val="0"/>
                        </a:spcAft>
                      </a:pPr>
                      <a:r>
                        <a:rPr lang="ru-RU" sz="1200" dirty="0">
                          <a:latin typeface="Times New Roman"/>
                          <a:ea typeface="Calibri"/>
                          <a:cs typeface="Times New Roman"/>
                        </a:rPr>
                        <a:t>«Осень»</a:t>
                      </a:r>
                      <a:endParaRPr lang="ru-RU" sz="1200" dirty="0">
                        <a:latin typeface="Calibri"/>
                        <a:ea typeface="Calibri"/>
                        <a:cs typeface="Times New Roman"/>
                      </a:endParaRPr>
                    </a:p>
                  </a:txBody>
                  <a:tcPr marL="68580" marR="68580" marT="0" marB="0"/>
                </a:tc>
                <a:tc>
                  <a:txBody>
                    <a:bodyPr/>
                    <a:lstStyle/>
                    <a:p>
                      <a:pPr algn="just">
                        <a:lnSpc>
                          <a:spcPct val="115000"/>
                        </a:lnSpc>
                        <a:spcAft>
                          <a:spcPts val="0"/>
                        </a:spcAft>
                      </a:pPr>
                      <a:r>
                        <a:rPr lang="ru-RU" sz="1200" dirty="0">
                          <a:solidFill>
                            <a:srgbClr val="000000"/>
                          </a:solidFill>
                          <a:latin typeface="Times New Roman"/>
                          <a:ea typeface="Calibri"/>
                          <a:cs typeface="Times New Roman"/>
                        </a:rPr>
                        <a:t>Закреплять умение устанавливать размерные отношения между 5-10 предметами разной длины (высоты, ширины) или </a:t>
                      </a:r>
                      <a:r>
                        <a:rPr lang="ru-RU" sz="1200" dirty="0" smtClean="0">
                          <a:solidFill>
                            <a:srgbClr val="000000"/>
                          </a:solidFill>
                          <a:latin typeface="Times New Roman"/>
                          <a:ea typeface="Calibri"/>
                          <a:cs typeface="Times New Roman"/>
                        </a:rPr>
                        <a:t>толщины:</a:t>
                      </a:r>
                      <a:r>
                        <a:rPr lang="ru-RU" sz="1200" baseline="0" dirty="0" smtClean="0">
                          <a:solidFill>
                            <a:srgbClr val="000000"/>
                          </a:solidFill>
                          <a:latin typeface="Times New Roman"/>
                          <a:ea typeface="Calibri"/>
                          <a:cs typeface="Times New Roman"/>
                        </a:rPr>
                        <a:t> </a:t>
                      </a:r>
                      <a:r>
                        <a:rPr lang="ru-RU" sz="1200" dirty="0" smtClean="0">
                          <a:solidFill>
                            <a:srgbClr val="000000"/>
                          </a:solidFill>
                          <a:latin typeface="Times New Roman"/>
                          <a:ea typeface="Calibri"/>
                          <a:cs typeface="Times New Roman"/>
                        </a:rPr>
                        <a:t>система­тизировать </a:t>
                      </a:r>
                      <a:r>
                        <a:rPr lang="ru-RU" sz="1200" dirty="0">
                          <a:solidFill>
                            <a:srgbClr val="000000"/>
                          </a:solidFill>
                          <a:latin typeface="Times New Roman"/>
                          <a:ea typeface="Calibri"/>
                          <a:cs typeface="Times New Roman"/>
                        </a:rPr>
                        <a:t>предметы, располагая их в возрастающем (убывающем) поряд­ке по величине</a:t>
                      </a:r>
                      <a:endParaRPr lang="ru-RU" sz="1200" dirty="0">
                        <a:latin typeface="Calibri"/>
                        <a:ea typeface="Calibri"/>
                        <a:cs typeface="Times New Roman"/>
                      </a:endParaRPr>
                    </a:p>
                  </a:txBody>
                  <a:tcPr marL="68580" marR="68580" marT="0" marB="0"/>
                </a:tc>
                <a:tc>
                  <a:txBody>
                    <a:bodyPr/>
                    <a:lstStyle/>
                    <a:p>
                      <a:pPr algn="just">
                        <a:lnSpc>
                          <a:spcPct val="115000"/>
                        </a:lnSpc>
                        <a:spcAft>
                          <a:spcPts val="0"/>
                        </a:spcAft>
                      </a:pPr>
                      <a:r>
                        <a:rPr lang="ru-RU" sz="1200" dirty="0">
                          <a:latin typeface="Times New Roman"/>
                          <a:ea typeface="Calibri"/>
                          <a:cs typeface="Times New Roman"/>
                        </a:rPr>
                        <a:t>Лепка овощей и фруктов разной величины;</a:t>
                      </a:r>
                      <a:endParaRPr lang="ru-RU" sz="1200" dirty="0">
                        <a:latin typeface="Calibri"/>
                        <a:ea typeface="Calibri"/>
                        <a:cs typeface="Times New Roman"/>
                      </a:endParaRPr>
                    </a:p>
                    <a:p>
                      <a:pPr algn="just">
                        <a:lnSpc>
                          <a:spcPct val="115000"/>
                        </a:lnSpc>
                        <a:spcAft>
                          <a:spcPts val="0"/>
                        </a:spcAft>
                      </a:pPr>
                      <a:r>
                        <a:rPr lang="ru-RU" sz="1200" dirty="0">
                          <a:latin typeface="Times New Roman"/>
                          <a:ea typeface="Calibri"/>
                          <a:cs typeface="Times New Roman"/>
                        </a:rPr>
                        <a:t>Аппликация разноцветных ковров</a:t>
                      </a:r>
                      <a:endParaRPr lang="ru-RU" sz="1200" dirty="0">
                        <a:latin typeface="Calibri"/>
                        <a:ea typeface="Calibri"/>
                        <a:cs typeface="Times New Roman"/>
                      </a:endParaRPr>
                    </a:p>
                  </a:txBody>
                  <a:tcPr marL="68580" marR="68580" marT="0" marB="0"/>
                </a:tc>
              </a:tr>
              <a:tr h="1633273">
                <a:tc>
                  <a:txBody>
                    <a:bodyPr/>
                    <a:lstStyle/>
                    <a:p>
                      <a:pPr algn="just">
                        <a:lnSpc>
                          <a:spcPct val="115000"/>
                        </a:lnSpc>
                        <a:spcAft>
                          <a:spcPts val="0"/>
                        </a:spcAft>
                      </a:pPr>
                      <a:r>
                        <a:rPr lang="ru-RU" sz="1200">
                          <a:latin typeface="Times New Roman"/>
                          <a:ea typeface="Calibri"/>
                          <a:cs typeface="Times New Roman"/>
                        </a:rPr>
                        <a:t>Форма </a:t>
                      </a:r>
                      <a:endParaRPr lang="ru-RU" sz="1200">
                        <a:latin typeface="Calibri"/>
                        <a:ea typeface="Calibri"/>
                        <a:cs typeface="Times New Roman"/>
                      </a:endParaRPr>
                    </a:p>
                    <a:p>
                      <a:pPr algn="just">
                        <a:lnSpc>
                          <a:spcPct val="115000"/>
                        </a:lnSpc>
                        <a:spcAft>
                          <a:spcPts val="0"/>
                        </a:spcAft>
                      </a:pPr>
                      <a:r>
                        <a:rPr lang="ru-RU" sz="1200">
                          <a:latin typeface="Times New Roman"/>
                          <a:ea typeface="Calibri"/>
                          <a:cs typeface="Times New Roman"/>
                        </a:rPr>
                        <a:t>Тема:</a:t>
                      </a:r>
                      <a:endParaRPr lang="ru-RU" sz="1200">
                        <a:latin typeface="Calibri"/>
                        <a:ea typeface="Calibri"/>
                        <a:cs typeface="Times New Roman"/>
                      </a:endParaRPr>
                    </a:p>
                    <a:p>
                      <a:pPr algn="just">
                        <a:lnSpc>
                          <a:spcPct val="115000"/>
                        </a:lnSpc>
                        <a:spcAft>
                          <a:spcPts val="0"/>
                        </a:spcAft>
                      </a:pPr>
                      <a:r>
                        <a:rPr lang="ru-RU" sz="1200">
                          <a:latin typeface="Times New Roman"/>
                          <a:ea typeface="Calibri"/>
                          <a:cs typeface="Times New Roman"/>
                        </a:rPr>
                        <a:t>«Осень»</a:t>
                      </a:r>
                      <a:endParaRPr lang="ru-RU" sz="1200">
                        <a:latin typeface="Calibri"/>
                        <a:ea typeface="Calibri"/>
                        <a:cs typeface="Times New Roman"/>
                      </a:endParaRPr>
                    </a:p>
                  </a:txBody>
                  <a:tcPr marL="68580" marR="68580" marT="0" marB="0"/>
                </a:tc>
                <a:tc>
                  <a:txBody>
                    <a:bodyPr/>
                    <a:lstStyle/>
                    <a:p>
                      <a:pPr algn="just">
                        <a:lnSpc>
                          <a:spcPct val="115000"/>
                        </a:lnSpc>
                        <a:spcAft>
                          <a:spcPts val="0"/>
                        </a:spcAft>
                      </a:pPr>
                      <a:r>
                        <a:rPr lang="ru-RU" sz="1200">
                          <a:solidFill>
                            <a:srgbClr val="000000"/>
                          </a:solidFill>
                          <a:latin typeface="Times New Roman"/>
                          <a:ea typeface="Calibri"/>
                          <a:cs typeface="Times New Roman"/>
                        </a:rPr>
                        <a:t>Развивать геометрическую зоркость: умение анализировать и сравни­вать предметы по форме, находить в ближайшем окружении предметы одинаковой и разной формы: книги, картина, одеяла, крышки столов - пря­моугольные, поднос и блюдо - овальные, тарелки - круглые и т. д.</a:t>
                      </a:r>
                      <a:endParaRPr lang="ru-RU" sz="1200">
                        <a:latin typeface="Calibri"/>
                        <a:ea typeface="Calibri"/>
                        <a:cs typeface="Times New Roman"/>
                      </a:endParaRPr>
                    </a:p>
                  </a:txBody>
                  <a:tcPr marL="68580" marR="68580" marT="0" marB="0"/>
                </a:tc>
                <a:tc>
                  <a:txBody>
                    <a:bodyPr/>
                    <a:lstStyle/>
                    <a:p>
                      <a:pPr algn="just">
                        <a:lnSpc>
                          <a:spcPct val="115000"/>
                        </a:lnSpc>
                        <a:spcAft>
                          <a:spcPts val="0"/>
                        </a:spcAft>
                      </a:pPr>
                      <a:r>
                        <a:rPr lang="ru-RU" sz="1200" dirty="0">
                          <a:latin typeface="Times New Roman"/>
                          <a:ea typeface="Calibri"/>
                          <a:cs typeface="Times New Roman"/>
                        </a:rPr>
                        <a:t>Ручной труд (дом, корзина с грибами, поднос с овощами)</a:t>
                      </a:r>
                      <a:endParaRPr lang="ru-RU" sz="1200" dirty="0">
                        <a:latin typeface="Calibri"/>
                        <a:ea typeface="Calibri"/>
                        <a:cs typeface="Times New Roman"/>
                      </a:endParaRPr>
                    </a:p>
                  </a:txBody>
                  <a:tcPr marL="68580" marR="68580" marT="0" marB="0"/>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sz="quarter" idx="1"/>
          </p:nvPr>
        </p:nvGraphicFramePr>
        <p:xfrm>
          <a:off x="251520" y="347308"/>
          <a:ext cx="6552728" cy="5895465"/>
        </p:xfrm>
        <a:graphic>
          <a:graphicData uri="http://schemas.openxmlformats.org/drawingml/2006/table">
            <a:tbl>
              <a:tblPr firstRow="1" bandRow="1">
                <a:tableStyleId>{5940675A-B579-460E-94D1-54222C63F5DA}</a:tableStyleId>
              </a:tblPr>
              <a:tblGrid>
                <a:gridCol w="2124236"/>
                <a:gridCol w="2124236"/>
                <a:gridCol w="2304256"/>
              </a:tblGrid>
              <a:tr h="2028872">
                <a:tc rowSpan="2">
                  <a:txBody>
                    <a:bodyPr/>
                    <a:lstStyle/>
                    <a:p>
                      <a:pPr algn="just">
                        <a:lnSpc>
                          <a:spcPct val="115000"/>
                        </a:lnSpc>
                        <a:spcAft>
                          <a:spcPts val="0"/>
                        </a:spcAft>
                      </a:pPr>
                      <a:r>
                        <a:rPr lang="ru-RU" sz="1200" dirty="0">
                          <a:solidFill>
                            <a:srgbClr val="000000"/>
                          </a:solidFill>
                          <a:latin typeface="Times New Roman" pitchFamily="18" charset="0"/>
                          <a:ea typeface="Calibri"/>
                          <a:cs typeface="Times New Roman" pitchFamily="18" charset="0"/>
                        </a:rPr>
                        <a:t>Ориентировка в пространстве</a:t>
                      </a:r>
                      <a:endParaRPr lang="ru-RU" sz="1200" dirty="0">
                        <a:latin typeface="Times New Roman" pitchFamily="18" charset="0"/>
                        <a:ea typeface="Calibri"/>
                        <a:cs typeface="Times New Roman" pitchFamily="18" charset="0"/>
                      </a:endParaRPr>
                    </a:p>
                    <a:p>
                      <a:pPr algn="just">
                        <a:lnSpc>
                          <a:spcPct val="115000"/>
                        </a:lnSpc>
                        <a:spcAft>
                          <a:spcPts val="0"/>
                        </a:spcAft>
                      </a:pPr>
                      <a:r>
                        <a:rPr lang="ru-RU" sz="1200" dirty="0">
                          <a:latin typeface="Times New Roman" pitchFamily="18" charset="0"/>
                          <a:ea typeface="Calibri"/>
                          <a:cs typeface="Times New Roman" pitchFamily="18" charset="0"/>
                        </a:rPr>
                        <a:t>Тема:</a:t>
                      </a:r>
                    </a:p>
                    <a:p>
                      <a:pPr algn="just">
                        <a:lnSpc>
                          <a:spcPct val="115000"/>
                        </a:lnSpc>
                        <a:spcAft>
                          <a:spcPts val="0"/>
                        </a:spcAft>
                      </a:pPr>
                      <a:r>
                        <a:rPr lang="ru-RU" sz="1200" dirty="0">
                          <a:latin typeface="Times New Roman" pitchFamily="18" charset="0"/>
                          <a:ea typeface="Calibri"/>
                          <a:cs typeface="Times New Roman" pitchFamily="18" charset="0"/>
                        </a:rPr>
                        <a:t>«Осень»</a:t>
                      </a:r>
                    </a:p>
                  </a:txBody>
                  <a:tcPr marL="68580" marR="68580" marT="0" marB="0"/>
                </a:tc>
                <a:tc>
                  <a:txBody>
                    <a:bodyPr/>
                    <a:lstStyle/>
                    <a:p>
                      <a:pPr algn="just">
                        <a:lnSpc>
                          <a:spcPct val="115000"/>
                        </a:lnSpc>
                        <a:spcAft>
                          <a:spcPts val="0"/>
                        </a:spcAft>
                      </a:pPr>
                      <a:r>
                        <a:rPr lang="ru-RU" sz="1200" dirty="0">
                          <a:solidFill>
                            <a:srgbClr val="000000"/>
                          </a:solidFill>
                          <a:latin typeface="Times New Roman" pitchFamily="18" charset="0"/>
                          <a:ea typeface="Calibri"/>
                          <a:cs typeface="Times New Roman" pitchFamily="18" charset="0"/>
                        </a:rPr>
                        <a:t>Совершенствовать умение ориентироваться в окружающем пространст­ве;</a:t>
                      </a:r>
                      <a:endParaRPr lang="ru-RU" sz="1200" dirty="0">
                        <a:latin typeface="Times New Roman" pitchFamily="18" charset="0"/>
                        <a:ea typeface="Calibri"/>
                        <a:cs typeface="Times New Roman" pitchFamily="18" charset="0"/>
                      </a:endParaRPr>
                    </a:p>
                    <a:p>
                      <a:pPr indent="450215" algn="just">
                        <a:lnSpc>
                          <a:spcPct val="115000"/>
                        </a:lnSpc>
                        <a:spcAft>
                          <a:spcPts val="0"/>
                        </a:spcAft>
                      </a:pPr>
                      <a:r>
                        <a:rPr lang="ru-RU" sz="1200" dirty="0">
                          <a:solidFill>
                            <a:srgbClr val="000000"/>
                          </a:solidFill>
                          <a:latin typeface="Times New Roman" pitchFamily="18" charset="0"/>
                          <a:ea typeface="Calibri"/>
                          <a:cs typeface="Times New Roman" pitchFamily="18" charset="0"/>
                        </a:rPr>
                        <a:t>двигаться в заданном направлении, меняя его по сигналу</a:t>
                      </a:r>
                      <a:endParaRPr lang="ru-RU" sz="1200" dirty="0">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ru-RU" sz="1200" dirty="0">
                          <a:latin typeface="Times New Roman" pitchFamily="18" charset="0"/>
                          <a:ea typeface="Calibri"/>
                          <a:cs typeface="Times New Roman" pitchFamily="18" charset="0"/>
                        </a:rPr>
                        <a:t>Музыкально-ритмические движения</a:t>
                      </a:r>
                    </a:p>
                    <a:p>
                      <a:pPr algn="just">
                        <a:lnSpc>
                          <a:spcPct val="115000"/>
                        </a:lnSpc>
                        <a:spcAft>
                          <a:spcPts val="0"/>
                        </a:spcAft>
                      </a:pPr>
                      <a:r>
                        <a:rPr lang="ru-RU" sz="1200" dirty="0">
                          <a:latin typeface="Times New Roman" pitchFamily="18" charset="0"/>
                          <a:ea typeface="Calibri"/>
                          <a:cs typeface="Times New Roman" pitchFamily="18" charset="0"/>
                        </a:rPr>
                        <a:t>«Времена года» муз. И. Штрауса, «Парный танец с листьями и цветами» муз. Ан. </a:t>
                      </a:r>
                      <a:r>
                        <a:rPr lang="ru-RU" sz="1200" dirty="0" smtClean="0">
                          <a:latin typeface="Times New Roman" pitchFamily="18" charset="0"/>
                          <a:ea typeface="Calibri"/>
                          <a:cs typeface="Times New Roman" pitchFamily="18" charset="0"/>
                        </a:rPr>
                        <a:t>Александрова</a:t>
                      </a:r>
                    </a:p>
                    <a:p>
                      <a:pPr algn="just">
                        <a:lnSpc>
                          <a:spcPct val="115000"/>
                        </a:lnSpc>
                        <a:spcAft>
                          <a:spcPts val="0"/>
                        </a:spcAft>
                      </a:pPr>
                      <a:r>
                        <a:rPr lang="ru-RU" sz="1200" dirty="0" smtClean="0">
                          <a:latin typeface="Times New Roman" pitchFamily="18" charset="0"/>
                          <a:ea typeface="Calibri"/>
                          <a:cs typeface="Times New Roman" pitchFamily="18" charset="0"/>
                        </a:rPr>
                        <a:t>Музыкальные </a:t>
                      </a:r>
                      <a:r>
                        <a:rPr lang="ru-RU" sz="1200" dirty="0">
                          <a:latin typeface="Times New Roman" pitchFamily="18" charset="0"/>
                          <a:ea typeface="Calibri"/>
                          <a:cs typeface="Times New Roman" pitchFamily="18" charset="0"/>
                        </a:rPr>
                        <a:t>игры «Я полю, полю лука» муз. Й. Гайдна, «А я по лугу» муз. С. </a:t>
                      </a:r>
                      <a:r>
                        <a:rPr lang="ru-RU" sz="1200" dirty="0" err="1">
                          <a:latin typeface="Times New Roman" pitchFamily="18" charset="0"/>
                          <a:ea typeface="Calibri"/>
                          <a:cs typeface="Times New Roman" pitchFamily="18" charset="0"/>
                        </a:rPr>
                        <a:t>Ржавской</a:t>
                      </a:r>
                      <a:endParaRPr lang="ru-RU" sz="1200" dirty="0">
                        <a:latin typeface="Times New Roman" pitchFamily="18" charset="0"/>
                        <a:ea typeface="Calibri"/>
                        <a:cs typeface="Times New Roman" pitchFamily="18" charset="0"/>
                      </a:endParaRPr>
                    </a:p>
                  </a:txBody>
                  <a:tcPr marL="68580" marR="68580" marT="0" marB="0"/>
                </a:tc>
              </a:tr>
              <a:tr h="1284484">
                <a:tc vMerge="1">
                  <a:txBody>
                    <a:bodyPr/>
                    <a:lstStyle/>
                    <a:p>
                      <a:endParaRPr lang="ru-RU"/>
                    </a:p>
                  </a:txBody>
                  <a:tcPr/>
                </a:tc>
                <a:tc>
                  <a:txBody>
                    <a:bodyPr/>
                    <a:lstStyle/>
                    <a:p>
                      <a:pPr algn="just">
                        <a:lnSpc>
                          <a:spcPct val="115000"/>
                        </a:lnSpc>
                        <a:spcAft>
                          <a:spcPts val="0"/>
                        </a:spcAft>
                      </a:pPr>
                      <a:r>
                        <a:rPr lang="ru-RU" sz="1200" dirty="0">
                          <a:solidFill>
                            <a:srgbClr val="000000"/>
                          </a:solidFill>
                          <a:latin typeface="Times New Roman" pitchFamily="18" charset="0"/>
                          <a:ea typeface="Calibri"/>
                          <a:cs typeface="Times New Roman" pitchFamily="18" charset="0"/>
                        </a:rPr>
                        <a:t>Определять свое местонахождение среди окружающих людей и </a:t>
                      </a:r>
                      <a:r>
                        <a:rPr lang="ru-RU" sz="1200" dirty="0" smtClean="0">
                          <a:solidFill>
                            <a:srgbClr val="000000"/>
                          </a:solidFill>
                          <a:latin typeface="Times New Roman" pitchFamily="18" charset="0"/>
                          <a:ea typeface="Calibri"/>
                          <a:cs typeface="Times New Roman" pitchFamily="18" charset="0"/>
                        </a:rPr>
                        <a:t>предметов,</a:t>
                      </a:r>
                      <a:r>
                        <a:rPr lang="ru-RU" sz="1200" baseline="0" dirty="0" smtClean="0">
                          <a:solidFill>
                            <a:schemeClr val="tx1"/>
                          </a:solidFill>
                          <a:latin typeface="Times New Roman" pitchFamily="18" charset="0"/>
                          <a:ea typeface="Calibri"/>
                          <a:cs typeface="Times New Roman" pitchFamily="18" charset="0"/>
                        </a:rPr>
                        <a:t> </a:t>
                      </a:r>
                      <a:r>
                        <a:rPr lang="ru-RU" sz="1200" dirty="0" smtClean="0">
                          <a:solidFill>
                            <a:srgbClr val="000000"/>
                          </a:solidFill>
                          <a:latin typeface="Times New Roman" pitchFamily="18" charset="0"/>
                          <a:ea typeface="Calibri"/>
                          <a:cs typeface="Times New Roman" pitchFamily="18" charset="0"/>
                        </a:rPr>
                        <a:t>двигаться </a:t>
                      </a:r>
                      <a:r>
                        <a:rPr lang="ru-RU" sz="1200" dirty="0">
                          <a:solidFill>
                            <a:srgbClr val="000000"/>
                          </a:solidFill>
                          <a:latin typeface="Times New Roman" pitchFamily="18" charset="0"/>
                          <a:ea typeface="Calibri"/>
                          <a:cs typeface="Times New Roman" pitchFamily="18" charset="0"/>
                        </a:rPr>
                        <a:t>в заданном направлении, меняя его по сигналу</a:t>
                      </a:r>
                      <a:endParaRPr lang="ru-RU" sz="1200" dirty="0">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ru-RU" sz="1200">
                          <a:latin typeface="Times New Roman" pitchFamily="18" charset="0"/>
                          <a:ea typeface="Calibri"/>
                          <a:cs typeface="Times New Roman" pitchFamily="18" charset="0"/>
                        </a:rPr>
                        <a:t>Подвижные игры «Гуси-лебеди», «Затейники», «Удочка», «Кто быстрее», «Гори-гори ясно!»</a:t>
                      </a:r>
                    </a:p>
                  </a:txBody>
                  <a:tcPr marL="68580" marR="68580" marT="0" marB="0"/>
                </a:tc>
              </a:tr>
              <a:tr h="1050424">
                <a:tc rowSpan="2">
                  <a:txBody>
                    <a:bodyPr/>
                    <a:lstStyle/>
                    <a:p>
                      <a:pPr algn="just">
                        <a:lnSpc>
                          <a:spcPct val="115000"/>
                        </a:lnSpc>
                        <a:spcAft>
                          <a:spcPts val="0"/>
                        </a:spcAft>
                      </a:pPr>
                      <a:r>
                        <a:rPr lang="ru-RU" sz="1200" dirty="0">
                          <a:solidFill>
                            <a:srgbClr val="000000"/>
                          </a:solidFill>
                          <a:latin typeface="Times New Roman" pitchFamily="18" charset="0"/>
                          <a:ea typeface="Calibri"/>
                          <a:cs typeface="Times New Roman" pitchFamily="18" charset="0"/>
                        </a:rPr>
                        <a:t>Ориентировка во времени</a:t>
                      </a:r>
                      <a:endParaRPr lang="ru-RU" sz="1200" dirty="0">
                        <a:latin typeface="Times New Roman" pitchFamily="18" charset="0"/>
                        <a:ea typeface="Calibri"/>
                        <a:cs typeface="Times New Roman" pitchFamily="18" charset="0"/>
                      </a:endParaRPr>
                    </a:p>
                    <a:p>
                      <a:pPr algn="just">
                        <a:lnSpc>
                          <a:spcPct val="115000"/>
                        </a:lnSpc>
                        <a:spcAft>
                          <a:spcPts val="0"/>
                        </a:spcAft>
                      </a:pPr>
                      <a:r>
                        <a:rPr lang="ru-RU" sz="1200" dirty="0">
                          <a:latin typeface="Times New Roman" pitchFamily="18" charset="0"/>
                          <a:ea typeface="Calibri"/>
                          <a:cs typeface="Times New Roman" pitchFamily="18" charset="0"/>
                        </a:rPr>
                        <a:t>Тема:</a:t>
                      </a:r>
                    </a:p>
                    <a:p>
                      <a:pPr algn="just">
                        <a:lnSpc>
                          <a:spcPct val="115000"/>
                        </a:lnSpc>
                        <a:spcAft>
                          <a:spcPts val="0"/>
                        </a:spcAft>
                      </a:pPr>
                      <a:r>
                        <a:rPr lang="ru-RU" sz="1200" dirty="0">
                          <a:latin typeface="Times New Roman" pitchFamily="18" charset="0"/>
                          <a:ea typeface="Calibri"/>
                          <a:cs typeface="Times New Roman" pitchFamily="18" charset="0"/>
                        </a:rPr>
                        <a:t>«Осень»</a:t>
                      </a:r>
                    </a:p>
                  </a:txBody>
                  <a:tcPr marL="68580" marR="68580" marT="0" marB="0"/>
                </a:tc>
                <a:tc>
                  <a:txBody>
                    <a:bodyPr/>
                    <a:lstStyle/>
                    <a:p>
                      <a:pPr algn="just">
                        <a:lnSpc>
                          <a:spcPct val="115000"/>
                        </a:lnSpc>
                        <a:spcAft>
                          <a:spcPts val="0"/>
                        </a:spcAft>
                      </a:pPr>
                      <a:r>
                        <a:rPr lang="ru-RU" sz="1200">
                          <a:solidFill>
                            <a:srgbClr val="000000"/>
                          </a:solidFill>
                          <a:latin typeface="Times New Roman" pitchFamily="18" charset="0"/>
                          <a:ea typeface="Calibri"/>
                          <a:cs typeface="Times New Roman" pitchFamily="18" charset="0"/>
                        </a:rPr>
                        <a:t>Закрепить представление о том, что утро, вечер, день, ночь составляют сутки</a:t>
                      </a:r>
                      <a:endParaRPr lang="ru-RU" sz="1200">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ru-RU" sz="1200" dirty="0">
                          <a:latin typeface="Times New Roman" pitchFamily="18" charset="0"/>
                          <a:ea typeface="Calibri"/>
                          <a:cs typeface="Times New Roman" pitchFamily="18" charset="0"/>
                        </a:rPr>
                        <a:t>Коллекционирование календарей, листьев, шишек, семян</a:t>
                      </a:r>
                    </a:p>
                  </a:txBody>
                  <a:tcPr marL="68580" marR="68580" marT="0" marB="0"/>
                </a:tc>
              </a:tr>
              <a:tr h="1531685">
                <a:tc vMerge="1">
                  <a:txBody>
                    <a:bodyPr/>
                    <a:lstStyle/>
                    <a:p>
                      <a:endParaRPr lang="ru-RU"/>
                    </a:p>
                  </a:txBody>
                  <a:tcPr/>
                </a:tc>
                <a:tc>
                  <a:txBody>
                    <a:bodyPr/>
                    <a:lstStyle/>
                    <a:p>
                      <a:pPr algn="just">
                        <a:lnSpc>
                          <a:spcPct val="115000"/>
                        </a:lnSpc>
                        <a:spcAft>
                          <a:spcPts val="0"/>
                        </a:spcAft>
                      </a:pPr>
                      <a:r>
                        <a:rPr lang="ru-RU" sz="1200" dirty="0">
                          <a:solidFill>
                            <a:srgbClr val="000000"/>
                          </a:solidFill>
                          <a:latin typeface="Times New Roman" pitchFamily="18" charset="0"/>
                          <a:ea typeface="Calibri"/>
                          <a:cs typeface="Times New Roman" pitchFamily="18" charset="0"/>
                        </a:rPr>
                        <a:t>Закреплять умение на конкретных примерах устанавливать последова­тельность различных событий: что было </a:t>
                      </a:r>
                      <a:r>
                        <a:rPr lang="ru-RU" sz="1200" i="1" dirty="0">
                          <a:solidFill>
                            <a:srgbClr val="000000"/>
                          </a:solidFill>
                          <a:latin typeface="Times New Roman" pitchFamily="18" charset="0"/>
                          <a:ea typeface="Calibri"/>
                          <a:cs typeface="Times New Roman" pitchFamily="18" charset="0"/>
                        </a:rPr>
                        <a:t>раньше (сначала), </a:t>
                      </a:r>
                      <a:r>
                        <a:rPr lang="ru-RU" sz="1200" dirty="0">
                          <a:solidFill>
                            <a:srgbClr val="000000"/>
                          </a:solidFill>
                          <a:latin typeface="Times New Roman" pitchFamily="18" charset="0"/>
                          <a:ea typeface="Calibri"/>
                          <a:cs typeface="Times New Roman" pitchFamily="18" charset="0"/>
                        </a:rPr>
                        <a:t>что </a:t>
                      </a:r>
                      <a:r>
                        <a:rPr lang="ru-RU" sz="1200" i="1" dirty="0">
                          <a:solidFill>
                            <a:srgbClr val="000000"/>
                          </a:solidFill>
                          <a:latin typeface="Times New Roman" pitchFamily="18" charset="0"/>
                          <a:ea typeface="Calibri"/>
                          <a:cs typeface="Times New Roman" pitchFamily="18" charset="0"/>
                        </a:rPr>
                        <a:t>позже (по­том)</a:t>
                      </a:r>
                      <a:endParaRPr lang="ru-RU" sz="1200" dirty="0">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ru-RU" sz="1200" dirty="0">
                          <a:latin typeface="Times New Roman" pitchFamily="18" charset="0"/>
                          <a:ea typeface="Calibri"/>
                          <a:cs typeface="Times New Roman" pitchFamily="18" charset="0"/>
                        </a:rPr>
                        <a:t>Проблемная ситуация </a:t>
                      </a:r>
                    </a:p>
                    <a:p>
                      <a:pPr indent="450215" algn="just">
                        <a:lnSpc>
                          <a:spcPct val="115000"/>
                        </a:lnSpc>
                        <a:spcAft>
                          <a:spcPts val="0"/>
                        </a:spcAft>
                      </a:pPr>
                      <a:r>
                        <a:rPr lang="ru-RU" sz="1200" dirty="0">
                          <a:latin typeface="Times New Roman" pitchFamily="18" charset="0"/>
                          <a:ea typeface="Calibri"/>
                          <a:cs typeface="Times New Roman" pitchFamily="18" charset="0"/>
                        </a:rPr>
                        <a:t>(как правильно перейти дорогу, созревание и употребление в пищу овощей и фруктов; правильность подбора одежды, обуви в соответствии с сезоном)</a:t>
                      </a:r>
                    </a:p>
                  </a:txBody>
                  <a:tcPr marL="68580" marR="68580" marT="0" marB="0"/>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Содержимое 3" descr="буратино.jpg"/>
          <p:cNvPicPr>
            <a:picLocks noGrp="1" noChangeAspect="1"/>
          </p:cNvPicPr>
          <p:nvPr>
            <p:ph idx="1"/>
          </p:nvPr>
        </p:nvPicPr>
        <p:blipFill>
          <a:blip r:embed="rId2" cstate="print"/>
          <a:srcRect/>
          <a:stretch>
            <a:fillRect/>
          </a:stretch>
        </p:blipFill>
        <p:spPr>
          <a:xfrm>
            <a:off x="571500" y="357188"/>
            <a:ext cx="1349375" cy="1411287"/>
          </a:xfrm>
        </p:spPr>
      </p:pic>
      <p:sp>
        <p:nvSpPr>
          <p:cNvPr id="6147" name="Прямоугольник 3"/>
          <p:cNvSpPr>
            <a:spLocks noChangeArrowheads="1"/>
          </p:cNvSpPr>
          <p:nvPr/>
        </p:nvSpPr>
        <p:spPr bwMode="auto">
          <a:xfrm>
            <a:off x="2071688" y="214313"/>
            <a:ext cx="6215062" cy="2586037"/>
          </a:xfrm>
          <a:prstGeom prst="rect">
            <a:avLst/>
          </a:prstGeom>
          <a:noFill/>
          <a:ln w="9525">
            <a:noFill/>
            <a:miter lim="800000"/>
            <a:headEnd/>
            <a:tailEnd/>
          </a:ln>
        </p:spPr>
        <p:txBody>
          <a:bodyPr>
            <a:spAutoFit/>
          </a:bodyPr>
          <a:lstStyle/>
          <a:p>
            <a:r>
              <a:rPr lang="ru-RU"/>
              <a:t>Все люди мыслят математически, математически воспринимают происходящие в природе процессы. Отсюда и летоисчисление, и счет времени, и измерение таких явлений как землетрясение, сила ветра, температура воздуха, расстояние до различных звезд и планет, высчитывание лунных и солнечных затмений. Человек привык измерять также и все процессы в собственном организме - давление, температуру тела, частоту пульса, количество различных веществ в крови.</a:t>
            </a:r>
          </a:p>
        </p:txBody>
      </p:sp>
      <p:sp>
        <p:nvSpPr>
          <p:cNvPr id="6148" name="Прямоугольник 4"/>
          <p:cNvSpPr>
            <a:spLocks noChangeArrowheads="1"/>
          </p:cNvSpPr>
          <p:nvPr/>
        </p:nvSpPr>
        <p:spPr bwMode="auto">
          <a:xfrm>
            <a:off x="500063" y="3286125"/>
            <a:ext cx="8072437" cy="1754188"/>
          </a:xfrm>
          <a:prstGeom prst="rect">
            <a:avLst/>
          </a:prstGeom>
          <a:noFill/>
          <a:ln w="9525">
            <a:noFill/>
            <a:miter lim="800000"/>
            <a:headEnd/>
            <a:tailEnd/>
          </a:ln>
        </p:spPr>
        <p:txBody>
          <a:bodyPr>
            <a:spAutoFit/>
          </a:bodyPr>
          <a:lstStyle/>
          <a:p>
            <a:r>
              <a:rPr lang="ru-RU"/>
              <a:t>Еще одним неоспоримым доказательством заложенного в самой природе человека «математического духа» является то, что еще в древнем мире человек создавал различные сложные вещи: орудия труда, оружие, музыкальные инструменты, архитектурные сооружения, и все это – с соблюдением пропорций. Удивительно, ведь в то время еще не было науки. Науки не было, но был «математический дух»...</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wipe(down)">
                                      <p:cBhvr>
                                        <p:cTn id="7" dur="580">
                                          <p:stCondLst>
                                            <p:cond delay="0"/>
                                          </p:stCondLst>
                                        </p:cTn>
                                        <p:tgtEl>
                                          <p:spTgt spid="6147">
                                            <p:txEl>
                                              <p:pRg st="0" end="0"/>
                                            </p:txEl>
                                          </p:spTgt>
                                        </p:tgtEl>
                                      </p:cBhvr>
                                    </p:animEffect>
                                    <p:anim calcmode="lin" valueType="num">
                                      <p:cBhvr>
                                        <p:cTn id="8" dur="1822" tmFilter="0,0; 0.14,0.36; 0.43,0.73; 0.71,0.91; 1.0,1.0">
                                          <p:stCondLst>
                                            <p:cond delay="0"/>
                                          </p:stCondLst>
                                        </p:cTn>
                                        <p:tgtEl>
                                          <p:spTgt spid="6147">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147">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147">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147">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147">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6147">
                                            <p:txEl>
                                              <p:pRg st="0" end="0"/>
                                            </p:txEl>
                                          </p:spTgt>
                                        </p:tgtEl>
                                      </p:cBhvr>
                                      <p:to x="100000" y="60000"/>
                                    </p:animScale>
                                    <p:animScale>
                                      <p:cBhvr>
                                        <p:cTn id="14" dur="166" decel="50000">
                                          <p:stCondLst>
                                            <p:cond delay="676"/>
                                          </p:stCondLst>
                                        </p:cTn>
                                        <p:tgtEl>
                                          <p:spTgt spid="6147">
                                            <p:txEl>
                                              <p:pRg st="0" end="0"/>
                                            </p:txEl>
                                          </p:spTgt>
                                        </p:tgtEl>
                                      </p:cBhvr>
                                      <p:to x="100000" y="100000"/>
                                    </p:animScale>
                                    <p:animScale>
                                      <p:cBhvr>
                                        <p:cTn id="15" dur="26">
                                          <p:stCondLst>
                                            <p:cond delay="1312"/>
                                          </p:stCondLst>
                                        </p:cTn>
                                        <p:tgtEl>
                                          <p:spTgt spid="6147">
                                            <p:txEl>
                                              <p:pRg st="0" end="0"/>
                                            </p:txEl>
                                          </p:spTgt>
                                        </p:tgtEl>
                                      </p:cBhvr>
                                      <p:to x="100000" y="80000"/>
                                    </p:animScale>
                                    <p:animScale>
                                      <p:cBhvr>
                                        <p:cTn id="16" dur="166" decel="50000">
                                          <p:stCondLst>
                                            <p:cond delay="1338"/>
                                          </p:stCondLst>
                                        </p:cTn>
                                        <p:tgtEl>
                                          <p:spTgt spid="6147">
                                            <p:txEl>
                                              <p:pRg st="0" end="0"/>
                                            </p:txEl>
                                          </p:spTgt>
                                        </p:tgtEl>
                                      </p:cBhvr>
                                      <p:to x="100000" y="100000"/>
                                    </p:animScale>
                                    <p:animScale>
                                      <p:cBhvr>
                                        <p:cTn id="17" dur="26">
                                          <p:stCondLst>
                                            <p:cond delay="1642"/>
                                          </p:stCondLst>
                                        </p:cTn>
                                        <p:tgtEl>
                                          <p:spTgt spid="6147">
                                            <p:txEl>
                                              <p:pRg st="0" end="0"/>
                                            </p:txEl>
                                          </p:spTgt>
                                        </p:tgtEl>
                                      </p:cBhvr>
                                      <p:to x="100000" y="90000"/>
                                    </p:animScale>
                                    <p:animScale>
                                      <p:cBhvr>
                                        <p:cTn id="18" dur="166" decel="50000">
                                          <p:stCondLst>
                                            <p:cond delay="1668"/>
                                          </p:stCondLst>
                                        </p:cTn>
                                        <p:tgtEl>
                                          <p:spTgt spid="6147">
                                            <p:txEl>
                                              <p:pRg st="0" end="0"/>
                                            </p:txEl>
                                          </p:spTgt>
                                        </p:tgtEl>
                                      </p:cBhvr>
                                      <p:to x="100000" y="100000"/>
                                    </p:animScale>
                                    <p:animScale>
                                      <p:cBhvr>
                                        <p:cTn id="19" dur="26">
                                          <p:stCondLst>
                                            <p:cond delay="1808"/>
                                          </p:stCondLst>
                                        </p:cTn>
                                        <p:tgtEl>
                                          <p:spTgt spid="6147">
                                            <p:txEl>
                                              <p:pRg st="0" end="0"/>
                                            </p:txEl>
                                          </p:spTgt>
                                        </p:tgtEl>
                                      </p:cBhvr>
                                      <p:to x="100000" y="95000"/>
                                    </p:animScale>
                                    <p:animScale>
                                      <p:cBhvr>
                                        <p:cTn id="20" dur="166" decel="50000">
                                          <p:stCondLst>
                                            <p:cond delay="1834"/>
                                          </p:stCondLst>
                                        </p:cTn>
                                        <p:tgtEl>
                                          <p:spTgt spid="6147">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6148"/>
                                        </p:tgtEl>
                                        <p:attrNameLst>
                                          <p:attrName>style.visibility</p:attrName>
                                        </p:attrNameLst>
                                      </p:cBhvr>
                                      <p:to>
                                        <p:strVal val="visible"/>
                                      </p:to>
                                    </p:set>
                                    <p:animEffect transition="in" filter="blinds(horizontal)">
                                      <p:cBhvr>
                                        <p:cTn id="25" dur="500"/>
                                        <p:tgtEl>
                                          <p:spTgt spid="6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Заголовок 4"/>
          <p:cNvSpPr>
            <a:spLocks noGrp="1"/>
          </p:cNvSpPr>
          <p:nvPr>
            <p:ph type="title"/>
          </p:nvPr>
        </p:nvSpPr>
        <p:spPr>
          <a:xfrm>
            <a:off x="1928813" y="357188"/>
            <a:ext cx="6757987" cy="1060450"/>
          </a:xfrm>
        </p:spPr>
        <p:txBody>
          <a:bodyPr>
            <a:normAutofit fontScale="90000"/>
          </a:bodyPr>
          <a:lstStyle/>
          <a:p>
            <a:r>
              <a:rPr lang="ru-RU" smtClean="0">
                <a:solidFill>
                  <a:srgbClr val="3E6CEC"/>
                </a:solidFill>
                <a:latin typeface="Book Antiqua" pitchFamily="18" charset="0"/>
              </a:rPr>
              <a:t>«</a:t>
            </a:r>
            <a:r>
              <a:rPr lang="ru-RU" sz="3200" b="1" u="sng" smtClean="0">
                <a:solidFill>
                  <a:srgbClr val="3E6CEC"/>
                </a:solidFill>
                <a:latin typeface="Book Antiqua" pitchFamily="18" charset="0"/>
              </a:rPr>
              <a:t>МАТЕМАТИЧЕСКИЙ ДУХ» ПРИСУЩ ВСЕМ ЛЮДЯМ</a:t>
            </a:r>
            <a:endParaRPr lang="ru-RU" b="1" u="sng" smtClean="0">
              <a:solidFill>
                <a:srgbClr val="3E6CEC"/>
              </a:solidFill>
              <a:latin typeface="Book Antiqua" pitchFamily="18" charset="0"/>
            </a:endParaRPr>
          </a:p>
        </p:txBody>
      </p:sp>
      <p:pic>
        <p:nvPicPr>
          <p:cNvPr id="5123" name="Содержимое 3" descr="буратино.jpg"/>
          <p:cNvPicPr>
            <a:picLocks noGrp="1" noChangeAspect="1"/>
          </p:cNvPicPr>
          <p:nvPr>
            <p:ph idx="1"/>
          </p:nvPr>
        </p:nvPicPr>
        <p:blipFill>
          <a:blip r:embed="rId2" cstate="print"/>
          <a:srcRect/>
          <a:stretch>
            <a:fillRect/>
          </a:stretch>
        </p:blipFill>
        <p:spPr>
          <a:xfrm>
            <a:off x="571500" y="357188"/>
            <a:ext cx="1349375" cy="1411287"/>
          </a:xfrm>
        </p:spPr>
      </p:pic>
      <p:sp>
        <p:nvSpPr>
          <p:cNvPr id="5124" name="Прямоугольник 3"/>
          <p:cNvSpPr>
            <a:spLocks noChangeArrowheads="1"/>
          </p:cNvSpPr>
          <p:nvPr/>
        </p:nvSpPr>
        <p:spPr bwMode="auto">
          <a:xfrm>
            <a:off x="214313" y="1928813"/>
            <a:ext cx="8715375" cy="4894262"/>
          </a:xfrm>
          <a:prstGeom prst="rect">
            <a:avLst/>
          </a:prstGeom>
          <a:noFill/>
          <a:ln w="9525">
            <a:noFill/>
            <a:miter lim="800000"/>
            <a:headEnd/>
            <a:tailEnd/>
          </a:ln>
        </p:spPr>
        <p:txBody>
          <a:bodyPr>
            <a:spAutoFit/>
          </a:bodyPr>
          <a:lstStyle/>
          <a:p>
            <a:r>
              <a:rPr lang="ru-RU" sz="2400" dirty="0"/>
              <a:t>«Математическим духом» итальянский педагог называла ни что иное как различные математические способности. Это способность к исследованию окружающего мира, к абстрагированию, точность, оценивание и сравнение, аргументация и суждение, воображение и </a:t>
            </a:r>
            <a:r>
              <a:rPr lang="ru-RU" sz="2400" dirty="0" err="1"/>
              <a:t>креативность</a:t>
            </a:r>
            <a:r>
              <a:rPr lang="ru-RU" sz="2400" dirty="0"/>
              <a:t>. «Математический дух» присущ каждому человеку и проявляется независимо от того, занимается ли человек математическими вычислениями или нет. При определении кратчайшего пути из пункта А в пункт Б, при </a:t>
            </a:r>
            <a:r>
              <a:rPr lang="ru-RU" sz="2400" dirty="0" err="1"/>
              <a:t>рассчитывании</a:t>
            </a:r>
            <a:r>
              <a:rPr lang="ru-RU" sz="2400" dirty="0"/>
              <a:t> времени, требующегося для выполнения различных действий, при забрасывании мяча в баскетбольную корзину - всегда и везде нам необходим глазомер и </a:t>
            </a:r>
            <a:r>
              <a:rPr lang="ru-RU" sz="2400" dirty="0" smtClean="0"/>
              <a:t>математические отношения.</a:t>
            </a:r>
            <a:endParaRPr lang="ru-RU"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5124"/>
                                        </p:tgtEl>
                                        <p:attrNameLst>
                                          <p:attrName>style.visibility</p:attrName>
                                        </p:attrNameLst>
                                      </p:cBhvr>
                                      <p:to>
                                        <p:strVal val="visible"/>
                                      </p:to>
                                    </p:set>
                                    <p:anim calcmode="lin" valueType="num">
                                      <p:cBhvr>
                                        <p:cTn id="7" dur="500" decel="50000" fill="hold">
                                          <p:stCondLst>
                                            <p:cond delay="0"/>
                                          </p:stCondLst>
                                        </p:cTn>
                                        <p:tgtEl>
                                          <p:spTgt spid="512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512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5124"/>
                                        </p:tgtEl>
                                        <p:attrNameLst>
                                          <p:attrName>ppt_w</p:attrName>
                                        </p:attrNameLst>
                                      </p:cBhvr>
                                      <p:tavLst>
                                        <p:tav tm="0">
                                          <p:val>
                                            <p:strVal val="#ppt_w*.05"/>
                                          </p:val>
                                        </p:tav>
                                        <p:tav tm="100000">
                                          <p:val>
                                            <p:strVal val="#ppt_w"/>
                                          </p:val>
                                        </p:tav>
                                      </p:tavLst>
                                    </p:anim>
                                    <p:anim calcmode="lin" valueType="num">
                                      <p:cBhvr>
                                        <p:cTn id="10" dur="1000" fill="hold"/>
                                        <p:tgtEl>
                                          <p:spTgt spid="512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512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512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512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5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692696"/>
            <a:ext cx="8075240" cy="5781256"/>
          </a:xfrm>
        </p:spPr>
        <p:txBody>
          <a:bodyPr>
            <a:normAutofit/>
          </a:bodyPr>
          <a:lstStyle/>
          <a:p>
            <a:pPr>
              <a:buNone/>
            </a:pPr>
            <a:r>
              <a:rPr lang="ru-RU" dirty="0"/>
              <a:t>С учетом </a:t>
            </a:r>
            <a:r>
              <a:rPr lang="ru-RU" dirty="0" smtClean="0"/>
              <a:t>ФГОС  </a:t>
            </a:r>
            <a:r>
              <a:rPr lang="ru-RU" dirty="0"/>
              <a:t>дошкольного образования </a:t>
            </a:r>
            <a:r>
              <a:rPr lang="ru-RU" dirty="0" smtClean="0"/>
              <a:t>формирование </a:t>
            </a:r>
            <a:r>
              <a:rPr lang="ru-RU" dirty="0"/>
              <a:t>элементарных математических представлений у детей дошкольного возраста относится к </a:t>
            </a:r>
            <a:r>
              <a:rPr lang="ru-RU" dirty="0" smtClean="0"/>
              <a:t> образовательной области познавательное развитие  наряду </a:t>
            </a:r>
            <a:r>
              <a:rPr lang="ru-RU" dirty="0"/>
              <a:t>с задачами по сенсорной культуре, познавательно - исследовательской деятельности, конструктивной деятельности, формированием целостной картины миры, расширением кругозора.</a:t>
            </a:r>
          </a:p>
          <a:p>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p:txBody>
          <a:bodyPr>
            <a:normAutofit lnSpcReduction="10000"/>
          </a:bodyPr>
          <a:lstStyle/>
          <a:p>
            <a:r>
              <a:rPr lang="ru-RU" dirty="0" smtClean="0"/>
              <a:t>Познавательное развитие предполагает развитие интересов детей, любознательности, познавательной мотивации; формирование познавательных действий, становление сознания; развитие воображения и творческой активности; формирование первичных представлений о себе, других людях, объектах окружающего мира (форме, цвете, размере, материале, звучании, количестве, </a:t>
            </a:r>
            <a:r>
              <a:rPr lang="ru-RU" smtClean="0"/>
              <a:t>числе, части </a:t>
            </a:r>
            <a:r>
              <a:rPr lang="ru-RU" dirty="0" smtClean="0"/>
              <a:t>и целом, пространстве и времени, движении и покое, причинах и следствиях и др.) о малой родине и Отечестве, об отечественных праздниках и традициях, о планете  Земля, многообразии стран и  народов мира.</a:t>
            </a: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755576" y="980728"/>
            <a:ext cx="7467600" cy="4873752"/>
          </a:xfrm>
        </p:spPr>
        <p:txBody>
          <a:bodyPr>
            <a:normAutofit/>
          </a:bodyPr>
          <a:lstStyle/>
          <a:p>
            <a:pPr>
              <a:buNone/>
            </a:pPr>
            <a:r>
              <a:rPr lang="ru-RU" dirty="0"/>
              <a:t>В настоящее время для реализации </a:t>
            </a:r>
            <a:r>
              <a:rPr lang="ru-RU" dirty="0" smtClean="0"/>
              <a:t>задач математического содержания  необходимо учитывать </a:t>
            </a:r>
            <a:r>
              <a:rPr lang="ru-RU" dirty="0"/>
              <a:t>принципы построения образовательного процесса:</a:t>
            </a:r>
          </a:p>
          <a:p>
            <a:pPr lvl="0">
              <a:buNone/>
            </a:pPr>
            <a:r>
              <a:rPr lang="ru-RU" dirty="0"/>
              <a:t>вариативности, открытости, индивидуализации;</a:t>
            </a:r>
          </a:p>
          <a:p>
            <a:pPr lvl="0">
              <a:buNone/>
            </a:pPr>
            <a:r>
              <a:rPr lang="ru-RU" dirty="0"/>
              <a:t>научной обоснованности и практической </a:t>
            </a:r>
            <a:r>
              <a:rPr lang="ru-RU" dirty="0" smtClean="0"/>
              <a:t>применимости. А также : </a:t>
            </a:r>
            <a:endParaRPr lang="ru-RU" dirty="0"/>
          </a:p>
          <a:p>
            <a:pPr lvl="0">
              <a:buNone/>
            </a:pPr>
            <a:r>
              <a:rPr lang="ru-RU" dirty="0"/>
              <a:t>интеграции;</a:t>
            </a:r>
          </a:p>
          <a:p>
            <a:pPr lvl="0">
              <a:buNone/>
            </a:pPr>
            <a:r>
              <a:rPr lang="ru-RU" dirty="0"/>
              <a:t>комплексно - тематического построения содержания с учетом примерного календаря праздников и </a:t>
            </a:r>
            <a:r>
              <a:rPr lang="ru-RU" dirty="0" smtClean="0"/>
              <a:t>д.р.( с зависимости от программы).</a:t>
            </a:r>
            <a:endParaRPr lang="ru-RU" dirty="0"/>
          </a:p>
          <a:p>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683568" y="1124744"/>
            <a:ext cx="7467600" cy="4873752"/>
          </a:xfrm>
        </p:spPr>
        <p:txBody>
          <a:bodyPr>
            <a:normAutofit lnSpcReduction="10000"/>
          </a:bodyPr>
          <a:lstStyle/>
          <a:p>
            <a:pPr>
              <a:buNone/>
            </a:pPr>
            <a:r>
              <a:rPr lang="ru-RU" dirty="0"/>
              <a:t>Особенностью работы по математике с детьми дошкольного возраста является интеграция области </a:t>
            </a:r>
            <a:r>
              <a:rPr lang="ru-RU" dirty="0" smtClean="0"/>
              <a:t>познавательное развитие  </a:t>
            </a:r>
            <a:r>
              <a:rPr lang="ru-RU" dirty="0"/>
              <a:t>с другими образовательными областями: «</a:t>
            </a:r>
            <a:r>
              <a:rPr lang="ru-RU" dirty="0" smtClean="0"/>
              <a:t>Физическое развитие», «Социально-коммуникативное развитие», «Речевое развитие», «Художественно-эстетическое развитие». </a:t>
            </a:r>
            <a:r>
              <a:rPr lang="ru-RU" dirty="0"/>
              <a:t>В соответствии с возрастными возможностями и особенностями воспитанников</a:t>
            </a:r>
            <a:r>
              <a:rPr lang="ru-RU" dirty="0" smtClean="0"/>
              <a:t>.</a:t>
            </a:r>
          </a:p>
          <a:p>
            <a:pPr>
              <a:buNone/>
            </a:pPr>
            <a:r>
              <a:rPr lang="ru-RU" dirty="0" smtClean="0"/>
              <a:t>Программа предполагает комплексность подхода, обеспечивая развитие детей во всех взаимодополняющих образовательных областях (пункт 2.5 Стандарта).</a:t>
            </a:r>
          </a:p>
          <a:p>
            <a:pPr>
              <a:buNone/>
            </a:pPr>
            <a:endParaRPr lang="ru-RU" dirty="0"/>
          </a:p>
          <a:p>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199</TotalTime>
  <Words>3436</Words>
  <Application>Microsoft Office PowerPoint</Application>
  <PresentationFormat>Экран (4:3)</PresentationFormat>
  <Paragraphs>156</Paragraphs>
  <Slides>36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36</vt:i4>
      </vt:variant>
    </vt:vector>
  </HeadingPairs>
  <TitlesOfParts>
    <vt:vector size="37" baseType="lpstr">
      <vt:lpstr>Эркер</vt:lpstr>
      <vt:lpstr>Познавательное развитие: формирование элементарных математических представлений</vt:lpstr>
      <vt:lpstr>Слайд 2</vt:lpstr>
      <vt:lpstr>Слайд 3</vt:lpstr>
      <vt:lpstr>Слайд 4</vt:lpstr>
      <vt:lpstr>«МАТЕМАТИЧЕСКИЙ ДУХ» ПРИСУЩ ВСЕМ ЛЮДЯМ</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Пример</vt:lpstr>
      <vt:lpstr>Слайд 35</vt:lpstr>
      <vt:lpstr>Слайд 36</vt:lpstr>
    </vt:vector>
  </TitlesOfParts>
  <Company>CSPU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pozdnyakovapa</dc:creator>
  <cp:lastModifiedBy>edakovaib</cp:lastModifiedBy>
  <cp:revision>58</cp:revision>
  <dcterms:created xsi:type="dcterms:W3CDTF">2014-01-14T08:30:31Z</dcterms:created>
  <dcterms:modified xsi:type="dcterms:W3CDTF">2014-03-13T03:17:18Z</dcterms:modified>
</cp:coreProperties>
</file>