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320" cy="6809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320" cy="6809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Рисунок 105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320" cy="6809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Рисунок 141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142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320" cy="6809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emethod.ru/about.php?id_submenu=1" TargetMode="External"/><Relationship Id="rId2" Type="http://schemas.openxmlformats.org/officeDocument/2006/relationships/hyperlink" Target="http://www.evolkov.net/case/case.study.html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www.google.ru/imghp?hl=ru" TargetMode="External"/><Relationship Id="rId4" Type="http://schemas.openxmlformats.org/officeDocument/2006/relationships/hyperlink" Target="http://www.ido.edu.ru/ffec/psych/ps13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800640" y="2396520"/>
            <a:ext cx="7569000" cy="208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4000" b="1" strike="noStrike" spc="-1" dirty="0" smtClean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Кейс-технология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4000" b="1" strike="noStrike" spc="-1" dirty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            в деятельности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                  педагога ДОО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4608000" y="5616000"/>
            <a:ext cx="3456000" cy="720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Воспитатели: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Битенова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А.А</a:t>
            </a:r>
          </a:p>
          <a:p>
            <a:pPr algn="ctr"/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Матыцына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8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Е.А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907640" y="332640"/>
            <a:ext cx="6983640" cy="71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2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Кейс-проигрывание ролей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32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</a:t>
            </a:r>
            <a:r>
              <a:rPr lang="ru-RU" sz="3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–</a:t>
            </a:r>
            <a:r>
              <a:rPr lang="ru-RU" sz="32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</a:t>
            </a: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это сюжетно-ролевая игра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с проблемой.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0" y="2996952"/>
            <a:ext cx="3456384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563888" cy="373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1691640" y="260640"/>
            <a:ext cx="745128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2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  Кейс-конкретных ситуаций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32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 </a:t>
            </a:r>
            <a:r>
              <a:rPr lang="ru-RU" sz="3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–</a:t>
            </a:r>
            <a:r>
              <a:rPr lang="ru-RU" sz="32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</a:t>
            </a: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это ситуация, которая произошла   конкретно на месте,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в которой всё подробно разбирают, анализируют и приходят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 решению.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140968"/>
            <a:ext cx="3086100" cy="331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69" y="2708920"/>
            <a:ext cx="342084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67640" y="188640"/>
            <a:ext cx="822852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         Этапы работы с кейсом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9" name="Table 2"/>
          <p:cNvGraphicFramePr/>
          <p:nvPr/>
        </p:nvGraphicFramePr>
        <p:xfrm>
          <a:off x="1259640" y="908640"/>
          <a:ext cx="7632360" cy="5895360"/>
        </p:xfrm>
        <a:graphic>
          <a:graphicData uri="http://schemas.openxmlformats.org/drawingml/2006/table">
            <a:tbl>
              <a:tblPr/>
              <a:tblGrid>
                <a:gridCol w="3553920"/>
                <a:gridCol w="4078440"/>
              </a:tblGrid>
              <a:tr h="3571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66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Первый этап: Подготовительный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25200">
                      <a:solidFill>
                        <a:srgbClr val="4BACC6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325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Деятельность педагога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252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BACC6"/>
                      </a:solidFill>
                    </a:lnB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Деятельность детей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12240">
                      <a:solidFill>
                        <a:srgbClr val="4BACC6"/>
                      </a:solidFill>
                    </a:lnB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55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- показывает фотографию, зачитывает текст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12240">
                      <a:solidFill>
                        <a:srgbClr val="4BACC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-знакомятся с ситуацией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12240">
                      <a:solidFill>
                        <a:srgbClr val="4BACC6"/>
                      </a:solidFill>
                    </a:lnB>
                    <a:noFill/>
                  </a:tcPr>
                </a:tc>
              </a:tr>
              <a:tr h="3571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66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Второй этап: Мотивационный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12240">
                      <a:solidFill>
                        <a:srgbClr val="4BACC6"/>
                      </a:solidFill>
                    </a:lnB>
                    <a:solidFill>
                      <a:srgbClr val="4BACC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325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Деятельность педагога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12240">
                      <a:solidFill>
                        <a:srgbClr val="4BACC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Деятельность детей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12240">
                      <a:solidFill>
                        <a:srgbClr val="4BACC6"/>
                      </a:solidFill>
                    </a:lnB>
                    <a:noFill/>
                  </a:tcPr>
                </a:tc>
              </a:tr>
              <a:tr h="79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- формирует суть проблемы;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- формирует задание;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- мотивирует к поиску решения.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12240">
                      <a:solidFill>
                        <a:srgbClr val="4BACC6"/>
                      </a:solidFill>
                    </a:lnB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- осознают проблему;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- концентрируются на поиске решений в данной ситуации.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12240">
                      <a:solidFill>
                        <a:srgbClr val="4BACC6"/>
                      </a:solidFill>
                    </a:lnB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3571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66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Третий этап: «Мозговой штурм»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12240">
                      <a:solidFill>
                        <a:srgbClr val="4BACC6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325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Деятельность педагога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12240">
                      <a:solidFill>
                        <a:srgbClr val="4BACC6"/>
                      </a:solidFill>
                    </a:lnB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Деятельность детей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12240">
                      <a:solidFill>
                        <a:srgbClr val="4BACC6"/>
                      </a:solidFill>
                    </a:lnB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102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- активизирует детей при помощи ключевых вопросов;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- помогает проанализировать принятое решение.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12240">
                      <a:solidFill>
                        <a:srgbClr val="4BACC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- представляют свои варианты решения;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- находят совместное решение;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- формулируют выводы.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12240">
                      <a:solidFill>
                        <a:srgbClr val="4BACC6"/>
                      </a:solidFill>
                    </a:lnB>
                    <a:noFill/>
                  </a:tcPr>
                </a:tc>
              </a:tr>
              <a:tr h="3571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669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Четвертый этап: оценочно-рефлексивный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12240">
                      <a:solidFill>
                        <a:srgbClr val="4BACC6"/>
                      </a:solidFill>
                    </a:lnB>
                    <a:solidFill>
                      <a:srgbClr val="4BACC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325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Деятельность педагога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12240">
                      <a:solidFill>
                        <a:srgbClr val="4BACC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Деятельность детей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12240">
                      <a:solidFill>
                        <a:srgbClr val="4BACC6"/>
                      </a:solidFill>
                    </a:lnB>
                    <a:noFill/>
                  </a:tcPr>
                </a:tc>
              </a:tr>
              <a:tr h="79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- побуждает детей к поиску ситуаций, в которых можно применить полученные знания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12240">
                      <a:solidFill>
                        <a:srgbClr val="4BACC6"/>
                      </a:solidFill>
                    </a:lnB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StarSymbol"/>
                        <a:buChar char="-"/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размышляют, выдвигают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     аргументы;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Bookman Old Style"/>
                        </a:rPr>
                        <a:t>- применяют полученные знания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BACC6"/>
                      </a:solidFill>
                    </a:lnL>
                    <a:lnR w="12240">
                      <a:solidFill>
                        <a:srgbClr val="4BACC6"/>
                      </a:solidFill>
                    </a:lnR>
                    <a:lnT w="12240">
                      <a:solidFill>
                        <a:srgbClr val="4BACC6"/>
                      </a:solidFill>
                    </a:lnT>
                    <a:lnB w="12240">
                      <a:solidFill>
                        <a:srgbClr val="4BACC6"/>
                      </a:solidFill>
                    </a:lnB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619640" y="332640"/>
            <a:ext cx="7230960" cy="459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  </a:t>
            </a:r>
            <a:r>
              <a:rPr lang="ru-RU" sz="3200" b="1" i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Кейс-технология: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во-первых, позволяет широко использовать методы активного обучения;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во-вторых, позволяет погрузить детей в проблемную ситуацию и, путём подбора решений, найти выход;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в-третьих, ориентирует детей на практическое использование полученных знаний;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just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в-четвёртых, позволяет изучить эмоционально сложные ситуации в безопасных условиях, а не в реальной жизни.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1" name="Рисунок 2"/>
          <p:cNvPicPr/>
          <p:nvPr/>
        </p:nvPicPr>
        <p:blipFill>
          <a:blip r:embed="rId2"/>
          <a:stretch/>
        </p:blipFill>
        <p:spPr>
          <a:xfrm>
            <a:off x="4075200" y="4797000"/>
            <a:ext cx="2989800" cy="157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763640" y="548640"/>
            <a:ext cx="6911640" cy="386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*** </a:t>
            </a:r>
            <a:r>
              <a:rPr lang="ru-RU" sz="28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Умственные занятия оказывают на человека такое благотворное влияние, какое солнце оказывает на природу;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они рассеивают мрачное настроение, постепенно облегчают, согревают, поднимают дух </a:t>
            </a:r>
            <a:r>
              <a:rPr lang="ru-RU" sz="2800" b="1" i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***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В. Гумбольдт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Рисунок 1"/>
          <p:cNvPicPr/>
          <p:nvPr/>
        </p:nvPicPr>
        <p:blipFill>
          <a:blip r:embed="rId2"/>
          <a:stretch/>
        </p:blipFill>
        <p:spPr>
          <a:xfrm>
            <a:off x="594000" y="3357000"/>
            <a:ext cx="3223080" cy="293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1547640" y="836640"/>
            <a:ext cx="7343640" cy="438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2060"/>
              </a:buClr>
              <a:buFont typeface="Calibri"/>
              <a:buAutoNum type="arabicPeriod"/>
            </a:pPr>
            <a:r>
              <a:rPr lang="ru-RU" sz="1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Долгоруков, А. Метод case-study как современная технология профессионально-ориентированного обучения/ </a:t>
            </a:r>
            <a:r>
              <a:rPr lang="ru-RU" sz="14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  <a:hlinkClick r:id="rId2"/>
              </a:rPr>
              <a:t>URL:http://www.evolkov.net/case/case.study.html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2060"/>
              </a:buClr>
              <a:buFont typeface="Calibri"/>
              <a:buAutoNum type="arabicPeriod"/>
            </a:pPr>
            <a:r>
              <a:rPr lang="ru-RU" sz="1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Земскова А.С. Использование кейс-метода в образовательном процессе // Совет ректоров. – 2008. – №8. – С. 12-16.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2060"/>
              </a:buClr>
              <a:buFont typeface="Calibri"/>
              <a:buAutoNum type="arabicPeriod"/>
            </a:pPr>
            <a:r>
              <a:rPr lang="ru-RU" sz="1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Кейс-метод. Окно в мир ситуационной методики обучения (case-study). [Электронный ресурс] / Доступ: http://www.casemethod.ru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2060"/>
              </a:buClr>
              <a:buFont typeface="Calibri"/>
              <a:buAutoNum type="arabicPeriod"/>
            </a:pPr>
            <a:r>
              <a:rPr lang="ru-RU" sz="1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Сурмин, Ю. Что такое CASE-метод? Взгляд теоретика и практика./ URL: </a:t>
            </a:r>
            <a:r>
              <a:rPr lang="ru-RU" sz="14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  <a:hlinkClick r:id="rId3"/>
              </a:rPr>
              <a:t>http://www.casemethod.ru/about.php?id_submenu=1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2060"/>
              </a:buClr>
              <a:buFont typeface="Calibri"/>
              <a:buAutoNum type="arabicPeriod"/>
            </a:pPr>
            <a:r>
              <a:rPr lang="ru-RU" sz="1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Федянин Н., Давиденко В. Чем «кейс» отличается от чемоданчика? – Обучение за рубежом, 2000, №7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2060"/>
              </a:buClr>
              <a:buFont typeface="Calibri"/>
              <a:buAutoNum type="arabicPeriod"/>
            </a:pPr>
            <a:r>
              <a:rPr lang="ru-RU" sz="1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Шимутина Е.Н. Использование кейс- технологий в учебном процессе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2060"/>
              </a:buClr>
              <a:buFont typeface="Calibri"/>
              <a:buAutoNum type="arabicPeriod"/>
            </a:pPr>
            <a:r>
              <a:rPr lang="ru-RU" sz="1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http://www.psylist.net/pedagogika/inovacii.htm    Педагогические технологии и инновации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2060"/>
              </a:buClr>
              <a:buFont typeface="Calibri"/>
              <a:buAutoNum type="arabicPeriod"/>
            </a:pPr>
            <a:r>
              <a:rPr lang="ru-RU" sz="1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Развивающие педагогические технологии </a:t>
            </a:r>
            <a:r>
              <a:rPr lang="ru-RU" sz="14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  <a:hlinkClick r:id="rId4"/>
              </a:rPr>
              <a:t>http://www.ido.edu.ru/ffec/psych/ps13.html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2060"/>
              </a:buClr>
              <a:buFont typeface="Calibri"/>
              <a:buAutoNum type="arabicPeriod"/>
            </a:pPr>
            <a:r>
              <a:rPr lang="ru-RU" sz="1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Картинки Google </a:t>
            </a:r>
            <a:r>
              <a:rPr lang="ru-RU" sz="14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  <a:hlinkClick r:id="rId5"/>
              </a:rPr>
              <a:t>https://www.google.ru/imghp?hl=ru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2060"/>
              </a:buClr>
              <a:buFont typeface="Calibri"/>
              <a:buAutoNum type="arabicPeriod"/>
            </a:pPr>
            <a:r>
              <a:rPr lang="ru-RU" sz="1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Фокина Лидия Петровна, учитель начальных классов МКОУ «СОШ ст. Евсино» Искитимского района Новосибирской области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2051640" y="402120"/>
            <a:ext cx="151092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Источники: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884600" y="2997000"/>
            <a:ext cx="5543640" cy="161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4400" b="1" i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Спасибо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за внимание!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938880" y="332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40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      Кейс-технология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40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            в деятельности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                  педагога ДОО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467640" y="2510640"/>
            <a:ext cx="8496000" cy="377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Название </a:t>
            </a:r>
            <a:r>
              <a:rPr lang="ru-RU" sz="24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кейс-технология</a:t>
            </a: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Произошло от латинского «casus» --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запутанный, необычный случай;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а также от английского «case» -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  портфель, чемоданчик.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Рисунок 3"/>
          <p:cNvPicPr/>
          <p:nvPr/>
        </p:nvPicPr>
        <p:blipFill>
          <a:blip r:embed="rId2"/>
          <a:stretch/>
        </p:blipFill>
        <p:spPr>
          <a:xfrm>
            <a:off x="6660360" y="4293000"/>
            <a:ext cx="2087280" cy="221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1475640" y="260640"/>
            <a:ext cx="7487640" cy="103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0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Кейс-технология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0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в деятельности педагога ДОО</a:t>
            </a:r>
            <a:r>
              <a:rPr lang="ru-RU" sz="32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3276000" y="1268640"/>
            <a:ext cx="568260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«Единственный путь,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ведущий к знанию – это деятельность»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Джордж Бернард Шоу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971640" y="2421000"/>
            <a:ext cx="7986600" cy="283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Кейс-технология </a:t>
            </a:r>
            <a:r>
              <a:rPr lang="ru-RU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(case-study) представляет собой синтез проблемного обучения, информационно-коммуникативных технологий, метода проектов.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Это интерактивная технология для краткосрочного обучения , на основе реальных или вымышленных ситуаций, направленная не столько на освоение знаний, сколько на формирование у слушателей новых качеств и умений.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Picture 2"/>
          <p:cNvPicPr/>
          <p:nvPr/>
        </p:nvPicPr>
        <p:blipFill>
          <a:blip r:embed="rId2"/>
          <a:stretch/>
        </p:blipFill>
        <p:spPr>
          <a:xfrm>
            <a:off x="2267640" y="4451040"/>
            <a:ext cx="4967640" cy="222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104200" y="260640"/>
            <a:ext cx="649908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 Историческая справка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1619640" y="1700640"/>
            <a:ext cx="719964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Впервые работа с кейсами в рамках учебного процесса была реализована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в Гарвардской школе бизнеса в 1908 г.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В России данная технология стала внедряться лишь последние 3-4 года.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2"/>
          <a:stretch/>
        </p:blipFill>
        <p:spPr>
          <a:xfrm>
            <a:off x="1187640" y="3706560"/>
            <a:ext cx="3449520" cy="266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1547640" y="404640"/>
            <a:ext cx="7199640" cy="20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2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  Цель кейс-технологии:    </a:t>
            </a:r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максимальное вовлечение каждого       участника в самостоятельную работу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по решению поставленной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проблемы или задачи.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32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   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Рисунок 2"/>
          <p:cNvPicPr/>
          <p:nvPr/>
        </p:nvPicPr>
        <p:blipFill>
          <a:blip r:embed="rId2"/>
          <a:stretch/>
        </p:blipFill>
        <p:spPr>
          <a:xfrm>
            <a:off x="1932480" y="2853000"/>
            <a:ext cx="5360760" cy="351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979640" y="188640"/>
            <a:ext cx="670608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Задачи: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1475640" y="908640"/>
            <a:ext cx="7415640" cy="539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  </a:t>
            </a:r>
            <a:r>
              <a:rPr lang="ru-RU" sz="2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1. </a:t>
            </a:r>
            <a:r>
              <a:rPr lang="ru-RU" sz="2400" b="1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Учить: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19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получать необходимую информацию в общении;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19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умению соотносить свои устремления с интересами других;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19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доказывать свою точку зрения, аргументировать ответ, формулировать вопрос, участвовать в дискуссии;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19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отстаивать свою точку зрения;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2. </a:t>
            </a:r>
            <a:r>
              <a:rPr lang="ru-RU" sz="2200" b="1" i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Формировать коммуникативные  навыки: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15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19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работать в команде;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15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19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вести диалог со взрослыми и сверстниками;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15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19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адекватно реагировать в возникающих конфликтных ситуациях;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>
              <a:lnSpc>
                <a:spcPct val="115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19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применять самостоятельно, без помощи взрослого, полученные знания в реальной жизни.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902600" y="404640"/>
            <a:ext cx="670608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Виды кейс-технологии: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1763640" y="1124640"/>
            <a:ext cx="6983640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Кейс-иллюстрации;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Кейс-фото;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Проигрывание ролей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 (ролевое проектирование);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Анализ конкретных ситуаций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3024336" cy="295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689" y="3501008"/>
            <a:ext cx="3501679" cy="295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835640" y="571320"/>
            <a:ext cx="7055640" cy="298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</a:pPr>
            <a:r>
              <a:rPr lang="ru-RU" sz="32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Методы кейс-технологии: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Кейс-прогнозирование;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Кейс-неоднозначная ситуация;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Кейс-проблемная ситуация;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Кейс с добавлением проблемной ситуации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8" y="3555720"/>
            <a:ext cx="3228688" cy="290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55720"/>
            <a:ext cx="3745616" cy="290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2195640" y="274680"/>
            <a:ext cx="649008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200" b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Кейс-иллюстрация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1907640" y="980640"/>
            <a:ext cx="6899400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используется для рассмотрения проблемной ситуации.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i="1" strike="noStrike" spc="-1">
                <a:solidFill>
                  <a:srgbClr val="CC0066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Цель:</a:t>
            </a:r>
            <a:r>
              <a:rPr lang="ru-RU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man Old Style"/>
                <a:ea typeface="DejaVu Sans"/>
              </a:rPr>
              <a:t> разбор сути проблемы, анализ возможных решений и выбор лучшего из них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284984"/>
            <a:ext cx="2952328" cy="309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2952328" cy="309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705</Words>
  <Application>Microsoft Office PowerPoint</Application>
  <PresentationFormat>Экран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Универсальные</dc:title>
  <dc:creator>Фокина Лидия Петровна</dc:creator>
  <cp:keywords>Шаблон презентации</cp:keywords>
  <cp:lastModifiedBy>DNS</cp:lastModifiedBy>
  <cp:revision>169</cp:revision>
  <dcterms:created xsi:type="dcterms:W3CDTF">2014-07-06T18:18:01Z</dcterms:created>
  <dcterms:modified xsi:type="dcterms:W3CDTF">2020-11-04T08:44:57Z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