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9" r:id="rId4"/>
    <p:sldId id="302" r:id="rId5"/>
    <p:sldId id="290" r:id="rId6"/>
    <p:sldId id="291" r:id="rId7"/>
    <p:sldId id="293" r:id="rId8"/>
    <p:sldId id="295" r:id="rId9"/>
    <p:sldId id="294" r:id="rId10"/>
    <p:sldId id="303" r:id="rId11"/>
    <p:sldId id="301" r:id="rId12"/>
    <p:sldId id="296" r:id="rId13"/>
    <p:sldId id="297" r:id="rId14"/>
    <p:sldId id="298" r:id="rId15"/>
    <p:sldId id="299" r:id="rId16"/>
    <p:sldId id="30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042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176" autoAdjust="0"/>
    <p:restoredTop sz="46087" autoAdjust="0"/>
  </p:normalViewPr>
  <p:slideViewPr>
    <p:cSldViewPr>
      <p:cViewPr>
        <p:scale>
          <a:sx n="70" d="100"/>
          <a:sy n="70" d="100"/>
        </p:scale>
        <p:origin x="-184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0B83-E6F9-426D-B4E3-425320FF267A}" type="datetimeFigureOut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2CF0-A6D9-4B84-8778-48CE1D40DB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748B3-1AAC-40B2-81F2-DB54BDEB91FF}" type="datetimeFigureOut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06E4-DAE8-48E4-B6B9-9B7D24A8A0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5ED1C-28B5-4BB5-A31F-CA21819778BE}" type="datetimeFigureOut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E72CA-A3EB-4A33-AE92-95594BFC47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A6850-87FD-433F-A338-3AB0FB125FCF}" type="datetimeFigureOut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3E30-7CDD-4ABF-A2ED-F2298ACBAE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68D8-3E95-440B-AEA3-DDD032A848EE}" type="datetimeFigureOut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F37E-5EF2-4A03-9A4E-7010843D42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0343-09B5-45CF-8AA9-B802430267C7}" type="datetimeFigureOut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0D2F-EA01-4140-9F7D-624C68E7FC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03E3-2F41-4811-934A-4FB282C5092A}" type="datetimeFigureOut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6B96-D4BE-4EE3-B53F-2D756C831C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0982-7844-44CB-8091-DBFEB9943F27}" type="datetimeFigureOut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BCDAA-A141-45C2-A703-894D2196F8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2F860-581A-4776-97F6-0EEB669179F1}" type="datetimeFigureOut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963E-01EE-498A-8670-61D2814AFE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E5E9-5DF2-4512-8591-2965446054C3}" type="datetimeFigureOut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F7404-D734-4BA9-B657-5095A6E742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51B44-968F-4F7A-9ABD-025C59B651CE}" type="datetimeFigureOut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87F0-4B1A-479E-BB26-3F95952BBA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C9996D-C028-4B15-949F-7851E1B65169}" type="datetimeFigureOut">
              <a:rPr lang="ru-RU"/>
              <a:pPr>
                <a:defRPr/>
              </a:pPr>
              <a:t>27.10.2020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399FB5-17FC-4AC5-97E4-113D6580BC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500042"/>
            <a:ext cx="5530862" cy="4000528"/>
          </a:xfrm>
        </p:spPr>
        <p:txBody>
          <a:bodyPr anchor="ctr"/>
          <a:lstStyle/>
          <a:p>
            <a:pPr eaLnBrk="1" hangingPunct="1"/>
            <a:endParaRPr lang="ru-RU" sz="4000" b="1" i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4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4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4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Кинезиологические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упражнения для дошкольников, как вид здоровьесберегающих технологий</a:t>
            </a:r>
            <a:endParaRPr lang="ru-RU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 Ахудьянова Е.В.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Мотылева Е.С.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b="1" i="1" dirty="0" smtClean="0">
              <a:solidFill>
                <a:schemeClr val="tx1"/>
              </a:solidFill>
            </a:endParaRPr>
          </a:p>
          <a:p>
            <a:pPr eaLnBrk="1" hangingPunct="1"/>
            <a:endParaRPr lang="ru-RU" sz="4000" b="1" i="1" dirty="0" smtClean="0">
              <a:solidFill>
                <a:srgbClr val="00B050"/>
              </a:solidFill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131840" y="2708920"/>
            <a:ext cx="4752000" cy="111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2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Игра «Проведи по дорожке»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Кораблики Фото\PMLRfDienFY.jpg"/>
          <p:cNvPicPr>
            <a:picLocks noChangeAspect="1" noChangeArrowheads="1"/>
          </p:cNvPicPr>
          <p:nvPr/>
        </p:nvPicPr>
        <p:blipFill>
          <a:blip r:embed="rId2"/>
          <a:srcRect t="14583" r="4283" b="29167"/>
          <a:stretch>
            <a:fillRect/>
          </a:stretch>
        </p:blipFill>
        <p:spPr bwMode="auto">
          <a:xfrm rot="21001223">
            <a:off x="858190" y="2486434"/>
            <a:ext cx="3452932" cy="3610437"/>
          </a:xfrm>
          <a:prstGeom prst="rect">
            <a:avLst/>
          </a:prstGeom>
          <a:noFill/>
        </p:spPr>
      </p:pic>
      <p:pic>
        <p:nvPicPr>
          <p:cNvPr id="8195" name="Picture 3" descr="F:\Кораблики Фото\u1UHROoby2M.jpg"/>
          <p:cNvPicPr>
            <a:picLocks noChangeAspect="1" noChangeArrowheads="1"/>
          </p:cNvPicPr>
          <p:nvPr/>
        </p:nvPicPr>
        <p:blipFill>
          <a:blip r:embed="rId3"/>
          <a:srcRect l="23047" t="11404" r="16015" b="-70"/>
          <a:stretch>
            <a:fillRect/>
          </a:stretch>
        </p:blipFill>
        <p:spPr bwMode="auto">
          <a:xfrm>
            <a:off x="4429124" y="1285860"/>
            <a:ext cx="4071966" cy="3328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143932" cy="1797040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Растяжки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нормализуют гипертонус    (неконтролируемое чрезмерное мышечное напряжение) и гипотонус (неконтролируемая    мышечная вялость). 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147" name="Picture 3" descr="F:\Кораблики Фото\7W7cCkC3Xt4.jpg"/>
          <p:cNvPicPr>
            <a:picLocks noChangeAspect="1" noChangeArrowheads="1"/>
          </p:cNvPicPr>
          <p:nvPr/>
        </p:nvPicPr>
        <p:blipFill>
          <a:blip r:embed="rId2" cstate="print"/>
          <a:srcRect t="5468" r="-391" b="2343"/>
          <a:stretch>
            <a:fillRect/>
          </a:stretch>
        </p:blipFill>
        <p:spPr bwMode="auto">
          <a:xfrm rot="20835830">
            <a:off x="718490" y="2392509"/>
            <a:ext cx="4556944" cy="3138451"/>
          </a:xfrm>
          <a:prstGeom prst="rect">
            <a:avLst/>
          </a:prstGeom>
          <a:noFill/>
        </p:spPr>
      </p:pic>
      <p:pic>
        <p:nvPicPr>
          <p:cNvPr id="6146" name="Picture 2" descr="F:\Кораблики Фото\-A_Dhvao2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8818">
            <a:off x="4619317" y="3748475"/>
            <a:ext cx="4054464" cy="2277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58246" cy="1571636"/>
          </a:xfrm>
        </p:spPr>
        <p:txBody>
          <a:bodyPr/>
          <a:lstStyle/>
          <a:p>
            <a:pPr lvl="0" algn="l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1428760"/>
          </a:xfrm>
        </p:spPr>
        <p:txBody>
          <a:bodyPr/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Дыхательные упражнения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улучшают ритмику организма, развивают самоконтроль и произвольность.</a:t>
            </a:r>
            <a:endParaRPr lang="ru-RU" sz="2800" dirty="0"/>
          </a:p>
        </p:txBody>
      </p:sp>
      <p:pic>
        <p:nvPicPr>
          <p:cNvPr id="5122" name="Picture 2" descr="F:\Кораблики Фото\bcbAxFpAl0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7317">
            <a:off x="816917" y="1847729"/>
            <a:ext cx="4327238" cy="2430691"/>
          </a:xfrm>
          <a:prstGeom prst="rect">
            <a:avLst/>
          </a:prstGeom>
          <a:noFill/>
        </p:spPr>
      </p:pic>
      <p:pic>
        <p:nvPicPr>
          <p:cNvPr id="5123" name="Picture 3" descr="F:\Кораблики Фото\BgbxTS-_0R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1538">
            <a:off x="3972347" y="3266720"/>
            <a:ext cx="4693520" cy="263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/>
          <a:lstStyle/>
          <a:p>
            <a:pPr lvl="0"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Глазодвигательные упражнения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позволяют расширить поле зрения, улучшить восприятие.</a:t>
            </a:r>
          </a:p>
          <a:p>
            <a:endParaRPr lang="ru-RU" dirty="0"/>
          </a:p>
        </p:txBody>
      </p:sp>
      <p:pic>
        <p:nvPicPr>
          <p:cNvPr id="4098" name="Picture 2" descr="F:\Кораблики Фото\_Bl4KeFPp-A.jpg"/>
          <p:cNvPicPr>
            <a:picLocks noChangeAspect="1" noChangeArrowheads="1"/>
          </p:cNvPicPr>
          <p:nvPr/>
        </p:nvPicPr>
        <p:blipFill>
          <a:blip r:embed="rId2" cstate="print"/>
          <a:srcRect l="5935" r="5026" b="1669"/>
          <a:stretch>
            <a:fillRect/>
          </a:stretch>
        </p:blipFill>
        <p:spPr bwMode="auto">
          <a:xfrm rot="21357682">
            <a:off x="928662" y="1500174"/>
            <a:ext cx="3800217" cy="2357454"/>
          </a:xfrm>
          <a:prstGeom prst="rect">
            <a:avLst/>
          </a:prstGeom>
          <a:noFill/>
        </p:spPr>
      </p:pic>
      <p:pic>
        <p:nvPicPr>
          <p:cNvPr id="4099" name="Picture 3" descr="F:\Кораблики Фото\CScicWQ6EjA.jpg"/>
          <p:cNvPicPr>
            <a:picLocks noChangeAspect="1" noChangeArrowheads="1"/>
          </p:cNvPicPr>
          <p:nvPr/>
        </p:nvPicPr>
        <p:blipFill>
          <a:blip r:embed="rId3" cstate="print"/>
          <a:srcRect l="12500" t="-70" r="8984" b="-70"/>
          <a:stretch>
            <a:fillRect/>
          </a:stretch>
        </p:blipFill>
        <p:spPr bwMode="auto">
          <a:xfrm rot="329284">
            <a:off x="4857752" y="1428736"/>
            <a:ext cx="3643338" cy="2610143"/>
          </a:xfrm>
          <a:prstGeom prst="rect">
            <a:avLst/>
          </a:prstGeom>
          <a:noFill/>
        </p:spPr>
      </p:pic>
      <p:pic>
        <p:nvPicPr>
          <p:cNvPr id="4100" name="Picture 4" descr="F:\Кораблики Фото\OmzrCCH73q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2164">
            <a:off x="1614371" y="4015174"/>
            <a:ext cx="2996277" cy="2247208"/>
          </a:xfrm>
          <a:prstGeom prst="rect">
            <a:avLst/>
          </a:prstGeom>
          <a:noFill/>
        </p:spPr>
      </p:pic>
      <p:pic>
        <p:nvPicPr>
          <p:cNvPr id="4101" name="Picture 5" descr="F:\Кораблики Фото\msZH9mkE8SM.jpg"/>
          <p:cNvPicPr>
            <a:picLocks noChangeAspect="1" noChangeArrowheads="1"/>
          </p:cNvPicPr>
          <p:nvPr/>
        </p:nvPicPr>
        <p:blipFill>
          <a:blip r:embed="rId5" cstate="print"/>
          <a:srcRect t="5634" r="19366"/>
          <a:stretch>
            <a:fillRect/>
          </a:stretch>
        </p:blipFill>
        <p:spPr bwMode="auto">
          <a:xfrm rot="487793">
            <a:off x="5211734" y="4091410"/>
            <a:ext cx="2448681" cy="2149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9"/>
            <a:ext cx="8229600" cy="178595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выполнении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телесных движений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развивается межполушарное взаимодействие, снимаются непроизвольные, непреднамеренные движения и мышечные зажимы.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Кораблики Фото\_8wKTL4UtrE.jpg"/>
          <p:cNvPicPr>
            <a:picLocks noChangeAspect="1" noChangeArrowheads="1"/>
          </p:cNvPicPr>
          <p:nvPr/>
        </p:nvPicPr>
        <p:blipFill>
          <a:blip r:embed="rId2" cstate="print"/>
          <a:srcRect r="15742" b="15000"/>
          <a:stretch>
            <a:fillRect/>
          </a:stretch>
        </p:blipFill>
        <p:spPr bwMode="auto">
          <a:xfrm>
            <a:off x="928662" y="2928934"/>
            <a:ext cx="4286280" cy="2428891"/>
          </a:xfrm>
          <a:prstGeom prst="rect">
            <a:avLst/>
          </a:prstGeom>
          <a:noFill/>
        </p:spPr>
      </p:pic>
      <p:pic>
        <p:nvPicPr>
          <p:cNvPr id="2" name="Picture 2" descr="F:\Кораблики Фото\L5VTV7rkV8A.jpg"/>
          <p:cNvPicPr>
            <a:picLocks noChangeAspect="1" noChangeArrowheads="1"/>
          </p:cNvPicPr>
          <p:nvPr/>
        </p:nvPicPr>
        <p:blipFill>
          <a:blip r:embed="rId3"/>
          <a:srcRect l="7967" t="13433" r="28299" b="17910"/>
          <a:stretch>
            <a:fillRect/>
          </a:stretch>
        </p:blipFill>
        <p:spPr bwMode="auto">
          <a:xfrm>
            <a:off x="5357818" y="2428868"/>
            <a:ext cx="1714512" cy="3286148"/>
          </a:xfrm>
          <a:prstGeom prst="rect">
            <a:avLst/>
          </a:prstGeom>
          <a:noFill/>
        </p:spPr>
      </p:pic>
      <p:pic>
        <p:nvPicPr>
          <p:cNvPr id="4" name="Picture 3" descr="F:\Кораблики Фото\vzkO12m73n4.jpg"/>
          <p:cNvPicPr>
            <a:picLocks noChangeAspect="1" noChangeArrowheads="1"/>
          </p:cNvPicPr>
          <p:nvPr/>
        </p:nvPicPr>
        <p:blipFill>
          <a:blip r:embed="rId4"/>
          <a:srcRect l="20334" t="17143" r="26288" b="18571"/>
          <a:stretch>
            <a:fillRect/>
          </a:stretch>
        </p:blipFill>
        <p:spPr bwMode="auto">
          <a:xfrm>
            <a:off x="7143768" y="2428868"/>
            <a:ext cx="153353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pPr lvl="0"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Упражнения для релаксации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способствуют расслаблению, снятию напряжения</a:t>
            </a:r>
            <a:r>
              <a:rPr lang="ru-RU" sz="2800" dirty="0" smtClean="0"/>
              <a:t>. </a:t>
            </a:r>
          </a:p>
          <a:p>
            <a:endParaRPr lang="ru-RU" dirty="0"/>
          </a:p>
        </p:txBody>
      </p:sp>
      <p:pic>
        <p:nvPicPr>
          <p:cNvPr id="3075" name="Picture 3" descr="F:\Кораблики Фото\zmD7QXNDg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6143668" cy="3451014"/>
          </a:xfrm>
          <a:prstGeom prst="rect">
            <a:avLst/>
          </a:prstGeom>
          <a:noFill/>
        </p:spPr>
      </p:pic>
      <p:pic>
        <p:nvPicPr>
          <p:cNvPr id="3076" name="Picture 4" descr="F:\Кораблики Фото\l33ivfvMcVs.jpg"/>
          <p:cNvPicPr>
            <a:picLocks noChangeAspect="1" noChangeArrowheads="1"/>
          </p:cNvPicPr>
          <p:nvPr/>
        </p:nvPicPr>
        <p:blipFill>
          <a:blip r:embed="rId3" cstate="print"/>
          <a:srcRect t="23888" r="3542" b="13405"/>
          <a:stretch>
            <a:fillRect/>
          </a:stretch>
        </p:blipFill>
        <p:spPr bwMode="auto">
          <a:xfrm>
            <a:off x="5857884" y="3429000"/>
            <a:ext cx="2428892" cy="280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Таким образом, </a:t>
            </a:r>
            <a:r>
              <a:rPr lang="ru-RU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упражнения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помогают развивать тело, повышать стрессоустойчивость организма, синхронизировать работу полушарий, улучшать мыслительную деятельность, улучшать память и внимание, развивать творческую деятельность.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Ребенок овладевает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умениями,  которые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ранее были недоступны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ему.</a:t>
            </a:r>
          </a:p>
          <a:p>
            <a:endParaRPr lang="ru-RU" dirty="0"/>
          </a:p>
        </p:txBody>
      </p:sp>
      <p:pic>
        <p:nvPicPr>
          <p:cNvPr id="5" name="Содержимое 4" descr="10454116_l-1024x1024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357562"/>
            <a:ext cx="3214678" cy="3214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58204" cy="4983179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Кинезиология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наука о развитии умственных способностей и физического здоровья через определённые двигательные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упражнения, т.е. развитие головного мозга через движение.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Кинезиология существует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около 2000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лет, используется во всём мире. Кинезиологическими упражнениями пользовались Аристотель и Гиппократ.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86313" y="1785938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714348" y="500042"/>
            <a:ext cx="6858048" cy="338554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1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57224" y="571480"/>
            <a:ext cx="7786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endParaRPr lang="ru-RU" sz="4800" dirty="0" smtClean="0"/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</a:p>
        </p:txBody>
      </p:sp>
      <p:sp>
        <p:nvSpPr>
          <p:cNvPr id="11267" name="AutoShape 3" descr="https://ds01.infourok.ru/uploads/ex/0f36/00000f35-2e456140/hello_html_m4a85ceda.jpg"/>
          <p:cNvSpPr>
            <a:spLocks noChangeAspect="1" noChangeArrowheads="1"/>
          </p:cNvSpPr>
          <p:nvPr/>
        </p:nvSpPr>
        <p:spPr bwMode="auto">
          <a:xfrm>
            <a:off x="857224" y="128586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142976" y="928670"/>
            <a:ext cx="785875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«Движение может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заменить лекарство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но ни одно лекарство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заменит движения».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365F9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Тассо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Основная 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Развитие межполушарного воздействия, способствующее активизации мыслительной деятельности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 Синхронизация работы полушарий,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мелкой моторики,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памяти, внимания, речи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мышления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42875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Гимнастика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мозга – ключ к развитию способностей ребенка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0002-002-Sodruzhestvo-polusharij.jpg"/>
          <p:cNvPicPr>
            <a:picLocks noGrp="1"/>
          </p:cNvPicPr>
          <p:nvPr>
            <p:ph idx="1"/>
          </p:nvPr>
        </p:nvPicPr>
        <p:blipFill>
          <a:blip r:embed="rId2" cstate="print"/>
          <a:srcRect t="19318" b="6818"/>
          <a:stretch>
            <a:fillRect/>
          </a:stretch>
        </p:blipFill>
        <p:spPr bwMode="auto">
          <a:xfrm>
            <a:off x="571472" y="1928802"/>
            <a:ext cx="80724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C:\Users\user\Desktop\505ff6c2ddbd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3300"/>
                </a:solidFill>
              </a:rPr>
              <a:t>Применение метода кинезиологии позволяет улучшить:</a:t>
            </a:r>
            <a:r>
              <a:rPr lang="ru-RU" b="1" dirty="0" smtClean="0">
                <a:solidFill>
                  <a:srgbClr val="FF3300"/>
                </a:solidFill>
              </a:rPr>
              <a:t/>
            </a:r>
            <a:br>
              <a:rPr lang="ru-RU" b="1" dirty="0" smtClean="0">
                <a:solidFill>
                  <a:srgbClr val="FF3300"/>
                </a:solidFill>
              </a:rPr>
            </a:b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6072206"/>
            <a:ext cx="45719" cy="539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1714488"/>
            <a:ext cx="1928826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Речь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848860">
            <a:off x="3227150" y="1395219"/>
            <a:ext cx="642942" cy="78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9662281">
            <a:off x="5374571" y="1396998"/>
            <a:ext cx="642942" cy="78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1714488"/>
            <a:ext cx="2143140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Внимание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848860">
            <a:off x="3584340" y="2752541"/>
            <a:ext cx="642942" cy="78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3214686"/>
            <a:ext cx="2500330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Снижает утомляемость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9662281">
            <a:off x="5231695" y="2754320"/>
            <a:ext cx="642942" cy="78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9662281">
            <a:off x="5088820" y="4325957"/>
            <a:ext cx="642942" cy="78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3214686"/>
            <a:ext cx="2143140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Моторику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57884" y="4786322"/>
            <a:ext cx="2786082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Повышает интеллектуальные способности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848860">
            <a:off x="3727216" y="4324177"/>
            <a:ext cx="642942" cy="783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24" y="4786322"/>
            <a:ext cx="2928958" cy="11430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Повышает познавательные способности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1" animBg="1"/>
      <p:bldP spid="7" grpId="0" animBg="1"/>
      <p:bldP spid="8" grpId="1" animBg="1"/>
      <p:bldP spid="9" grpId="0" animBg="1"/>
      <p:bldP spid="11" grpId="1" animBg="1"/>
      <p:bldP spid="12" grpId="0" animBg="1"/>
      <p:bldP spid="13" grpId="1" animBg="1"/>
      <p:bldP spid="14" grpId="1" animBg="1"/>
      <p:bldP spid="15" grpId="1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Упражнения для развития</a:t>
            </a:r>
            <a:b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мелкой моторики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Кораблики Фото\7MrrvS2Cqos.jpg"/>
          <p:cNvPicPr>
            <a:picLocks noChangeAspect="1" noChangeArrowheads="1"/>
          </p:cNvPicPr>
          <p:nvPr/>
        </p:nvPicPr>
        <p:blipFill>
          <a:blip r:embed="rId2" cstate="print"/>
          <a:srcRect t="7407" r="4527" b="7407"/>
          <a:stretch>
            <a:fillRect/>
          </a:stretch>
        </p:blipFill>
        <p:spPr bwMode="auto">
          <a:xfrm rot="20957835">
            <a:off x="1103568" y="1757813"/>
            <a:ext cx="3122545" cy="3714776"/>
          </a:xfrm>
          <a:prstGeom prst="rect">
            <a:avLst/>
          </a:prstGeom>
          <a:noFill/>
        </p:spPr>
      </p:pic>
      <p:pic>
        <p:nvPicPr>
          <p:cNvPr id="1027" name="Picture 3" descr="F:\Кораблики Фото\7U4zdtfiahg.jpg"/>
          <p:cNvPicPr>
            <a:picLocks noChangeAspect="1" noChangeArrowheads="1"/>
          </p:cNvPicPr>
          <p:nvPr/>
        </p:nvPicPr>
        <p:blipFill>
          <a:blip r:embed="rId3" cstate="print"/>
          <a:srcRect l="14000" b="26499"/>
          <a:stretch>
            <a:fillRect/>
          </a:stretch>
        </p:blipFill>
        <p:spPr bwMode="auto">
          <a:xfrm>
            <a:off x="5572132" y="1428736"/>
            <a:ext cx="2214578" cy="2523612"/>
          </a:xfrm>
          <a:prstGeom prst="rect">
            <a:avLst/>
          </a:prstGeom>
          <a:noFill/>
        </p:spPr>
      </p:pic>
      <p:pic>
        <p:nvPicPr>
          <p:cNvPr id="1029" name="Picture 5" descr="F:\Кораблики Фото\HlKwqgXXoz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71942"/>
            <a:ext cx="4286280" cy="2407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Кораблики Фото\JuqC3XGoC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15131">
            <a:off x="886406" y="1518455"/>
            <a:ext cx="2622392" cy="4665872"/>
          </a:xfrm>
          <a:prstGeom prst="rect">
            <a:avLst/>
          </a:prstGeom>
          <a:noFill/>
        </p:spPr>
      </p:pic>
      <p:pic>
        <p:nvPicPr>
          <p:cNvPr id="7172" name="Picture 4" descr="F:\Кораблики Фото\bkr_Eq5-By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3474">
            <a:off x="6301408" y="2323662"/>
            <a:ext cx="2128513" cy="3787141"/>
          </a:xfrm>
          <a:prstGeom prst="rect">
            <a:avLst/>
          </a:prstGeom>
          <a:noFill/>
        </p:spPr>
      </p:pic>
      <p:pic>
        <p:nvPicPr>
          <p:cNvPr id="7170" name="Picture 2" descr="F:\Кораблики Фото\OR2nCr6X_7w.jpg"/>
          <p:cNvPicPr>
            <a:picLocks noChangeAspect="1" noChangeArrowheads="1"/>
          </p:cNvPicPr>
          <p:nvPr/>
        </p:nvPicPr>
        <p:blipFill>
          <a:blip r:embed="rId4" cstate="print"/>
          <a:srcRect t="12499" b="8333"/>
          <a:stretch>
            <a:fillRect/>
          </a:stretch>
        </p:blipFill>
        <p:spPr bwMode="auto">
          <a:xfrm>
            <a:off x="3428992" y="642918"/>
            <a:ext cx="297781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198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  Гимнастика мозга – ключ к развитию способностей ребенка </vt:lpstr>
      <vt:lpstr>Слайд 6</vt:lpstr>
      <vt:lpstr>Применение метода кинезиологии позволяет улучшить: </vt:lpstr>
      <vt:lpstr>Упражнения для развития  мелкой моторики</vt:lpstr>
      <vt:lpstr>Слайд 9</vt:lpstr>
      <vt:lpstr>Игра «Проведи по дорожке»</vt:lpstr>
      <vt:lpstr>   Растяжки нормализуют гипертонус    (неконтролируемое чрезмерное мышечное напряжение) и гипотонус (неконтролируемая    мышечная вялость).   </vt:lpstr>
      <vt:lpstr> 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Гость</cp:lastModifiedBy>
  <cp:revision>137</cp:revision>
  <dcterms:created xsi:type="dcterms:W3CDTF">2011-08-02T23:19:04Z</dcterms:created>
  <dcterms:modified xsi:type="dcterms:W3CDTF">2020-10-27T11:27:21Z</dcterms:modified>
</cp:coreProperties>
</file>