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0" r:id="rId4"/>
    <p:sldId id="281" r:id="rId5"/>
    <p:sldId id="260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8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7DD330"/>
    <a:srgbClr val="00CC00"/>
    <a:srgbClr val="0C7CD2"/>
    <a:srgbClr val="1F7EE7"/>
    <a:srgbClr val="AE1517"/>
    <a:srgbClr val="758C3A"/>
    <a:srgbClr val="023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70" d="100"/>
          <a:sy n="70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0B0E-8367-497F-96D9-17477317015B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C11EA-CB41-4F2D-AEF3-72C2BB05D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1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F7E8-F667-4D56-84C2-7BB841C187F9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889D-FA82-401F-82B8-770FA1CB8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889D-FA82-401F-82B8-770FA1CB8B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889D-FA82-401F-82B8-770FA1CB8B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0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889D-FA82-401F-82B8-770FA1CB8BB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1889D-FA82-401F-82B8-770FA1CB8BB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4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51" name="Picture 27" descr="nb v rufghjf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F9A3E7B4-CB2C-4CCF-8917-5C67040590BB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70" name="Picture 22" descr="bvcb dfbvcdf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49207" y="231032"/>
            <a:ext cx="8894793" cy="63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endParaRPr lang="fr-FR" sz="2000" dirty="0" smtClean="0">
              <a:solidFill>
                <a:srgbClr val="023CB1"/>
              </a:solidFill>
              <a:latin typeface="Arbat-Bold" pitchFamily="2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bat-Bold" pitchFamily="2" charset="0"/>
              </a:rPr>
              <a:t>Группа «Капельки»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bat-Bold" pitchFamily="2" charset="0"/>
              </a:rPr>
              <a:t>МАДОУ Детский сад  №26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bat-Bold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Arbat-Bold" pitchFamily="2" charset="0"/>
              </a:rPr>
              <a:t>«Пальчиковые игры – основа развития речи и мелкой моторики у дошкольников»</a:t>
            </a:r>
            <a:endParaRPr lang="fr-FR" sz="3600" b="1" i="1" dirty="0">
              <a:solidFill>
                <a:srgbClr val="CC0000"/>
              </a:solidFill>
              <a:latin typeface="Arbat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717" y="416018"/>
            <a:ext cx="2689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bat-Bold" pitchFamily="2" charset="0"/>
              </a:rPr>
              <a:t>Потягивание</a:t>
            </a:r>
            <a:endParaRPr lang="ru-RU" sz="2400" dirty="0">
              <a:solidFill>
                <a:srgbClr val="FFC000"/>
              </a:solidFill>
              <a:latin typeface="Arbat-Bol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019" y="1142685"/>
            <a:ext cx="558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Мы наши пальчики сплели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И вытянули ручки.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Ну, а теперь мы от Земли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Отталкиваем тучки.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951" y="3601989"/>
            <a:ext cx="5548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-Bold" pitchFamily="2" charset="0"/>
              </a:rPr>
              <a:t>Сгибание – разгибание всех пальцев вместе и по очереди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7633" y="4571685"/>
            <a:ext cx="3712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Мы рисуем бегемота.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Кто желает поработать?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Каждый палец рвётся в бой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И кивает головой.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94" y="67656"/>
            <a:ext cx="2571750" cy="3429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68" y="3959547"/>
            <a:ext cx="2028761" cy="270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9" y="193304"/>
            <a:ext cx="6072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Arbat-Bold" pitchFamily="2" charset="0"/>
              </a:rPr>
              <a:t>Разные движения пальцами.</a:t>
            </a:r>
            <a:br>
              <a:rPr lang="ru-RU" sz="2800" dirty="0" smtClean="0">
                <a:solidFill>
                  <a:srgbClr val="FFC000"/>
                </a:solidFill>
                <a:latin typeface="Arbat-Bold" pitchFamily="2" charset="0"/>
              </a:rPr>
            </a:br>
            <a:endParaRPr lang="ru-RU" sz="2800" dirty="0">
              <a:solidFill>
                <a:srgbClr val="FFC000"/>
              </a:solidFill>
              <a:latin typeface="Arbat-Bold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68659">
            <a:off x="928662" y="1285860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Пара ножниц есть у нас,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Пригодятся нам не раз.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Кто из нас такой отважный,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Что разрежет лист бумажный.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9" y="3244334"/>
            <a:ext cx="369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-Bold" pitchFamily="2" charset="0"/>
              </a:rPr>
              <a:t>Растягивание.</a:t>
            </a:r>
          </a:p>
        </p:txBody>
      </p:sp>
      <p:sp>
        <p:nvSpPr>
          <p:cNvPr id="6" name="Прямоугольник 5"/>
          <p:cNvSpPr/>
          <p:nvPr/>
        </p:nvSpPr>
        <p:spPr>
          <a:xfrm rot="21178750">
            <a:off x="1354807" y="3984229"/>
            <a:ext cx="3597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Тренируются весь день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И бороться им не лень.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Вот какие молодцы,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Настоящие борцы!</a:t>
            </a:r>
          </a:p>
        </p:txBody>
      </p:sp>
      <p:pic>
        <p:nvPicPr>
          <p:cNvPr id="7" name="Picture 7" descr="100_4111"/>
          <p:cNvPicPr>
            <a:picLocks noChangeAspect="1" noChangeArrowheads="1"/>
          </p:cNvPicPr>
          <p:nvPr/>
        </p:nvPicPr>
        <p:blipFill rotWithShape="1">
          <a:blip r:embed="rId2" cstate="screen"/>
          <a:srcRect t="24723"/>
          <a:stretch/>
        </p:blipFill>
        <p:spPr>
          <a:xfrm rot="552409">
            <a:off x="5041616" y="4321339"/>
            <a:ext cx="3127375" cy="176506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71" y="694277"/>
            <a:ext cx="2364001" cy="315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52446">
            <a:off x="1038839" y="543802"/>
            <a:ext cx="49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bat-Bold" pitchFamily="2" charset="0"/>
              </a:rPr>
              <a:t>Упражнение для кончиков пальцев</a:t>
            </a:r>
            <a:br>
              <a:rPr lang="ru-RU" sz="2400" dirty="0" smtClean="0">
                <a:solidFill>
                  <a:srgbClr val="FFC000"/>
                </a:solidFill>
                <a:latin typeface="Arbat-Bold" pitchFamily="2" charset="0"/>
              </a:rPr>
            </a:br>
            <a:endParaRPr lang="ru-RU" sz="2400" dirty="0">
              <a:solidFill>
                <a:srgbClr val="FFC000"/>
              </a:solidFill>
              <a:latin typeface="Arbat-Bold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53565">
            <a:off x="1045415" y="1639614"/>
            <a:ext cx="497827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Пальцы в гости приходили,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Тук, тук, тук – стучались в дверь.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Только дверь им не открыли: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Думали, там страшный зверь.</a:t>
            </a:r>
          </a:p>
        </p:txBody>
      </p:sp>
      <p:pic>
        <p:nvPicPr>
          <p:cNvPr id="6" name="Picture 7" descr="C:\Users\Sasha\Desktop\Новая папка (4)\IMG_08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73427">
            <a:off x="5929322" y="242988"/>
            <a:ext cx="2571768" cy="220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010278">
            <a:off x="677150" y="3508016"/>
            <a:ext cx="4036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-Bold" pitchFamily="2" charset="0"/>
              </a:rPr>
              <a:t>Вращение пальцами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520831"/>
            <a:ext cx="371477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Палец указательный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Умный и внимательный.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Занят делом постоянно.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Он – помощник капитана.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56" y="2826523"/>
            <a:ext cx="2627348" cy="3503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4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bat-Bold" pitchFamily="2" charset="0"/>
              </a:rPr>
              <a:t>Касание подушечками пальцев соответствующей ладони</a:t>
            </a:r>
            <a:br>
              <a:rPr lang="ru-RU" sz="2400" dirty="0" smtClean="0">
                <a:solidFill>
                  <a:srgbClr val="FFC000"/>
                </a:solidFill>
                <a:latin typeface="Arbat-Bold" pitchFamily="2" charset="0"/>
              </a:rPr>
            </a:br>
            <a:endParaRPr lang="ru-RU" sz="2400" dirty="0">
              <a:solidFill>
                <a:srgbClr val="FFC000"/>
              </a:solidFill>
              <a:latin typeface="Arbat-Bold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483787">
            <a:off x="714348" y="1500174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Средний палец – старший брат,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Он помочь братишкам рад.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Засучивши рукава,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Начал он колоть дрова.</a:t>
            </a:r>
          </a:p>
        </p:txBody>
      </p:sp>
      <p:pic>
        <p:nvPicPr>
          <p:cNvPr id="4" name="Picture 7" descr="C:\Users\Sasha\Desktop\Новая папка (4)\IMG_08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67741">
            <a:off x="5457794" y="940787"/>
            <a:ext cx="199072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3244334"/>
            <a:ext cx="4476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-Bold" pitchFamily="2" charset="0"/>
              </a:rPr>
              <a:t>Массаж пальцев</a:t>
            </a:r>
          </a:p>
        </p:txBody>
      </p:sp>
      <p:sp>
        <p:nvSpPr>
          <p:cNvPr id="6" name="Прямоугольник 5"/>
          <p:cNvSpPr/>
          <p:nvPr/>
        </p:nvSpPr>
        <p:spPr>
          <a:xfrm rot="544157">
            <a:off x="1142976" y="4357695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Долго – </a:t>
            </a:r>
            <a:r>
              <a:rPr lang="ru-RU" b="1" dirty="0" err="1">
                <a:solidFill>
                  <a:srgbClr val="00B0F0"/>
                </a:solidFill>
                <a:latin typeface="Bookman Old Style" pitchFamily="18" charset="0"/>
              </a:rPr>
              <a:t>долго</a:t>
            </a: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 суп варился,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Котелок наш закоптился.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Будем мы его тереть,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Чтобы начал он блестет</a:t>
            </a:r>
            <a:r>
              <a:rPr lang="ru-RU" b="1" dirty="0">
                <a:solidFill>
                  <a:srgbClr val="00B0F0"/>
                </a:solidFill>
              </a:rPr>
              <a:t>ь.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Picture 8" descr="C:\Users\Sasha\Desktop\Новая папка (4)\IMG_0879.JPG"/>
          <p:cNvPicPr>
            <a:picLocks noChangeAspect="1" noChangeArrowheads="1"/>
          </p:cNvPicPr>
          <p:nvPr/>
        </p:nvPicPr>
        <p:blipFill rotWithShape="1">
          <a:blip r:embed="rId3" cstate="screen"/>
          <a:srcRect t="44676"/>
          <a:stretch/>
        </p:blipFill>
        <p:spPr bwMode="auto">
          <a:xfrm>
            <a:off x="5436096" y="3960168"/>
            <a:ext cx="2854697" cy="23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Arbat-Bold" pitchFamily="2" charset="0"/>
              </a:rPr>
              <a:t>Гимнастика с учебными предметами</a:t>
            </a:r>
            <a:endParaRPr lang="ru-RU" sz="2800" dirty="0">
              <a:solidFill>
                <a:srgbClr val="FFC000"/>
              </a:solidFill>
              <a:latin typeface="Arbat-Bold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324" y="173873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Мы ручку правильно берём,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Кладём на средний палец,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Теперь большим его прижмём,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А указательным ведём,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Чтобы она качалась.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12" y="1234041"/>
            <a:ext cx="2949792" cy="3933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4618"/>
            <a:ext cx="2283718" cy="304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7444" y="12648"/>
            <a:ext cx="957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n w="19050">
                  <a:solidFill>
                    <a:srgbClr val="FF0000"/>
                  </a:solidFill>
                </a:ln>
                <a:solidFill>
                  <a:srgbClr val="FFC000"/>
                </a:solidFill>
                <a:latin typeface="Arbat-Bold" pitchFamily="2" charset="0"/>
              </a:rPr>
              <a:t>Благодарю </a:t>
            </a:r>
            <a:r>
              <a:rPr lang="ru-RU" sz="4000" b="1" dirty="0" smtClean="0">
                <a:ln w="19050">
                  <a:solidFill>
                    <a:srgbClr val="FF0000"/>
                  </a:solidFill>
                </a:ln>
                <a:solidFill>
                  <a:srgbClr val="FFC000"/>
                </a:solidFill>
                <a:latin typeface="Arbat-Bold" pitchFamily="2" charset="0"/>
              </a:rPr>
              <a:t>за внимание</a:t>
            </a:r>
            <a:r>
              <a:rPr lang="ru-RU" sz="4000" b="1" dirty="0">
                <a:ln w="19050">
                  <a:solidFill>
                    <a:srgbClr val="FF0000"/>
                  </a:solidFill>
                </a:ln>
                <a:solidFill>
                  <a:srgbClr val="FFC000"/>
                </a:solidFill>
                <a:latin typeface="Arbat-Bold" pitchFamily="2" charset="0"/>
              </a:rPr>
              <a:t>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60" y="908720"/>
            <a:ext cx="5883256" cy="537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«Ум ребёнка находится на кончиках его пальцев».</a:t>
            </a:r>
          </a:p>
          <a:p>
            <a:pPr algn="r" eaLnBrk="1" hangingPunct="1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                                В.А.Сухомлинский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b="1" dirty="0" smtClean="0">
              <a:solidFill>
                <a:srgbClr val="FF0000"/>
              </a:solidFill>
              <a:effectLst/>
              <a:latin typeface="Arbat-Bold" pitchFamily="2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«Движения руки всегда тесно связаны с речью и способствуют её развитию»</a:t>
            </a:r>
          </a:p>
          <a:p>
            <a:pPr algn="r" eaLnBrk="1" hangingPunct="1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                          В.М.Бехтерев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6000" b="1" u="sng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Пальчиковые игры –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bat-Bold" pitchFamily="2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это общепринятое  название занятий на развитие  мелкой моторики у детей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306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6632"/>
            <a:ext cx="864096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4000" b="1" u="sng" dirty="0" smtClean="0">
                <a:solidFill>
                  <a:srgbClr val="FF0000"/>
                </a:solidFill>
                <a:effectLst/>
                <a:latin typeface="Arbat-Bold" pitchFamily="2" charset="0"/>
              </a:rPr>
              <a:t>Виды: </a:t>
            </a:r>
          </a:p>
          <a:p>
            <a:pPr marL="742950" indent="-742950" eaLnBrk="1" hangingPunct="1">
              <a:lnSpc>
                <a:spcPct val="80000"/>
              </a:lnSpc>
              <a:buAutoNum type="arabicParenR"/>
            </a:pPr>
            <a:r>
              <a:rPr lang="ru-RU" sz="3500" b="1" dirty="0" smtClean="0">
                <a:solidFill>
                  <a:srgbClr val="FF0000"/>
                </a:solidFill>
              </a:rPr>
              <a:t>Игры-манипуляции </a:t>
            </a:r>
          </a:p>
          <a:p>
            <a:pPr marL="742950" indent="-742950" eaLnBrk="1" hangingPunct="1">
              <a:lnSpc>
                <a:spcPct val="80000"/>
              </a:lnSpc>
              <a:buAutoNum type="arabicParenR"/>
            </a:pPr>
            <a:r>
              <a:rPr lang="ru-RU" sz="3500" b="1" dirty="0" smtClean="0">
                <a:solidFill>
                  <a:srgbClr val="FF0000"/>
                </a:solidFill>
              </a:rPr>
              <a:t>Сюжетно-пальчиковые упражнения </a:t>
            </a:r>
          </a:p>
          <a:p>
            <a:pPr marL="742950" indent="-742950" eaLnBrk="1" hangingPunct="1">
              <a:lnSpc>
                <a:spcPct val="80000"/>
              </a:lnSpc>
              <a:buAutoNum type="arabicParenR"/>
            </a:pPr>
            <a:r>
              <a:rPr lang="ru-RU" sz="3500" b="1" dirty="0" smtClean="0">
                <a:solidFill>
                  <a:srgbClr val="FF0000"/>
                </a:solidFill>
              </a:rPr>
              <a:t>Пальчиковые упражнения в сочетании со звуковой гимнастикой </a:t>
            </a:r>
          </a:p>
          <a:p>
            <a:pPr marL="742950" indent="-742950" eaLnBrk="1" hangingPunct="1">
              <a:lnSpc>
                <a:spcPct val="80000"/>
              </a:lnSpc>
              <a:buAutoNum type="arabicParenR"/>
            </a:pPr>
            <a:r>
              <a:rPr lang="ru-RU" sz="3500" b="1" dirty="0" smtClean="0">
                <a:solidFill>
                  <a:srgbClr val="FF0000"/>
                </a:solidFill>
              </a:rPr>
              <a:t>Пальчиковые </a:t>
            </a:r>
            <a:r>
              <a:rPr lang="ru-RU" sz="3500" b="1" dirty="0" err="1">
                <a:solidFill>
                  <a:srgbClr val="FF0000"/>
                </a:solidFill>
              </a:rPr>
              <a:t>к</a:t>
            </a:r>
            <a:r>
              <a:rPr lang="ru-RU" sz="3500" b="1" dirty="0" err="1" smtClean="0">
                <a:solidFill>
                  <a:srgbClr val="FF0000"/>
                </a:solidFill>
              </a:rPr>
              <a:t>инезиологические</a:t>
            </a:r>
            <a:r>
              <a:rPr lang="ru-RU" sz="3500" b="1" dirty="0" smtClean="0">
                <a:solidFill>
                  <a:srgbClr val="FF0000"/>
                </a:solidFill>
              </a:rPr>
              <a:t>  упражнения </a:t>
            </a:r>
          </a:p>
          <a:p>
            <a:pPr marL="742950" indent="-742950" eaLnBrk="1" hangingPunct="1">
              <a:lnSpc>
                <a:spcPct val="80000"/>
              </a:lnSpc>
              <a:buAutoNum type="arabicParenR"/>
            </a:pPr>
            <a:r>
              <a:rPr lang="ru-RU" sz="3500" b="1" dirty="0" smtClean="0">
                <a:solidFill>
                  <a:srgbClr val="FF0000"/>
                </a:solidFill>
              </a:rPr>
              <a:t>Пальчиковые упражнения в сочетании с самомассажем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511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низ стрелка 3"/>
          <p:cNvSpPr/>
          <p:nvPr/>
        </p:nvSpPr>
        <p:spPr>
          <a:xfrm rot="5225528">
            <a:off x="749892" y="3228979"/>
            <a:ext cx="1904598" cy="2124197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450092"/>
            <a:ext cx="835824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0000"/>
                </a:solidFill>
                <a:latin typeface="Arbat-Bold" pitchFamily="2" charset="0"/>
              </a:rPr>
              <a:t>Учёными была выявлена закономерность: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tx2"/>
                </a:solidFill>
                <a:latin typeface="Arbat-Bold" pitchFamily="2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Arbat-Bold" pitchFamily="2" charset="0"/>
              </a:rPr>
              <a:t>если</a:t>
            </a:r>
            <a:r>
              <a:rPr lang="ru-RU" sz="3600" b="1" dirty="0">
                <a:solidFill>
                  <a:schemeClr val="tx2"/>
                </a:solidFill>
                <a:latin typeface="Arbat-Bold" pitchFamily="2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Arbat-Bold" pitchFamily="2" charset="0"/>
              </a:rPr>
              <a:t>развитие движений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B0F0"/>
                </a:solidFill>
                <a:latin typeface="Arbat-Bold" pitchFamily="2" charset="0"/>
              </a:rPr>
              <a:t>пальцев соответствует возрасту,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i="1" dirty="0" smtClean="0">
              <a:solidFill>
                <a:schemeClr val="tx2"/>
              </a:solidFill>
              <a:latin typeface="Arbat-Bold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b="1" dirty="0" smtClean="0">
              <a:solidFill>
                <a:schemeClr val="tx2"/>
              </a:solidFill>
              <a:latin typeface="Arbat-Bold" pitchFamily="2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Arbat-Bold" pitchFamily="2" charset="0"/>
              </a:rPr>
              <a:t>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bat-Bold" pitchFamily="2" charset="0"/>
              </a:rPr>
              <a:t>              то</a:t>
            </a:r>
            <a:r>
              <a:rPr lang="ru-RU" sz="3600" b="1" dirty="0" smtClean="0">
                <a:solidFill>
                  <a:schemeClr val="tx2"/>
                </a:solidFill>
                <a:latin typeface="Arbat-Bold" pitchFamily="2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Arbat-Bold" pitchFamily="2" charset="0"/>
              </a:rPr>
              <a:t>и речевое развитие </a:t>
            </a:r>
            <a:r>
              <a:rPr lang="ru-RU" sz="3600" b="1" dirty="0" smtClean="0">
                <a:solidFill>
                  <a:srgbClr val="00B0F0"/>
                </a:solidFill>
                <a:latin typeface="Arbat-Bold" pitchFamily="2" charset="0"/>
              </a:rPr>
              <a:t>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B0F0"/>
                </a:solidFill>
                <a:latin typeface="Arbat-Bold" pitchFamily="2" charset="0"/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  <a:latin typeface="Arbat-Bold" pitchFamily="2" charset="0"/>
              </a:rPr>
              <a:t>               находится </a:t>
            </a:r>
            <a:r>
              <a:rPr lang="ru-RU" sz="3600" b="1" dirty="0">
                <a:solidFill>
                  <a:srgbClr val="00B0F0"/>
                </a:solidFill>
                <a:latin typeface="Arbat-Bold" pitchFamily="2" charset="0"/>
              </a:rPr>
              <a:t>в пределах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00B0F0"/>
                </a:solidFill>
                <a:latin typeface="Arbat-Bold" pitchFamily="2" charset="0"/>
              </a:rPr>
              <a:t>                 нормы </a:t>
            </a:r>
            <a:r>
              <a:rPr lang="ru-RU" sz="3600" b="1" dirty="0">
                <a:solidFill>
                  <a:srgbClr val="00B0F0"/>
                </a:solidFill>
                <a:latin typeface="Arbat-Bold" pitchFamily="2" charset="0"/>
              </a:rPr>
              <a:t>и наоборот.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chemeClr val="tx2"/>
                </a:solidFill>
                <a:latin typeface="Arbat-Bold" pitchFamily="2" charset="0"/>
              </a:rPr>
              <a:t> </a:t>
            </a:r>
            <a:endParaRPr lang="ru-RU" sz="3200" b="1" dirty="0">
              <a:latin typeface="Arbat-Bold" pitchFamily="2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rot="4492224">
            <a:off x="6984125" y="578570"/>
            <a:ext cx="1720476" cy="2184563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bat-Bold" pitchFamily="2" charset="0"/>
              </a:rPr>
              <a:t>Пальчиковые   игры - </a:t>
            </a:r>
            <a:endParaRPr lang="ru-RU" sz="4000" b="1" dirty="0">
              <a:solidFill>
                <a:srgbClr val="FF0000"/>
              </a:solidFill>
              <a:latin typeface="Arbat-Bold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887148">
            <a:off x="1008063" y="1846263"/>
            <a:ext cx="230028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35672">
            <a:off x="6116638" y="2028825"/>
            <a:ext cx="21240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4214810" y="2214554"/>
            <a:ext cx="770384" cy="285752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500702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FFFF00"/>
                </a:solidFill>
                <a:latin typeface="Arbat-Bold" pitchFamily="2" charset="0"/>
              </a:rPr>
              <a:t>э</a:t>
            </a:r>
            <a:r>
              <a:rPr lang="ru-RU" sz="3600" b="1" dirty="0" smtClean="0">
                <a:solidFill>
                  <a:srgbClr val="FFFF00"/>
                </a:solidFill>
                <a:latin typeface="Arbat-Bold" pitchFamily="2" charset="0"/>
              </a:rPr>
              <a:t>то </a:t>
            </a:r>
            <a:r>
              <a:rPr lang="ru-RU" sz="3600" b="1" dirty="0">
                <a:solidFill>
                  <a:srgbClr val="FFFF00"/>
                </a:solidFill>
                <a:latin typeface="Arbat-Bold" pitchFamily="2" charset="0"/>
              </a:rPr>
              <a:t>открытие нашей народной педагогики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2866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FF00"/>
                </a:solidFill>
                <a:latin typeface="Arbat-Bold" pitchFamily="2" charset="0"/>
              </a:rPr>
              <a:t>«Ладушки», </a:t>
            </a:r>
            <a:r>
              <a:rPr lang="ru-RU" sz="2000" b="1" dirty="0" smtClean="0">
                <a:solidFill>
                  <a:srgbClr val="FFFF00"/>
                </a:solidFill>
                <a:latin typeface="Arbat-Bold" pitchFamily="2" charset="0"/>
              </a:rPr>
              <a:t> «</a:t>
            </a:r>
            <a:r>
              <a:rPr lang="ru-RU" sz="2000" b="1" dirty="0">
                <a:solidFill>
                  <a:srgbClr val="FFFF00"/>
                </a:solidFill>
                <a:latin typeface="Arbat-Bold" pitchFamily="2" charset="0"/>
              </a:rPr>
              <a:t>Сорока», </a:t>
            </a:r>
            <a:r>
              <a:rPr lang="ru-RU" sz="2000" b="1" dirty="0" smtClean="0">
                <a:solidFill>
                  <a:srgbClr val="FFFF00"/>
                </a:solidFill>
                <a:latin typeface="Arbat-Bold" pitchFamily="2" charset="0"/>
              </a:rPr>
              <a:t> «</a:t>
            </a:r>
            <a:r>
              <a:rPr lang="ru-RU" sz="2000" b="1" dirty="0">
                <a:solidFill>
                  <a:srgbClr val="FFFF00"/>
                </a:solidFill>
                <a:latin typeface="Arbat-Bold" pitchFamily="2" charset="0"/>
              </a:rPr>
              <a:t>Этот пальчик»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- первые игры,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 с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которыми знакомится ребёнок. Они передаются из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поколения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в поколение не случайно – в них заложена вековая мудрость народа. Именно эти игры дают возможность устанавливать эмоциональный контакт между взрослым и ребёнком,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 развивать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понимание обращённой речи,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 активизировать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работу пальцев рук,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 что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в свою очередь имеет важное значение для развития внимания,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 памяти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, аналитического мышления ,  зрительного и слухового восприятия, </a:t>
            </a:r>
            <a:r>
              <a:rPr lang="ru-RU" sz="2000" b="1" dirty="0" smtClean="0">
                <a:solidFill>
                  <a:srgbClr val="00B0F0"/>
                </a:solidFill>
                <a:latin typeface="Arbat-Bold" pitchFamily="2" charset="0"/>
              </a:rPr>
              <a:t> зрительно </a:t>
            </a:r>
            <a:r>
              <a:rPr lang="ru-RU" sz="2000" b="1" dirty="0">
                <a:solidFill>
                  <a:srgbClr val="00B0F0"/>
                </a:solidFill>
                <a:latin typeface="Arbat-Bold" pitchFamily="2" charset="0"/>
              </a:rPr>
              <a:t>– моторной интеграции. В том  числе и речи, а в дальнейшем формированию письма</a:t>
            </a:r>
            <a:r>
              <a:rPr lang="ru-RU" b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4000504"/>
            <a:ext cx="211418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096866">
            <a:off x="1370940" y="4107395"/>
            <a:ext cx="2281305" cy="192096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546659">
            <a:off x="6454549" y="4216700"/>
            <a:ext cx="2405090" cy="18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357166"/>
            <a:ext cx="3714776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Рекомендации для проведения этих занятий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357562"/>
            <a:ext cx="250033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После каждого упражнения  необходимо расслаблять пальцы (потрясти кистями рук)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0430" y="3286124"/>
            <a:ext cx="257176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Пальцы нужно нагружать равномерно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3357562"/>
            <a:ext cx="242889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Оказывает комплексное воздействие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85786" y="3000372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536281" y="2536025"/>
            <a:ext cx="928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572398" y="3213892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 rot="5400000">
            <a:off x="4643438" y="314324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0"/>
          </p:cNvCxnSpPr>
          <p:nvPr/>
        </p:nvCxnSpPr>
        <p:spPr>
          <a:xfrm rot="5400000">
            <a:off x="7536677" y="317896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32420">
            <a:off x="663467" y="575839"/>
            <a:ext cx="72866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bat-Bold" pitchFamily="2" charset="0"/>
              </a:rPr>
              <a:t>Сжимание – разжимание кулачков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Bookman Old Styl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Две </a:t>
            </a: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весёлые лягушки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Ни минуты не сидят.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Ловко прыгают подружки,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Только брызги вверх </a:t>
            </a: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летят.</a:t>
            </a:r>
            <a:endParaRPr lang="ru-RU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65138">
            <a:off x="313106" y="3401274"/>
            <a:ext cx="627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-Bold" pitchFamily="2" charset="0"/>
              </a:rPr>
              <a:t>Напряжение – расслабление пальцев</a:t>
            </a:r>
          </a:p>
        </p:txBody>
      </p:sp>
      <p:sp>
        <p:nvSpPr>
          <p:cNvPr id="7" name="Прямоугольник 6"/>
          <p:cNvSpPr/>
          <p:nvPr/>
        </p:nvSpPr>
        <p:spPr>
          <a:xfrm rot="10052373" flipV="1">
            <a:off x="1248786" y="4261434"/>
            <a:ext cx="4021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Наши пальчики сплетём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И соединим ладошки.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А потом как только можем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B0F0"/>
                </a:solidFill>
                <a:latin typeface="Bookman Old Style" pitchFamily="18" charset="0"/>
              </a:rPr>
              <a:t>Крепко – накрепко сожмём.</a:t>
            </a:r>
            <a:endParaRPr lang="ru-RU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3" y="77032"/>
            <a:ext cx="1787815" cy="31733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02" y="3700242"/>
            <a:ext cx="1499783" cy="26621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648693"/>
            <a:ext cx="1540280" cy="273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489</Words>
  <Application>Microsoft Office PowerPoint</Application>
  <PresentationFormat>Экран (4:3)</PresentationFormat>
  <Paragraphs>105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Arbat-Bold</vt:lpstr>
      <vt:lpstr>Arial</vt:lpstr>
      <vt:lpstr>Bookman Old Style</vt:lpstr>
      <vt:lpstr>Calibri</vt:lpstr>
      <vt:lpstr>Wingdings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Carrying Earth</dc:title>
  <dc:creator>www.powerpointstyles.com</dc:creator>
  <dc:description>Image credit to FreeDigitalPhotos.net</dc:description>
  <cp:lastModifiedBy>Synergy3</cp:lastModifiedBy>
  <cp:revision>61</cp:revision>
  <dcterms:created xsi:type="dcterms:W3CDTF">2009-03-23T15:23:24Z</dcterms:created>
  <dcterms:modified xsi:type="dcterms:W3CDTF">2020-11-04T07:21:12Z</dcterms:modified>
</cp:coreProperties>
</file>