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6" r:id="rId5"/>
    <p:sldId id="277" r:id="rId6"/>
    <p:sldId id="274" r:id="rId7"/>
    <p:sldId id="275" r:id="rId8"/>
    <p:sldId id="282" r:id="rId9"/>
    <p:sldId id="279" r:id="rId10"/>
    <p:sldId id="281" r:id="rId11"/>
    <p:sldId id="268" r:id="rId12"/>
    <p:sldId id="270" r:id="rId13"/>
    <p:sldId id="266" r:id="rId14"/>
    <p:sldId id="265" r:id="rId15"/>
    <p:sldId id="263" r:id="rId16"/>
    <p:sldId id="283" r:id="rId17"/>
    <p:sldId id="267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9C7F-6781-42D7-8CBA-5D8CE8B4024E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B14CA-FCD3-42BD-9C31-72000B4DED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dou26@mail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nfourok.ru/go.html?href=http://icensor.ru/sof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etionline.com/helpline/abou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etionline.com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go.html?href=https://infourok.ru/go.html?href=http://www.ifap.ru/library/book546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urok.ru/go.html?href=http://compress.ru/Article.aspx?id=23035" TargetMode="External"/><Relationship Id="rId4" Type="http://schemas.openxmlformats.org/officeDocument/2006/relationships/hyperlink" Target="https://www.google.ru/safetycenter/families/start/bas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6RhzsA2cuO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20000" contrast="-20000"/>
          </a:blip>
          <a:srcRect/>
          <a:stretch>
            <a:fillRect/>
          </a:stretch>
        </p:blipFill>
        <p:spPr bwMode="auto">
          <a:xfrm>
            <a:off x="0" y="-144016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285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Родительское собрание:</a:t>
            </a:r>
            <a:br>
              <a:rPr lang="ru-RU" b="1" i="1" dirty="0" smtClean="0"/>
            </a:br>
            <a:r>
              <a:rPr lang="ru-RU" b="1" dirty="0" smtClean="0"/>
              <a:t>«Безопасность детей в Сети Интернет.</a:t>
            </a:r>
            <a:br>
              <a:rPr lang="ru-RU" b="1" dirty="0" smtClean="0"/>
            </a:br>
            <a:r>
              <a:rPr lang="ru-RU" b="1" dirty="0" smtClean="0"/>
              <a:t>Родители и дети – вместе в Интернете»</a:t>
            </a:r>
            <a:br>
              <a:rPr lang="ru-RU" b="1" dirty="0" smtClean="0"/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547664" y="5085184"/>
            <a:ext cx="73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Выполнил: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err="1" smtClean="0">
                <a:solidFill>
                  <a:schemeClr val="tx1"/>
                </a:solidFill>
              </a:rPr>
              <a:t>Кирдань</a:t>
            </a:r>
            <a:r>
              <a:rPr lang="ru-RU" sz="2000" b="1" dirty="0" smtClean="0">
                <a:solidFill>
                  <a:schemeClr val="tx1"/>
                </a:solidFill>
              </a:rPr>
              <a:t> Марина Михайловна</a:t>
            </a:r>
          </a:p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воспитатель </a:t>
            </a:r>
            <a:r>
              <a:rPr lang="en-US" sz="2000" b="1" dirty="0" smtClean="0">
                <a:solidFill>
                  <a:schemeClr val="tx1"/>
                </a:solidFill>
              </a:rPr>
              <a:t>I </a:t>
            </a:r>
            <a:r>
              <a:rPr lang="ru-RU" sz="2000" b="1" dirty="0" smtClean="0">
                <a:solidFill>
                  <a:schemeClr val="tx1"/>
                </a:solidFill>
              </a:rPr>
              <a:t>квалификационной категории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6064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МУНИЦИПАЛЬНОЕ АВТОНОМНОЕ ДОШКОЛЬНОЕ ОБРАЗОВАТЕЛЬНОЕ УЧРЕЖДЕНИЕ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«ДЕТСКИЙ САД № 26 г. ЧЕЛЯБИНСКА»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454000, г. Челябинск, ул. Александра Шмакова, 25, </a:t>
            </a:r>
            <a:r>
              <a:rPr lang="ru-RU" dirty="0" err="1" smtClean="0">
                <a:hlinkClick r:id="rId3"/>
              </a:rPr>
              <a:t>ma</a:t>
            </a:r>
            <a:r>
              <a:rPr lang="en-US" dirty="0" smtClean="0">
                <a:hlinkClick r:id="rId3"/>
              </a:rPr>
              <a:t>d</a:t>
            </a:r>
            <a:r>
              <a:rPr lang="ru-RU" dirty="0" err="1" smtClean="0">
                <a:hlinkClick r:id="rId3"/>
              </a:rPr>
              <a:t>o</a:t>
            </a:r>
            <a:r>
              <a:rPr lang="en-US" dirty="0" smtClean="0">
                <a:hlinkClick r:id="rId3"/>
              </a:rPr>
              <a:t>u</a:t>
            </a:r>
            <a:r>
              <a:rPr lang="ru-RU" dirty="0" smtClean="0">
                <a:hlinkClick r:id="rId3"/>
              </a:rPr>
              <a:t>26@l</a:t>
            </a:r>
            <a:r>
              <a:rPr lang="en-US" dirty="0" err="1" smtClean="0">
                <a:hlinkClick r:id="rId3"/>
              </a:rPr>
              <a:t>ist</a:t>
            </a:r>
            <a:r>
              <a:rPr lang="ru-RU" dirty="0" smtClean="0">
                <a:hlinkClick r:id="rId3"/>
              </a:rPr>
              <a:t>.</a:t>
            </a:r>
            <a:r>
              <a:rPr lang="ru-RU" dirty="0" err="1" smtClean="0">
                <a:hlinkClick r:id="rId3"/>
              </a:rPr>
              <a:t>ru</a:t>
            </a:r>
            <a:endParaRPr lang="ru-RU" dirty="0"/>
          </a:p>
        </p:txBody>
      </p:sp>
      <p:sp>
        <p:nvSpPr>
          <p:cNvPr id="8" name="Подзаголовок 3"/>
          <p:cNvSpPr txBox="1">
            <a:spLocks/>
          </p:cNvSpPr>
          <p:nvPr/>
        </p:nvSpPr>
        <p:spPr>
          <a:xfrm>
            <a:off x="3203848" y="6165304"/>
            <a:ext cx="2304256" cy="40011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Челябинск,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2020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Способы защиты детей</a:t>
            </a:r>
            <a:br>
              <a:rPr lang="ru-RU" b="1" dirty="0" smtClean="0"/>
            </a:br>
            <a:r>
              <a:rPr lang="ru-RU" b="1" dirty="0" smtClean="0"/>
              <a:t>от вредной информации в Интернете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Использование лицензионного программного обеспечения (оперативная система, антивирусная программа)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Использование специальных </a:t>
            </a:r>
            <a:r>
              <a:rPr lang="ru-RU" dirty="0" err="1" smtClean="0"/>
              <a:t>интернет-фильтров</a:t>
            </a:r>
            <a:r>
              <a:rPr lang="ru-RU" dirty="0" smtClean="0"/>
              <a:t> (интернет – цензор - </a:t>
            </a:r>
            <a:r>
              <a:rPr lang="ru-RU" u="sng" dirty="0" smtClean="0">
                <a:hlinkClick r:id="rId3"/>
              </a:rPr>
              <a:t>http://icensor.ru/soft/</a:t>
            </a:r>
            <a:r>
              <a:rPr lang="ru-RU" dirty="0" smtClean="0"/>
              <a:t> - бесплатная программа). В основе программы лежит технология «белых списков», гарантирующая 100% защиту от опасных и нежелательных материалов.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Использование детских </a:t>
            </a:r>
            <a:r>
              <a:rPr lang="ru-RU" dirty="0" err="1" smtClean="0"/>
              <a:t>интернет-браузеров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Использование детских поисковиков.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Входите в Интернет совместно с детьми. По возможности находите совместные дела, интересуйтесь предпочтениями вашего ребенка.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Общие рекомендации по обеспечению безопасности детей в Интернете</a:t>
            </a:r>
            <a:endParaRPr lang="ru-RU" sz="3200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109728" lv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Расположите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компьютер вашего ребенка в месте общей доступности: столовой или гостиной. Так вам будет проще уследить за тем, что делают дети в Интернете.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Следите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какие сайты посещают ваши дети. Если у вас маленькие дети, знакомьтесь с Интернетом вместе.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Расскажите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детям о безопасности в Интернете.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6" name="Picture 2" descr="https://ds02.infourok.ru/uploads/ex/02f4/00005113-739fa2dd/2/hello_html_m616832ff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924944"/>
            <a:ext cx="3566076" cy="354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160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Установите защиту от вирусов. </a:t>
            </a:r>
          </a:p>
          <a:p>
            <a:pPr marL="111600" indent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1600" lv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Научите детей ответственному поведению в Интернете. </a:t>
            </a:r>
          </a:p>
          <a:p>
            <a:pPr marL="111600" lvl="0" indent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1600" lv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Оценивайте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интернет-контент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критически. </a:t>
            </a:r>
          </a:p>
          <a:p>
            <a:pPr marL="111600" lvl="0" indent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1600" lv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Если Вы нуждаетесь в консультации специалиста по вопросам безопасного использования Интернета или если Ваш ребенок уже столкнулся с рисками в Сети обратитесь на линию помощи “</a:t>
            </a:r>
            <a:r>
              <a:rPr lang="ru-RU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Дети </a:t>
            </a:r>
            <a:r>
              <a:rPr lang="ru-RU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Онлайн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ru-RU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www.detionline.com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 телефону:</a:t>
            </a:r>
          </a:p>
          <a:p>
            <a:pPr marL="111600" lv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8 800 25 000 15 (звонок по России бесплатный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454080, г. Челябинск, ул. Сони Кривой д. 75, </a:t>
            </a:r>
            <a:r>
              <a:rPr lang="ru-RU" dirty="0" err="1"/>
              <a:t>оф</a:t>
            </a:r>
            <a:r>
              <a:rPr lang="ru-RU" dirty="0"/>
              <a:t>. 430</a:t>
            </a:r>
          </a:p>
          <a:p>
            <a:r>
              <a:rPr lang="ru-RU" dirty="0"/>
              <a:t>Телефон приемной: (351) 737-15-41</a:t>
            </a:r>
          </a:p>
          <a:p>
            <a:r>
              <a:rPr lang="ru-RU" dirty="0"/>
              <a:t>Адрес электронной почты -</a:t>
            </a:r>
          </a:p>
          <a:p>
            <a:pPr>
              <a:buNone/>
            </a:pPr>
            <a:r>
              <a:rPr lang="ru-RU" dirty="0" err="1"/>
              <a:t>e-mail</a:t>
            </a:r>
            <a:r>
              <a:rPr lang="ru-RU" dirty="0"/>
              <a:t>: ombudsman74@mail.ru</a:t>
            </a:r>
          </a:p>
          <a:p>
            <a:r>
              <a:rPr lang="ru-RU" dirty="0"/>
              <a:t>Прием </a:t>
            </a:r>
            <a:r>
              <a:rPr lang="ru-RU" dirty="0" smtClean="0"/>
              <a:t>граждан:</a:t>
            </a:r>
            <a:endParaRPr lang="ru-RU" dirty="0"/>
          </a:p>
          <a:p>
            <a:pPr lvl="0">
              <a:buNone/>
            </a:pPr>
            <a:r>
              <a:rPr lang="ru-RU" dirty="0" smtClean="0"/>
              <a:t>- Уполномоченный </a:t>
            </a:r>
            <a:r>
              <a:rPr lang="ru-RU" dirty="0"/>
              <a:t>по правам человека</a:t>
            </a:r>
            <a:endParaRPr lang="ru-RU" i="1" dirty="0"/>
          </a:p>
          <a:p>
            <a:pPr>
              <a:buNone/>
            </a:pPr>
            <a:r>
              <a:rPr lang="ru-RU" dirty="0"/>
              <a:t>Каждый понедельник с 12.00 до 14.00 ч.</a:t>
            </a:r>
          </a:p>
          <a:p>
            <a:pPr lvl="0">
              <a:buNone/>
            </a:pPr>
            <a:r>
              <a:rPr lang="ru-RU" dirty="0" smtClean="0"/>
              <a:t>- Уполномоченный </a:t>
            </a:r>
            <a:r>
              <a:rPr lang="ru-RU" dirty="0"/>
              <a:t>по правам ребенка</a:t>
            </a:r>
            <a:endParaRPr lang="ru-RU" i="1" dirty="0"/>
          </a:p>
          <a:p>
            <a:pPr>
              <a:buNone/>
            </a:pPr>
            <a:r>
              <a:rPr lang="ru-RU" dirty="0"/>
              <a:t>Каждый</a:t>
            </a:r>
            <a:r>
              <a:rPr lang="ru-RU" b="1" dirty="0"/>
              <a:t> понедельник с 12.00 до 14.00 ч.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www.74448s001.edusite.ru/images/upolnomochennyiypopravamcheloveka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500813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Рефлексия: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ru-RU" i="1" dirty="0" smtClean="0"/>
              <a:t>Я понял(а), что необходимо всегда...</a:t>
            </a:r>
            <a:endParaRPr lang="ru-RU" sz="1800" i="1" dirty="0" smtClean="0"/>
          </a:p>
          <a:p>
            <a:pPr lvl="1">
              <a:buFont typeface="Arial" pitchFamily="34" charset="0"/>
              <a:buChar char="•"/>
            </a:pPr>
            <a:r>
              <a:rPr lang="ru-RU" i="1" dirty="0" smtClean="0"/>
              <a:t>Я получил(а) для себя...</a:t>
            </a:r>
            <a:endParaRPr lang="ru-RU" sz="1800" i="1" dirty="0" smtClean="0"/>
          </a:p>
          <a:p>
            <a:pPr lvl="1">
              <a:buFont typeface="Arial" pitchFamily="34" charset="0"/>
              <a:buChar char="•"/>
            </a:pPr>
            <a:r>
              <a:rPr lang="ru-RU" i="1" dirty="0" smtClean="0"/>
              <a:t>Для меня здоровье моего ребенка...</a:t>
            </a:r>
            <a:endParaRPr lang="ru-RU" sz="1800" i="1" dirty="0" smtClean="0"/>
          </a:p>
          <a:p>
            <a:pPr lvl="1">
              <a:buFont typeface="Arial" pitchFamily="34" charset="0"/>
              <a:buChar char="•"/>
            </a:pPr>
            <a:r>
              <a:rPr lang="ru-RU" i="1" dirty="0" smtClean="0"/>
              <a:t>Мне бы хотелось еще поговорить о...</a:t>
            </a:r>
            <a:endParaRPr lang="ru-RU" sz="1800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Если вы обнаружили зависимость вашего ребенка,</a:t>
            </a:r>
            <a:br>
              <a:rPr lang="ru-RU" b="1" dirty="0" smtClean="0"/>
            </a:br>
            <a:r>
              <a:rPr lang="ru-RU" b="1" dirty="0" smtClean="0"/>
              <a:t>не ждите чуда,</a:t>
            </a:r>
            <a:br>
              <a:rPr lang="ru-RU" b="1" dirty="0" smtClean="0"/>
            </a:br>
            <a:r>
              <a:rPr lang="ru-RU" b="1" dirty="0" smtClean="0"/>
              <a:t>начинайте действовать сегодня!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924944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использованной литературы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4525963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ru-RU" sz="2200" dirty="0" smtClean="0"/>
              <a:t>Баскакова Н.И., Солопова Н.К., Безопасный Интернет. Методические рекомендации для педагогических работников образовательных учреждений. Тамбов, 2011 г.</a:t>
            </a:r>
          </a:p>
          <a:p>
            <a:pPr lvl="0">
              <a:buFont typeface="+mj-lt"/>
              <a:buAutoNum type="arabicPeriod"/>
            </a:pPr>
            <a:r>
              <a:rPr lang="ru-RU" sz="2200" dirty="0" smtClean="0"/>
              <a:t>Бондаренко Е.А. Формирование </a:t>
            </a:r>
            <a:r>
              <a:rPr lang="ru-RU" sz="2200" dirty="0" err="1" smtClean="0"/>
              <a:t>медиакультуры</a:t>
            </a:r>
            <a:r>
              <a:rPr lang="ru-RU" sz="2200" dirty="0" smtClean="0"/>
              <a:t> учащихся // Образовательные технологии XXI века: информационная культура и </a:t>
            </a:r>
            <a:r>
              <a:rPr lang="ru-RU" sz="2200" dirty="0" err="1" smtClean="0"/>
              <a:t>медиаобразование</a:t>
            </a:r>
            <a:r>
              <a:rPr lang="ru-RU" sz="2200" dirty="0" smtClean="0"/>
              <a:t> / Под ред. </a:t>
            </a:r>
            <a:r>
              <a:rPr lang="ru-RU" sz="2200" dirty="0" err="1" smtClean="0"/>
              <a:t>С.И.Гудилиной</a:t>
            </a:r>
            <a:r>
              <a:rPr lang="ru-RU" sz="2200" dirty="0" smtClean="0"/>
              <a:t>, К.М.Тихомировой, Д.Т.Рудаковой. М.: Изд-во Рос. академии образования, 2010. С.29-34.</a:t>
            </a:r>
          </a:p>
          <a:p>
            <a:pPr lvl="0">
              <a:buFont typeface="+mj-lt"/>
              <a:buAutoNum type="arabicPeriod"/>
            </a:pPr>
            <a:r>
              <a:rPr lang="ru-RU" sz="2200" dirty="0" smtClean="0"/>
              <a:t>Максименко И.В., Литовченко С.Д. и др. Дети в Интернете: Как научить безопасности в виртуальном мире. Киев., Издательство ООО «Издательский Дом“ </a:t>
            </a:r>
            <a:r>
              <a:rPr lang="ru-RU" sz="2200" dirty="0" err="1" smtClean="0"/>
              <a:t>Аванпост-Прим</a:t>
            </a:r>
            <a:r>
              <a:rPr lang="ru-RU" sz="2200" dirty="0" smtClean="0"/>
              <a:t>”, 2010 г.</a:t>
            </a:r>
          </a:p>
          <a:p>
            <a:pPr lvl="0">
              <a:buFont typeface="+mj-lt"/>
              <a:buAutoNum type="arabicPeriod"/>
            </a:pPr>
            <a:r>
              <a:rPr lang="ru-RU" sz="2200" dirty="0" err="1" smtClean="0"/>
              <a:t>Челышева</a:t>
            </a:r>
            <a:r>
              <a:rPr lang="ru-RU" sz="2200" dirty="0" smtClean="0"/>
              <a:t> И.В. </a:t>
            </a:r>
            <a:r>
              <a:rPr lang="ru-RU" sz="2200" dirty="0" err="1" smtClean="0"/>
              <a:t>Медиаобразование</a:t>
            </a:r>
            <a:r>
              <a:rPr lang="ru-RU" sz="2200" dirty="0" smtClean="0"/>
              <a:t> для родителей: освоение семейной </a:t>
            </a:r>
            <a:r>
              <a:rPr lang="ru-RU" sz="2200" dirty="0" err="1" smtClean="0"/>
              <a:t>медиаграмотности</a:t>
            </a:r>
            <a:r>
              <a:rPr lang="ru-RU" sz="2200" dirty="0" smtClean="0"/>
              <a:t>. Научно-популярное издание. Таганрог: Изд-во ТТИ ЮФУ, 2008. 184 </a:t>
            </a:r>
            <a:r>
              <a:rPr lang="ru-RU" sz="2200" dirty="0" err="1" smtClean="0"/>
              <a:t>c</a:t>
            </a:r>
            <a:r>
              <a:rPr lang="ru-RU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использованной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ru-RU" dirty="0" smtClean="0"/>
              <a:t>5</a:t>
            </a:r>
            <a:r>
              <a:rPr lang="ru-RU" sz="5100" dirty="0" smtClean="0"/>
              <a:t>. Федоров А.В. Словарь терминов по </a:t>
            </a:r>
            <a:r>
              <a:rPr lang="ru-RU" sz="5100" dirty="0" err="1" smtClean="0"/>
              <a:t>медиаобразованию</a:t>
            </a:r>
            <a:r>
              <a:rPr lang="ru-RU" sz="5100" dirty="0" smtClean="0"/>
              <a:t>, </a:t>
            </a:r>
            <a:r>
              <a:rPr lang="ru-RU" sz="5100" dirty="0" err="1" smtClean="0"/>
              <a:t>медиапедагогике</a:t>
            </a:r>
            <a:r>
              <a:rPr lang="ru-RU" sz="5100" dirty="0" smtClean="0"/>
              <a:t>, </a:t>
            </a:r>
            <a:r>
              <a:rPr lang="ru-RU" sz="5100" dirty="0" err="1" smtClean="0"/>
              <a:t>медиаграмотности</a:t>
            </a:r>
            <a:r>
              <a:rPr lang="ru-RU" sz="5100" dirty="0" smtClean="0"/>
              <a:t>, </a:t>
            </a:r>
            <a:r>
              <a:rPr lang="ru-RU" sz="5100" dirty="0" err="1" smtClean="0"/>
              <a:t>медиакомпетентности</a:t>
            </a:r>
            <a:r>
              <a:rPr lang="ru-RU" sz="5100" dirty="0" smtClean="0"/>
              <a:t>. [Электронный ресурс] Режим доступа </a:t>
            </a:r>
            <a:r>
              <a:rPr lang="ru-RU" sz="5100" u="sng" dirty="0" smtClean="0">
                <a:hlinkClick r:id="rId3"/>
              </a:rPr>
              <a:t>http://www.ifap.ru/library/book546.pdf</a:t>
            </a:r>
            <a:r>
              <a:rPr lang="ru-RU" sz="5100" dirty="0" smtClean="0"/>
              <a:t>..</a:t>
            </a:r>
          </a:p>
          <a:p>
            <a:pPr lvl="0">
              <a:buNone/>
            </a:pPr>
            <a:r>
              <a:rPr lang="ru-RU" sz="5100" dirty="0" smtClean="0"/>
              <a:t>6. Челышева И.В. </a:t>
            </a:r>
            <a:r>
              <a:rPr lang="ru-RU" sz="5100" dirty="0" err="1" smtClean="0"/>
              <a:t>Медиаобразование</a:t>
            </a:r>
            <a:r>
              <a:rPr lang="ru-RU" sz="5100" dirty="0" smtClean="0"/>
              <a:t> для родителей: освоение семейной </a:t>
            </a:r>
            <a:r>
              <a:rPr lang="ru-RU" sz="5100" dirty="0" err="1" smtClean="0"/>
              <a:t>медиа</a:t>
            </a:r>
            <a:r>
              <a:rPr lang="ru-RU" sz="5100" dirty="0" smtClean="0"/>
              <a:t> грамотности. Таганрог: Изд-во ТТИ ЮФУ, 2008. 184 с.</a:t>
            </a:r>
          </a:p>
          <a:p>
            <a:pPr lvl="0">
              <a:buNone/>
            </a:pPr>
            <a:r>
              <a:rPr lang="ru-RU" sz="5100" dirty="0" smtClean="0"/>
              <a:t>7. </a:t>
            </a:r>
            <a:r>
              <a:rPr lang="ru-RU" sz="5100" dirty="0" err="1" smtClean="0"/>
              <a:t>Google</a:t>
            </a:r>
            <a:r>
              <a:rPr lang="ru-RU" sz="5100" dirty="0" smtClean="0"/>
              <a:t>- Центр безопасности [Электронный ресурс] Режим доступа</a:t>
            </a:r>
          </a:p>
          <a:p>
            <a:pPr lvl="0">
              <a:buNone/>
            </a:pPr>
            <a:r>
              <a:rPr lang="ru-RU" sz="5100" u="sng" dirty="0" smtClean="0">
                <a:hlinkClick r:id="rId4"/>
              </a:rPr>
              <a:t>https://www.google.ru/safetycenter/families/start/basics/</a:t>
            </a:r>
            <a:endParaRPr lang="ru-RU" sz="5100" dirty="0" smtClean="0"/>
          </a:p>
          <a:p>
            <a:pPr lvl="0">
              <a:buNone/>
            </a:pPr>
            <a:r>
              <a:rPr lang="ru-RU" sz="5100" dirty="0" smtClean="0"/>
              <a:t>8. </a:t>
            </a:r>
            <a:r>
              <a:rPr lang="ru-RU" sz="5100" dirty="0" err="1" smtClean="0"/>
              <a:t>Шляхтина</a:t>
            </a:r>
            <a:r>
              <a:rPr lang="ru-RU" sz="5100" dirty="0" smtClean="0"/>
              <a:t> С. Родительский контроль – дело тонкое [Электронный ресурс] Режим доступа </a:t>
            </a:r>
            <a:r>
              <a:rPr lang="ru-RU" sz="5100" u="sng" dirty="0" smtClean="0">
                <a:hlinkClick r:id="rId5"/>
              </a:rPr>
              <a:t>http://compress.ru/Article.aspx?id=23035</a:t>
            </a:r>
            <a:endParaRPr lang="ru-RU" sz="5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ru-RU" b="1" dirty="0" smtClean="0"/>
              <a:t>Повестка собрания: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«Способности» Интернета.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Опасности  увлечения компьютером.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Защита ребенка от </a:t>
            </a:r>
            <a:r>
              <a:rPr lang="ru-RU" dirty="0" err="1" smtClean="0"/>
              <a:t>Интернет-зависимости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Статистика </a:t>
            </a:r>
            <a:endParaRPr lang="ru-RU" b="1" dirty="0"/>
          </a:p>
        </p:txBody>
      </p:sp>
      <p:pic>
        <p:nvPicPr>
          <p:cNvPr id="4" name="Picture 2" descr="https://ds02.infourok.ru/uploads/ex/0866/0001064d-2218b74c/img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424936" cy="55446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Интернет позволяет вам: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 smtClean="0"/>
              <a:t>• общаться с друзьями, семьей, коллегами;</a:t>
            </a:r>
          </a:p>
          <a:p>
            <a:pPr marL="0" indent="0" algn="just">
              <a:buFontTx/>
              <a:buNone/>
            </a:pPr>
            <a:r>
              <a:rPr lang="ru-RU" sz="3600" dirty="0" smtClean="0"/>
              <a:t>•получать доступ к информации и развлечениям;</a:t>
            </a:r>
          </a:p>
          <a:p>
            <a:pPr marL="0" indent="0" algn="just">
              <a:buFontTx/>
              <a:buNone/>
            </a:pPr>
            <a:r>
              <a:rPr lang="ru-RU" sz="3600" dirty="0" smtClean="0"/>
              <a:t>•учиться, встречаться с людьми и узнавать новое.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080" y="4725144"/>
            <a:ext cx="32083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5577483"/>
          </a:xfrm>
        </p:spPr>
        <p:txBody>
          <a:bodyPr>
            <a:normAutofit/>
          </a:bodyPr>
          <a:lstStyle/>
          <a:p>
            <a:pPr indent="342900" algn="just">
              <a:buNone/>
            </a:pPr>
            <a:r>
              <a:rPr lang="ru-RU" sz="3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Интернет является прекрасным источником для новых знаний, помогает в учебе, занимает досуг. Но в то же время, </a:t>
            </a: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Интернет</a:t>
            </a:r>
            <a:r>
              <a:rPr lang="ru-RU" sz="3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таит в себе много опасностей. </a:t>
            </a:r>
            <a:r>
              <a:rPr lang="ru-RU" sz="3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Обязательно нужно поговорить с детьми</a:t>
            </a:r>
            <a:r>
              <a:rPr lang="ru-RU" sz="3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объяснить, что могут возникать различные неприятные ситуации и то, как из них лучшим образом выходить.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Помните, что безопасность ваших детей в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Интернете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90%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зависит от  вас.</a:t>
            </a:r>
            <a:endParaRPr lang="ru-RU" sz="3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86425" y="4486275"/>
            <a:ext cx="34575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3"/>
              </a:rPr>
              <a:t>"Дети и интернет"</a:t>
            </a:r>
            <a:endParaRPr lang="ru-RU" dirty="0"/>
          </a:p>
        </p:txBody>
      </p:sp>
      <p:pic>
        <p:nvPicPr>
          <p:cNvPr id="4" name="Содержимое 3" descr="1.pn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rcRect t="-830"/>
          <a:stretch>
            <a:fillRect/>
          </a:stretch>
        </p:blipFill>
        <p:spPr>
          <a:xfrm>
            <a:off x="1475656" y="1124744"/>
            <a:ext cx="6226590" cy="55172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Опасности, с которыми дети могут столкнуться в Интернете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сайты, посвященные продаже контрабандных товаров или другой незаконной деятельности,</a:t>
            </a:r>
          </a:p>
          <a:p>
            <a:r>
              <a:rPr lang="ru-RU" sz="2000" dirty="0" smtClean="0"/>
              <a:t>сайты, размещающие изображения порнографического или иного неприемлемого сексуального </a:t>
            </a:r>
            <a:r>
              <a:rPr lang="ru-RU" sz="2000" dirty="0" err="1" smtClean="0"/>
              <a:t>контента</a:t>
            </a:r>
            <a:r>
              <a:rPr lang="ru-RU" sz="2000" dirty="0" smtClean="0"/>
              <a:t>, к которым дети могут легко получить доступ,</a:t>
            </a:r>
          </a:p>
          <a:p>
            <a:r>
              <a:rPr lang="ru-RU" sz="2000" dirty="0" smtClean="0"/>
              <a:t>сайты с рекламой табака и алкоголя;</a:t>
            </a:r>
          </a:p>
          <a:p>
            <a:r>
              <a:rPr lang="ru-RU" sz="2000" dirty="0" smtClean="0"/>
              <a:t>сайты, посвященные изготовлению взрывчатых веществ;</a:t>
            </a:r>
          </a:p>
          <a:p>
            <a:r>
              <a:rPr lang="ru-RU" sz="2000" dirty="0" smtClean="0"/>
              <a:t>сайты, пропагандирующие наркотики;</a:t>
            </a:r>
          </a:p>
          <a:p>
            <a:r>
              <a:rPr lang="ru-RU" sz="2000" dirty="0" smtClean="0"/>
              <a:t>сайты, пропагандирующие насилие и нетерпимость;</a:t>
            </a:r>
          </a:p>
          <a:p>
            <a:r>
              <a:rPr lang="ru-RU" sz="2000" dirty="0" smtClean="0"/>
              <a:t>сайты, публикующие дезинформацию;</a:t>
            </a:r>
          </a:p>
          <a:p>
            <a:r>
              <a:rPr lang="ru-RU" sz="2000" dirty="0" smtClean="0"/>
              <a:t>сайты, где продают оружие, наркотики, отравляющие вещества, алкоголь;</a:t>
            </a:r>
          </a:p>
          <a:p>
            <a:r>
              <a:rPr lang="ru-RU" sz="2000" dirty="0" smtClean="0"/>
              <a:t>сайты, позволяющие детям принимать участие в азартных игра -</a:t>
            </a:r>
            <a:r>
              <a:rPr lang="ru-RU" sz="2000" dirty="0" err="1" smtClean="0"/>
              <a:t>онлайн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сайты, на которых могут собирать и продавать частную информацию о Ваших детях и Вашей семье.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защитить ребенка</a:t>
            </a:r>
            <a:br>
              <a:rPr lang="ru-RU" b="1" dirty="0" smtClean="0"/>
            </a:br>
            <a:r>
              <a:rPr lang="ru-RU" b="1" dirty="0" smtClean="0"/>
              <a:t>от </a:t>
            </a:r>
            <a:r>
              <a:rPr lang="ru-RU" b="1" dirty="0" err="1" smtClean="0"/>
              <a:t>Интернет-зависимости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 можно больше общаться с ребенком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Приобщать ребенка к культуре и спорту, чтобы он не стремился заполнить свободное время компьютерными играми.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Не сердиться на ребенка за увлечение компьютерными играми и ни в коем случае не запрещать их. Исключение составляют игры с насилием и жестокостью.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Совместно просматривать игры и сайты, в которые играет и которые посещает ребенок.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Объяснять ребенку разницу между игрой и реальностью.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Не давать ребенку забыть, что существуют настоящие друзья, родители и учеба.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Занимать его чем-то еще, кроме компьютера.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Ребенку обязательно нужно чувствовать вашу любовь и заботу, быть уверенным, что его обязательно поймут и поддержат.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Поощряйте детей делиться с вами их опытом в Интернете.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Посещайте Сеть вместе с детьми.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yandex.ru/images/_crpd/4BDXK7241/000679YO/R6w2av4uttwDjXUKAlgtnopI_fVCpyTqFdelBbf80uBQtGAF5Cs5QqIDzfTjxhSRQnMg4vesrb0gubKtrZ922iONInpf2ladBvl1PmZPOB6OaTkAclcB26QCdRHWCaKhRHBQYGL7HUOmxsixJWYUgXOB0kDGS94Kxr5wmro-hp_mrWbbu_sVPpeeh1kA7k7Oe80_FAHGBpiQVgQ386-AASX1s1c0-YqRNiYaUxRjUXTVIREhpniMeratwJtqXJXsl-0HHbiIBb0Q7EZogi_9LqvMTjXw91Y7oXRm9kFNkKPE1FDXhRrZUBfHmUJmQ4FUxHCw4ZR4z6l2_3JZuIxWPFet1W7KmnR-MY7XeGAcLx667WxXEsUVyzJnBjQgLkHiJzSS9gSJuUHUJUowRlKQh9UCswBn-e1olAyxiyjNhS8XvcQ_KMqFzSHe9UqzvD3--Cz8lRCnxzuB1XbHU10zEHSVICVlqirSN7ZZ4zQTIKTE8hIhRNt_eFbOUXkYDWbf1fxFjXuqVk2gzrRpg_4dD2gPPqeRVQTb0gcEdVPcwbOXZoJl5zk4MdbVS3PnM9LURvMQIrU6rLq17HAauY9FzRdPJfwKaWYvEN8VemHvnX-Z3N0mQIf2O7AH1-VyXgEwFCawx8RJqyGmBvogFwMSpvTAsjNXG62Ixq1walrtNp80zUUfysqHrgPPVXgB3fzv21yMlbLH1llR9GWHo6_zEZRFMCW068mAt_bJQwWBQNbl8lEDdQpuiWaeIZhKDmePZJ9E_Mr4tl3yn5QaAu1fj-j8PndyJkZJUlXlpJFMseF0hrKkdZnIkuSEu0InoYL0ZFKBgXTIjylkroJoad2UneQsZm_LWIXdk25kCFHNjw6KXC61YlZ2OMGGZnXzPkATJeaidkcqGfKlZbojtrNiNLSgYPI1yJ6ZNU4CGjiNhr1kXmUdSrqlnlK9tJuiTA_uOv099GE19qqj5dUX065Aw"/>
          <p:cNvPicPr>
            <a:picLocks noChangeAspect="1" noChangeArrowheads="1"/>
          </p:cNvPicPr>
          <p:nvPr/>
        </p:nvPicPr>
        <p:blipFill>
          <a:blip r:embed="rId2" cstate="email">
            <a:lum bright="40000" contrast="-40000"/>
          </a:blip>
          <a:srcRect/>
          <a:stretch>
            <a:fillRect/>
          </a:stretch>
        </p:blipFill>
        <p:spPr bwMode="auto">
          <a:xfrm>
            <a:off x="0" y="-171400"/>
            <a:ext cx="9164486" cy="7029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защитить ребенка</a:t>
            </a:r>
            <a:br>
              <a:rPr lang="ru-RU" b="1" dirty="0" smtClean="0"/>
            </a:br>
            <a:r>
              <a:rPr lang="ru-RU" b="1" dirty="0" smtClean="0"/>
              <a:t>от </a:t>
            </a:r>
            <a:r>
              <a:rPr lang="ru-RU" b="1" dirty="0" err="1" smtClean="0"/>
              <a:t>Интернет-зависимости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ru-RU" dirty="0" smtClean="0"/>
              <a:t>11. Научите детей доверять интуиции.</a:t>
            </a:r>
          </a:p>
          <a:p>
            <a:pPr lvl="0">
              <a:buNone/>
            </a:pPr>
            <a:r>
              <a:rPr lang="ru-RU" dirty="0" smtClean="0"/>
              <a:t>12. Если их в интернете что-либо беспокоит, им следует сообщить об этом вам.</a:t>
            </a:r>
          </a:p>
          <a:p>
            <a:pPr lvl="0">
              <a:buNone/>
            </a:pPr>
            <a:r>
              <a:rPr lang="ru-RU" dirty="0" smtClean="0"/>
              <a:t>13. Научите детей уважать других в Интернете. Убедитесь, что они знают о том, что правила хорошего поведения действуют везде — даже в виртуальном мире</a:t>
            </a:r>
          </a:p>
          <a:p>
            <a:pPr lvl="0">
              <a:buNone/>
            </a:pPr>
            <a:r>
              <a:rPr lang="ru-RU" dirty="0" smtClean="0"/>
              <a:t>14. Если дети общаются в чатах, используют программы мгновенного обмена сообщениями, играют или занимаются чем-то иным, требующим регистрационного имени, помогите ребенку его выбрать и убедитесь, что оно не содержит никакой личной информации </a:t>
            </a:r>
          </a:p>
          <a:p>
            <a:pPr lvl="0">
              <a:buNone/>
            </a:pPr>
            <a:r>
              <a:rPr lang="ru-RU" dirty="0" smtClean="0"/>
              <a:t>15. Настаивайте, чтобы дети уважали собственность других в Интернете. Объясните, что незаконное копирование чужой работы — музыки, компьютерных игр и других программ — является кражей.</a:t>
            </a:r>
          </a:p>
          <a:p>
            <a:pPr lvl="0">
              <a:buNone/>
            </a:pPr>
            <a:r>
              <a:rPr lang="ru-RU" dirty="0" smtClean="0"/>
              <a:t>16. Скажите детям, что им никогда не следует встречаться с друзьями из Интернета. Объясните, что эти люди могут оказаться совсем не теми, за кого себя выдают.</a:t>
            </a:r>
          </a:p>
          <a:p>
            <a:pPr lvl="0">
              <a:buNone/>
            </a:pPr>
            <a:r>
              <a:rPr lang="ru-RU" dirty="0" smtClean="0"/>
              <a:t>17. Скажите детям, что не все, что они читают или видят в Интернете, — правда. </a:t>
            </a:r>
          </a:p>
          <a:p>
            <a:pPr lvl="0">
              <a:buNone/>
            </a:pPr>
            <a:r>
              <a:rPr lang="ru-RU" dirty="0" smtClean="0"/>
              <a:t>18. Приучите их спрашивать вас, если они не уверены.</a:t>
            </a:r>
          </a:p>
          <a:p>
            <a:pPr lvl="0">
              <a:buNone/>
            </a:pPr>
            <a:r>
              <a:rPr lang="ru-RU" dirty="0" smtClean="0"/>
              <a:t>19. Контролируйте деятельность детей в Интернете с помощью современных программ. Они помогут отфильтровать вредное содержимое, выяснить, какие сайты посещает ребенок и что он делает на них.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897</Words>
  <Application>Microsoft Office PowerPoint</Application>
  <PresentationFormat>Экран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Родительское собрание: «Безопасность детей в Сети Интернет. Родители и дети – вместе в Интернете» </vt:lpstr>
      <vt:lpstr>Повестка собрания: </vt:lpstr>
      <vt:lpstr>Статистика </vt:lpstr>
      <vt:lpstr>Интернет позволяет вам:</vt:lpstr>
      <vt:lpstr>Презентация PowerPoint</vt:lpstr>
      <vt:lpstr>"Дети и интернет"</vt:lpstr>
      <vt:lpstr>Опасности, с которыми дети могут столкнуться в Интернете</vt:lpstr>
      <vt:lpstr>Как защитить ребенка от Интернет-зависимости</vt:lpstr>
      <vt:lpstr>Как защитить ребенка от Интернет-зависимости</vt:lpstr>
      <vt:lpstr>Способы защиты детей от вредной информации в Интернете</vt:lpstr>
      <vt:lpstr>Общие рекомендации по обеспечению безопасности детей в Интернете</vt:lpstr>
      <vt:lpstr>Презентация PowerPoint</vt:lpstr>
      <vt:lpstr>Презентация PowerPoint</vt:lpstr>
      <vt:lpstr>Рефлексия: </vt:lpstr>
      <vt:lpstr>Если вы обнаружили зависимость вашего ребенка, не ждите чуда, начинайте действовать сегодня!</vt:lpstr>
      <vt:lpstr>Спасибо за внимание!</vt:lpstr>
      <vt:lpstr>Список использованной литературы</vt:lpstr>
      <vt:lpstr>Список использованной литературы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ребенка в семье</dc:title>
  <dc:creator>Зимфира</dc:creator>
  <cp:lastModifiedBy>Пользователь</cp:lastModifiedBy>
  <cp:revision>56</cp:revision>
  <dcterms:created xsi:type="dcterms:W3CDTF">2019-10-07T17:46:52Z</dcterms:created>
  <dcterms:modified xsi:type="dcterms:W3CDTF">2020-10-26T11:29:52Z</dcterms:modified>
</cp:coreProperties>
</file>