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handoutMasterIdLst>
    <p:handoutMasterId r:id="rId16"/>
  </p:handoutMasterIdLst>
  <p:sldIdLst>
    <p:sldId id="256" r:id="rId2"/>
    <p:sldId id="257" r:id="rId3"/>
    <p:sldId id="267" r:id="rId4"/>
    <p:sldId id="259" r:id="rId5"/>
    <p:sldId id="258" r:id="rId6"/>
    <p:sldId id="261" r:id="rId7"/>
    <p:sldId id="260" r:id="rId8"/>
    <p:sldId id="262" r:id="rId9"/>
    <p:sldId id="263" r:id="rId10"/>
    <p:sldId id="266" r:id="rId11"/>
    <p:sldId id="264" r:id="rId12"/>
    <p:sldId id="265" r:id="rId13"/>
    <p:sldId id="268" r:id="rId14"/>
    <p:sldId id="269" r:id="rId15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998D5-E710-4EEA-A47B-BCA65C0EF2E3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2075" y="951865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6EC5BB-97F6-467E-9249-31E69F2A1D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27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2655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596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212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8638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264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074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9790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3337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252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9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432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71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517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81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3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762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54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D46108F-34EF-4499-BA5B-E508CDAB7FFD}" type="datetimeFigureOut">
              <a:rPr lang="ru-RU" smtClean="0"/>
              <a:t>31.08.2022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6CD1059-D62C-41B9-B13D-2595E3C45E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18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0924" y="1160585"/>
            <a:ext cx="991772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Приоритетные направления деятельности </a:t>
            </a:r>
          </a:p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МАДОУ «ДС № 26 г. Челябинска» </a:t>
            </a:r>
          </a:p>
          <a:p>
            <a:pPr algn="ctr"/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на </a:t>
            </a:r>
            <a:r>
              <a:rPr lang="ru-R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2022-2023 </a:t>
            </a:r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учебный год.</a:t>
            </a:r>
          </a:p>
        </p:txBody>
      </p:sp>
    </p:spTree>
    <p:extLst>
      <p:ext uri="{BB962C8B-B14F-4D97-AF65-F5344CB8AC3E}">
        <p14:creationId xmlns:p14="http://schemas.microsoft.com/office/powerpoint/2010/main" val="9405140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5338" y="1575974"/>
            <a:ext cx="848750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Aft>
                <a:spcPts val="0"/>
              </a:spcAft>
              <a:buAutoNum type="arabicPeriod"/>
            </a:pP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ctr">
              <a:spcAft>
                <a:spcPts val="0"/>
              </a:spcAft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Перспективный план образовательной деятельности</a:t>
            </a:r>
          </a:p>
          <a:p>
            <a:pPr marL="342900" indent="-342900" algn="ctr">
              <a:spcAft>
                <a:spcPts val="0"/>
              </a:spcAft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Календарный план образовательной деятельности</a:t>
            </a:r>
          </a:p>
          <a:p>
            <a:pPr marL="342900" indent="-342900" algn="ctr">
              <a:spcAft>
                <a:spcPts val="0"/>
              </a:spcAft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Перспективный план программы воспитания</a:t>
            </a:r>
          </a:p>
          <a:p>
            <a:pPr marL="342900" indent="-342900" algn="ctr">
              <a:spcAft>
                <a:spcPts val="0"/>
              </a:spcAft>
              <a:buAutoNum type="arabicPeriod"/>
            </a:pPr>
            <a:endParaRPr lang="ru-RU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u="sng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написании плана необходимо пользоваться:</a:t>
            </a:r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Словарь (для постановки цели и задач)</a:t>
            </a:r>
          </a:p>
          <a:p>
            <a:pPr marL="285750" indent="-285750" 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Картотеки ЦРО г. Челябинска</a:t>
            </a:r>
          </a:p>
          <a:p>
            <a:pPr algn="ctr">
              <a:spcAft>
                <a:spcPts val="0"/>
              </a:spcAft>
            </a:pPr>
            <a:endParaRPr lang="ru-RU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855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50731" y="685773"/>
            <a:ext cx="84669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4.Аттестация </a:t>
            </a:r>
            <a:r>
              <a:rPr lang="ru-RU" sz="40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педагогов</a:t>
            </a:r>
          </a:p>
          <a:p>
            <a:pPr algn="ctr"/>
            <a:r>
              <a:rPr lang="ru-RU" sz="24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На 01.09.2022 г.</a:t>
            </a:r>
            <a:endParaRPr lang="ru-RU" sz="240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940628"/>
              </p:ext>
            </p:extLst>
          </p:nvPr>
        </p:nvGraphicFramePr>
        <p:xfrm>
          <a:off x="2248926" y="2017966"/>
          <a:ext cx="7475367" cy="18034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70737">
                  <a:extLst>
                    <a:ext uri="{9D8B030D-6E8A-4147-A177-3AD203B41FA5}">
                      <a16:colId xmlns:a16="http://schemas.microsoft.com/office/drawing/2014/main" val="1624975752"/>
                    </a:ext>
                  </a:extLst>
                </a:gridCol>
                <a:gridCol w="1523579">
                  <a:extLst>
                    <a:ext uri="{9D8B030D-6E8A-4147-A177-3AD203B41FA5}">
                      <a16:colId xmlns:a16="http://schemas.microsoft.com/office/drawing/2014/main" val="1046297443"/>
                    </a:ext>
                  </a:extLst>
                </a:gridCol>
                <a:gridCol w="1381051">
                  <a:extLst>
                    <a:ext uri="{9D8B030D-6E8A-4147-A177-3AD203B41FA5}">
                      <a16:colId xmlns:a16="http://schemas.microsoft.com/office/drawing/2014/main" val="1014445707"/>
                    </a:ext>
                  </a:extLst>
                </a:gridCol>
              </a:tblGrid>
              <a:tr h="420129">
                <a:tc>
                  <a:txBody>
                    <a:bodyPr/>
                    <a:lstStyle/>
                    <a:p>
                      <a:pPr marL="41275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Квалификационная категория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41275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Количество педагогов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marL="41275"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746895543"/>
                  </a:ext>
                </a:extLst>
              </a:tr>
              <a:tr h="283409"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Высшая квалификационная категория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14%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537731158"/>
                  </a:ext>
                </a:extLst>
              </a:tr>
              <a:tr h="283409"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Первая квалификационная категория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57%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1668354739"/>
                  </a:ext>
                </a:extLst>
              </a:tr>
              <a:tr h="283409"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Без квалификационной категории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10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tc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29%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4925" marR="34925" marT="34925" marB="34925"/>
                </a:tc>
                <a:extLst>
                  <a:ext uri="{0D108BD9-81ED-4DB2-BD59-A6C34878D82A}">
                    <a16:rowId xmlns:a16="http://schemas.microsoft.com/office/drawing/2014/main" val="919046920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8377" y="501376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*По прежнему актуально посещение и </a:t>
            </a:r>
          </a:p>
          <a:p>
            <a:r>
              <a:rPr lang="ru-RU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выступление педагогов на РМО</a:t>
            </a:r>
          </a:p>
        </p:txBody>
      </p:sp>
    </p:spTree>
    <p:extLst>
      <p:ext uri="{BB962C8B-B14F-4D97-AF65-F5344CB8AC3E}">
        <p14:creationId xmlns:p14="http://schemas.microsoft.com/office/powerpoint/2010/main" val="1122867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4513" y="1655104"/>
            <a:ext cx="910297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5.Утверждение творческой группы</a:t>
            </a:r>
            <a:r>
              <a:rPr lang="ru-RU" sz="44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,  </a:t>
            </a:r>
            <a:r>
              <a:rPr lang="ru-RU" sz="44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комиссии по стимулирующим выплатам, председателя профсоюзной </a:t>
            </a:r>
            <a:r>
              <a:rPr lang="ru-RU" sz="44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организации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14359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4559" y="2200227"/>
            <a:ext cx="91029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РАЗНОЕ</a:t>
            </a:r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3541061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196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8555" y="896816"/>
            <a:ext cx="1013753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cap="none" spc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Повестка дня:</a:t>
            </a:r>
          </a:p>
          <a:p>
            <a:pPr algn="ctr"/>
            <a:r>
              <a:rPr lang="ru-RU" sz="32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1.О внесении изменений в ООП ДОУ</a:t>
            </a:r>
            <a:endParaRPr lang="ru-RU" sz="3200" cap="none" spc="0" dirty="0" smtClean="0">
              <a:ln w="0"/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32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2.Ознакомление </a:t>
            </a:r>
            <a:r>
              <a:rPr lang="ru-RU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педагогического коллектива с задачами работы и годовым планом на </a:t>
            </a:r>
            <a:r>
              <a:rPr lang="ru-RU" sz="32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2022-2023 </a:t>
            </a:r>
            <a:r>
              <a:rPr lang="ru-RU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учебный год.</a:t>
            </a:r>
          </a:p>
          <a:p>
            <a:pPr algn="ctr"/>
            <a:r>
              <a:rPr lang="ru-RU" sz="32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3.Утверждение </a:t>
            </a:r>
            <a:r>
              <a:rPr lang="ru-RU" sz="32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календарных планов, регламента, режима дня.</a:t>
            </a:r>
          </a:p>
          <a:p>
            <a:pPr algn="ctr"/>
            <a:r>
              <a:rPr lang="ru-RU" sz="32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4.Аттестация </a:t>
            </a:r>
            <a:r>
              <a:rPr lang="ru-RU" sz="32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педагогов</a:t>
            </a:r>
          </a:p>
          <a:p>
            <a:pPr algn="ctr"/>
            <a:r>
              <a:rPr lang="ru-RU" sz="3200" dirty="0" smtClean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5.Утверждение </a:t>
            </a:r>
            <a:r>
              <a:rPr lang="ru-RU" sz="320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творческой группы, комиссии по стимулирующим выплатам, председателя профсоюзной организации.</a:t>
            </a:r>
          </a:p>
          <a:p>
            <a:pPr algn="ctr"/>
            <a:r>
              <a:rPr lang="ru-RU" sz="3200" b="1" dirty="0">
                <a:solidFill>
                  <a:schemeClr val="accent2">
                    <a:lumMod val="75000"/>
                  </a:schemeClr>
                </a:solidFill>
                <a:latin typeface="Monotype Corsiva" panose="03010101010201010101" pitchFamily="66" charset="0"/>
              </a:rPr>
              <a:t>5.Разное</a:t>
            </a:r>
          </a:p>
        </p:txBody>
      </p:sp>
    </p:spTree>
    <p:extLst>
      <p:ext uri="{BB962C8B-B14F-4D97-AF65-F5344CB8AC3E}">
        <p14:creationId xmlns:p14="http://schemas.microsoft.com/office/powerpoint/2010/main" val="313283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9552" y="1030959"/>
            <a:ext cx="10049437" cy="33239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 внесении изменений в Федеральный закон «Об образовании в Российской Федерации» (08.07.2022)</a:t>
            </a:r>
          </a:p>
          <a:p>
            <a:pPr algn="ctr"/>
            <a:endParaRPr lang="ru-RU" sz="3000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ru-RU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статье 99</a:t>
            </a:r>
          </a:p>
          <a:p>
            <a:pPr algn="ctr"/>
            <a:r>
              <a:rPr lang="ru-RU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наименовании слова «оказание государственных и муниципальных </a:t>
            </a:r>
            <a:r>
              <a:rPr lang="ru-RU" sz="3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УСЛУГ </a:t>
            </a:r>
            <a:r>
              <a:rPr lang="ru-RU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 сфере образования» заменить словами </a:t>
            </a:r>
            <a:r>
              <a:rPr lang="ru-RU" sz="3000" b="1" cap="none" spc="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«реализация образовательных программ» </a:t>
            </a:r>
            <a:endParaRPr lang="ru-RU" sz="3000" b="1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1784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3365" y="487904"/>
            <a:ext cx="10461811" cy="609397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ru-RU" sz="48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О внесении изменений в ООП ДОУ.</a:t>
            </a:r>
          </a:p>
          <a:p>
            <a:pPr algn="just"/>
            <a:endParaRPr lang="ru-RU" sz="240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24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      </a:t>
            </a:r>
            <a:r>
              <a:rPr lang="ru-RU" sz="2400" b="0" cap="none" spc="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основании письма Комитета по делам образования города Челябинска № 16-09/1223 </a:t>
            </a:r>
          </a:p>
          <a:p>
            <a:pPr algn="ctr"/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 части формируемой участниками образовательных отношений, должны быть представлены выбранные и/или разработанные </a:t>
            </a:r>
            <a:r>
              <a:rPr lang="ru-RU" sz="2400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участниками образовательных отношений программы…»</a:t>
            </a:r>
            <a:endParaRPr lang="ru-RU" sz="2400" b="0" cap="none" spc="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u="sng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С 01.09.2022 г. ООП ДОУ  звучит:</a:t>
            </a:r>
          </a:p>
          <a:p>
            <a:pPr algn="ctr"/>
            <a:r>
              <a:rPr lang="ru-RU" sz="36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Основная образовательная программа дошкольного образования с приоритетным осуществлением образовательной области «Познавательное развитие»</a:t>
            </a:r>
          </a:p>
          <a:p>
            <a:pPr algn="ctr"/>
            <a:r>
              <a:rPr lang="ru-RU" sz="36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м</a:t>
            </a:r>
            <a:r>
              <a:rPr lang="ru-RU" sz="36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одуль </a:t>
            </a:r>
            <a:r>
              <a:rPr lang="ru-RU" sz="3600" b="1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Мультстудия</a:t>
            </a:r>
            <a:r>
              <a:rPr lang="ru-RU" sz="3600" b="1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 «Я творю мир»</a:t>
            </a:r>
          </a:p>
          <a:p>
            <a:pPr algn="ctr"/>
            <a:r>
              <a:rPr lang="ru-RU" sz="3000" b="1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(Категория </a:t>
            </a:r>
            <a:r>
              <a:rPr lang="ru-RU" sz="3000" b="1" cap="none" spc="0" dirty="0" err="1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цифровизация</a:t>
            </a:r>
            <a:r>
              <a:rPr lang="ru-RU" sz="3000" b="1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)</a:t>
            </a:r>
            <a:endParaRPr lang="ru-RU" sz="3000" b="1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359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8033" y="2298241"/>
            <a:ext cx="110871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УКАЗА президента РФ «О проведении в Российской Федерации Года педагога и наставника» № 401 от 27.06.2022 г.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целесообразно реализовать годовую задачу</a:t>
            </a:r>
            <a:endParaRPr lang="ru-RU" sz="20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Разработать и апробировать мероприятия по тимбилдингу, повысить сплоченность коллектива ДОУ через создание атмосферы сотрудничества и успешности.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3365" y="4702905"/>
            <a:ext cx="1015511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основании итоговой диагностики подготовительных к школе групп 2021-2022 учебного года целесообразно реализовать годовую задачу.</a:t>
            </a:r>
          </a:p>
          <a:p>
            <a:r>
              <a:rPr lang="en-US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II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Создать банк заданий для развития словесно-логического мышления воспитанников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23365" y="448462"/>
            <a:ext cx="10470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2.Ознакомление педагогического коллектива с задачами работы и годовым планом на 2022-2023 учебный год.</a:t>
            </a:r>
            <a:endParaRPr lang="ru-RU" sz="360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65786" y="1604184"/>
            <a:ext cx="5432898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500" b="1" u="sng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Основные задачи на </a:t>
            </a:r>
            <a:r>
              <a:rPr lang="ru-RU" sz="2500" b="1" u="sng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2022-2023 учебный </a:t>
            </a:r>
            <a:r>
              <a:rPr lang="ru-RU" sz="2500" b="1" u="sng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год:</a:t>
            </a:r>
          </a:p>
        </p:txBody>
      </p:sp>
    </p:spTree>
    <p:extLst>
      <p:ext uri="{BB962C8B-B14F-4D97-AF65-F5344CB8AC3E}">
        <p14:creationId xmlns:p14="http://schemas.microsoft.com/office/powerpoint/2010/main" val="39331010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140658"/>
              </p:ext>
            </p:extLst>
          </p:nvPr>
        </p:nvGraphicFramePr>
        <p:xfrm>
          <a:off x="188259" y="916767"/>
          <a:ext cx="11788587" cy="5480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8166">
                  <a:extLst>
                    <a:ext uri="{9D8B030D-6E8A-4147-A177-3AD203B41FA5}">
                      <a16:colId xmlns:a16="http://schemas.microsoft.com/office/drawing/2014/main" val="1838821996"/>
                    </a:ext>
                  </a:extLst>
                </a:gridCol>
                <a:gridCol w="4656456">
                  <a:extLst>
                    <a:ext uri="{9D8B030D-6E8A-4147-A177-3AD203B41FA5}">
                      <a16:colId xmlns:a16="http://schemas.microsoft.com/office/drawing/2014/main" val="2058513261"/>
                    </a:ext>
                  </a:extLst>
                </a:gridCol>
                <a:gridCol w="1549602">
                  <a:extLst>
                    <a:ext uri="{9D8B030D-6E8A-4147-A177-3AD203B41FA5}">
                      <a16:colId xmlns:a16="http://schemas.microsoft.com/office/drawing/2014/main" val="1142546071"/>
                    </a:ext>
                  </a:extLst>
                </a:gridCol>
                <a:gridCol w="2169660">
                  <a:extLst>
                    <a:ext uri="{9D8B030D-6E8A-4147-A177-3AD203B41FA5}">
                      <a16:colId xmlns:a16="http://schemas.microsoft.com/office/drawing/2014/main" val="201824972"/>
                    </a:ext>
                  </a:extLst>
                </a:gridCol>
                <a:gridCol w="2476957">
                  <a:extLst>
                    <a:ext uri="{9D8B030D-6E8A-4147-A177-3AD203B41FA5}">
                      <a16:colId xmlns:a16="http://schemas.microsoft.com/office/drawing/2014/main" val="3554205919"/>
                    </a:ext>
                  </a:extLst>
                </a:gridCol>
                <a:gridCol w="197746">
                  <a:extLst>
                    <a:ext uri="{9D8B030D-6E8A-4147-A177-3AD203B41FA5}">
                      <a16:colId xmlns:a16="http://schemas.microsoft.com/office/drawing/2014/main" val="3390941410"/>
                    </a:ext>
                  </a:extLst>
                </a:gridCol>
              </a:tblGrid>
              <a:tr h="3570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№ п/п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Наименование видов управленческой деятельности,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управленческих мероприятий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Сроки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Ответственные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Результат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990131"/>
                  </a:ext>
                </a:extLst>
              </a:tr>
              <a:tr h="1275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7218360"/>
                  </a:ext>
                </a:extLst>
              </a:tr>
              <a:tr h="206968">
                <a:tc gridSpan="6">
                  <a:txBody>
                    <a:bodyPr/>
                    <a:lstStyle/>
                    <a:p>
                      <a:pPr indent="304800" algn="just"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</a:t>
                      </a:r>
                      <a:r>
                        <a:rPr lang="ru-RU" sz="1600" dirty="0">
                          <a:effectLst/>
                        </a:rPr>
                        <a:t>. Разработать и апробировать мероприятия по тимбилдингу, повысить сплоченность коллектива ДОУ через создание атмосферы сотрудничества и успешности.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500692"/>
                  </a:ext>
                </a:extLst>
              </a:tr>
              <a:tr h="6209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indent="176530" algn="just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415290" algn="l"/>
                        </a:tabLst>
                      </a:pPr>
                      <a:r>
                        <a:rPr lang="ru-RU" sz="1600" spc="-55" dirty="0">
                          <a:effectLst/>
                        </a:rPr>
                        <a:t>Создание проекта «Мы единая команда»</a:t>
                      </a:r>
                      <a:endParaRPr lang="ru-RU" sz="1600" spc="-5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Сентябрь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старший воспитатель,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творческая </a:t>
                      </a:r>
                      <a:r>
                        <a:rPr lang="ru-RU" sz="1600" dirty="0" smtClean="0">
                          <a:effectLst/>
                        </a:rPr>
                        <a:t>группа,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Абдрашитова А.С.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</a:rPr>
                        <a:t>проект</a:t>
                      </a:r>
                      <a:endParaRPr lang="ru-RU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96829223"/>
                  </a:ext>
                </a:extLst>
              </a:tr>
              <a:tr h="26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indent="176530" algn="just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415290" algn="l"/>
                        </a:tabLst>
                      </a:pPr>
                      <a:r>
                        <a:rPr lang="ru-RU" sz="1600" spc="-55" dirty="0">
                          <a:effectLst/>
                        </a:rPr>
                        <a:t>Анкетирование</a:t>
                      </a:r>
                      <a:endParaRPr lang="ru-RU" sz="1600" spc="-5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Сентябрь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Старший воспитатель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Результаты анкетирования.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4817606"/>
                  </a:ext>
                </a:extLst>
              </a:tr>
              <a:tr h="305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Представление проекта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Октябрь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Педагоги ДОУ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методические рекомендации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99079039"/>
                  </a:ext>
                </a:extLst>
              </a:tr>
              <a:tr h="421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indent="-6350">
                        <a:spcAft>
                          <a:spcPts val="155"/>
                        </a:spcAft>
                      </a:pPr>
                      <a:r>
                        <a:rPr lang="ru-RU" sz="1600">
                          <a:effectLst/>
                        </a:rPr>
                        <a:t>Выставка-ярмарка методических идей.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Январь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 ДОУ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Сборник</a:t>
                      </a:r>
                    </a:p>
                    <a:p>
                      <a:pPr marL="182880" indent="-6731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методических разработок,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фотоотчет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67177215"/>
                  </a:ext>
                </a:extLst>
              </a:tr>
              <a:tr h="305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indent="-6350">
                        <a:spcAft>
                          <a:spcPts val="155"/>
                        </a:spcAft>
                      </a:pPr>
                      <a:r>
                        <a:rPr lang="ru-RU" sz="1600">
                          <a:effectLst/>
                        </a:rPr>
                        <a:t>Выставка работ педагогов «Наши таланты»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Март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 ДОУ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Фотоотчет на сайте ДОУ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24372606"/>
                  </a:ext>
                </a:extLst>
              </a:tr>
              <a:tr h="3054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indent="-6350">
                        <a:spcAft>
                          <a:spcPts val="155"/>
                        </a:spcAft>
                      </a:pPr>
                      <a:r>
                        <a:rPr lang="ru-RU" sz="1600">
                          <a:effectLst/>
                        </a:rPr>
                        <a:t>Методическая неделя. Просмотр открытых занятий.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Март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Педагоги ДОУ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Конспекты занятий.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77583143"/>
                  </a:ext>
                </a:extLst>
              </a:tr>
              <a:tr h="2554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День психологической разгрузки. Тренинг.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В течении года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Педагог-психолог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Материалы тренинга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4321304"/>
                  </a:ext>
                </a:extLst>
              </a:tr>
              <a:tr h="2554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Физическая разгрузка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450215" algn="l"/>
                        </a:tabLst>
                      </a:pPr>
                      <a:r>
                        <a:rPr lang="ru-RU" sz="1600">
                          <a:effectLst/>
                        </a:rPr>
                        <a:t>Ежедневно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Инструктор по физ .культуре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8806" marR="3880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35826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704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3392379"/>
              </p:ext>
            </p:extLst>
          </p:nvPr>
        </p:nvGraphicFramePr>
        <p:xfrm>
          <a:off x="501163" y="195411"/>
          <a:ext cx="11175023" cy="65299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1617">
                  <a:extLst>
                    <a:ext uri="{9D8B030D-6E8A-4147-A177-3AD203B41FA5}">
                      <a16:colId xmlns:a16="http://schemas.microsoft.com/office/drawing/2014/main" val="188228021"/>
                    </a:ext>
                  </a:extLst>
                </a:gridCol>
                <a:gridCol w="4488984">
                  <a:extLst>
                    <a:ext uri="{9D8B030D-6E8A-4147-A177-3AD203B41FA5}">
                      <a16:colId xmlns:a16="http://schemas.microsoft.com/office/drawing/2014/main" val="3987869877"/>
                    </a:ext>
                  </a:extLst>
                </a:gridCol>
                <a:gridCol w="1493869">
                  <a:extLst>
                    <a:ext uri="{9D8B030D-6E8A-4147-A177-3AD203B41FA5}">
                      <a16:colId xmlns:a16="http://schemas.microsoft.com/office/drawing/2014/main" val="2047320197"/>
                    </a:ext>
                  </a:extLst>
                </a:gridCol>
                <a:gridCol w="2092682">
                  <a:extLst>
                    <a:ext uri="{9D8B030D-6E8A-4147-A177-3AD203B41FA5}">
                      <a16:colId xmlns:a16="http://schemas.microsoft.com/office/drawing/2014/main" val="1821548824"/>
                    </a:ext>
                  </a:extLst>
                </a:gridCol>
                <a:gridCol w="2387871">
                  <a:extLst>
                    <a:ext uri="{9D8B030D-6E8A-4147-A177-3AD203B41FA5}">
                      <a16:colId xmlns:a16="http://schemas.microsoft.com/office/drawing/2014/main" val="1755684920"/>
                    </a:ext>
                  </a:extLst>
                </a:gridCol>
              </a:tblGrid>
              <a:tr h="6574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№ п/п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Наименование видов управленческой деятельности,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управленческих мероприятий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Сроки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Ответственные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Результат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1741784721"/>
                  </a:ext>
                </a:extLst>
              </a:tr>
              <a:tr h="2967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1497168763"/>
                  </a:ext>
                </a:extLst>
              </a:tr>
              <a:tr h="330330">
                <a:tc gridSpan="5">
                  <a:txBody>
                    <a:bodyPr/>
                    <a:lstStyle/>
                    <a:p>
                      <a:pPr marL="800100" algn="just"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II</a:t>
                      </a:r>
                      <a:r>
                        <a:rPr lang="ru-RU" sz="1800" dirty="0">
                          <a:effectLst/>
                        </a:rPr>
                        <a:t>. Создать банк заданий для развития словесно-логического мышления воспитанников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459900"/>
                  </a:ext>
                </a:extLst>
              </a:tr>
              <a:tr h="774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1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marL="6350" indent="176530" algn="just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415290" algn="l"/>
                        </a:tabLst>
                      </a:pPr>
                      <a:r>
                        <a:rPr lang="ru-RU" sz="1800" spc="-55" dirty="0">
                          <a:effectLst/>
                        </a:rPr>
                        <a:t>Тематический педагогический совет</a:t>
                      </a:r>
                    </a:p>
                    <a:p>
                      <a:pPr marL="6350" indent="176530" algn="just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415290" algn="l"/>
                        </a:tabLst>
                      </a:pPr>
                      <a:r>
                        <a:rPr lang="ru-RU" sz="1800" spc="-55" dirty="0">
                          <a:effectLst/>
                        </a:rPr>
                        <a:t>«Развиваем словесно-логическое мышление»</a:t>
                      </a:r>
                      <a:endParaRPr lang="ru-RU" sz="1800" spc="-55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Ноябрь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старший </a:t>
                      </a:r>
                      <a:r>
                        <a:rPr lang="ru-RU" sz="1800" dirty="0" smtClean="0">
                          <a:effectLst/>
                        </a:rPr>
                        <a:t>воспитатель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материалы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3783144603"/>
                  </a:ext>
                </a:extLst>
              </a:tr>
              <a:tr h="1032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marL="6350" indent="176530" algn="just">
                        <a:spcBef>
                          <a:spcPts val="25"/>
                        </a:spcBef>
                        <a:spcAft>
                          <a:spcPts val="0"/>
                        </a:spcAft>
                        <a:tabLst>
                          <a:tab pos="415290" algn="l"/>
                        </a:tabLst>
                      </a:pPr>
                      <a:r>
                        <a:rPr lang="ru-RU" sz="1800" spc="-55">
                          <a:effectLst/>
                        </a:rPr>
                        <a:t>Систематизирование словесно-логических игр в соответствии с тематическим планированием ДОУ.</a:t>
                      </a:r>
                      <a:endParaRPr lang="ru-RU" sz="1800" spc="-55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 течении года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старший воспитатель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творческая группа;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педагоги ДОУ.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материалы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2935172304"/>
                  </a:ext>
                </a:extLst>
              </a:tr>
              <a:tr h="774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2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Смотр-конкурс «Логический центр»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Ноябрь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Педагоги ДОУ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Положение;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справка по результатам конкурса.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496094975"/>
                  </a:ext>
                </a:extLst>
              </a:tr>
              <a:tr h="1032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4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Выставка словесно-логических игр.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Март.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старший воспитатель,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творческая группа.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воспитатели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Материалы проекта, презентация.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4021271015"/>
                  </a:ext>
                </a:extLst>
              </a:tr>
              <a:tr h="1032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5</a:t>
                      </a:r>
                      <a:endParaRPr lang="ru-RU" sz="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Тематический контроль. Использование словесно-логических игр в образовательной деятельности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Апрель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Заведующий ДОУ,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старший воспитатель,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педагог-психолог.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Справка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363" marR="43363" marT="0" marB="0"/>
                </a:tc>
                <a:extLst>
                  <a:ext uri="{0D108BD9-81ED-4DB2-BD59-A6C34878D82A}">
                    <a16:rowId xmlns:a16="http://schemas.microsoft.com/office/drawing/2014/main" val="1368264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636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9712" y="439588"/>
            <a:ext cx="110674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Monotype Corsiva" panose="03010101010201010101" pitchFamily="66" charset="0"/>
              </a:rPr>
              <a:t>3.Утверждение календарных планов, регламента, режима дня.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9712" y="1499020"/>
            <a:ext cx="11902288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0" u="sng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Познавательное развитие</a:t>
            </a:r>
          </a:p>
          <a:p>
            <a:pPr algn="ctr"/>
            <a:r>
              <a:rPr lang="ru-RU" sz="20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Ознакомление с окружающим миром/региональный компонент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0" cap="none" spc="0" dirty="0" smtClean="0">
                <a:ln w="0"/>
                <a:solidFill>
                  <a:srgbClr val="7030A0"/>
                </a:solidFill>
              </a:rPr>
              <a:t>О.В. </a:t>
            </a:r>
            <a:r>
              <a:rPr lang="ru-RU" sz="2000" b="0" cap="none" spc="0" dirty="0" err="1" smtClean="0">
                <a:ln w="0"/>
                <a:solidFill>
                  <a:srgbClr val="7030A0"/>
                </a:solidFill>
              </a:rPr>
              <a:t>Дыбина</a:t>
            </a:r>
            <a:r>
              <a:rPr lang="ru-RU" sz="2000" b="0" cap="none" spc="0" dirty="0" smtClean="0">
                <a:ln w="0"/>
                <a:solidFill>
                  <a:srgbClr val="7030A0"/>
                </a:solidFill>
              </a:rPr>
              <a:t> «От рождения до школы»;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Парциальная программа «Южный </a:t>
            </a:r>
            <a:r>
              <a:rPr lang="ru-RU" sz="2000" dirty="0">
                <a:solidFill>
                  <a:srgbClr val="7030A0"/>
                </a:solidFill>
              </a:rPr>
              <a:t>Урал: шаг за шагом» (педагогический коллектив МБДОУ «Детский сад № 261 г. Челябинска»); </a:t>
            </a:r>
            <a:endParaRPr lang="ru-RU" sz="2000" dirty="0" smtClean="0">
              <a:solidFill>
                <a:srgbClr val="7030A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Парциальная программа «Безопасность</a:t>
            </a:r>
            <a:r>
              <a:rPr lang="ru-RU" sz="2000" dirty="0">
                <a:solidFill>
                  <a:srgbClr val="7030A0"/>
                </a:solidFill>
              </a:rPr>
              <a:t>» (Н.Н. Авдеева, Н.Л. Князева, </a:t>
            </a:r>
            <a:r>
              <a:rPr lang="ru-RU" sz="2000" dirty="0" err="1" smtClean="0">
                <a:solidFill>
                  <a:srgbClr val="7030A0"/>
                </a:solidFill>
              </a:rPr>
              <a:t>Р.Б.Стеркина</a:t>
            </a:r>
            <a:r>
              <a:rPr lang="ru-RU" sz="2000" dirty="0" smtClean="0">
                <a:solidFill>
                  <a:srgbClr val="7030A0"/>
                </a:solidFill>
              </a:rPr>
              <a:t>)</a:t>
            </a:r>
          </a:p>
          <a:p>
            <a:pPr algn="ctr"/>
            <a:r>
              <a:rPr lang="ru-RU" sz="2000" b="0" u="sng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Художественно-эстетическое развитие</a:t>
            </a:r>
          </a:p>
          <a:p>
            <a:pPr algn="ctr"/>
            <a:r>
              <a:rPr lang="ru-RU" sz="20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Аппликация/лепка/рисование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7030A0"/>
                </a:solidFill>
              </a:rPr>
              <a:t>Парциальная программа «Цветные ладошки» </a:t>
            </a:r>
            <a:r>
              <a:rPr lang="ru-RU" dirty="0">
                <a:solidFill>
                  <a:srgbClr val="7030A0"/>
                </a:solidFill>
              </a:rPr>
              <a:t>(</a:t>
            </a:r>
            <a:r>
              <a:rPr lang="ru-RU" dirty="0" err="1">
                <a:solidFill>
                  <a:srgbClr val="7030A0"/>
                </a:solidFill>
              </a:rPr>
              <a:t>И.А.Лыкова</a:t>
            </a:r>
            <a:r>
              <a:rPr lang="ru-RU" dirty="0">
                <a:solidFill>
                  <a:srgbClr val="7030A0"/>
                </a:solidFill>
              </a:rPr>
              <a:t>); </a:t>
            </a:r>
            <a:endParaRPr lang="ru-RU" dirty="0" smtClean="0">
              <a:solidFill>
                <a:srgbClr val="7030A0"/>
              </a:solidFill>
            </a:endParaRPr>
          </a:p>
          <a:p>
            <a:pPr algn="ctr"/>
            <a:r>
              <a:rPr lang="ru-RU" sz="2000" b="0" u="sng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Социально-коммуникативное развитие в подготовительных школе группах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По плану работы</a:t>
            </a:r>
            <a:r>
              <a:rPr lang="ru-RU" sz="2000" b="0" cap="none" spc="0" dirty="0" smtClean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педагога-психолог</a:t>
            </a:r>
            <a:r>
              <a:rPr lang="ru-RU" sz="2000" dirty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а</a:t>
            </a:r>
            <a:endParaRPr lang="ru-RU" sz="2000" b="0" cap="none" spc="0" dirty="0" smtClean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ru-RU" sz="2000" b="0" cap="none" spc="0" dirty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81936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29013" t="16860" r="14086" b="12808"/>
          <a:stretch/>
        </p:blipFill>
        <p:spPr>
          <a:xfrm>
            <a:off x="1283679" y="694611"/>
            <a:ext cx="9302260" cy="622493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379785" y="18678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 ОБРАЗОВАТЕЛЬНОЙ ДЕЯТЕЛЬНОСТИ</a:t>
            </a:r>
            <a:endParaRPr lang="ru-RU" sz="105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11694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331</TotalTime>
  <Words>669</Words>
  <Application>Microsoft Office PowerPoint</Application>
  <PresentationFormat>Широкоэкранный</PresentationFormat>
  <Paragraphs>182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0" baseType="lpstr">
      <vt:lpstr>Arial</vt:lpstr>
      <vt:lpstr>Calibri</vt:lpstr>
      <vt:lpstr>Monotype Corsiva</vt:lpstr>
      <vt:lpstr>Times New Roman</vt:lpstr>
      <vt:lpstr>Tw Cen MT</vt:lpstr>
      <vt:lpstr>Капля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Пользователь</cp:lastModifiedBy>
  <cp:revision>21</cp:revision>
  <cp:lastPrinted>2022-08-31T05:17:30Z</cp:lastPrinted>
  <dcterms:created xsi:type="dcterms:W3CDTF">2022-08-30T05:18:06Z</dcterms:created>
  <dcterms:modified xsi:type="dcterms:W3CDTF">2022-08-31T05:41:33Z</dcterms:modified>
</cp:coreProperties>
</file>