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</p:sldMasterIdLst>
  <p:sldIdLst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64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4D77B811-559D-4729-89B7-76A84F44EAE3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16.11.2023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793C1788-30D9-4B76-AEF0-15D6D7DC1A3F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407A0183-68D2-48BF-8AE2-72F0B4D37ED3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16.11.2023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8D74A0FF-50D5-4656-8E2E-B5446342B77E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заголовка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0" name="Содержимое 3"/>
          <p:cNvPicPr/>
          <p:nvPr/>
        </p:nvPicPr>
        <p:blipFill>
          <a:blip r:embed="rId2"/>
          <a:stretch/>
        </p:blipFill>
        <p:spPr>
          <a:xfrm>
            <a:off x="-3996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31" name="CustomShape 2"/>
          <p:cNvSpPr/>
          <p:nvPr/>
        </p:nvSpPr>
        <p:spPr>
          <a:xfrm>
            <a:off x="0" y="1484640"/>
            <a:ext cx="9143640" cy="398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FFFF"/>
                </a:solidFill>
                <a:latin typeface="Times New Roman"/>
              </a:rPr>
              <a:t>Уважаемые родители!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FFFFFF"/>
                </a:solidFill>
                <a:latin typeface="Times New Roman"/>
              </a:rPr>
              <a:t>Не допускайте бесконтрольного нахождения и игр детей вблизи водоемов, разъясните им смертельную опасность пренебрежения данными рекомендациями. 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Содержимое 7"/>
          <p:cNvPicPr/>
          <p:nvPr/>
        </p:nvPicPr>
        <p:blipFill>
          <a:blip r:embed="rId2"/>
          <a:stretch/>
        </p:blipFill>
        <p:spPr>
          <a:xfrm>
            <a:off x="13590" y="19574"/>
            <a:ext cx="9130410" cy="6858000"/>
          </a:xfrm>
          <a:prstGeom prst="rect">
            <a:avLst/>
          </a:prstGeom>
          <a:ln>
            <a:noFill/>
          </a:ln>
        </p:spPr>
      </p:pic>
      <p:sp>
        <p:nvSpPr>
          <p:cNvPr id="172" name="CustomShape 1"/>
          <p:cNvSpPr/>
          <p:nvPr/>
        </p:nvSpPr>
        <p:spPr>
          <a:xfrm>
            <a:off x="1259640" y="0"/>
            <a:ext cx="6230880" cy="33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7200" b="0" strike="noStrike" spc="-1">
                <a:solidFill>
                  <a:srgbClr val="FFFFFF"/>
                </a:solidFill>
                <a:latin typeface="Times New Roman"/>
              </a:rPr>
              <a:t>ВОДА </a:t>
            </a:r>
            <a:endParaRPr lang="ru-RU" sz="7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7200" b="0" strike="noStrike" spc="-1">
                <a:solidFill>
                  <a:srgbClr val="FFFFFF"/>
                </a:solidFill>
                <a:latin typeface="Times New Roman"/>
              </a:rPr>
              <a:t>ОШИБОК </a:t>
            </a:r>
            <a:endParaRPr lang="ru-RU" sz="7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7200" b="0" strike="noStrike" spc="-1">
                <a:solidFill>
                  <a:srgbClr val="FFFFFF"/>
                </a:solidFill>
                <a:latin typeface="Times New Roman"/>
              </a:rPr>
              <a:t>НЕ ПРОЩАЕТ</a:t>
            </a:r>
            <a:endParaRPr lang="ru-RU" sz="7200" b="0" strike="noStrike" spc="-1">
              <a:latin typeface="Arial"/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0" y="5517232"/>
            <a:ext cx="7920360" cy="122413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FFFFFF"/>
                </a:solidFill>
                <a:latin typeface="Times New Roman"/>
              </a:rPr>
              <a:t>Если на ваших глазах провалился человек под лед: 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FFFFFF"/>
                </a:solidFill>
                <a:latin typeface="Times New Roman"/>
              </a:rPr>
              <a:t>Немедленно сообщите о происшествии по телефонам: 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FFFFFF"/>
                </a:solidFill>
                <a:latin typeface="Times New Roman"/>
              </a:rPr>
              <a:t>01, 02, 112 для абонентов сотовой связи. </a:t>
            </a:r>
            <a:endParaRPr lang="ru-RU" sz="1800" b="0" strike="noStrike" spc="-1" dirty="0">
              <a:latin typeface="Arial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t/>
            </a:r>
            <a:br/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CustomShape 3"/>
          <p:cNvSpPr/>
          <p:nvPr/>
        </p:nvSpPr>
        <p:spPr>
          <a:xfrm>
            <a:off x="2267640" y="188640"/>
            <a:ext cx="4824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Становление льда: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35" name="CustomShape 4"/>
          <p:cNvSpPr/>
          <p:nvPr/>
        </p:nvSpPr>
        <p:spPr>
          <a:xfrm>
            <a:off x="683640" y="2277000"/>
            <a:ext cx="7956000" cy="341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000" b="1" strike="noStrike" spc="-1">
                <a:solidFill>
                  <a:srgbClr val="FFFFFF"/>
                </a:solidFill>
                <a:latin typeface="Times New Roman"/>
              </a:rPr>
              <a:t>как правило, водоемы замерзают неравномерно, по частям: сначала у берега, на мелководье, в защищенных от ветра заливах, а затем уже на середине.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FFFFFF"/>
                </a:solidFill>
                <a:latin typeface="Times New Roman"/>
              </a:rPr>
              <a:t>- на озерах, прудах, ставках (на всех водоемах со стоячей водой, особенно на тех, куда не впадает ни один ручеек, в которых нет русла придонной реки, подводных ключей) лед появляется раньше, чем на речках, где течение задерживает льдообразование.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FFFFFF"/>
                </a:solidFill>
                <a:latin typeface="Times New Roman"/>
              </a:rPr>
              <a:t>- на одном и том же водоеме можно встретить чередование льдов, которые при одинаковой толщине обладают различной прочностью и грузоподъемностью.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136" name="Picture 3"/>
          <p:cNvPicPr/>
          <p:nvPr/>
        </p:nvPicPr>
        <p:blipFill>
          <a:blip r:embed="rId2"/>
          <a:stretch/>
        </p:blipFill>
        <p:spPr>
          <a:xfrm>
            <a:off x="0" y="0"/>
            <a:ext cx="9170640" cy="6857640"/>
          </a:xfrm>
          <a:prstGeom prst="rect">
            <a:avLst/>
          </a:prstGeom>
          <a:ln>
            <a:noFill/>
          </a:ln>
        </p:spPr>
      </p:pic>
      <p:sp>
        <p:nvSpPr>
          <p:cNvPr id="137" name="CustomShape 5"/>
          <p:cNvSpPr/>
          <p:nvPr/>
        </p:nvSpPr>
        <p:spPr>
          <a:xfrm>
            <a:off x="2837160" y="188640"/>
            <a:ext cx="3466800" cy="852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ru-RU" sz="3200" b="0" strike="noStrike" spc="-1">
                <a:solidFill>
                  <a:srgbClr val="FFFFFF"/>
                </a:solidFill>
                <a:latin typeface="Times New Roman"/>
              </a:rPr>
              <a:t>Становление льда: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38" name="CustomShape 6"/>
          <p:cNvSpPr/>
          <p:nvPr/>
        </p:nvSpPr>
        <p:spPr>
          <a:xfrm>
            <a:off x="0" y="1772640"/>
            <a:ext cx="9143640" cy="475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</a:t>
            </a: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- как правило, водоемы замерзают неравномерно, по частям: сначала у       </a:t>
            </a:r>
            <a:endParaRPr lang="ru-RU" sz="2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   берега, на мелководье, в защищенных от ветра заливах, а затем уже на  </a:t>
            </a:r>
            <a:endParaRPr lang="ru-RU" sz="2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   середине. </a:t>
            </a:r>
            <a:endParaRPr lang="ru-RU" sz="2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- на озерах, прудах, ставках (на всех водоемах со стоячей водой, </a:t>
            </a:r>
            <a:endParaRPr lang="ru-RU" sz="2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  особенно на тех, куда не впадает ни один ручеек, в которых нет русла         </a:t>
            </a:r>
            <a:endParaRPr lang="ru-RU" sz="2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  придонной реки, подводных ключей) лед появляется раньше, чем на   </a:t>
            </a:r>
            <a:endParaRPr lang="ru-RU" sz="2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  речках, где течение задерживает льдообразование. </a:t>
            </a:r>
            <a:endParaRPr lang="ru-RU" sz="2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200" b="0" strike="noStrike" spc="-1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на одном и том же водоеме можно встретить чередование льдов,  </a:t>
            </a:r>
            <a:endParaRPr lang="ru-RU" sz="2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 которые при одинаковой толщине обладают различной прочностью и   </a:t>
            </a:r>
            <a:endParaRPr lang="ru-RU" sz="2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 грузоподъемностью.</a:t>
            </a:r>
            <a:endParaRPr lang="ru-RU" sz="2200" b="0" strike="noStrike" spc="-1">
              <a:latin typeface="Arial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0" name="Содержимое 6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41" name="CustomShape 2"/>
          <p:cNvSpPr/>
          <p:nvPr/>
        </p:nvSpPr>
        <p:spPr>
          <a:xfrm>
            <a:off x="-828720" y="0"/>
            <a:ext cx="9703080" cy="237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0" strike="noStrike" spc="-1">
                <a:solidFill>
                  <a:srgbClr val="FFFFFF"/>
                </a:solidFill>
                <a:latin typeface="Times New Roman"/>
              </a:rPr>
              <a:t> </a:t>
            </a:r>
            <a:r>
              <a:rPr lang="ru-RU" sz="3200" b="0" strike="noStrike" spc="-1">
                <a:solidFill>
                  <a:srgbClr val="FFFFFF"/>
                </a:solidFill>
                <a:latin typeface="Times New Roman"/>
              </a:rPr>
              <a:t>Критерии прочного льда: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-Прозрачный лед с зеленоватым или синеватым оттенком. 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-На открытом бесснежном пространстве лед всегда толще.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42" name="CustomShape 3"/>
          <p:cNvSpPr/>
          <p:nvPr/>
        </p:nvSpPr>
        <p:spPr>
          <a:xfrm>
            <a:off x="0" y="2056680"/>
            <a:ext cx="9143640" cy="475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-Основным условием безопасного пребывания человека на льду 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 является соответствие  толщины льда прилагаемой нагрузке: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- безопасная толщина льда для одного человека не менее 7 см;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- безопасная толщина льда для сооружения катка 12 см и более;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- безопасная толщина льда для совершения пешей переправы 15 см  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  и более;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безопасная толщина льда для проезда автомобилей не менее 30 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 см.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7" name="Содержимое 3"/>
          <p:cNvPicPr/>
          <p:nvPr/>
        </p:nvPicPr>
        <p:blipFill>
          <a:blip r:embed="rId2"/>
          <a:stretch/>
        </p:blipFill>
        <p:spPr>
          <a:xfrm>
            <a:off x="-180360" y="0"/>
            <a:ext cx="9324000" cy="6857640"/>
          </a:xfrm>
          <a:prstGeom prst="rect">
            <a:avLst/>
          </a:prstGeom>
          <a:ln>
            <a:noFill/>
          </a:ln>
        </p:spPr>
      </p:pic>
      <p:sp>
        <p:nvSpPr>
          <p:cNvPr id="148" name="CustomShape 2"/>
          <p:cNvSpPr/>
          <p:nvPr/>
        </p:nvSpPr>
        <p:spPr>
          <a:xfrm>
            <a:off x="2432160" y="404640"/>
            <a:ext cx="505656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3200" b="0" i="1" strike="noStrike" spc="-1">
                <a:solidFill>
                  <a:srgbClr val="FFFFFF"/>
                </a:solidFill>
                <a:latin typeface="Times New Roman"/>
              </a:rPr>
              <a:t>Правила поведения на льду: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49" name="CustomShape 3"/>
          <p:cNvSpPr/>
          <p:nvPr/>
        </p:nvSpPr>
        <p:spPr>
          <a:xfrm>
            <a:off x="251640" y="2637000"/>
            <a:ext cx="8892000" cy="33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1. Ни в коем случае нельзя выходить на лед в темное время суток и при плохой 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 видимости (туман, снегопад, дождь).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2. При переходе через реку пользуйтесь ледовыми переправами.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3. Нельзя проверять прочность льда ударом ноги. Если после первого сильного удара  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 поленом или лыжной палкой покажется хоть немного воды, - это означает, что лед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 тонкий, по нему ходить нельзя. В этом случае следует немедленно отойти по своему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 же следу к берегу, скользящими шагами, не отрывая ног ото льда и расставив их на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 ширину плеч, чтобы нагрузка распределялась на большую площадь. Точно так же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 поступают при предостерегающем потрескивании льда и образовании в нем трещин.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1" name="Содержимое 6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52" name="CustomShape 2"/>
          <p:cNvSpPr/>
          <p:nvPr/>
        </p:nvSpPr>
        <p:spPr>
          <a:xfrm>
            <a:off x="0" y="548640"/>
            <a:ext cx="9143640" cy="502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4. При вынужденном переходе водоема безопаснее всего придерживаться проторенных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 троп или идти по уже проложенной лыжне. Но если их нет, надо перед тем, как  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 спуститься на лед, очень внимательно осмотреться и наметить предстоящий маршрут.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5. При переходе водоема группой необходимо соблюдать расстояние друг от друга 5-6 м.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6. Замерзшую реку (озеро) лучше перейти на лыжах, при этом: крепления лыж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расстегните, чтобы при необходимости быстро их сбросить; лыжные палки держите в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руках, не накидывая петли на кисти рук, чтобы в случае опасности сразу их отбросить.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7. Если есть рюкзак, повесьте его на одно плечо, это позволит легко освободиться от груза 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 в случае, если лед под вами провалится.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8. Рыбакам на замерзший водоем необходимо брать с собой прочный шнур длиной 20 –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25 метров с большой глухой петлей на конце и грузом. Груз поможет забросить шнур к  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провалившемуся в воду товарищу, петля нужна для того, чтобы пострадавший мог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    надежнее держаться, продев ее под мышки.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4" name="Содержимое 10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55" name="CustomShape 2"/>
          <p:cNvSpPr/>
          <p:nvPr/>
        </p:nvSpPr>
        <p:spPr>
          <a:xfrm>
            <a:off x="0" y="260640"/>
            <a:ext cx="859752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FFFFFF"/>
                </a:solidFill>
                <a:latin typeface="Times New Roman"/>
              </a:rPr>
              <a:t>Оказание помощи провалившемуся под лед: 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56" name="CustomShape 3"/>
          <p:cNvSpPr/>
          <p:nvPr/>
        </p:nvSpPr>
        <p:spPr>
          <a:xfrm>
            <a:off x="0" y="1412640"/>
            <a:ext cx="9143640" cy="52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Calibri"/>
              </a:rPr>
              <a:t>  </a:t>
            </a: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Не поддавайтесь панике.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Не надо барахтаться и наваливаться всем телом на тонкую кромку 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 льда, так как под тяжестью тела он будет обламываться.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- Широко раскиньте руки, чтобы не погрузиться с головой в воду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Обопритесь локтями об лед и, приведя тело в горизонтальное 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 положение, постарайтесь забросить на лед ту ногу, которая ближе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 всего к его кромке, поворотом корпуса вытащите вторую ногу и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 быстро выкатывайтесь на лед.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Без резких движений отползайте как можно дальше от опасного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</a:rPr>
              <a:t>  места в том направлении, откуда пришли; 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8" name="Содержимое 3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59" name="CustomShape 2"/>
          <p:cNvSpPr/>
          <p:nvPr/>
        </p:nvSpPr>
        <p:spPr>
          <a:xfrm>
            <a:off x="0" y="0"/>
            <a:ext cx="9143640" cy="612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Зовите на помощь. 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2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Удерживая себя на поверхности воды, стараться затрачивать на это минимум  физических усилий. (Одна из причин быстрого понижения температуры тела –  перемещение прилежащего к телу подогретого им слоя воды и замена его  новым, холодным. Кроме того, при движениях нарушается дополнительная изоляция, создаваемая водой, пропитавшей одежду). 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2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Находясь на плаву, следует голову держать как можно выше над водой. 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 Известно, что более 50% всех теплопотерь организма, а по некоторым данным,  даже 75% приходится на ее долю. 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- Активно плыть к берегу, плоту или шлюпке, можно, если они находятся на расстоянии, преодоление которого потребует не более 40 мин. 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- Добравшись до плавсредства, надо немедленно раздеться, выжать намокшую одежду и снова надеть. </a:t>
            </a:r>
            <a:endParaRPr lang="ru-RU" sz="2200" b="0" strike="noStrike" spc="-1">
              <a:latin typeface="Arial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1" name="Содержимое 3"/>
          <p:cNvPicPr/>
          <p:nvPr/>
        </p:nvPicPr>
        <p:blipFill>
          <a:blip r:embed="rId2"/>
          <a:stretch/>
        </p:blipFill>
        <p:spPr>
          <a:xfrm>
            <a:off x="-40320" y="0"/>
            <a:ext cx="9183960" cy="6857640"/>
          </a:xfrm>
          <a:prstGeom prst="rect">
            <a:avLst/>
          </a:prstGeom>
          <a:ln>
            <a:noFill/>
          </a:ln>
        </p:spPr>
      </p:pic>
      <p:sp>
        <p:nvSpPr>
          <p:cNvPr id="162" name="CustomShape 2"/>
          <p:cNvSpPr/>
          <p:nvPr/>
        </p:nvSpPr>
        <p:spPr>
          <a:xfrm>
            <a:off x="0" y="332640"/>
            <a:ext cx="914364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FFFFFF"/>
                </a:solidFill>
                <a:latin typeface="Times New Roman"/>
              </a:rPr>
              <a:t>Если вы оказываете помощь , помните! 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63" name="CustomShape 3"/>
          <p:cNvSpPr/>
          <p:nvPr/>
        </p:nvSpPr>
        <p:spPr>
          <a:xfrm>
            <a:off x="0" y="1700640"/>
            <a:ext cx="8820000" cy="414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Подходите к полынье очень осторожно, лучше подползти по-пластунски. 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- Сообщите пострадавшему криком, что идете ему на помощь, это придаст ему силы, уверенность. 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- За 3-4 метра протяните ему веревку, шест, доску, шарф или любое другое подручное средство. 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0" strike="noStrike" spc="-1">
                <a:solidFill>
                  <a:srgbClr val="FFFFFF"/>
                </a:solidFill>
                <a:latin typeface="Times New Roman"/>
              </a:rPr>
              <a:t>- Подавать пострадавшему руку небезопасно, так как, приближаясь к полынье, вы увеличите нагрузку на лед и не только не поможете, но и сами рискуете провалиться. </a:t>
            </a:r>
            <a:endParaRPr lang="ru-RU" sz="2200" b="0" strike="noStrike" spc="-1">
              <a:latin typeface="Arial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Рисунок 1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65" name="CustomShape 1"/>
          <p:cNvSpPr/>
          <p:nvPr/>
        </p:nvSpPr>
        <p:spPr>
          <a:xfrm>
            <a:off x="510480" y="188640"/>
            <a:ext cx="798408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FFFFFF"/>
                </a:solidFill>
                <a:latin typeface="Times New Roman"/>
              </a:rPr>
              <a:t>Это надо знать. Выживание в холодной воде.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66" name="CustomShape 2"/>
          <p:cNvSpPr/>
          <p:nvPr/>
        </p:nvSpPr>
        <p:spPr>
          <a:xfrm>
            <a:off x="0" y="1556640"/>
            <a:ext cx="9143640" cy="58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1. Известно, что организм человека, находящегося в воде, охлаждается, если 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 температура ниже 33,3°С. Теплопроводность воды почти в 27 раз больше, чем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  воздуха, процесс охлаждения идет довольно интенсивно. Например, при  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 температуре воды 22°С человек за 4 мин теряет около 100 калорий, т.е. столько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 же, сколько t воздуха при той же температуре за час. В результате организм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 непрерывно теряет тепло, и температура тела, постепенно снижаясь, рано или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 поздно достигнет критического предела, при котором невозможно дальнейшее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существование.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2. Скорость снижения температуры тела зависит от физического состоят человека    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  и его индивидуальной устойчивости к низким температурам теплозащитные 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  свойства одежды на нем, толщина подкожно-жирового слоя.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3. Важная роль в активном снижении теплопотерь организма принадлежит 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  сосудосуживающему аппарату, обеспечивающему уменьшение просвета 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FFFFFF"/>
                </a:solidFill>
                <a:latin typeface="Times New Roman"/>
              </a:rPr>
              <a:t>    капилляров проходящих в коже и подкожной клетчатке.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 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</TotalTime>
  <Words>1019</Words>
  <Application>Microsoft Office PowerPoint</Application>
  <PresentationFormat>Экран (4:3)</PresentationFormat>
  <Paragraphs>132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11</cp:revision>
  <dcterms:modified xsi:type="dcterms:W3CDTF">2023-11-16T10:10:01Z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1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13</vt:i4>
  </property>
</Properties>
</file>