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8" r:id="rId1"/>
  </p:sldMasterIdLst>
  <p:notesMasterIdLst>
    <p:notesMasterId r:id="rId33"/>
  </p:notesMasterIdLst>
  <p:sldIdLst>
    <p:sldId id="276" r:id="rId2"/>
    <p:sldId id="330" r:id="rId3"/>
    <p:sldId id="332" r:id="rId4"/>
    <p:sldId id="335" r:id="rId5"/>
    <p:sldId id="280" r:id="rId6"/>
    <p:sldId id="282" r:id="rId7"/>
    <p:sldId id="265" r:id="rId8"/>
    <p:sldId id="269" r:id="rId9"/>
    <p:sldId id="271" r:id="rId10"/>
    <p:sldId id="272" r:id="rId11"/>
    <p:sldId id="302" r:id="rId12"/>
    <p:sldId id="260" r:id="rId13"/>
    <p:sldId id="299" r:id="rId14"/>
    <p:sldId id="294" r:id="rId15"/>
    <p:sldId id="297" r:id="rId16"/>
    <p:sldId id="295" r:id="rId17"/>
    <p:sldId id="292" r:id="rId18"/>
    <p:sldId id="298" r:id="rId19"/>
    <p:sldId id="336" r:id="rId20"/>
    <p:sldId id="283" r:id="rId21"/>
    <p:sldId id="285" r:id="rId22"/>
    <p:sldId id="287" r:id="rId23"/>
    <p:sldId id="314" r:id="rId24"/>
    <p:sldId id="291" r:id="rId25"/>
    <p:sldId id="307" r:id="rId26"/>
    <p:sldId id="312" r:id="rId27"/>
    <p:sldId id="309" r:id="rId28"/>
    <p:sldId id="313" r:id="rId29"/>
    <p:sldId id="324" r:id="rId30"/>
    <p:sldId id="326" r:id="rId31"/>
    <p:sldId id="337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ADCD54-8A69-442D-9CF4-F4159490BB3A}" type="datetimeFigureOut">
              <a:rPr lang="ru-RU" smtClean="0"/>
              <a:pPr/>
              <a:t>20.10.2023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8CF61D-2D0A-4A20-894F-230331B2ED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2823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8CF61D-2D0A-4A20-894F-230331B2ED13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8CF61D-2D0A-4A20-894F-230331B2ED13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B106E36-FD25-4E2D-B0AA-010F637433A0}" type="datetimeFigureOut">
              <a:rPr lang="ru-RU" smtClean="0"/>
              <a:pPr/>
              <a:t>20.10.2023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20.10.2023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20.10.2023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20.10.2023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20.10.2023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20.10.2023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</p:sldLayoutIdLst>
  <p:transition advClick="0"/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s://disk.yandex.ru/client/disk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/>
          </p:cNvSpPr>
          <p:nvPr>
            <p:ph type="title" idx="4294967295"/>
          </p:nvPr>
        </p:nvSpPr>
        <p:spPr>
          <a:xfrm>
            <a:off x="179512" y="714375"/>
            <a:ext cx="8784976" cy="343535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Развитие логического мышления  детей дошкольного возраста через игровую деятельность</a:t>
            </a:r>
          </a:p>
        </p:txBody>
      </p:sp>
      <p:sp>
        <p:nvSpPr>
          <p:cNvPr id="41987" name="Rectangle 3"/>
          <p:cNvSpPr>
            <a:spLocks noGrp="1"/>
          </p:cNvSpPr>
          <p:nvPr>
            <p:ph type="body" idx="4294967295"/>
          </p:nvPr>
        </p:nvSpPr>
        <p:spPr>
          <a:xfrm>
            <a:off x="0" y="4357688"/>
            <a:ext cx="8820472" cy="1966912"/>
          </a:xfrm>
        </p:spPr>
        <p:txBody>
          <a:bodyPr>
            <a:normAutofit fontScale="92500" lnSpcReduction="10000"/>
          </a:bodyPr>
          <a:lstStyle/>
          <a:p>
            <a:pPr algn="r">
              <a:buFont typeface="Wingdings 2" pitchFamily="18" charset="2"/>
              <a:buNone/>
              <a:defRPr/>
            </a:pPr>
            <a:endParaRPr lang="ru-RU" dirty="0" smtClean="0">
              <a:solidFill>
                <a:schemeClr val="accent3"/>
              </a:solidFill>
            </a:endParaRPr>
          </a:p>
          <a:p>
            <a:pPr algn="r">
              <a:buFont typeface="Wingdings 2" pitchFamily="18" charset="2"/>
              <a:buNone/>
              <a:defRPr/>
            </a:pPr>
            <a:endParaRPr lang="ru-RU" dirty="0" smtClean="0"/>
          </a:p>
          <a:p>
            <a:pPr algn="r">
              <a:buFont typeface="Wingdings 2" pitchFamily="18" charset="2"/>
              <a:buNone/>
              <a:defRPr/>
            </a:pPr>
            <a:r>
              <a:rPr lang="ru-RU" dirty="0" smtClean="0"/>
              <a:t>      </a:t>
            </a:r>
            <a:r>
              <a:rPr lang="ru-RU" dirty="0" err="1" smtClean="0"/>
              <a:t>Шишвлеева</a:t>
            </a:r>
            <a:r>
              <a:rPr lang="ru-RU" dirty="0" smtClean="0"/>
              <a:t> З.А. </a:t>
            </a:r>
            <a:endParaRPr lang="ru-RU" dirty="0"/>
          </a:p>
          <a:p>
            <a:pPr algn="r">
              <a:buFont typeface="Wingdings 2" pitchFamily="18" charset="2"/>
              <a:buNone/>
              <a:defRPr/>
            </a:pPr>
            <a:r>
              <a:rPr lang="ru-RU" dirty="0" smtClean="0"/>
              <a:t>Старший воспитатель   </a:t>
            </a:r>
          </a:p>
          <a:p>
            <a:pPr algn="r">
              <a:buFont typeface="Wingdings 2" pitchFamily="18" charset="2"/>
              <a:buNone/>
              <a:defRPr/>
            </a:pPr>
            <a:endParaRPr lang="ru-RU" dirty="0" smtClean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4400" i="1" dirty="0" smtClean="0">
                <a:effectLst/>
                <a:latin typeface="Arial Black" pitchFamily="34" charset="0"/>
                <a:cs typeface="Times New Roman" pitchFamily="18" charset="0"/>
              </a:rPr>
              <a:t>Альбомы для детей</a:t>
            </a:r>
            <a:endParaRPr lang="ru-RU" i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5334580_Albom_s_zadaniyami_k_blokam_Denesha_Spasateli_prihodyat_na_pomoshch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543282"/>
            <a:ext cx="3686751" cy="2607568"/>
          </a:xfrm>
        </p:spPr>
      </p:pic>
      <p:pic>
        <p:nvPicPr>
          <p:cNvPr id="5" name="Рисунок 4" descr="af7d1a1186b53a0caf6ba31adafb53b3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2080" y="1599185"/>
            <a:ext cx="3600399" cy="2547283"/>
          </a:xfrm>
          <a:prstGeom prst="rect">
            <a:avLst/>
          </a:prstGeom>
        </p:spPr>
      </p:pic>
      <p:pic>
        <p:nvPicPr>
          <p:cNvPr id="6" name="Рисунок 5" descr="384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1800" y="4146468"/>
            <a:ext cx="3714427" cy="2711532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mamazanuda.ru/wp-content/uploads/2016/01/denesh22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285728"/>
            <a:ext cx="3786214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mamazanuda.ru/wp-content/uploads/2016/01/denesh2277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3857628"/>
            <a:ext cx="3736027" cy="2428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mamazanuda.ru/wp-content/uploads/2016/01/denesh-ushastic0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1357298"/>
            <a:ext cx="4286280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Documents and Settings\Admin\Рабочий стол\Рисунок5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428596" y="3714752"/>
            <a:ext cx="3776997" cy="2666576"/>
          </a:xfrm>
          <a:prstGeom prst="rect">
            <a:avLst/>
          </a:prstGeom>
          <a:noFill/>
        </p:spPr>
      </p:pic>
      <p:pic>
        <p:nvPicPr>
          <p:cNvPr id="10" name="Picture 3" descr="C:\Documents and Settings\Admin\Рабочий стол\Рисунок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 bwMode="auto">
          <a:xfrm>
            <a:off x="5436096" y="3703829"/>
            <a:ext cx="2571776" cy="2468880"/>
          </a:xfrm>
          <a:prstGeom prst="rect">
            <a:avLst/>
          </a:prstGeom>
          <a:noFill/>
        </p:spPr>
      </p:pic>
      <p:pic>
        <p:nvPicPr>
          <p:cNvPr id="1026" name="Picture 2" descr="C:\Documents and Settings\Admin\Рабочий стол\Рисунок8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500042"/>
            <a:ext cx="4083050" cy="2903537"/>
          </a:xfrm>
          <a:prstGeom prst="rect">
            <a:avLst/>
          </a:prstGeom>
          <a:noFill/>
        </p:spPr>
      </p:pic>
      <p:pic>
        <p:nvPicPr>
          <p:cNvPr id="6" name="Picture 9" descr="https://docs.google.com/viewer?url=http%3A%2F%2Fnsportal.ru%2Fsites%2Fdefault%2Ffiles%2Fbloki.ppt&amp;docid=d838973e7c4b789a6454aaffca6c0e04&amp;a=bi&amp;pagenumber=9&amp;w=52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500042"/>
            <a:ext cx="4000528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9632" y="1052736"/>
            <a:ext cx="6851104" cy="472801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>
                <a:latin typeface="Bookman Old Style" pitchFamily="18" charset="0"/>
              </a:rPr>
              <a:t>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альбомах содержатся различные задания, выполняя которые, ребенок осваивает различные математические понятия, учится логически мыслить, конструировать. 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Трудности в проведении игровых занятий по этим пособиям облегчаются наличием специальных альбомов с яркими рисунками</a:t>
            </a:r>
          </a:p>
          <a:p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палочки - Волшебные дорошки\img59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436096" y="4151644"/>
            <a:ext cx="3499658" cy="2593571"/>
          </a:xfrm>
          <a:prstGeom prst="rect">
            <a:avLst/>
          </a:prstGeom>
          <a:noFill/>
        </p:spPr>
      </p:pic>
      <p:pic>
        <p:nvPicPr>
          <p:cNvPr id="4099" name="Picture 3" descr="G:\палочки - Волшебные дорошки\img59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221088"/>
            <a:ext cx="3929090" cy="2524127"/>
          </a:xfrm>
          <a:prstGeom prst="rect">
            <a:avLst/>
          </a:prstGeom>
          <a:noFill/>
        </p:spPr>
      </p:pic>
      <p:pic>
        <p:nvPicPr>
          <p:cNvPr id="6" name="Picture 3" descr="G:\палочки - Волшебные дорошки\img58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99792" y="1268760"/>
            <a:ext cx="3932445" cy="2640356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04914" y="306573"/>
            <a:ext cx="8609734" cy="936104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marL="484632" algn="l" rtl="0" eaLnBrk="1" latinLnBrk="0" hangingPunct="1">
              <a:spcBef>
                <a:spcPct val="0"/>
              </a:spcBef>
              <a:buNone/>
              <a:defRPr kumimoji="0" sz="42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b="1" dirty="0" smtClean="0"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  <a:t>Палочки </a:t>
            </a:r>
            <a:r>
              <a:rPr lang="ru-RU" sz="3200" b="1" dirty="0" err="1" smtClean="0"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  <a:t>Кюизенера</a:t>
            </a:r>
            <a:r>
              <a:rPr lang="ru-RU" sz="3200" b="1" dirty="0" smtClean="0"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  <a:t>»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G:\палочки Кюизенера- дом с колокольчиком\img53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4933985" cy="2928958"/>
          </a:xfrm>
          <a:prstGeom prst="rect">
            <a:avLst/>
          </a:prstGeom>
          <a:noFill/>
        </p:spPr>
      </p:pic>
      <p:pic>
        <p:nvPicPr>
          <p:cNvPr id="5" name="Picture 5" descr="G:\палочки Кюизенера- дом с колокольчиком\img5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3643314"/>
            <a:ext cx="4200936" cy="2959095"/>
          </a:xfrm>
          <a:prstGeom prst="rect">
            <a:avLst/>
          </a:prstGeom>
          <a:noFill/>
        </p:spPr>
      </p:pic>
      <p:pic>
        <p:nvPicPr>
          <p:cNvPr id="6" name="Picture 3" descr="G:\палочки Кюизенера- дом с колокольчиком\img53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6" y="1643050"/>
            <a:ext cx="3158684" cy="4525963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G:\палочки - На златом крыльце сидели\img06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023141"/>
            <a:ext cx="3249240" cy="4525963"/>
          </a:xfrm>
          <a:prstGeom prst="rect">
            <a:avLst/>
          </a:prstGeom>
          <a:noFill/>
        </p:spPr>
      </p:pic>
      <p:pic>
        <p:nvPicPr>
          <p:cNvPr id="3" name="Picture 2" descr="G:\палочки - На златом крыльце сидели\img1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5825" y="214289"/>
            <a:ext cx="5017512" cy="3071833"/>
          </a:xfrm>
          <a:prstGeom prst="rect">
            <a:avLst/>
          </a:prstGeom>
          <a:noFill/>
        </p:spPr>
      </p:pic>
      <p:pic>
        <p:nvPicPr>
          <p:cNvPr id="36866" name="Picture 2" descr="C:\Users\Илья\Desktop\лена\палочки - На златом крыльце сидели\img10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4786560" y="2572068"/>
            <a:ext cx="3159632" cy="5017512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G:\палочки - На златом крыльце сидели\img1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713574"/>
            <a:ext cx="3866790" cy="5429288"/>
          </a:xfrm>
          <a:prstGeom prst="rect">
            <a:avLst/>
          </a:prstGeom>
          <a:noFill/>
        </p:spPr>
      </p:pic>
      <p:pic>
        <p:nvPicPr>
          <p:cNvPr id="35841" name="Picture 1" descr="C:\Users\Илья\Desktop\лена\палочки - На златом крыльце сидели\img08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692696"/>
            <a:ext cx="3857652" cy="5415761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www.smartytoys.ru/images/store/219_3.jpg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3214678" y="2562212"/>
            <a:ext cx="2857520" cy="429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www.smartytoys.ru/images/store/219_1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142852"/>
            <a:ext cx="2857488" cy="4143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ww.corvet-igra.ru/prod/albom_08_full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285728"/>
            <a:ext cx="3483512" cy="478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1511405"/>
            <a:ext cx="7455772" cy="5184576"/>
          </a:xfrm>
        </p:spPr>
        <p:txBody>
          <a:bodyPr>
            <a:normAutofit/>
          </a:bodyPr>
          <a:lstStyle/>
          <a:p>
            <a:pPr marL="0" algn="just">
              <a:buNone/>
            </a:pPr>
            <a:r>
              <a:rPr lang="ru-RU" sz="2400" dirty="0" smtClean="0"/>
              <a:t>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Цель: закрепление и систематизация знаний детей о геометрических фигурах (круг, квадрат, овал, прямоугольник, треугольник)</a:t>
            </a:r>
          </a:p>
          <a:p>
            <a:pPr marL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Задачи: </a:t>
            </a:r>
          </a:p>
          <a:p>
            <a:pPr marL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Учить использовать знания детей  о свойствах предметов (размер, цвет, форма), применять умение в решение несложных задач.</a:t>
            </a:r>
          </a:p>
          <a:p>
            <a:pPr marL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Развивать логические мышление, память, воображение. Продолжать развивать у детей конструктивное мышление. Уметь мыслить, рассуждать, высказывать свое мнение.</a:t>
            </a:r>
          </a:p>
          <a:p>
            <a:pPr marL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Воспитывать самостоятельность, желание прийти на помощь.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332656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solidFill>
                  <a:srgbClr val="C00000"/>
                </a:solidFill>
                <a:latin typeface="Arial Black" pitchFamily="34" charset="0"/>
              </a:rPr>
              <a:t>«Волшебный </a:t>
            </a:r>
            <a:r>
              <a:rPr lang="ru-RU" sz="3600" dirty="0" smtClean="0">
                <a:solidFill>
                  <a:srgbClr val="C00000"/>
                </a:solidFill>
                <a:latin typeface="Arial Black" pitchFamily="34" charset="0"/>
              </a:rPr>
              <a:t>мир</a:t>
            </a:r>
          </a:p>
          <a:p>
            <a:pPr algn="ctr"/>
            <a:r>
              <a:rPr lang="ru-RU" sz="3600" dirty="0" smtClean="0">
                <a:solidFill>
                  <a:srgbClr val="C00000"/>
                </a:solidFill>
                <a:latin typeface="Arial Black" pitchFamily="34" charset="0"/>
              </a:rPr>
              <a:t>геометрических </a:t>
            </a:r>
            <a:r>
              <a:rPr lang="ru-RU" sz="3600" dirty="0">
                <a:solidFill>
                  <a:srgbClr val="C00000"/>
                </a:solidFill>
                <a:latin typeface="Arial Black" pitchFamily="34" charset="0"/>
              </a:rPr>
              <a:t>фигур»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15915625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808115" y="357188"/>
            <a:ext cx="7170563" cy="98358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sz="3600" b="1" dirty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ru-RU" sz="3600" b="1" dirty="0" smtClean="0">
                <a:solidFill>
                  <a:srgbClr val="C00000"/>
                </a:solidFill>
                <a:latin typeface="Arial Black" pitchFamily="34" charset="0"/>
              </a:rPr>
              <a:t>Актуальность темы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815220" y="1340768"/>
            <a:ext cx="7272808" cy="5184576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90000"/>
              </a:lnSpc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Зачем  логика маленькому   ребенку? Дело в том, что на каждом возрастном этапе создается как бы определенный «этаж», на котором формируются психические функции, важные для перехода к следующему этапу. Таким образом навыки, умения, приобретенные в дошкольный период, будут служить фундаментом для  развития в школьном возрасте. Важнейшим из них является логическое  мышление , способность «действовать в уме».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Ребенку, не овладевшему приемами логического мышления, труднее  будет даваться учёба, решение задач. В результате может пострадать здоровье ребенка, угаснет интерес к учению.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v"/>
            </a:pPr>
            <a:endParaRPr lang="ru-RU" sz="2000" b="1" dirty="0" smtClean="0">
              <a:solidFill>
                <a:srgbClr val="0070C0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v"/>
            </a:pPr>
            <a:endParaRPr lang="ru-RU" sz="2000" b="1" dirty="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7494"/>
            <a:ext cx="8964488" cy="1399032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Составь такую же картинку</a:t>
            </a:r>
            <a:br>
              <a:rPr lang="ru-RU" sz="2800" dirty="0" smtClean="0"/>
            </a:br>
            <a:r>
              <a:rPr lang="ru-RU" sz="2800" dirty="0" smtClean="0"/>
              <a:t>и расскажи</a:t>
            </a:r>
            <a:r>
              <a:rPr lang="ru-RU" sz="2800" dirty="0"/>
              <a:t> </a:t>
            </a:r>
            <a:r>
              <a:rPr lang="ru-RU" sz="2800" dirty="0" smtClean="0"/>
              <a:t>какие   фигуры   использовал</a:t>
            </a:r>
            <a:endParaRPr lang="ru-RU" sz="2800" dirty="0"/>
          </a:p>
        </p:txBody>
      </p:sp>
      <p:pic>
        <p:nvPicPr>
          <p:cNvPr id="4" name="Содержимое 3" descr="geo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3000" y="1882775"/>
            <a:ext cx="6858000" cy="4572000"/>
          </a:xfr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428604"/>
            <a:ext cx="8543956" cy="928694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Из каких геометрических фигур</a:t>
            </a:r>
            <a:br>
              <a:rPr lang="ru-RU" sz="2800" dirty="0" smtClean="0"/>
            </a:br>
            <a:r>
              <a:rPr lang="ru-RU" sz="2800" dirty="0" smtClean="0"/>
              <a:t>построен дом, кораблик?</a:t>
            </a:r>
            <a:endParaRPr lang="ru-RU" sz="2800" dirty="0"/>
          </a:p>
        </p:txBody>
      </p:sp>
      <p:pic>
        <p:nvPicPr>
          <p:cNvPr id="4" name="Содержимое 3" descr="0001-001-Applikatsija-iz-geometricheskikh-figu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2000240"/>
            <a:ext cx="4347113" cy="4038608"/>
          </a:xfrm>
        </p:spPr>
      </p:pic>
      <p:pic>
        <p:nvPicPr>
          <p:cNvPr id="5" name="Содержимое 3" descr="geometricheskie-figuryi-dlya-dete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9190" y="2214554"/>
            <a:ext cx="3810000" cy="38100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60648"/>
            <a:ext cx="7427168" cy="139903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Расскажи, какие фигуры ты узнал?</a:t>
            </a:r>
            <a:endParaRPr lang="ru-RU" sz="2800" dirty="0"/>
          </a:p>
        </p:txBody>
      </p:sp>
      <p:pic>
        <p:nvPicPr>
          <p:cNvPr id="4" name="Содержимое 3" descr="figure1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43808" y="1916832"/>
            <a:ext cx="3885896" cy="4572000"/>
          </a:xfr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688920"/>
            <a:ext cx="7023724" cy="616908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400" dirty="0" smtClean="0"/>
              <a:t>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Особое место среди математических развлечений занимают игры на составление плоскостных изображений предметов, животных, птиц, домов, кораблей. Наборы фигур при этом подбираются не произвольно, а представляют собой части разрезанной определенным образом фигуры: квадрата, прямоугольника, круга или овала. Детей увлекает результат - составить увиденное по образцу или задуманное. Они включаются в активную практическую деятельность по подбору способа расположения фигур с целью создания силуэта. Это игры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Танграм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», «Пифагор»,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Колумбово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яйцо», «Монгольская игра», «Волшебный круг», «Вьетнамская игра».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1438"/>
            <a:ext cx="8100392" cy="1827936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effectLst/>
                <a:latin typeface="Arial Black" pitchFamily="34" charset="0"/>
              </a:rPr>
              <a:t>Развивающая головоломка «</a:t>
            </a:r>
            <a:r>
              <a:rPr lang="ru-RU" sz="2800" dirty="0" err="1" smtClean="0">
                <a:solidFill>
                  <a:srgbClr val="C00000"/>
                </a:solidFill>
                <a:effectLst/>
                <a:latin typeface="Arial Black" pitchFamily="34" charset="0"/>
              </a:rPr>
              <a:t>Колумбово</a:t>
            </a:r>
            <a:r>
              <a:rPr lang="ru-RU" sz="2800" dirty="0" smtClean="0">
                <a:solidFill>
                  <a:srgbClr val="C00000"/>
                </a:solidFill>
                <a:effectLst/>
                <a:latin typeface="Arial Black" pitchFamily="34" charset="0"/>
              </a:rPr>
              <a:t> яйцо»</a:t>
            </a:r>
            <a:endParaRPr lang="ru-RU" sz="2800" dirty="0">
              <a:effectLst/>
            </a:endParaRPr>
          </a:p>
        </p:txBody>
      </p:sp>
      <p:pic>
        <p:nvPicPr>
          <p:cNvPr id="13316" name="Picture 4" descr="C:\Users\Илья\Desktop\116032100_3390f069c32cab6bff278ed1f5a0b5ed (1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1899374"/>
            <a:ext cx="3138142" cy="4387122"/>
          </a:xfrm>
          <a:prstGeom prst="rect">
            <a:avLst/>
          </a:prstGeom>
          <a:noFill/>
        </p:spPr>
      </p:pic>
      <p:pic>
        <p:nvPicPr>
          <p:cNvPr id="13315" name="Picture 3" descr="C:\Users\Илья\Desktop\116032110_krokodil_tangram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6056" y="1952265"/>
            <a:ext cx="3173367" cy="4332559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effectLst/>
                <a:latin typeface="Arial Black" pitchFamily="34" charset="0"/>
              </a:rPr>
              <a:t>Развивающая головоломка «Монгольская игра»</a:t>
            </a:r>
            <a:endParaRPr lang="ru-RU" sz="2800" dirty="0">
              <a:effectLst/>
            </a:endParaRPr>
          </a:p>
        </p:txBody>
      </p:sp>
      <p:pic>
        <p:nvPicPr>
          <p:cNvPr id="4" name="Содержимое 3" descr="20051106193558[1]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44" y="1714488"/>
            <a:ext cx="3500430" cy="2811061"/>
          </a:xfrm>
        </p:spPr>
      </p:pic>
      <p:pic>
        <p:nvPicPr>
          <p:cNvPr id="2054" name="Picture 6" descr="Картинки по запросу монгольская игра схемы скачать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2285992"/>
            <a:ext cx="5143536" cy="414340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effectLst/>
                <a:latin typeface="Arial Black" pitchFamily="34" charset="0"/>
              </a:rPr>
              <a:t>Развивающая головоломка «Листик»</a:t>
            </a:r>
            <a:endParaRPr lang="ru-RU" sz="2800" dirty="0"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 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C:\Users\Илья\Desktop\59dc771928a8510f96555a5fb986a525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28802"/>
            <a:ext cx="4200544" cy="3952894"/>
          </a:xfrm>
          <a:prstGeom prst="rect">
            <a:avLst/>
          </a:prstGeom>
          <a:noFill/>
        </p:spPr>
      </p:pic>
      <p:pic>
        <p:nvPicPr>
          <p:cNvPr id="1027" name="Picture 3" descr="C:\Users\Илья\Desktop\listik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1928802"/>
            <a:ext cx="4550420" cy="4572032"/>
          </a:xfrm>
          <a:prstGeom prst="rect">
            <a:avLst/>
          </a:prstGeom>
          <a:noFill/>
        </p:spPr>
      </p:pic>
    </p:spTree>
  </p:cSld>
  <p:clrMapOvr>
    <a:masterClrMapping/>
  </p:clrMapOvr>
  <p:transition advClick="0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8229600" cy="989034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effectLst/>
                <a:latin typeface="Arial Black" pitchFamily="34" charset="0"/>
              </a:rPr>
              <a:t>Развивающая головоломка «Волшебный квадрат»</a:t>
            </a:r>
            <a:endParaRPr lang="ru-RU" sz="2800" dirty="0">
              <a:solidFill>
                <a:srgbClr val="C00000"/>
              </a:solidFill>
              <a:effectLst/>
              <a:latin typeface="Arial Black" pitchFamily="34" charset="0"/>
            </a:endParaRPr>
          </a:p>
        </p:txBody>
      </p:sp>
      <p:pic>
        <p:nvPicPr>
          <p:cNvPr id="27649" name="Picture 1" descr="C:\Users\Илья\Desktop\1359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93207" y="2132856"/>
            <a:ext cx="3357586" cy="4214842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effectLst/>
                <a:latin typeface="Arial Black" pitchFamily="34" charset="0"/>
              </a:rPr>
              <a:t>Развивающая головоломка «</a:t>
            </a:r>
            <a:r>
              <a:rPr lang="ru-RU" sz="2800" dirty="0" err="1" smtClean="0">
                <a:solidFill>
                  <a:srgbClr val="C00000"/>
                </a:solidFill>
                <a:effectLst/>
                <a:latin typeface="Arial Black" pitchFamily="34" charset="0"/>
              </a:rPr>
              <a:t>Танграм</a:t>
            </a:r>
            <a:r>
              <a:rPr lang="ru-RU" sz="2800" dirty="0" smtClean="0">
                <a:solidFill>
                  <a:srgbClr val="C00000"/>
                </a:solidFill>
                <a:effectLst/>
                <a:latin typeface="Arial Black" pitchFamily="34" charset="0"/>
              </a:rPr>
              <a:t>»</a:t>
            </a:r>
            <a:endParaRPr lang="ru-RU" sz="2800" dirty="0">
              <a:solidFill>
                <a:srgbClr val="C00000"/>
              </a:solidFill>
              <a:effectLst/>
              <a:latin typeface="Arial Black" pitchFamily="34" charset="0"/>
            </a:endParaRPr>
          </a:p>
        </p:txBody>
      </p:sp>
      <p:pic>
        <p:nvPicPr>
          <p:cNvPr id="6" name="Picture 2" descr="Танграм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79744" y="1785926"/>
            <a:ext cx="4173166" cy="4572032"/>
          </a:xfrm>
          <a:prstGeom prst="rect">
            <a:avLst/>
          </a:prstGeom>
          <a:noFill/>
        </p:spPr>
      </p:pic>
      <p:pic>
        <p:nvPicPr>
          <p:cNvPr id="7" name="Picture 2" descr="Танграм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71884" y="1784501"/>
            <a:ext cx="4134557" cy="4573457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785666" y="406496"/>
            <a:ext cx="7467600" cy="857256"/>
          </a:xfrm>
        </p:spPr>
        <p:txBody>
          <a:bodyPr/>
          <a:lstStyle/>
          <a:p>
            <a:pPr algn="ctr" eaLnBrk="1" hangingPunct="1"/>
            <a:r>
              <a:rPr lang="ru-RU" dirty="0" smtClean="0">
                <a:solidFill>
                  <a:srgbClr val="C00000"/>
                </a:solidFill>
                <a:effectLst/>
                <a:latin typeface="Arial Black" pitchFamily="34" charset="0"/>
              </a:rPr>
              <a:t>Выводы 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1157534" y="1261920"/>
            <a:ext cx="7095732" cy="5256584"/>
          </a:xfrm>
        </p:spPr>
        <p:txBody>
          <a:bodyPr>
            <a:normAutofit fontScale="92500"/>
          </a:bodyPr>
          <a:lstStyle/>
          <a:p>
            <a:pPr algn="just" eaLnBrk="1" hangingPunct="1">
              <a:lnSpc>
                <a:spcPct val="150000"/>
              </a:lnSpc>
              <a:buFont typeface="Wingdings" pitchFamily="2" charset="2"/>
              <a:buChar char="v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логического мышления происходит постепенно. Для одного ребенка больше характерно наглядно-образное мышление, для другого – наглядно-действенное, а третий с легкостью оперирует понятиями.</a:t>
            </a:r>
          </a:p>
          <a:p>
            <a:pPr algn="just" eaLnBrk="1" hangingPunct="1">
              <a:lnSpc>
                <a:spcPct val="150000"/>
              </a:lnSpc>
              <a:buFont typeface="Wingdings" pitchFamily="2" charset="2"/>
              <a:buChar char="v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Логические игры - одна из форм развития логического мышления. В процессе игры активизируются разнообразные умственные процессы и принимают произвольный характер.</a:t>
            </a:r>
          </a:p>
          <a:p>
            <a:pPr algn="just" eaLnBrk="1" hangingPunct="1">
              <a:lnSpc>
                <a:spcPct val="150000"/>
              </a:lnSpc>
              <a:buFont typeface="Wingdings" pitchFamily="2" charset="2"/>
              <a:buChar char="v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логических игр повышает эффективность педагогического процесса, кроме того, они способствуют  развитию памяти, мышления, внимания, воображения у детей, оказывая огромное влияние на умственное развитие ребенка.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sz="2800" dirty="0" smtClean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546573"/>
            <a:ext cx="8424936" cy="1143000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3600" dirty="0" smtClean="0">
                <a:solidFill>
                  <a:srgbClr val="C00000"/>
                </a:solidFill>
                <a:effectLst/>
                <a:latin typeface="Arial Black" pitchFamily="34" charset="0"/>
                <a:cs typeface="Times New Roman" pitchFamily="18" charset="0"/>
              </a:rPr>
              <a:t>Как</a:t>
            </a:r>
            <a:r>
              <a:rPr lang="ru-RU" sz="3600" dirty="0" smtClean="0">
                <a:solidFill>
                  <a:srgbClr val="C00000"/>
                </a:solidFill>
                <a:effectLst/>
                <a:latin typeface="Arial Black" pitchFamily="34" charset="0"/>
                <a:cs typeface="Times New Roman" pitchFamily="18" charset="0"/>
              </a:rPr>
              <a:t>?</a:t>
            </a:r>
            <a:endParaRPr lang="ru-RU" sz="3600" dirty="0" smtClean="0">
              <a:solidFill>
                <a:srgbClr val="CC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1403648" y="1689573"/>
            <a:ext cx="7200800" cy="511256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развивать  логическое мышление детей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развивать творческие и интеллектуальные   способности детей;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развивать  воображение детей;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развивать умственные способности детей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через логические игры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331640" y="764704"/>
            <a:ext cx="6707088" cy="5760640"/>
          </a:xfrm>
        </p:spPr>
        <p:txBody>
          <a:bodyPr>
            <a:normAutofit fontScale="70000" lnSpcReduction="20000"/>
          </a:bodyPr>
          <a:lstStyle/>
          <a:p>
            <a:pPr marL="64008" indent="0" algn="just">
              <a:lnSpc>
                <a:spcPct val="170000"/>
              </a:lnSpc>
              <a:buNone/>
            </a:pP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Таким образом, можно сделать вывод: педагогические возможности логических  игр очень велики.	 Игры и упражнения по логике развивают все стороны личности ребёнка, активизируют скрытые умственные и  интеллектуальные возможности детей.  В результате освоения пространственно-практических действий в играх дети познают свойства и отношения предметов, чисел, арифметические действия , временные отношения; учатся делать умозаключения, классифицировать, обобщать, решать логические, проблемные задачи. Все это позволит ребенку успешнее учиться в школе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effectLst/>
              </a:rPr>
              <a:t>Электронная база логических игр МАДОУ «ДС № 26 г. Челябинска»</a:t>
            </a:r>
            <a:endParaRPr lang="ru-RU" sz="3200" b="1" dirty="0"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916832"/>
            <a:ext cx="7200800" cy="4572000"/>
          </a:xfrm>
        </p:spPr>
        <p:txBody>
          <a:bodyPr>
            <a:normAutofit/>
          </a:bodyPr>
          <a:lstStyle/>
          <a:p>
            <a:pPr marL="64008" indent="0" algn="ctr">
              <a:buNone/>
            </a:pPr>
            <a:r>
              <a:rPr lang="ru-RU" b="1" dirty="0" smtClean="0"/>
              <a:t>Яндекс диск</a:t>
            </a:r>
          </a:p>
          <a:p>
            <a:pPr marL="64008" indent="0" algn="ctr">
              <a:buNone/>
            </a:pP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disk.yandex.ru/client/disk</a:t>
            </a:r>
            <a:endParaRPr lang="ru-RU" dirty="0" smtClean="0"/>
          </a:p>
          <a:p>
            <a:pPr marL="64008" indent="0" algn="ctr">
              <a:buNone/>
            </a:pPr>
            <a:r>
              <a:rPr lang="ru-RU" b="1" dirty="0" smtClean="0"/>
              <a:t>ЛОГИН</a:t>
            </a:r>
          </a:p>
          <a:p>
            <a:pPr marL="64008" indent="0" algn="ctr">
              <a:buNone/>
            </a:pPr>
            <a:r>
              <a:rPr lang="en-US" dirty="0" smtClean="0"/>
              <a:t>DetSad26Chel</a:t>
            </a:r>
            <a:endParaRPr lang="ru-RU" dirty="0" smtClean="0"/>
          </a:p>
          <a:p>
            <a:pPr marL="64008" indent="0" algn="ctr">
              <a:buNone/>
            </a:pPr>
            <a:r>
              <a:rPr lang="ru-RU" b="1" dirty="0" smtClean="0"/>
              <a:t>ПАРОЛЬ</a:t>
            </a:r>
          </a:p>
          <a:p>
            <a:pPr marL="64008" indent="0" algn="ctr">
              <a:buNone/>
            </a:pPr>
            <a:r>
              <a:rPr lang="en-US" dirty="0" smtClean="0"/>
              <a:t>;</a:t>
            </a:r>
            <a:r>
              <a:rPr lang="en-US" dirty="0" err="1" smtClean="0"/>
              <a:t>tvxe;byrf</a:t>
            </a:r>
            <a:r>
              <a:rPr lang="en-US" dirty="0" smtClean="0"/>
              <a:t> 26</a:t>
            </a:r>
            <a:endParaRPr lang="ru-RU" dirty="0" smtClean="0"/>
          </a:p>
          <a:p>
            <a:pPr marL="64008" indent="0" algn="ctr">
              <a:buNone/>
            </a:pPr>
            <a:r>
              <a:rPr lang="ru-RU" dirty="0" smtClean="0"/>
              <a:t>(Английская раскладка</a:t>
            </a:r>
          </a:p>
          <a:p>
            <a:pPr marL="64008" indent="0" algn="ctr">
              <a:buNone/>
            </a:pPr>
            <a:r>
              <a:rPr lang="ru-RU" dirty="0" smtClean="0"/>
              <a:t>ЖЕМЧУЖИНКА 26)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813920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08115" y="1340768"/>
            <a:ext cx="7499176" cy="5186048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150000"/>
              </a:lnSpc>
              <a:buFont typeface="Wingdings" pitchFamily="2" charset="2"/>
              <a:buChar char="v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процессе развития логического мышления у ребенка формируются умения рассуждать, делать умозаключения в соответствии с законами логики, построение причинно-следственных связей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50000"/>
              </a:lnSpc>
              <a:buFont typeface="Wingdings" pitchFamily="2" charset="2"/>
              <a:buChar char="v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акже развиваются такие качества, как: любознательность, сообразительность, смекалка, наблюдательность, самостоятельность, память, внимание.</a:t>
            </a:r>
          </a:p>
          <a:p>
            <a:endParaRPr lang="ru-RU" sz="1800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808115" y="357188"/>
            <a:ext cx="7170563" cy="98358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sz="3600" b="1" dirty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ru-RU" sz="3600" b="1" dirty="0" smtClean="0">
                <a:solidFill>
                  <a:srgbClr val="C00000"/>
                </a:solidFill>
                <a:latin typeface="Arial Black" pitchFamily="34" charset="0"/>
              </a:rPr>
              <a:t>Для чего?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2786050" y="2643182"/>
            <a:ext cx="3214710" cy="17859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Логические игры </a:t>
            </a:r>
            <a:r>
              <a:rPr lang="ru-RU" b="1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 </a:t>
            </a:r>
            <a:r>
              <a:rPr lang="ru-RU" b="1" dirty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задания </a:t>
            </a:r>
            <a:r>
              <a:rPr lang="ru-RU" b="1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развивают</a:t>
            </a:r>
            <a:endParaRPr lang="ru-RU" b="1" dirty="0">
              <a:ln w="11430"/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1500" y="1143000"/>
            <a:ext cx="1928813" cy="12715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МЫШЛЕНИЕ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429000" y="714375"/>
            <a:ext cx="2000250" cy="12715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ВНИМАНИЕ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422231" y="1199802"/>
            <a:ext cx="2071688" cy="12144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ПАМЯТЬ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57188" y="4143375"/>
            <a:ext cx="2071687" cy="12001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ВООБРАЖЕНИЕ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143250" y="5214931"/>
            <a:ext cx="2571750" cy="12001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СПОСОБНОСТЬ К ТВОРЧЕСТВУ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572250" y="4357688"/>
            <a:ext cx="1771650" cy="12001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РЕЧЬ</a:t>
            </a:r>
          </a:p>
        </p:txBody>
      </p:sp>
      <p:cxnSp>
        <p:nvCxnSpPr>
          <p:cNvPr id="5129" name="Прямая соединительная линия 14"/>
          <p:cNvCxnSpPr>
            <a:cxnSpLocks noChangeShapeType="1"/>
            <a:endCxn id="5" idx="0"/>
          </p:cNvCxnSpPr>
          <p:nvPr/>
        </p:nvCxnSpPr>
        <p:spPr bwMode="auto">
          <a:xfrm>
            <a:off x="4388876" y="2057409"/>
            <a:ext cx="4529" cy="585773"/>
          </a:xfrm>
          <a:prstGeom prst="line">
            <a:avLst/>
          </a:prstGeom>
          <a:noFill/>
          <a:ln w="9525" algn="ctr">
            <a:solidFill>
              <a:srgbClr val="06509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Прямая соединительная линия 19"/>
          <p:cNvCxnSpPr/>
          <p:nvPr/>
        </p:nvCxnSpPr>
        <p:spPr>
          <a:xfrm flipH="1">
            <a:off x="5737125" y="2453307"/>
            <a:ext cx="635794" cy="4829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rot="10800000">
            <a:off x="5857875" y="3857625"/>
            <a:ext cx="714375" cy="5000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2484438" y="2492375"/>
            <a:ext cx="828675" cy="4048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V="1">
            <a:off x="2428875" y="3857625"/>
            <a:ext cx="642938" cy="2857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34" name="Прямая соединительная линия 31"/>
          <p:cNvCxnSpPr>
            <a:cxnSpLocks noChangeShapeType="1"/>
            <a:stCxn id="5" idx="4"/>
          </p:cNvCxnSpPr>
          <p:nvPr/>
        </p:nvCxnSpPr>
        <p:spPr bwMode="auto">
          <a:xfrm flipH="1">
            <a:off x="4388876" y="4429132"/>
            <a:ext cx="4529" cy="785799"/>
          </a:xfrm>
          <a:prstGeom prst="line">
            <a:avLst/>
          </a:prstGeom>
          <a:noFill/>
          <a:ln w="9525" algn="ctr">
            <a:solidFill>
              <a:srgbClr val="06509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title"/>
          </p:nvPr>
        </p:nvSpPr>
        <p:spPr>
          <a:xfrm>
            <a:off x="190872" y="188640"/>
            <a:ext cx="8495928" cy="1448979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effectLst/>
                <a:latin typeface="Arial Black" pitchFamily="34" charset="0"/>
              </a:rPr>
              <a:t>Средства,</a:t>
            </a:r>
            <a:br>
              <a:rPr lang="ru-RU" sz="2800" dirty="0" smtClean="0">
                <a:solidFill>
                  <a:srgbClr val="C00000"/>
                </a:solidFill>
                <a:effectLst/>
                <a:latin typeface="Arial Black" pitchFamily="34" charset="0"/>
              </a:rPr>
            </a:br>
            <a:r>
              <a:rPr lang="ru-RU" sz="2800" dirty="0" smtClean="0">
                <a:solidFill>
                  <a:srgbClr val="C00000"/>
                </a:solidFill>
                <a:effectLst/>
                <a:latin typeface="Arial Black" pitchFamily="34" charset="0"/>
              </a:rPr>
              <a:t>развивающие логическое мышление:</a:t>
            </a:r>
          </a:p>
        </p:txBody>
      </p:sp>
      <p:sp>
        <p:nvSpPr>
          <p:cNvPr id="11267" name="Rectangle 3"/>
          <p:cNvSpPr>
            <a:spLocks noGrp="1"/>
          </p:cNvSpPr>
          <p:nvPr>
            <p:ph idx="1"/>
          </p:nvPr>
        </p:nvSpPr>
        <p:spPr>
          <a:xfrm>
            <a:off x="457200" y="1484313"/>
            <a:ext cx="8229600" cy="3529012"/>
          </a:xfrm>
        </p:spPr>
        <p:txBody>
          <a:bodyPr>
            <a:noAutofit/>
          </a:bodyPr>
          <a:lstStyle/>
          <a:p>
            <a:pPr algn="just">
              <a:lnSpc>
                <a:spcPct val="170000"/>
              </a:lnSpc>
              <a:buFont typeface="Wingdings" panose="05000000000000000000" pitchFamily="2" charset="2"/>
              <a:buChar char="v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Стихотворные тексты на развитие операций обобщения, классификации и конкретизации.</a:t>
            </a:r>
          </a:p>
          <a:p>
            <a:pPr algn="just">
              <a:lnSpc>
                <a:spcPct val="170000"/>
              </a:lnSpc>
              <a:buFont typeface="Wingdings" panose="05000000000000000000" pitchFamily="2" charset="2"/>
              <a:buChar char="v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и упражнения на установление причинно-следственных связей в природных и социальных явлениях.</a:t>
            </a:r>
          </a:p>
          <a:p>
            <a:pPr algn="just">
              <a:lnSpc>
                <a:spcPct val="170000"/>
              </a:lnSpc>
              <a:buFont typeface="Wingdings" panose="05000000000000000000" pitchFamily="2" charset="2"/>
              <a:buChar char="v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Занятия, игры и упражнение на развитие операций сравнения установления причинности.</a:t>
            </a:r>
          </a:p>
          <a:p>
            <a:pPr algn="just">
              <a:lnSpc>
                <a:spcPct val="170000"/>
              </a:lnSpc>
              <a:buFont typeface="Wingdings" panose="05000000000000000000" pitchFamily="2" charset="2"/>
              <a:buChar char="v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Загадки. Задачи – шутки.</a:t>
            </a:r>
          </a:p>
          <a:p>
            <a:pPr algn="just">
              <a:lnSpc>
                <a:spcPct val="170000"/>
              </a:lnSpc>
              <a:buFont typeface="Wingdings" panose="05000000000000000000" pitchFamily="2" charset="2"/>
              <a:buChar char="v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Пальчиковые игры.</a:t>
            </a:r>
          </a:p>
          <a:p>
            <a:pPr algn="just">
              <a:lnSpc>
                <a:spcPct val="170000"/>
              </a:lnSpc>
              <a:buFont typeface="Wingdings" panose="05000000000000000000" pitchFamily="2" charset="2"/>
              <a:buChar char="v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«Неправильные» сказки.</a:t>
            </a:r>
            <a:endParaRPr lang="ru-RU" sz="20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404664"/>
            <a:ext cx="8609734" cy="936104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b="1" dirty="0"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  <a:t>Логические блоки </a:t>
            </a:r>
            <a:r>
              <a:rPr lang="ru-RU" sz="3200" b="1" dirty="0" err="1"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  <a:t>Дьенеша</a:t>
            </a:r>
            <a:r>
              <a:rPr lang="ru-RU" sz="3200" b="1" dirty="0"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  <a:t>»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DSV\Pictures\MQej7G10bnU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" contrast="11000"/>
          </a:blip>
          <a:srcRect/>
          <a:stretch>
            <a:fillRect/>
          </a:stretch>
        </p:blipFill>
        <p:spPr bwMode="auto">
          <a:xfrm>
            <a:off x="1864144" y="2276872"/>
            <a:ext cx="5672518" cy="3714776"/>
          </a:xfrm>
          <a:prstGeom prst="rect">
            <a:avLst/>
          </a:prstGeom>
          <a:solidFill>
            <a:schemeClr val="tx2">
              <a:lumMod val="50000"/>
              <a:alpha val="0"/>
            </a:schemeClr>
          </a:solidFill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847928"/>
          </a:xfrm>
        </p:spPr>
        <p:txBody>
          <a:bodyPr>
            <a:normAutofit/>
          </a:bodyPr>
          <a:lstStyle/>
          <a:p>
            <a:pPr marL="273050" indent="-3175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Логические блоки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Дьенеша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представляют собой набор из 48 геометрических фигур:</a:t>
            </a:r>
          </a:p>
          <a:p>
            <a:pPr marL="273050" indent="-3175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Четырех форм (круглые, треугольные, квадратные, прямоугольные);</a:t>
            </a:r>
          </a:p>
          <a:p>
            <a:pPr marL="273050" indent="-3175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Трех цветов (синие, красные, желтые);</a:t>
            </a:r>
          </a:p>
          <a:p>
            <a:pPr marL="273050" indent="-3175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Двух размеров (большие, маленькие);</a:t>
            </a:r>
          </a:p>
          <a:p>
            <a:pPr marL="273050" indent="-3175">
              <a:spcBef>
                <a:spcPts val="0"/>
              </a:spcBef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Двух видов толщины (толстые, тонкие).</a:t>
            </a:r>
          </a:p>
          <a:p>
            <a:pPr marL="273050" indent="-3175">
              <a:spcBef>
                <a:spcPts val="0"/>
              </a:spcBef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273050" indent="-3175">
              <a:spcBef>
                <a:spcPts val="0"/>
              </a:spcBef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наборе нет ни одной одинаковой фигуры. Каждая геометрическая фигура характеризуется четырьмя признаками: цветом, формой, толщиной, размером.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3600" i="1" dirty="0" smtClean="0">
                <a:effectLst/>
                <a:latin typeface="Arial Black" pitchFamily="34" charset="0"/>
                <a:cs typeface="Times New Roman" pitchFamily="18" charset="0"/>
              </a:rPr>
              <a:t>Методическое обеспечение</a:t>
            </a:r>
            <a:endParaRPr lang="ru-RU" sz="3600" i="1" dirty="0">
              <a:effectLst/>
              <a:latin typeface="Arial Black" pitchFamily="34" charset="0"/>
              <a:cs typeface="Times New Roman" pitchFamily="18" charset="0"/>
            </a:endParaRPr>
          </a:p>
        </p:txBody>
      </p:sp>
      <p:pic>
        <p:nvPicPr>
          <p:cNvPr id="4" name="Содержимое 3" descr="81b10678f46a5c75ab608465a5cc1f7e.jpe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970341">
            <a:off x="-329050" y="2431209"/>
            <a:ext cx="4629894" cy="3307067"/>
          </a:xfrm>
        </p:spPr>
      </p:pic>
      <p:pic>
        <p:nvPicPr>
          <p:cNvPr id="5" name="Рисунок 4" descr="davaite-vmecte-poigraem-komplekt-iz-20-igr-79-500x500.jp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3808" y="1484784"/>
            <a:ext cx="3605386" cy="3605386"/>
          </a:xfrm>
          <a:prstGeom prst="rect">
            <a:avLst/>
          </a:prstGeom>
        </p:spPr>
      </p:pic>
      <p:pic>
        <p:nvPicPr>
          <p:cNvPr id="6" name="Рисунок 5" descr="albom_33_full-500x500.jp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93296">
            <a:off x="5696515" y="2321267"/>
            <a:ext cx="3344416" cy="3344416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493</TotalTime>
  <Words>725</Words>
  <Application>Microsoft Office PowerPoint</Application>
  <PresentationFormat>Экран (4:3)</PresentationFormat>
  <Paragraphs>76</Paragraphs>
  <Slides>31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40" baseType="lpstr">
      <vt:lpstr>Arial Black</vt:lpstr>
      <vt:lpstr>Bookman Old Style</vt:lpstr>
      <vt:lpstr>Calibri</vt:lpstr>
      <vt:lpstr>Century Gothic</vt:lpstr>
      <vt:lpstr>Times New Roman</vt:lpstr>
      <vt:lpstr>Verdana</vt:lpstr>
      <vt:lpstr>Wingdings</vt:lpstr>
      <vt:lpstr>Wingdings 2</vt:lpstr>
      <vt:lpstr>Яркая</vt:lpstr>
      <vt:lpstr>Развитие логического мышления  детей дошкольного возраста через игровую деятельность</vt:lpstr>
      <vt:lpstr> Актуальность темы </vt:lpstr>
      <vt:lpstr>Как?</vt:lpstr>
      <vt:lpstr> Для чего?</vt:lpstr>
      <vt:lpstr>Презентация PowerPoint</vt:lpstr>
      <vt:lpstr>Средства, развивающие логическое мышление:</vt:lpstr>
      <vt:lpstr>«Логические блоки Дьенеша»</vt:lpstr>
      <vt:lpstr>Презентация PowerPoint</vt:lpstr>
      <vt:lpstr>Методическое обеспечение</vt:lpstr>
      <vt:lpstr>Альбомы для детей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Составь такую же картинку и расскажи какие   фигуры   использовал</vt:lpstr>
      <vt:lpstr>Из каких геометрических фигур построен дом, кораблик?</vt:lpstr>
      <vt:lpstr>Расскажи, какие фигуры ты узнал?</vt:lpstr>
      <vt:lpstr>Презентация PowerPoint</vt:lpstr>
      <vt:lpstr>Развивающая головоломка «Колумбово яйцо»</vt:lpstr>
      <vt:lpstr>Развивающая головоломка «Монгольская игра»</vt:lpstr>
      <vt:lpstr>Развивающая головоломка «Листик»</vt:lpstr>
      <vt:lpstr>Развивающая головоломка «Волшебный квадрат»</vt:lpstr>
      <vt:lpstr>Развивающая головоломка «Танграм»</vt:lpstr>
      <vt:lpstr>Выводы </vt:lpstr>
      <vt:lpstr>Презентация PowerPoint</vt:lpstr>
      <vt:lpstr>Электронная база логических игр МАДОУ «ДС № 26 г. Челябинска»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«Развитие логического мышления у детей дошкольного возраста через игровую деятельность.</dc:title>
  <dc:creator>Илья</dc:creator>
  <cp:lastModifiedBy>Пользователь</cp:lastModifiedBy>
  <cp:revision>57</cp:revision>
  <dcterms:created xsi:type="dcterms:W3CDTF">2016-09-18T16:02:51Z</dcterms:created>
  <dcterms:modified xsi:type="dcterms:W3CDTF">2023-10-20T07:58:53Z</dcterms:modified>
</cp:coreProperties>
</file>