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5"/>
  </p:notesMasterIdLst>
  <p:sldIdLst>
    <p:sldId id="830" r:id="rId6"/>
    <p:sldId id="831" r:id="rId7"/>
    <p:sldId id="845" r:id="rId8"/>
    <p:sldId id="851" r:id="rId9"/>
    <p:sldId id="853" r:id="rId10"/>
    <p:sldId id="855" r:id="rId11"/>
    <p:sldId id="856" r:id="rId12"/>
    <p:sldId id="309" r:id="rId13"/>
    <p:sldId id="313" r:id="rId1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E0FE"/>
    <a:srgbClr val="ADD1FD"/>
    <a:srgbClr val="A3B2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7" d="100"/>
          <a:sy n="117" d="100"/>
        </p:scale>
        <p:origin x="-146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10AFE8-F8C6-4CA2-8717-10C0C4F9D54E}" type="doc">
      <dgm:prSet loTypeId="urn:microsoft.com/office/officeart/2005/8/layout/pyramid1" loCatId="pyramid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ru-RU"/>
        </a:p>
      </dgm:t>
    </dgm:pt>
    <dgm:pt modelId="{BE6152E8-A7B0-429C-AE48-E84F07208D3F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E4E3CBA1-1494-454E-AC03-F3B20D0AA316}" type="parTrans" cxnId="{7EF86B42-C5C2-48A5-AD31-955E80C6D686}">
      <dgm:prSet/>
      <dgm:spPr/>
      <dgm:t>
        <a:bodyPr/>
        <a:lstStyle/>
        <a:p>
          <a:endParaRPr lang="ru-RU"/>
        </a:p>
      </dgm:t>
    </dgm:pt>
    <dgm:pt modelId="{60727CA4-0E21-4AD4-B171-539238CAA785}" type="sibTrans" cxnId="{7EF86B42-C5C2-48A5-AD31-955E80C6D686}">
      <dgm:prSet/>
      <dgm:spPr/>
      <dgm:t>
        <a:bodyPr/>
        <a:lstStyle/>
        <a:p>
          <a:endParaRPr lang="ru-RU"/>
        </a:p>
      </dgm:t>
    </dgm:pt>
    <dgm:pt modelId="{2BCEAB64-79E1-4190-90C6-94A8105E1D4B}">
      <dgm:prSet phldrT="[Текст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363E265-816B-49DD-95F3-BA03AB168331}" type="parTrans" cxnId="{E4BDC416-25AF-46FD-AC12-78F3B2B85050}">
      <dgm:prSet/>
      <dgm:spPr/>
      <dgm:t>
        <a:bodyPr/>
        <a:lstStyle/>
        <a:p>
          <a:endParaRPr lang="ru-RU"/>
        </a:p>
      </dgm:t>
    </dgm:pt>
    <dgm:pt modelId="{32704981-E668-4A0A-87E7-B3E615A0D446}" type="sibTrans" cxnId="{E4BDC416-25AF-46FD-AC12-78F3B2B85050}">
      <dgm:prSet/>
      <dgm:spPr/>
      <dgm:t>
        <a:bodyPr/>
        <a:lstStyle/>
        <a:p>
          <a:endParaRPr lang="ru-RU"/>
        </a:p>
      </dgm:t>
    </dgm:pt>
    <dgm:pt modelId="{3F883D72-AB51-44A3-BB69-C25E95E42149}">
      <dgm:prSet phldrT="[Текст]" custT="1"/>
      <dgm:spPr/>
      <dgm:t>
        <a:bodyPr/>
        <a:lstStyle/>
        <a:p>
          <a:r>
            <a:rPr lang="ru-RU" sz="1400" b="1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dirty="0">
            <a:latin typeface="Arial" pitchFamily="34" charset="0"/>
            <a:cs typeface="Arial" pitchFamily="34" charset="0"/>
          </a:endParaRPr>
        </a:p>
      </dgm:t>
    </dgm:pt>
    <dgm:pt modelId="{428F7FEF-F18C-45C5-A0FD-DCD1786E4B14}" type="parTrans" cxnId="{69E9DBBE-2A88-403E-AF1C-D510FF47D87B}">
      <dgm:prSet/>
      <dgm:spPr/>
      <dgm:t>
        <a:bodyPr/>
        <a:lstStyle/>
        <a:p>
          <a:endParaRPr lang="ru-RU"/>
        </a:p>
      </dgm:t>
    </dgm:pt>
    <dgm:pt modelId="{41BF762B-3A7A-4AA9-AF14-931268079A95}" type="sibTrans" cxnId="{69E9DBBE-2A88-403E-AF1C-D510FF47D87B}">
      <dgm:prSet/>
      <dgm:spPr/>
      <dgm:t>
        <a:bodyPr/>
        <a:lstStyle/>
        <a:p>
          <a:endParaRPr lang="ru-RU"/>
        </a:p>
      </dgm:t>
    </dgm:pt>
    <dgm:pt modelId="{7C3E26E5-8345-4B58-ADD7-8E425EA260AA}" type="pres">
      <dgm:prSet presAssocID="{4910AFE8-F8C6-4CA2-8717-10C0C4F9D54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E3F3C2-2FFE-4908-A86D-328E43B3294A}" type="pres">
      <dgm:prSet presAssocID="{BE6152E8-A7B0-429C-AE48-E84F07208D3F}" presName="Name8" presStyleCnt="0"/>
      <dgm:spPr/>
    </dgm:pt>
    <dgm:pt modelId="{41B0729E-585F-4A7E-A894-AA6DFF53CF58}" type="pres">
      <dgm:prSet presAssocID="{BE6152E8-A7B0-429C-AE48-E84F07208D3F}" presName="level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7E8AE7-164D-44BD-BE40-BDE74B4818F7}" type="pres">
      <dgm:prSet presAssocID="{BE6152E8-A7B0-429C-AE48-E84F07208D3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9E913C-2543-4D0F-9CBF-BF9B2CF8E0DA}" type="pres">
      <dgm:prSet presAssocID="{2BCEAB64-79E1-4190-90C6-94A8105E1D4B}" presName="Name8" presStyleCnt="0"/>
      <dgm:spPr/>
    </dgm:pt>
    <dgm:pt modelId="{EBBA0041-A843-441C-87AB-8F637576AE6A}" type="pres">
      <dgm:prSet presAssocID="{2BCEAB64-79E1-4190-90C6-94A8105E1D4B}" presName="level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7C2DCE-4CF1-4FE5-90E9-E7B7B569F09C}" type="pres">
      <dgm:prSet presAssocID="{2BCEAB64-79E1-4190-90C6-94A8105E1D4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01B75-B313-4FD6-9404-F77707EEE284}" type="pres">
      <dgm:prSet presAssocID="{3F883D72-AB51-44A3-BB69-C25E95E42149}" presName="Name8" presStyleCnt="0"/>
      <dgm:spPr/>
    </dgm:pt>
    <dgm:pt modelId="{CC9EFA65-A778-457A-93C6-B9548DB6D4C8}" type="pres">
      <dgm:prSet presAssocID="{3F883D72-AB51-44A3-BB69-C25E95E42149}" presName="level" presStyleLbl="node1" presStyleIdx="2" presStyleCnt="3" custLinFactNeighborY="12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05155B-A724-47C1-A128-C5DF09EE6B97}" type="pres">
      <dgm:prSet presAssocID="{3F883D72-AB51-44A3-BB69-C25E95E42149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B47853C-9DA5-475D-8734-83C03280E4E4}" type="presOf" srcId="{3F883D72-AB51-44A3-BB69-C25E95E42149}" destId="{CC9EFA65-A778-457A-93C6-B9548DB6D4C8}" srcOrd="0" destOrd="0" presId="urn:microsoft.com/office/officeart/2005/8/layout/pyramid1"/>
    <dgm:cxn modelId="{7EF86B42-C5C2-48A5-AD31-955E80C6D686}" srcId="{4910AFE8-F8C6-4CA2-8717-10C0C4F9D54E}" destId="{BE6152E8-A7B0-429C-AE48-E84F07208D3F}" srcOrd="0" destOrd="0" parTransId="{E4E3CBA1-1494-454E-AC03-F3B20D0AA316}" sibTransId="{60727CA4-0E21-4AD4-B171-539238CAA785}"/>
    <dgm:cxn modelId="{F69FC53A-9509-4106-99A0-DAC40E8E9EA9}" type="presOf" srcId="{2BCEAB64-79E1-4190-90C6-94A8105E1D4B}" destId="{2B7C2DCE-4CF1-4FE5-90E9-E7B7B569F09C}" srcOrd="1" destOrd="0" presId="urn:microsoft.com/office/officeart/2005/8/layout/pyramid1"/>
    <dgm:cxn modelId="{704355D0-ADA2-405A-BA04-3B95FBC0C29F}" type="presOf" srcId="{4910AFE8-F8C6-4CA2-8717-10C0C4F9D54E}" destId="{7C3E26E5-8345-4B58-ADD7-8E425EA260AA}" srcOrd="0" destOrd="0" presId="urn:microsoft.com/office/officeart/2005/8/layout/pyramid1"/>
    <dgm:cxn modelId="{2D51F4C3-FE4F-4FD2-BB1D-D5F79357A359}" type="presOf" srcId="{BE6152E8-A7B0-429C-AE48-E84F07208D3F}" destId="{41B0729E-585F-4A7E-A894-AA6DFF53CF58}" srcOrd="0" destOrd="0" presId="urn:microsoft.com/office/officeart/2005/8/layout/pyramid1"/>
    <dgm:cxn modelId="{69E9DBBE-2A88-403E-AF1C-D510FF47D87B}" srcId="{4910AFE8-F8C6-4CA2-8717-10C0C4F9D54E}" destId="{3F883D72-AB51-44A3-BB69-C25E95E42149}" srcOrd="2" destOrd="0" parTransId="{428F7FEF-F18C-45C5-A0FD-DCD1786E4B14}" sibTransId="{41BF762B-3A7A-4AA9-AF14-931268079A95}"/>
    <dgm:cxn modelId="{1B45FBA4-B750-4796-9996-24EA61668369}" type="presOf" srcId="{BE6152E8-A7B0-429C-AE48-E84F07208D3F}" destId="{AE7E8AE7-164D-44BD-BE40-BDE74B4818F7}" srcOrd="1" destOrd="0" presId="urn:microsoft.com/office/officeart/2005/8/layout/pyramid1"/>
    <dgm:cxn modelId="{E4BDC416-25AF-46FD-AC12-78F3B2B85050}" srcId="{4910AFE8-F8C6-4CA2-8717-10C0C4F9D54E}" destId="{2BCEAB64-79E1-4190-90C6-94A8105E1D4B}" srcOrd="1" destOrd="0" parTransId="{4363E265-816B-49DD-95F3-BA03AB168331}" sibTransId="{32704981-E668-4A0A-87E7-B3E615A0D446}"/>
    <dgm:cxn modelId="{99251780-1725-44D3-836F-B6AFA9264507}" type="presOf" srcId="{3F883D72-AB51-44A3-BB69-C25E95E42149}" destId="{0705155B-A724-47C1-A128-C5DF09EE6B97}" srcOrd="1" destOrd="0" presId="urn:microsoft.com/office/officeart/2005/8/layout/pyramid1"/>
    <dgm:cxn modelId="{61D54B71-051F-4027-94D7-CF7F7C48D490}" type="presOf" srcId="{2BCEAB64-79E1-4190-90C6-94A8105E1D4B}" destId="{EBBA0041-A843-441C-87AB-8F637576AE6A}" srcOrd="0" destOrd="0" presId="urn:microsoft.com/office/officeart/2005/8/layout/pyramid1"/>
    <dgm:cxn modelId="{494CB469-FE37-4D92-9ED2-5B7E3C3D6F8D}" type="presParOf" srcId="{7C3E26E5-8345-4B58-ADD7-8E425EA260AA}" destId="{04E3F3C2-2FFE-4908-A86D-328E43B3294A}" srcOrd="0" destOrd="0" presId="urn:microsoft.com/office/officeart/2005/8/layout/pyramid1"/>
    <dgm:cxn modelId="{5D3D7005-B716-4CA5-8B39-5119599143CE}" type="presParOf" srcId="{04E3F3C2-2FFE-4908-A86D-328E43B3294A}" destId="{41B0729E-585F-4A7E-A894-AA6DFF53CF58}" srcOrd="0" destOrd="0" presId="urn:microsoft.com/office/officeart/2005/8/layout/pyramid1"/>
    <dgm:cxn modelId="{8203920B-31E0-4853-892C-672DB9ECF2FA}" type="presParOf" srcId="{04E3F3C2-2FFE-4908-A86D-328E43B3294A}" destId="{AE7E8AE7-164D-44BD-BE40-BDE74B4818F7}" srcOrd="1" destOrd="0" presId="urn:microsoft.com/office/officeart/2005/8/layout/pyramid1"/>
    <dgm:cxn modelId="{35BC0A6C-272C-4BFE-955C-DF165D10466F}" type="presParOf" srcId="{7C3E26E5-8345-4B58-ADD7-8E425EA260AA}" destId="{189E913C-2543-4D0F-9CBF-BF9B2CF8E0DA}" srcOrd="1" destOrd="0" presId="urn:microsoft.com/office/officeart/2005/8/layout/pyramid1"/>
    <dgm:cxn modelId="{B43F27E6-D500-4CDD-A828-D863E08F82D4}" type="presParOf" srcId="{189E913C-2543-4D0F-9CBF-BF9B2CF8E0DA}" destId="{EBBA0041-A843-441C-87AB-8F637576AE6A}" srcOrd="0" destOrd="0" presId="urn:microsoft.com/office/officeart/2005/8/layout/pyramid1"/>
    <dgm:cxn modelId="{84D0920E-D068-4756-997B-3E6F60827C02}" type="presParOf" srcId="{189E913C-2543-4D0F-9CBF-BF9B2CF8E0DA}" destId="{2B7C2DCE-4CF1-4FE5-90E9-E7B7B569F09C}" srcOrd="1" destOrd="0" presId="urn:microsoft.com/office/officeart/2005/8/layout/pyramid1"/>
    <dgm:cxn modelId="{3C4ADDAA-BFA9-484B-A86B-505100231D55}" type="presParOf" srcId="{7C3E26E5-8345-4B58-ADD7-8E425EA260AA}" destId="{C7701B75-B313-4FD6-9404-F77707EEE284}" srcOrd="2" destOrd="0" presId="urn:microsoft.com/office/officeart/2005/8/layout/pyramid1"/>
    <dgm:cxn modelId="{B1D1A421-73F7-41CA-9BE3-F457F6E7B747}" type="presParOf" srcId="{C7701B75-B313-4FD6-9404-F77707EEE284}" destId="{CC9EFA65-A778-457A-93C6-B9548DB6D4C8}" srcOrd="0" destOrd="0" presId="urn:microsoft.com/office/officeart/2005/8/layout/pyramid1"/>
    <dgm:cxn modelId="{CD346FCB-5647-4471-BC4F-3011E79CAA5E}" type="presParOf" srcId="{C7701B75-B313-4FD6-9404-F77707EEE284}" destId="{0705155B-A724-47C1-A128-C5DF09EE6B97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B0729E-585F-4A7E-A894-AA6DFF53CF58}">
      <dsp:nvSpPr>
        <dsp:cNvPr id="0" name=""/>
        <dsp:cNvSpPr/>
      </dsp:nvSpPr>
      <dsp:spPr>
        <a:xfrm>
          <a:off x="1776197" y="0"/>
          <a:ext cx="1776197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Федеральный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776197" y="0"/>
        <a:ext cx="1776197" cy="1570690"/>
      </dsp:txXfrm>
    </dsp:sp>
    <dsp:sp modelId="{EBBA0041-A843-441C-87AB-8F637576AE6A}">
      <dsp:nvSpPr>
        <dsp:cNvPr id="0" name=""/>
        <dsp:cNvSpPr/>
      </dsp:nvSpPr>
      <dsp:spPr>
        <a:xfrm>
          <a:off x="888098" y="1570690"/>
          <a:ext cx="3552394" cy="1570690"/>
        </a:xfrm>
        <a:prstGeom prst="trapezoid">
          <a:avLst>
            <a:gd name="adj" fmla="val 56542"/>
          </a:avLst>
        </a:prstGeom>
        <a:gradFill rotWithShape="1">
          <a:gsLst>
            <a:gs pos="0">
              <a:schemeClr val="accent3">
                <a:tint val="50000"/>
                <a:satMod val="300000"/>
              </a:schemeClr>
            </a:gs>
            <a:gs pos="35000">
              <a:schemeClr val="accent3">
                <a:tint val="37000"/>
                <a:satMod val="300000"/>
              </a:schemeClr>
            </a:gs>
            <a:gs pos="100000">
              <a:schemeClr val="accent3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Региональный уровень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1509767" y="1570690"/>
        <a:ext cx="2309056" cy="1570690"/>
      </dsp:txXfrm>
    </dsp:sp>
    <dsp:sp modelId="{CC9EFA65-A778-457A-93C6-B9548DB6D4C8}">
      <dsp:nvSpPr>
        <dsp:cNvPr id="0" name=""/>
        <dsp:cNvSpPr/>
      </dsp:nvSpPr>
      <dsp:spPr>
        <a:xfrm>
          <a:off x="0" y="3141381"/>
          <a:ext cx="5328591" cy="1570690"/>
        </a:xfrm>
        <a:prstGeom prst="trapezoid">
          <a:avLst>
            <a:gd name="adj" fmla="val 56542"/>
          </a:avLst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3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latin typeface="Arial" pitchFamily="34" charset="0"/>
              <a:cs typeface="Arial" pitchFamily="34" charset="0"/>
            </a:rPr>
            <a:t>Уровень образовательной организации</a:t>
          </a:r>
          <a:endParaRPr lang="ru-RU" sz="1400" b="1" kern="1200" dirty="0">
            <a:latin typeface="Arial" pitchFamily="34" charset="0"/>
            <a:cs typeface="Arial" pitchFamily="34" charset="0"/>
          </a:endParaRPr>
        </a:p>
      </dsp:txBody>
      <dsp:txXfrm>
        <a:off x="932503" y="3141381"/>
        <a:ext cx="3463584" cy="15706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B63E80-F3C1-40E1-ADE6-7667B802929F}" type="datetimeFigureOut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D8501-3B49-49BD-834F-769B3A01D1A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872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674749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035194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03754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613917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531542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391117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070089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1823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328434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246507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55189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420701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54260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554707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92282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77595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65412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965279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20483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477891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066152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13164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49103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28283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585727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801272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67011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604532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46141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961867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347888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804282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339212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4C777-D3C6-4822-B72A-90988A8933A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F9241D-BF29-485A-9AB8-EA75CDBF4F0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951636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128EE-57F0-4DE4-BC1C-B3085FACE2B9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B3CBC3-7457-4C0F-B76F-C1DD2B9B562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969921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13073-F456-46E3-89DB-854FFCF01978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D6E05-A900-4547-8C8A-643FAC830FE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389141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0D52A-A997-47FD-BEDB-8C10B107F0E5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347F4-E132-4FAE-8AAD-ED86175A395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645993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CA74-A51D-425E-864E-CAABA89535AD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0FB49-96A2-41DB-AFFB-34A9DBCDC6A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92843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738C5E-6C76-4029-B783-B51827A7489F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Эффективное управление временем и ресурсами.                                                                                            </a:t>
            </a:r>
            <a:fld id="{FABF669B-5C6A-4BDE-A80E-886F47FC787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75057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628D54-D95F-4517-895D-18EA46E82D00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232FD-EC13-4C48-B10E-58F41A69AB44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883788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43621-A1BB-446F-AA30-AA3AA690A1B4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6F6B4-AF8F-4764-8979-D2E8975F3A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55111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BA2D08-CE9F-4A14-9908-8CEAB5AFFDF1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CFDAA6-9156-4535-A1AE-2F677960189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209752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68959-66CD-4A9E-9893-E9631BD135E2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13876-1426-49AC-8F28-FD2AFE70DE0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343893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B35C5-1DF9-494C-BEDE-52F41B3AED87}" type="datetime1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DF4F4-FCAF-4440-B2DE-87DF5EE2D50C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7367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11.11.2024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5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254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34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A40D63-ECE1-43AE-8334-03407B8F73CC}" type="datetime1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11.11.2024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77224-3DB2-4A33-9F54-1622375D2478}" type="slidenum">
              <a:rPr lang="ru-RU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515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adou26.ru/4150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79609"/>
            <a:ext cx="6768752" cy="36004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 Челябинска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B19B0651-EE4F-4900-A07F-96A6BFA9D0F0}" type="slidenum">
              <a:rPr lang="ru-RU" sz="1400" smtClean="0"/>
              <a:pPr/>
              <a:t>1</a:t>
            </a:fld>
            <a:endParaRPr lang="ru-RU" sz="1400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FA690F5C-004C-42B9-B72F-B786C782DD2F}"/>
              </a:ext>
            </a:extLst>
          </p:cNvPr>
          <p:cNvSpPr txBox="1"/>
          <p:nvPr/>
        </p:nvSpPr>
        <p:spPr>
          <a:xfrm>
            <a:off x="843844" y="977313"/>
            <a:ext cx="7624018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«Детский сад № 26 г. Челябинска»</a:t>
            </a:r>
            <a:endParaRPr lang="ru-RU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A4A1D50-C345-4A34-88BD-4C0B81EE5703}"/>
              </a:ext>
            </a:extLst>
          </p:cNvPr>
          <p:cNvSpPr txBox="1"/>
          <p:nvPr/>
        </p:nvSpPr>
        <p:spPr>
          <a:xfrm>
            <a:off x="747168" y="1623363"/>
            <a:ext cx="762401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sz="2000" b="1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3779912" y="4480806"/>
            <a:ext cx="4851575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dirty="0"/>
          </a:p>
          <a:p>
            <a:pPr algn="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аведующий</a:t>
            </a: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МАДОУ «ДС № 26 г. Челябинска»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Чуховская Г.И.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CED1909E-D425-4815-B6E0-8863093AA9F6}"/>
              </a:ext>
            </a:extLst>
          </p:cNvPr>
          <p:cNvSpPr txBox="1"/>
          <p:nvPr/>
        </p:nvSpPr>
        <p:spPr>
          <a:xfrm>
            <a:off x="747167" y="2617249"/>
            <a:ext cx="7884319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размещения информации на сайте учреждения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477" y="6299391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084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76C5848D-E353-4493-B4C3-0DA0BB73400D}"/>
              </a:ext>
            </a:extLst>
          </p:cNvPr>
          <p:cNvSpPr txBox="1"/>
          <p:nvPr/>
        </p:nvSpPr>
        <p:spPr>
          <a:xfrm>
            <a:off x="2393467" y="6028689"/>
            <a:ext cx="399586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Челябинск 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744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5"/>
          <p:cNvSpPr>
            <a:spLocks noChangeArrowheads="1"/>
          </p:cNvSpPr>
          <p:nvPr/>
        </p:nvSpPr>
        <p:spPr bwMode="auto">
          <a:xfrm>
            <a:off x="179512" y="722525"/>
            <a:ext cx="885698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Карта проекта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размещения информации на сайте учреждения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32" y="1395033"/>
            <a:ext cx="8635440" cy="484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0944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B2261134-B118-4814-910A-53FD1FCFF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444" y="384436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484" y="623731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Содержимое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260033"/>
              </p:ext>
            </p:extLst>
          </p:nvPr>
        </p:nvGraphicFramePr>
        <p:xfrm>
          <a:off x="395536" y="1721551"/>
          <a:ext cx="8352928" cy="31397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96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15882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0513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64034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dirty="0" smtClean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8" marR="91438" marT="45739" marB="45739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59316" marR="59316" marT="0" marB="0" anchor="ctr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Должность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altLang="ru-RU" sz="14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Чуховская Галина 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Ивановна</a:t>
                      </a: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1818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Калинина Юлия Евгеньевна</a:t>
                      </a: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Зам. заведующий по УВР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Бикмуратова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Анна Владимировна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>
                    <a:solidFill>
                      <a:srgbClr val="9EE0FE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31535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1400" b="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altLang="ru-RU" sz="1400" b="0" kern="12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</a:t>
                      </a:r>
                      <a:endParaRPr lang="ru-RU" altLang="ru-RU" sz="1400" b="0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1427" marR="91427" marT="45735" marB="4573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Шишвалеева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Зимфира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6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Ахмадулловна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endParaRPr kumimoji="0" lang="ru-RU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16" marR="59316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" name="Прямоугольник 5"/>
          <p:cNvSpPr>
            <a:spLocks noChangeArrowheads="1"/>
          </p:cNvSpPr>
          <p:nvPr/>
        </p:nvSpPr>
        <p:spPr bwMode="auto">
          <a:xfrm>
            <a:off x="402783" y="946099"/>
            <a:ext cx="77657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Команда проекта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4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428992" y="178275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8263" y="1782753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71406" y="350043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143240" y="350043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692275" y="1782754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925" y="1785926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82117"/>
          </a:xfrm>
        </p:spPr>
        <p:txBody>
          <a:bodyPr/>
          <a:lstStyle/>
          <a:p>
            <a:pPr eaLnBrk="1" hangingPunct="1">
              <a:tabLst>
                <a:tab pos="630238" algn="l"/>
              </a:tabLst>
            </a:pPr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текущего состояния процесса</a:t>
            </a:r>
            <a:b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>«Подготовка и размещение информации на сайт образовательной организации»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87504" y="188640"/>
            <a:ext cx="8686800" cy="504056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Введение в предметную область</a:t>
            </a:r>
            <a:b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(описание ситуации «как есть»)</a:t>
            </a:r>
            <a:b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388" y="2071678"/>
            <a:ext cx="1439862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Руководитель </a:t>
            </a:r>
            <a:endParaRPr lang="ru-RU" sz="1100" strike="sngStrike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Поручение </a:t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dirty="0" smtClean="0">
                <a:solidFill>
                  <a:prstClr val="black"/>
                </a:solidFill>
              </a:rPr>
              <a:t>о размещении информации </a:t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dirty="0" smtClean="0">
                <a:solidFill>
                  <a:prstClr val="black"/>
                </a:solidFill>
              </a:rPr>
              <a:t>на сайт</a:t>
            </a:r>
            <a:endParaRPr lang="ru-RU" sz="11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(5-20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214282" y="3071810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1928794" y="2071678"/>
            <a:ext cx="1439863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Сотрудники ОО</a:t>
            </a:r>
          </a:p>
          <a:p>
            <a:pPr algn="ctr">
              <a:defRPr/>
            </a:pPr>
            <a:endParaRPr lang="ru-RU" sz="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подготовка информации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6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 (30-40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55969" y="2643182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>
            <a:off x="1928794" y="3071810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635375" y="2071678"/>
            <a:ext cx="1441450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Сотрудники ОО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</a:endParaRP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Передача  информации </a:t>
            </a:r>
            <a:r>
              <a:rPr lang="ru-RU" sz="1100" dirty="0">
                <a:solidFill>
                  <a:prstClr val="black"/>
                </a:solidFill>
              </a:rPr>
              <a:t>для выборки </a:t>
            </a:r>
            <a:r>
              <a:rPr lang="ru-RU" sz="1100" dirty="0" smtClean="0">
                <a:solidFill>
                  <a:prstClr val="black"/>
                </a:solidFill>
              </a:rPr>
              <a:t>материалов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(1-10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076824" y="2643182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43306" y="3000372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5429256" y="2000240"/>
            <a:ext cx="1928826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Руководитель </a:t>
            </a:r>
            <a:endParaRPr lang="ru-RU" sz="7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Получение </a:t>
            </a:r>
            <a:r>
              <a:rPr lang="ru-RU" sz="1100" dirty="0">
                <a:solidFill>
                  <a:prstClr val="black"/>
                </a:solidFill>
              </a:rPr>
              <a:t>текстовой информации для выборки </a:t>
            </a:r>
            <a:r>
              <a:rPr lang="ru-RU" sz="1100" dirty="0" smtClean="0">
                <a:solidFill>
                  <a:prstClr val="black"/>
                </a:solidFill>
              </a:rPr>
              <a:t>материалов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(1-10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29" name="Стрелка вправо 28"/>
          <p:cNvSpPr/>
          <p:nvPr/>
        </p:nvSpPr>
        <p:spPr>
          <a:xfrm>
            <a:off x="7358082" y="264318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429256" y="2998784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417493" y="3786190"/>
            <a:ext cx="2654309" cy="107157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Сотрудники ОО</a:t>
            </a:r>
          </a:p>
          <a:p>
            <a:pPr algn="ctr">
              <a:defRPr/>
            </a:pPr>
            <a:endParaRPr lang="ru-RU" sz="5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Передача </a:t>
            </a:r>
            <a:r>
              <a:rPr lang="ru-RU" sz="1100" dirty="0">
                <a:solidFill>
                  <a:prstClr val="black"/>
                </a:solidFill>
              </a:rPr>
              <a:t>полной информации </a:t>
            </a:r>
            <a:r>
              <a:rPr lang="ru-RU" sz="1100" dirty="0" smtClean="0">
                <a:solidFill>
                  <a:prstClr val="black"/>
                </a:solidFill>
              </a:rPr>
              <a:t>ответственному за сайт  для размещения на сайте</a:t>
            </a:r>
          </a:p>
          <a:p>
            <a:pPr algn="ctr"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(15-25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071803" y="4286256"/>
            <a:ext cx="357189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8596" y="4643446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3428992" y="3786190"/>
            <a:ext cx="2155830" cy="9286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Ответственный за сайт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Размещение </a:t>
            </a:r>
            <a:r>
              <a:rPr lang="ru-RU" sz="1100" dirty="0">
                <a:solidFill>
                  <a:prstClr val="black"/>
                </a:solidFill>
              </a:rPr>
              <a:t>информационного материала на сайт учреждения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 (25-50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sp>
        <p:nvSpPr>
          <p:cNvPr id="40" name="Стрелка вправо 39"/>
          <p:cNvSpPr/>
          <p:nvPr/>
        </p:nvSpPr>
        <p:spPr>
          <a:xfrm>
            <a:off x="142844" y="4284670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3428992" y="4500570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857885" y="4357694"/>
            <a:ext cx="32861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cs typeface="Arial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cs typeface="Arial" charset="0"/>
              </a:rPr>
              <a:t>108– 200 мин.</a:t>
            </a:r>
            <a:endParaRPr lang="ru-RU" sz="12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358082" y="1714488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5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7715272" y="2000240"/>
            <a:ext cx="1285884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Руководитель </a:t>
            </a:r>
            <a:endParaRPr lang="ru-RU" sz="7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Отбор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материалов   </a:t>
            </a:r>
            <a:endParaRPr lang="ru-RU" sz="11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 (30-45 мин.)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7715272" y="228599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715150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4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42844" y="5229067"/>
            <a:ext cx="6572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Избыточность информации, подробное обсуждение мероприятия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Отсутствие единого стиля оформления текстовой информации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Отсутствие на рабочем месте, занятость руководителя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Временные потери, отсутствие ограничения на  количество и размер  информации для размещения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Временные потери при загрузке  файлов с большим объемом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Пятно 1 103"/>
          <p:cNvSpPr/>
          <p:nvPr/>
        </p:nvSpPr>
        <p:spPr>
          <a:xfrm>
            <a:off x="8704236" y="1571612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4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09" name="Пятно 1 108"/>
          <p:cNvSpPr/>
          <p:nvPr/>
        </p:nvSpPr>
        <p:spPr>
          <a:xfrm>
            <a:off x="4286248" y="3357562"/>
            <a:ext cx="65404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5</a:t>
            </a:r>
            <a:endParaRPr lang="ru-RU" sz="1100" b="1" dirty="0">
              <a:solidFill>
                <a:prstClr val="white"/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14282" y="2357430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28596" y="4071942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000232" y="2357430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643306" y="235743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>
            <a:off x="5418154" y="2284404"/>
            <a:ext cx="186849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>
            <a:off x="7715272" y="2998784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/>
          <p:nvPr/>
        </p:nvCxnSpPr>
        <p:spPr>
          <a:xfrm>
            <a:off x="3428992" y="4071942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ятно 1 13"/>
          <p:cNvSpPr/>
          <p:nvPr/>
        </p:nvSpPr>
        <p:spPr>
          <a:xfrm>
            <a:off x="2214546" y="1571612"/>
            <a:ext cx="500066" cy="5064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0" name="Пятно 1 49"/>
          <p:cNvSpPr/>
          <p:nvPr/>
        </p:nvSpPr>
        <p:spPr>
          <a:xfrm>
            <a:off x="8215338" y="1643050"/>
            <a:ext cx="642942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2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19250" y="2643182"/>
            <a:ext cx="309544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0" y="2214554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ВХОД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500694" y="3643314"/>
            <a:ext cx="288032" cy="151216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ВЫХОД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4" name="Пятно 1 53"/>
          <p:cNvSpPr/>
          <p:nvPr/>
        </p:nvSpPr>
        <p:spPr>
          <a:xfrm>
            <a:off x="7786710" y="1571612"/>
            <a:ext cx="500066" cy="506411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55" name="Пятно 1 54"/>
          <p:cNvSpPr/>
          <p:nvPr/>
        </p:nvSpPr>
        <p:spPr>
          <a:xfrm>
            <a:off x="2857488" y="1571612"/>
            <a:ext cx="642942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2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56" name="Пятно 1 55"/>
          <p:cNvSpPr/>
          <p:nvPr/>
        </p:nvSpPr>
        <p:spPr>
          <a:xfrm>
            <a:off x="4143372" y="1571612"/>
            <a:ext cx="439764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3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58" name="Пятно 1 57"/>
          <p:cNvSpPr/>
          <p:nvPr/>
        </p:nvSpPr>
        <p:spPr>
          <a:xfrm>
            <a:off x="2071670" y="3357562"/>
            <a:ext cx="654046" cy="500066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5</a:t>
            </a:r>
            <a:endParaRPr lang="ru-RU" sz="11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913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285720" y="1142984"/>
            <a:ext cx="8686800" cy="550863"/>
          </a:xfrm>
        </p:spPr>
        <p:txBody>
          <a:bodyPr/>
          <a:lstStyle/>
          <a:p>
            <a:pPr eaLnBrk="1" hangingPunct="1"/>
            <a:r>
              <a:rPr lang="ru-RU" sz="2400" dirty="0" smtClean="0"/>
              <a:t>Пирамида проблем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0B9B24B0-89E8-4502-86ED-BC2F7D391267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5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950" y="404813"/>
            <a:ext cx="8686800" cy="215875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endParaRPr lang="ru-RU" sz="3000" b="1" dirty="0" smtClean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graphicFrame>
        <p:nvGraphicFramePr>
          <p:cNvPr id="14" name="Схема 13"/>
          <p:cNvGraphicFramePr/>
          <p:nvPr/>
        </p:nvGraphicFramePr>
        <p:xfrm>
          <a:off x="214282" y="1428736"/>
          <a:ext cx="5328592" cy="4712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ятно 1 9"/>
          <p:cNvSpPr/>
          <p:nvPr/>
        </p:nvSpPr>
        <p:spPr>
          <a:xfrm>
            <a:off x="857224" y="5429264"/>
            <a:ext cx="642942" cy="642943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1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11" name="Пятно 1 10"/>
          <p:cNvSpPr/>
          <p:nvPr/>
        </p:nvSpPr>
        <p:spPr>
          <a:xfrm>
            <a:off x="1785918" y="5500702"/>
            <a:ext cx="642942" cy="71438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 smtClean="0">
                <a:solidFill>
                  <a:prstClr val="white"/>
                </a:solidFill>
              </a:rPr>
              <a:t>2</a:t>
            </a:r>
            <a:endParaRPr lang="ru-RU" sz="1100" b="1" dirty="0">
              <a:solidFill>
                <a:prstClr val="white"/>
              </a:solidFill>
            </a:endParaRPr>
          </a:p>
        </p:txBody>
      </p:sp>
      <p:sp>
        <p:nvSpPr>
          <p:cNvPr id="12" name="Пятно 1 11"/>
          <p:cNvSpPr/>
          <p:nvPr/>
        </p:nvSpPr>
        <p:spPr>
          <a:xfrm>
            <a:off x="2786050" y="5500702"/>
            <a:ext cx="642942" cy="6492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13" name="Пятно 1 12"/>
          <p:cNvSpPr/>
          <p:nvPr/>
        </p:nvSpPr>
        <p:spPr>
          <a:xfrm>
            <a:off x="3714744" y="5500702"/>
            <a:ext cx="642942" cy="6492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4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929058" y="3929066"/>
            <a:ext cx="1785950" cy="357190"/>
          </a:xfrm>
          <a:prstGeom prst="roundRect">
            <a:avLst/>
          </a:prstGeom>
          <a:solidFill>
            <a:schemeClr val="bg2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8064A2">
                    <a:lumMod val="75000"/>
                  </a:srgbClr>
                </a:solidFill>
              </a:rPr>
              <a:t>Не выявлены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357554" y="2500306"/>
            <a:ext cx="1785950" cy="35718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dirty="0">
                <a:solidFill>
                  <a:srgbClr val="8064A2">
                    <a:lumMod val="75000"/>
                  </a:srgbClr>
                </a:solidFill>
              </a:rPr>
              <a:t>Не выявлены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57818" y="4500570"/>
            <a:ext cx="378618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Избыточность информации, подробное обсуждение мероприятия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Отсутствие единого стиля оформления текстовой информации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Отсутствие на рабочем месте, занятость руководителя</a:t>
            </a: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Временные потери, отсутствие ограничения на  количество и размер  информации для размещения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ru-RU" sz="1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Временные потери при загрузке  файлов с большим объемом</a:t>
            </a:r>
            <a:endParaRPr lang="ru-RU" sz="1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Пятно 1 26"/>
          <p:cNvSpPr/>
          <p:nvPr/>
        </p:nvSpPr>
        <p:spPr>
          <a:xfrm>
            <a:off x="4429124" y="5429264"/>
            <a:ext cx="642942" cy="649287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b="1" dirty="0">
                <a:solidFill>
                  <a:prstClr val="white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5139185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285750" y="571500"/>
          <a:ext cx="8329641" cy="54292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6118"/>
                <a:gridCol w="3857652"/>
                <a:gridCol w="1185871"/>
              </a:tblGrid>
              <a:tr h="5805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Проблема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Способ решения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Экономия</a:t>
                      </a:r>
                      <a:r>
                        <a:rPr lang="ru-RU" sz="1400" baseline="0" dirty="0" smtClean="0"/>
                        <a:t> времени</a:t>
                      </a:r>
                      <a:endParaRPr lang="ru-RU" sz="1400" dirty="0"/>
                    </a:p>
                  </a:txBody>
                  <a:tcPr/>
                </a:tc>
              </a:tr>
              <a:tr h="58056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Избыточность информации, подробное обсуждение мероприятия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Алгоритм подготовки информации для размещения на сайт 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30-45мин.</a:t>
                      </a:r>
                      <a:endParaRPr lang="ru-RU" sz="1400" dirty="0"/>
                    </a:p>
                  </a:txBody>
                  <a:tcPr anchor="ctr"/>
                </a:tc>
              </a:tr>
              <a:tr h="133188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Отсутствие единого стиля оформления текстовой информации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Шаблон для размещения информации на сайте (с ограничением редактирования и количества печатных символов)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altLang="ru-RU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10579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Отсутствие ограничения на  количество </a:t>
                      </a:r>
                      <a:b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</a:b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и размер  фотографий для размещения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Требования</a:t>
                      </a:r>
                      <a:r>
                        <a:rPr lang="ru-RU" sz="1400" baseline="0" dirty="0" smtClean="0"/>
                        <a:t> к количеству, размеру и качеству фотографий </a:t>
                      </a:r>
                      <a:endParaRPr lang="ru-RU" sz="14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80564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Отсутствие на рабочем месте,  занятость руководителя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Передача материалов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по электронным формам связи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 мин.</a:t>
                      </a:r>
                      <a:endParaRPr lang="ru-RU" sz="1400" dirty="0"/>
                    </a:p>
                  </a:txBody>
                  <a:tcPr anchor="ctr"/>
                </a:tc>
              </a:tr>
              <a:tr h="129773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Arial" charset="0"/>
                        </a:rPr>
                        <a:t>Временные потери при загрузке  файлов с большим объемом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Arial" charset="0"/>
                        </a:rPr>
                        <a:t>-Шаблон для размещения информации на сайте ( с ограничением редактирования и количества печатных символов)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-Требования</a:t>
                      </a:r>
                      <a:r>
                        <a:rPr lang="ru-RU" sz="1400" baseline="0" dirty="0" smtClean="0"/>
                        <a:t> к размеру и качеству фотографий </a:t>
                      </a: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20-50 мин. 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E2578D5-372A-4BA5-91A3-3CFF817E53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0" y="428604"/>
            <a:ext cx="8686800" cy="785812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  <a:t/>
            </a:r>
            <a:b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</a:br>
            <a:endParaRPr lang="ru-RU" sz="3000" b="1" dirty="0" smtClean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8470" name="Прямоугольник 5"/>
          <p:cNvSpPr>
            <a:spLocks noChangeArrowheads="1"/>
          </p:cNvSpPr>
          <p:nvPr/>
        </p:nvSpPr>
        <p:spPr bwMode="auto">
          <a:xfrm>
            <a:off x="3429024" y="59272"/>
            <a:ext cx="28574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Franklin Gothic Medium" pitchFamily="34" charset="0"/>
                <a:cs typeface="Arial" pitchFamily="34" charset="0"/>
              </a:rPr>
              <a:t>Анализ проблем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8311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3500430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3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5143504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4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214282" y="3643314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6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57554" y="3643314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7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714480" y="1643050"/>
            <a:ext cx="503238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2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0" y="1643050"/>
            <a:ext cx="504825" cy="360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1</a:t>
            </a:r>
          </a:p>
        </p:txBody>
      </p:sp>
      <p:sp>
        <p:nvSpPr>
          <p:cNvPr id="14344" name="Заголовок 1"/>
          <p:cNvSpPr>
            <a:spLocks noGrp="1"/>
          </p:cNvSpPr>
          <p:nvPr>
            <p:ph type="title"/>
          </p:nvPr>
        </p:nvSpPr>
        <p:spPr>
          <a:xfrm>
            <a:off x="0" y="836613"/>
            <a:ext cx="9144000" cy="838200"/>
          </a:xfrm>
        </p:spPr>
        <p:txBody>
          <a:bodyPr/>
          <a:lstStyle/>
          <a:p>
            <a:pPr eaLnBrk="1" hangingPunct="1"/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>Карта целевого состояния процесса</a:t>
            </a:r>
            <a:b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</a:br>
            <a:r>
              <a:rPr lang="ru-RU" sz="1600" dirty="0" smtClean="0">
                <a:solidFill>
                  <a:schemeClr val="accent1"/>
                </a:solidFill>
                <a:latin typeface="Franklin Gothic Medium" pitchFamily="34" charset="0"/>
              </a:rPr>
              <a:t>«Подготовка и размещение информации на сайт  образовательной организации»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33350" y="333375"/>
            <a:ext cx="8686800" cy="83820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 cap="all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Franklin Gothic Medium" pitchFamily="34" charset="0"/>
              </a:defRPr>
            </a:lvl9pPr>
          </a:lstStyle>
          <a:p>
            <a:pPr algn="ctr">
              <a:defRPr/>
            </a:pPr>
            <a: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  <a:t>Введение в предметную область</a:t>
            </a:r>
            <a:b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</a:br>
            <a: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  <a:t>(описание ситуации «как Будет»)</a:t>
            </a:r>
            <a:br>
              <a:rPr lang="ru-RU" sz="3000" b="1" dirty="0" smtClean="0">
                <a:solidFill>
                  <a:prstClr val="black"/>
                </a:solidFill>
                <a:latin typeface="Franklin Gothic Medium" pitchFamily="34" charset="0"/>
              </a:rPr>
            </a:br>
            <a:endParaRPr lang="ru-RU" sz="3000" b="1" dirty="0">
              <a:solidFill>
                <a:prstClr val="black"/>
              </a:solidFill>
              <a:latin typeface="Franklin Gothic Medium" pitchFamily="34" charset="0"/>
            </a:endParaRPr>
          </a:p>
        </p:txBody>
      </p:sp>
      <p:sp>
        <p:nvSpPr>
          <p:cNvPr id="17" name="Стрелка вправо 16"/>
          <p:cNvSpPr/>
          <p:nvPr/>
        </p:nvSpPr>
        <p:spPr>
          <a:xfrm>
            <a:off x="1639869" y="257174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Стрелка вправо 22"/>
          <p:cNvSpPr/>
          <p:nvPr/>
        </p:nvSpPr>
        <p:spPr>
          <a:xfrm>
            <a:off x="3355969" y="2643182"/>
            <a:ext cx="287337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Стрелка вправо 25"/>
          <p:cNvSpPr/>
          <p:nvPr/>
        </p:nvSpPr>
        <p:spPr>
          <a:xfrm>
            <a:off x="5076824" y="2643182"/>
            <a:ext cx="352431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3643306" y="3071810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право 28"/>
          <p:cNvSpPr/>
          <p:nvPr/>
        </p:nvSpPr>
        <p:spPr>
          <a:xfrm>
            <a:off x="7358082" y="264318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32" name="Стрелка вправо 31"/>
          <p:cNvSpPr/>
          <p:nvPr/>
        </p:nvSpPr>
        <p:spPr>
          <a:xfrm>
            <a:off x="3071802" y="4429132"/>
            <a:ext cx="357190" cy="21431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428596" y="4856172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Стрелка вправо 39"/>
          <p:cNvSpPr/>
          <p:nvPr/>
        </p:nvSpPr>
        <p:spPr>
          <a:xfrm>
            <a:off x="142844" y="4498984"/>
            <a:ext cx="288925" cy="2159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643570" y="5643578"/>
            <a:ext cx="324963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200" b="1" dirty="0">
                <a:solidFill>
                  <a:srgbClr val="C00000"/>
                </a:solidFill>
                <a:cs typeface="Arial" charset="0"/>
              </a:rPr>
              <a:t>ВПП (время протекания процесса) </a:t>
            </a:r>
            <a:r>
              <a:rPr lang="ru-RU" sz="1200" b="1" dirty="0" smtClean="0">
                <a:solidFill>
                  <a:srgbClr val="C00000"/>
                </a:solidFill>
                <a:cs typeface="Arial" charset="0"/>
              </a:rPr>
              <a:t>47 – 91 мин.</a:t>
            </a:r>
            <a:endParaRPr lang="ru-RU" sz="1200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7429520" y="1643050"/>
            <a:ext cx="504825" cy="3603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b="1" dirty="0">
                <a:solidFill>
                  <a:prstClr val="white"/>
                </a:solidFill>
              </a:rPr>
              <a:t>ШАГ 5</a:t>
            </a:r>
          </a:p>
        </p:txBody>
      </p:sp>
      <p:sp>
        <p:nvSpPr>
          <p:cNvPr id="63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43938" y="6429375"/>
            <a:ext cx="347662" cy="285750"/>
          </a:xfrm>
        </p:spPr>
        <p:txBody>
          <a:bodyPr/>
          <a:lstStyle/>
          <a:p>
            <a:pPr algn="ctr">
              <a:defRPr/>
            </a:pPr>
            <a:fld id="{F4FBE110-AE23-447E-BC5E-ACA3261C4DB1}" type="slidenum">
              <a:rPr lang="ru-RU" b="1">
                <a:solidFill>
                  <a:srgbClr val="4BACC6">
                    <a:lumMod val="50000"/>
                  </a:srgbClr>
                </a:solidFill>
              </a:rPr>
              <a:pPr algn="ctr">
                <a:defRPr/>
              </a:pPr>
              <a:t>7</a:t>
            </a:fld>
            <a:endParaRPr lang="ru-RU" b="1" dirty="0">
              <a:solidFill>
                <a:srgbClr val="4BACC6">
                  <a:lumMod val="50000"/>
                </a:srgbClr>
              </a:solidFill>
            </a:endParaRPr>
          </a:p>
        </p:txBody>
      </p:sp>
      <p:cxnSp>
        <p:nvCxnSpPr>
          <p:cNvPr id="110" name="Прямая соединительная линия 109"/>
          <p:cNvCxnSpPr/>
          <p:nvPr/>
        </p:nvCxnSpPr>
        <p:spPr>
          <a:xfrm>
            <a:off x="214282" y="2784470"/>
            <a:ext cx="1357322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единительная линия 116"/>
          <p:cNvCxnSpPr/>
          <p:nvPr/>
        </p:nvCxnSpPr>
        <p:spPr>
          <a:xfrm>
            <a:off x="3643306" y="2428868"/>
            <a:ext cx="144145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79388" y="2071678"/>
            <a:ext cx="1439862" cy="12144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Руководитель </a:t>
            </a:r>
            <a:endParaRPr lang="ru-RU" sz="1100" strike="sngStrike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Поручение </a:t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dirty="0" smtClean="0">
                <a:solidFill>
                  <a:prstClr val="black"/>
                </a:solidFill>
              </a:rPr>
              <a:t>о размещении информации </a:t>
            </a:r>
            <a:br>
              <a:rPr lang="ru-RU" sz="1100" dirty="0" smtClean="0">
                <a:solidFill>
                  <a:prstClr val="black"/>
                </a:solidFill>
              </a:rPr>
            </a:br>
            <a:r>
              <a:rPr lang="ru-RU" sz="1100" dirty="0" smtClean="0">
                <a:solidFill>
                  <a:prstClr val="black"/>
                </a:solidFill>
              </a:rPr>
              <a:t>на сайт</a:t>
            </a:r>
            <a:endParaRPr lang="ru-RU" sz="11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(5-20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116" name="Прямая соединительная линия 115"/>
          <p:cNvCxnSpPr/>
          <p:nvPr/>
        </p:nvCxnSpPr>
        <p:spPr>
          <a:xfrm>
            <a:off x="214282" y="2355842"/>
            <a:ext cx="1368425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14282" y="3071810"/>
            <a:ext cx="142876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3643306" y="2000240"/>
            <a:ext cx="1441450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Сотрудники ОО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50" dirty="0" smtClean="0">
                <a:solidFill>
                  <a:prstClr val="black"/>
                </a:solidFill>
              </a:rPr>
              <a:t>Передача  информации </a:t>
            </a:r>
            <a:r>
              <a:rPr lang="ru-RU" sz="1050" dirty="0">
                <a:solidFill>
                  <a:prstClr val="black"/>
                </a:solidFill>
              </a:rPr>
              <a:t>для выборки </a:t>
            </a:r>
            <a:r>
              <a:rPr lang="ru-RU" sz="1050" dirty="0" smtClean="0">
                <a:solidFill>
                  <a:prstClr val="black"/>
                </a:solidFill>
              </a:rPr>
              <a:t>материала (по электронным формам связи)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800" dirty="0" smtClean="0">
                <a:solidFill>
                  <a:prstClr val="black"/>
                </a:solidFill>
              </a:rPr>
              <a:t>(1-3 мин.)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3643306" y="3143248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3643306" y="2285992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5500694" y="2000240"/>
            <a:ext cx="1928826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Руководитель </a:t>
            </a:r>
            <a:endParaRPr lang="ru-RU" sz="7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Получение текстовой информации для выборки материала (по электронным формам связи)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(1-3 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500694" y="3000372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>
            <a:off x="5500694" y="2285992"/>
            <a:ext cx="192882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7715272" y="2000240"/>
            <a:ext cx="1285884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Руководитель </a:t>
            </a:r>
            <a:endParaRPr lang="ru-RU" sz="7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b="1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Отбор материалов   </a:t>
            </a:r>
            <a:endParaRPr lang="ru-RU" sz="11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 (10-20 мин.)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122" name="Прямая соединительная линия 121"/>
          <p:cNvCxnSpPr/>
          <p:nvPr/>
        </p:nvCxnSpPr>
        <p:spPr>
          <a:xfrm>
            <a:off x="7715272" y="228599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715272" y="3000372"/>
            <a:ext cx="1285884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Прямоугольник 67"/>
          <p:cNvSpPr/>
          <p:nvPr/>
        </p:nvSpPr>
        <p:spPr>
          <a:xfrm>
            <a:off x="428596" y="4071942"/>
            <a:ext cx="2654309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Сотрудники ОО</a:t>
            </a:r>
          </a:p>
          <a:p>
            <a:pPr algn="ctr">
              <a:defRPr/>
            </a:pPr>
            <a:endParaRPr lang="ru-RU" sz="500" dirty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Передача информации по электронным формам связи ответственному за сайт для размещения на сайте (в  разработанном шаблоне)</a:t>
            </a:r>
          </a:p>
          <a:p>
            <a:pPr algn="ctr"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(3-5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28596" y="4357694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единительная линия 114"/>
          <p:cNvCxnSpPr/>
          <p:nvPr/>
        </p:nvCxnSpPr>
        <p:spPr>
          <a:xfrm>
            <a:off x="428596" y="5072074"/>
            <a:ext cx="2643206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3500430" y="4071942"/>
            <a:ext cx="2155830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Ответственный за сайт ОО</a:t>
            </a:r>
            <a:endParaRPr lang="ru-RU" sz="1100" dirty="0" smtClean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Размещение </a:t>
            </a:r>
            <a:r>
              <a:rPr lang="ru-RU" sz="1100" dirty="0">
                <a:solidFill>
                  <a:prstClr val="black"/>
                </a:solidFill>
              </a:rPr>
              <a:t>информационного материала на сайт учреждения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5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9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 (7-10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00430" y="5000636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3500430" y="4357694"/>
            <a:ext cx="2143140" cy="158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0" y="2214554"/>
            <a:ext cx="214282" cy="122413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ВХОД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857884" y="3857628"/>
            <a:ext cx="428628" cy="150019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prstClr val="white"/>
                </a:solidFill>
              </a:rPr>
              <a:t>ВЫХОД</a:t>
            </a:r>
            <a:endParaRPr lang="ru-RU" b="1" dirty="0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2000232" y="2000240"/>
            <a:ext cx="1439863" cy="12858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100" dirty="0" smtClean="0">
                <a:solidFill>
                  <a:prstClr val="black"/>
                </a:solidFill>
              </a:rPr>
              <a:t>Сотрудники ОО</a:t>
            </a:r>
          </a:p>
          <a:p>
            <a:pPr algn="ctr">
              <a:defRPr/>
            </a:pPr>
            <a:endParaRPr lang="ru-RU" sz="5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1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Сбор и подготовка информации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000" dirty="0" smtClean="0">
                <a:solidFill>
                  <a:prstClr val="black"/>
                </a:solidFill>
              </a:rPr>
              <a:t>(по разработанным алгоритму и шаблону)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prstClr val="black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00" dirty="0" smtClean="0">
                <a:solidFill>
                  <a:prstClr val="black"/>
                </a:solidFill>
              </a:rPr>
              <a:t>(20-30 мин.) </a:t>
            </a:r>
            <a:endParaRPr lang="ru-RU" sz="900" dirty="0">
              <a:solidFill>
                <a:prstClr val="black"/>
              </a:solidFill>
            </a:endParaRPr>
          </a:p>
        </p:txBody>
      </p:sp>
      <p:cxnSp>
        <p:nvCxnSpPr>
          <p:cNvPr id="70" name="Прямая соединительная линия 69"/>
          <p:cNvCxnSpPr/>
          <p:nvPr/>
        </p:nvCxnSpPr>
        <p:spPr>
          <a:xfrm>
            <a:off x="2000232" y="3071810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Прямая соединительная линия 73"/>
          <p:cNvCxnSpPr/>
          <p:nvPr/>
        </p:nvCxnSpPr>
        <p:spPr>
          <a:xfrm>
            <a:off x="2000232" y="2285992"/>
            <a:ext cx="1439863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974685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Заголовок 1"/>
          <p:cNvSpPr>
            <a:spLocks noGrp="1"/>
          </p:cNvSpPr>
          <p:nvPr>
            <p:ph type="title"/>
          </p:nvPr>
        </p:nvSpPr>
        <p:spPr>
          <a:xfrm>
            <a:off x="483844" y="959978"/>
            <a:ext cx="8229600" cy="4905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>
                <a:solidFill>
                  <a:srgbClr val="0070C0"/>
                </a:solidFill>
              </a:rPr>
              <a:t>Достигнутые 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результаты </a:t>
            </a:r>
            <a:endParaRPr lang="ru-RU" altLang="ru-RU" sz="2800" b="1" dirty="0">
              <a:solidFill>
                <a:srgbClr val="0070C0"/>
              </a:solidFill>
            </a:endParaRPr>
          </a:p>
        </p:txBody>
      </p:sp>
      <p:sp>
        <p:nvSpPr>
          <p:cNvPr id="23555" name="Содержимое 4"/>
          <p:cNvSpPr>
            <a:spLocks noGrp="1"/>
          </p:cNvSpPr>
          <p:nvPr>
            <p:ph idx="1"/>
          </p:nvPr>
        </p:nvSpPr>
        <p:spPr>
          <a:xfrm>
            <a:off x="461606" y="1484784"/>
            <a:ext cx="8229600" cy="461665"/>
          </a:xfrm>
        </p:spPr>
        <p:txBody>
          <a:bodyPr>
            <a:spAutoFit/>
          </a:bodyPr>
          <a:lstStyle/>
          <a:p>
            <a:pPr algn="ctr" eaLnBrk="1" hangingPunct="1">
              <a:buFont typeface="Arial" charset="0"/>
              <a:buNone/>
            </a:pPr>
            <a:r>
              <a:rPr lang="ru-RU" altLang="ru-RU" sz="2400" b="1" dirty="0">
                <a:solidFill>
                  <a:srgbClr val="00B0F0"/>
                </a:solidFill>
              </a:rPr>
              <a:t>Время протекания процесса:</a:t>
            </a:r>
            <a:r>
              <a:rPr lang="en-US" altLang="ru-RU" sz="2400" b="1" dirty="0">
                <a:solidFill>
                  <a:srgbClr val="00B0F0"/>
                </a:solidFill>
                <a:latin typeface="Franklin Gothic Book" pitchFamily="34" charset="0"/>
              </a:rPr>
              <a:t> </a:t>
            </a:r>
            <a:endParaRPr lang="ru-RU" altLang="ru-RU" sz="2400" b="1" dirty="0">
              <a:solidFill>
                <a:srgbClr val="00B0F0"/>
              </a:solidFill>
            </a:endParaRPr>
          </a:p>
        </p:txBody>
      </p:sp>
      <p:sp>
        <p:nvSpPr>
          <p:cNvPr id="23554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/>
            <a:fld id="{73995617-6FF0-4B41-9B11-82E5C3F61D0B}" type="slidenum">
              <a:rPr lang="ru-RU" altLang="ru-RU" smtClean="0">
                <a:latin typeface="Arial" charset="0"/>
              </a:rPr>
              <a:pPr eaLnBrk="0" hangingPunct="0"/>
              <a:t>8</a:t>
            </a:fld>
            <a:endParaRPr lang="ru-RU" altLang="ru-RU">
              <a:latin typeface="Arial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3528" y="2420892"/>
            <a:ext cx="3714750" cy="24468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БЫЛО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    </a:t>
            </a:r>
            <a:r>
              <a:rPr lang="ru-RU" sz="1400" dirty="0" smtClean="0">
                <a:solidFill>
                  <a:srgbClr val="2992A7"/>
                </a:solidFill>
                <a:latin typeface="+mn-lt"/>
                <a:cs typeface="Arial" panose="020B0604020202020204" pitchFamily="34" charset="0"/>
              </a:rPr>
              <a:t>ВПП (время протекания процесса)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2992A7"/>
                </a:solidFill>
                <a:cs typeface="Arial" panose="020B0604020202020204" pitchFamily="34" charset="0"/>
              </a:rPr>
              <a:t>108-200</a:t>
            </a:r>
            <a:r>
              <a:rPr lang="ru-RU" sz="1400" dirty="0" smtClean="0">
                <a:solidFill>
                  <a:srgbClr val="2992A7"/>
                </a:solidFill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2992A7"/>
                </a:solidFill>
                <a:cs typeface="Arial" panose="020B0604020202020204" pitchFamily="34" charset="0"/>
              </a:rPr>
              <a:t>минут</a:t>
            </a:r>
            <a:endParaRPr lang="ru-RU" sz="1400" dirty="0">
              <a:solidFill>
                <a:srgbClr val="2992A7"/>
              </a:solidFill>
              <a:latin typeface="+mn-lt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sz="2800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chemeClr val="accent3"/>
                </a:solidFill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654" y="2342492"/>
            <a:ext cx="3714750" cy="18158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СТАЛО</a:t>
            </a:r>
            <a:r>
              <a:rPr lang="ru-RU" sz="2800" dirty="0">
                <a:solidFill>
                  <a:srgbClr val="0070C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0B7B87"/>
                </a:solidFill>
                <a:cs typeface="Arial" panose="020B0604020202020204" pitchFamily="34" charset="0"/>
              </a:rPr>
              <a:t>ВПП (время протекания процесса)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0B7B87"/>
                </a:solidFill>
                <a:cs typeface="Arial" panose="020B0604020202020204" pitchFamily="34" charset="0"/>
              </a:rPr>
              <a:t>47-91</a:t>
            </a:r>
            <a:r>
              <a:rPr lang="ru-RU" sz="1400" dirty="0" smtClean="0">
                <a:solidFill>
                  <a:srgbClr val="0B7B87"/>
                </a:solidFill>
                <a:cs typeface="Arial" panose="020B0604020202020204" pitchFamily="34" charset="0"/>
              </a:rPr>
              <a:t> </a:t>
            </a:r>
            <a:r>
              <a:rPr lang="ru-RU" sz="1400" dirty="0" smtClean="0">
                <a:solidFill>
                  <a:srgbClr val="0B7B87"/>
                </a:solidFill>
                <a:cs typeface="Arial" panose="020B0604020202020204" pitchFamily="34" charset="0"/>
              </a:rPr>
              <a:t>минут</a:t>
            </a:r>
            <a:endParaRPr lang="ru-RU" sz="1400" dirty="0">
              <a:solidFill>
                <a:srgbClr val="0B7B87"/>
              </a:solidFill>
              <a:cs typeface="Arial" panose="020B0604020202020204" pitchFamily="34" charset="0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sz="2800" b="1" dirty="0">
                <a:solidFill>
                  <a:schemeClr val="accent3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ru-RU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534873" y="2953970"/>
            <a:ext cx="1501379" cy="3175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331647" y="3789042"/>
            <a:ext cx="6429375" cy="1191"/>
          </a:xfrm>
          <a:prstGeom prst="line">
            <a:avLst/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483" y="493527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56" y="6305102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1" name="Рисунок 20" descr="gerd_mal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491618" y="4062488"/>
            <a:ext cx="770485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altLang="ru-RU" b="1" dirty="0">
                <a:solidFill>
                  <a:srgbClr val="002060"/>
                </a:solidFill>
              </a:rPr>
              <a:t>ЭКОНОМИЯ </a:t>
            </a:r>
            <a:r>
              <a:rPr lang="ru-RU" altLang="ru-RU" b="1" dirty="0" smtClean="0">
                <a:solidFill>
                  <a:srgbClr val="002060"/>
                </a:solidFill>
              </a:rPr>
              <a:t>ВРЕМЕНИ:  </a:t>
            </a:r>
            <a:endParaRPr lang="ru-RU" altLang="ru-RU" b="1" dirty="0">
              <a:solidFill>
                <a:srgbClr val="002060"/>
              </a:solidFill>
            </a:endParaRPr>
          </a:p>
          <a:p>
            <a:pPr algn="ctr"/>
            <a:r>
              <a:rPr lang="ru-RU" altLang="ru-RU" b="1" dirty="0" smtClean="0">
                <a:solidFill>
                  <a:srgbClr val="002060"/>
                </a:solidFill>
              </a:rPr>
              <a:t>109</a:t>
            </a:r>
            <a:r>
              <a:rPr lang="ru-RU" altLang="ru-RU" b="1" dirty="0" smtClean="0">
                <a:solidFill>
                  <a:srgbClr val="002060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мин</a:t>
            </a:r>
            <a:endParaRPr lang="ru-RU" alt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3988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1CAD2D00-2E32-44F1-9195-0482C5AE1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066" y="497018"/>
            <a:ext cx="6957847" cy="28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AB7F9214-65B7-4DA9-8E70-1F7568E6EF8E}"/>
              </a:ext>
            </a:extLst>
          </p:cNvPr>
          <p:cNvSpPr/>
          <p:nvPr/>
        </p:nvSpPr>
        <p:spPr>
          <a:xfrm>
            <a:off x="423991" y="792355"/>
            <a:ext cx="82912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</a:rPr>
              <a:t>Страница на сайте МАДОУ «ДС № 26 г. Челябинска»</a:t>
            </a:r>
          </a:p>
          <a:p>
            <a:pPr algn="ctr"/>
            <a:r>
              <a:rPr lang="ru-RU" sz="2800" dirty="0" smtClean="0">
                <a:solidFill>
                  <a:srgbClr val="FF0000"/>
                </a:solidFill>
                <a:hlinkClick r:id="rId3"/>
              </a:rPr>
              <a:t>«Бережливые технологии»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59632" y="179609"/>
            <a:ext cx="6768752" cy="360040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Администрация города Челябинска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gerd_mal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6632"/>
            <a:ext cx="561196" cy="69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/>
          <a:srcRect l="3695" t="9563" r="9838" b="1652"/>
          <a:stretch/>
        </p:blipFill>
        <p:spPr>
          <a:xfrm>
            <a:off x="395536" y="1833683"/>
            <a:ext cx="8136538" cy="449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80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1509</TotalTime>
  <Words>609</Words>
  <Application>Microsoft Office PowerPoint</Application>
  <PresentationFormat>Экран (4:3)</PresentationFormat>
  <Paragraphs>209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Тема Office</vt:lpstr>
      <vt:lpstr>1_Тема Office</vt:lpstr>
      <vt:lpstr>2_Тема Office</vt:lpstr>
      <vt:lpstr>3_Тема Office</vt:lpstr>
      <vt:lpstr>4_Тема Office</vt:lpstr>
      <vt:lpstr>Администрация города Челябинска</vt:lpstr>
      <vt:lpstr>Презентация PowerPoint</vt:lpstr>
      <vt:lpstr>Презентация PowerPoint</vt:lpstr>
      <vt:lpstr>Карта текущего состояния процесса «Подготовка и размещение информации на сайт образовательной организации»</vt:lpstr>
      <vt:lpstr>Пирамида проблем</vt:lpstr>
      <vt:lpstr>Презентация PowerPoint</vt:lpstr>
      <vt:lpstr>Карта целевого состояния процесса «Подготовка и размещение информации на сайт  образовательной организации»</vt:lpstr>
      <vt:lpstr>Достигнутые результаты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Шиянова Елена Николаевна</dc:creator>
  <cp:lastModifiedBy>Пользователь</cp:lastModifiedBy>
  <cp:revision>158</cp:revision>
  <cp:lastPrinted>2019-04-25T09:14:46Z</cp:lastPrinted>
  <dcterms:created xsi:type="dcterms:W3CDTF">2018-08-20T14:01:12Z</dcterms:created>
  <dcterms:modified xsi:type="dcterms:W3CDTF">2024-11-11T07:11:51Z</dcterms:modified>
</cp:coreProperties>
</file>