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830" r:id="rId2"/>
    <p:sldId id="831" r:id="rId3"/>
    <p:sldId id="845" r:id="rId4"/>
    <p:sldId id="837" r:id="rId5"/>
    <p:sldId id="836" r:id="rId6"/>
    <p:sldId id="839" r:id="rId7"/>
    <p:sldId id="846" r:id="rId8"/>
    <p:sldId id="847" r:id="rId9"/>
    <p:sldId id="849" r:id="rId10"/>
    <p:sldId id="848" r:id="rId11"/>
    <p:sldId id="842" r:id="rId12"/>
    <p:sldId id="309" r:id="rId13"/>
    <p:sldId id="313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</a:t>
          </a:r>
          <a:r>
            <a:rPr lang="ru-RU" sz="1200" b="1" dirty="0" smtClean="0"/>
            <a:t>МАДОУ «ДС № 26 г. Челябинска»</a:t>
          </a:r>
          <a:endParaRPr lang="ru-RU" sz="1200" b="1" dirty="0"/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435" custLinFactNeighborY="5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3304D7-6E5D-473F-A09C-61CA892572B6}" type="presOf" srcId="{8380A261-4409-4C6B-8A07-0D64C5422F6D}" destId="{EB789FCB-B92C-4A52-BB06-4A95FA62001B}" srcOrd="1" destOrd="0" presId="urn:microsoft.com/office/officeart/2005/8/layout/pyramid1"/>
    <dgm:cxn modelId="{AF00D5F7-EB66-4534-ADAD-5E411AADA757}" type="presOf" srcId="{CBB2EDB4-08BF-49DB-9282-C363CE23E3D0}" destId="{8064A9E2-4365-4891-A563-4210D9FE6047}" srcOrd="1" destOrd="0" presId="urn:microsoft.com/office/officeart/2005/8/layout/pyramid1"/>
    <dgm:cxn modelId="{E973BE26-0F54-4F21-939E-5F3FDD5A988B}" type="presOf" srcId="{F014B99B-BC0F-4D51-AA35-03139CBC5BDF}" destId="{47753778-DDCD-4F66-8671-0963E55AC1AB}" srcOrd="0" destOrd="0" presId="urn:microsoft.com/office/officeart/2005/8/layout/pyramid1"/>
    <dgm:cxn modelId="{EA86ED42-6A90-4B81-BA1F-805CC769B6E9}" type="presOf" srcId="{C055D918-0D48-44D3-9287-CAE1B93EB64A}" destId="{8C222443-D6D5-437E-8A06-7845FF64044F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04B51F2A-C1FB-4842-98EF-A4DFDDAE3732}" type="presOf" srcId="{CBB2EDB4-08BF-49DB-9282-C363CE23E3D0}" destId="{7099C5AD-A666-455F-9144-31509FAE35FB}" srcOrd="0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CC6C33D5-971E-4B3D-804F-EEEC9E6B2692}" type="presOf" srcId="{F014B99B-BC0F-4D51-AA35-03139CBC5BDF}" destId="{158BBE6D-1C8E-4142-827F-B1B32D20364B}" srcOrd="1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A7159F69-0B3C-4263-9CDF-505883578833}" type="presOf" srcId="{8380A261-4409-4C6B-8A07-0D64C5422F6D}" destId="{3405B94A-B110-4EB0-B99D-680A85764021}" srcOrd="0" destOrd="0" presId="urn:microsoft.com/office/officeart/2005/8/layout/pyramid1"/>
    <dgm:cxn modelId="{776D1F11-FBFF-4672-8524-4A1C1EF57120}" type="presParOf" srcId="{8C222443-D6D5-437E-8A06-7845FF64044F}" destId="{8E592AC7-B094-488F-86DE-8B46AA43A5F7}" srcOrd="0" destOrd="0" presId="urn:microsoft.com/office/officeart/2005/8/layout/pyramid1"/>
    <dgm:cxn modelId="{25A07EA2-F265-4258-B148-CCDC2DCB67CD}" type="presParOf" srcId="{8E592AC7-B094-488F-86DE-8B46AA43A5F7}" destId="{47753778-DDCD-4F66-8671-0963E55AC1AB}" srcOrd="0" destOrd="0" presId="urn:microsoft.com/office/officeart/2005/8/layout/pyramid1"/>
    <dgm:cxn modelId="{89DA8EC3-ECBE-4AAF-8A59-7D29BCFA7530}" type="presParOf" srcId="{8E592AC7-B094-488F-86DE-8B46AA43A5F7}" destId="{158BBE6D-1C8E-4142-827F-B1B32D20364B}" srcOrd="1" destOrd="0" presId="urn:microsoft.com/office/officeart/2005/8/layout/pyramid1"/>
    <dgm:cxn modelId="{2B945DB0-2D4E-4D9C-9D9C-255460EEC0C9}" type="presParOf" srcId="{8C222443-D6D5-437E-8A06-7845FF64044F}" destId="{08609C55-E487-4600-AFD0-8994D3888F22}" srcOrd="1" destOrd="0" presId="urn:microsoft.com/office/officeart/2005/8/layout/pyramid1"/>
    <dgm:cxn modelId="{12D447AB-405F-4178-930D-2DE10C4E4708}" type="presParOf" srcId="{08609C55-E487-4600-AFD0-8994D3888F22}" destId="{7099C5AD-A666-455F-9144-31509FAE35FB}" srcOrd="0" destOrd="0" presId="urn:microsoft.com/office/officeart/2005/8/layout/pyramid1"/>
    <dgm:cxn modelId="{DF4AFE34-8D41-4D80-B04A-87814EA38278}" type="presParOf" srcId="{08609C55-E487-4600-AFD0-8994D3888F22}" destId="{8064A9E2-4365-4891-A563-4210D9FE6047}" srcOrd="1" destOrd="0" presId="urn:microsoft.com/office/officeart/2005/8/layout/pyramid1"/>
    <dgm:cxn modelId="{12439197-1724-45FE-81FA-A7AC17B05C06}" type="presParOf" srcId="{8C222443-D6D5-437E-8A06-7845FF64044F}" destId="{4E66420A-6794-4210-A8DC-A681DFE94B26}" srcOrd="2" destOrd="0" presId="urn:microsoft.com/office/officeart/2005/8/layout/pyramid1"/>
    <dgm:cxn modelId="{CD7DAD8A-DA19-4CF1-A120-4E6D9D2D61BC}" type="presParOf" srcId="{4E66420A-6794-4210-A8DC-A681DFE94B26}" destId="{3405B94A-B110-4EB0-B99D-680A85764021}" srcOrd="0" destOrd="0" presId="urn:microsoft.com/office/officeart/2005/8/layout/pyramid1"/>
    <dgm:cxn modelId="{74B7279C-412A-4FA3-94D3-D27FD47D83B3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ocviewer.yandex.ru/?url=ya-browser://4DT1uXEPRrJRXlUFoewruCV7P_DQGxUwVt--TJ79pL1AZh8NRxPNpSNSGfzzdbvC6iPASTchnlE4_ly7P83FNuoYUcAP7esnUaCCBdiA37NOhZz0OYLb0oj8-o2uLL8Cm09J6uRZlX0IodvFIC8dnA==?sign=biN0rTB8cq0tMCcuV9Qc0bEnDyDJ0zGTJ1e6IzMUia0=&amp;name=&#1047;&#1072;&#1103;&#1074;&#1083;&#1077;&#1085;&#1080;&#1077;.%20&#1044;&#1086;&#1074;&#1077;&#1088;&#1103;&#1102;%20&#1079;&#1072;&#1073;&#1080;&#1088;&#1072;&#1090;&#1100;%20&#1089;&#1074;&#1086;&#1077;&#1075;&#1086;%20&#1088;&#1077;&#1073;&#1077;&#1085;&#1082;&#1072;.docx" TargetMode="External"/><Relationship Id="rId13" Type="http://schemas.openxmlformats.org/officeDocument/2006/relationships/hyperlink" Target="https://docs.yandex.ru/docs/view?url=ya-browser://4DT1uXEPRrJRXlUFoewruKJIUuPKlFsudm4bZeoiXnWWWC4rkFI7ucryzp1YPKwGdGFqW3vy7ewcTd_J6iPO6Ja2o5J6ncIKpHYN6eO2f5VZwVmyg0eCxXfUqVbXpRyDYP911H8-5hV--EdQJTHs3Q==?sign=zRW8z5PmVz7muw69L2QoAq6uvNYzD9KajuKH9HkxmQM=&amp;name=&#1047;&#1072;&#1103;&#1074;&#1083;&#1077;&#1085;&#1080;&#1077;%20&#1085;&#1072;%20&#1086;&#1090;&#1095;&#1080;&#1089;&#1083;&#1077;&#1085;&#1080;&#1077;.docx&amp;nosw=1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docviewer.yandex.ru/?url=ya-browser://4DT1uXEPRrJRXlUFoewruKTAgO3bHKX4Zlm3KaN-K2_blIcK_Ox3sGD-OFjj-5Gm26Egqkka1PfXMzSgaxUpsqoQcLxB7EOtVQfmwr1-cJnhwuZz7k7C-Y7fwUVkQf7jKfmPYdsxFN5pKIkF1yYthA==?sign=9j2D7zW43JxIU2N_cQW1zgk4wrEbJmRhmoQ51PPj91o=&amp;name=&#1057;&#1086;&#1075;&#1083;&#1072;&#1089;&#1080;&#1077;%20&#1085;&#1072;%20&#1086;&#1073;&#1088;&#1072;&#1073;&#1086;&#1090;&#1082;&#1091;%20&#1087;&#1077;&#1088;&#1089;&#1086;&#1085;&#1072;&#1083;&#1100;&#1085;&#1099;&#1093;%20&#1076;&#1072;&#1085;&#1085;&#1099;&#1093;.docx" TargetMode="External"/><Relationship Id="rId12" Type="http://schemas.openxmlformats.org/officeDocument/2006/relationships/hyperlink" Target="https://docs.yandex.ru/docs/view?url=ya-browser://4DT1uXEPRrJRXlUFoewruBH8PBw-0x2Puo-zSvNs6_QUx6BnW5sSKEzgs-_qHNpPe_N4jVKHd1uMvYfS0DhuOONY9FoBESEnE7z_-uvyXaWCHUP8Y8f2qOkLW5BhykO8wcd_IusT7jPCs1Y-REPvBw==?sign=SoKffxDbINbGFesaSlA8ls1OsnHCW-BC6XyO0trSx9U=&amp;name=&#1047;&#1072;&#1103;&#1074;&#1083;&#1077;&#1085;&#1080;&#1077;%20&#1085;&#1072;%20&#1083;&#1100;&#1075;&#1086;&#1090;&#1091;%20&#1091;&#1095;&#1072;&#1089;&#1090;&#1085;&#1080;&#1082;&#1072;&#1084;%20&#1073;&#1086;&#1077;&#1074;.&#1076;&#1077;&#1081;&#1089;&#1090;&#1074;..doc&amp;nosw=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yandex.ru/docs/view?url=ya-browser://4DT1uXEPRrJRXlUFoewruG2AnHDW7Hk6AiCVLjy6XnioGpYxVjrAU74z1un-pwqughnBDjOc4mS02lf4kLvRzJU8pd_FU_ylkbD348uJ0PmRR7YbSazWWls8Og4KkggI9DcID2LZ2FgB9Q2PIZr7sQ==?sign=6-GFQbo30G4fj60GZQM5ap_Sqg7Vi7ov65V2VY2eo28=&amp;name=&#1047;&#1072;&#1103;&#1074;&#1083;&#1077;&#1085;&#1080;&#1077;%20&#1088;&#1086;&#1076;&#1080;&#1090;&#1077;&#1083;&#1077;&#1081;%20&#1086;%20&#1087;&#1088;&#1080;&#1077;&#1084;&#1077;.doc&amp;nosw=1" TargetMode="External"/><Relationship Id="rId11" Type="http://schemas.openxmlformats.org/officeDocument/2006/relationships/hyperlink" Target="https://docviewer.yandex.ru/?url=ya-browser://4DT1uXEPRrJRXlUFoewruBu7519i6XvJA0GhTEbJBqNiRivOT79zFBDGJFEA0Zte02PCQzq6K1DnsHGDXP8ofmIldAemYAB8KDSrA9JWkRf_JYBfRWYa0Yh0hN6KunmznBXBsgXYBZmTUqNX5aIx2A==?sign=Gp6wkqjwwjCOXtyIhOABs4zPH4tQfkFvKSfKvBe7Xbw=&amp;name=&#1047;&#1072;&#1103;&#1074;&#1083;&#1077;&#1085;&#1080;&#1077;%20&#1085;&#1072;%20&#1083;&#1100;&#1075;&#1086;&#1090;&#1091;%20%20&#1088;&#1086;&#1076;&#1080;&#1090;&#1077;&#1083;&#1103;&#1084;%20&#1089;%20&#1086;&#1075;&#1088;&#1072;&#1085;&#1080;&#1095;.&#1074;&#1086;&#1079;&#1084;&#1086;&#1078;&#1085;&#1086;&#1089;&#1090;&#1103;&#1084;&#1080;.docx" TargetMode="External"/><Relationship Id="rId5" Type="http://schemas.openxmlformats.org/officeDocument/2006/relationships/hyperlink" Target="https://docs.yandex.ru/docs/view?url=ya-browser://4DT1uXEPRrJRXlUFoewruMWb0YwCTSlvu25MbE4NASrG13nHwoLV4F6j0DwPaMhATQpHxv9UCzAEuET9FHnx7r19-ZhZWLO7LD-1KDarWKP1JKCX6gu3BSHPZYQUgCWmKQS8Ku_779vZHypkIW2nCg==?sign=y3FXy-ZQdBV8odef2cbBLajHHz7SRea1Oe1GcXYiLdc=&amp;name=&#1044;&#1086;&#1075;&#1086;&#1074;&#1086;&#1088;%20&#1086;&#1073;%20&#1086;&#1073;&#1088;&#1072;&#1079;&#1086;&#1074;&#1072;&#1085;&#1080;&#1080;%20&#1087;&#1086;%20&#1086;&#1073;&#1088;&#1072;&#1079;&#1086;&#1074;&#1072;&#1090;&#1077;&#1083;&#1100;&#1085;&#1099;&#1084;%20&#1087;&#1088;&#1086;&#1075;&#1088;&#1072;&#1084;&#1084;&#1072;&#1084;%20&#1076;&#1086;&#1096;&#1082;&#1086;&#1083;&#1100;&#1085;&#1086;&#1075;&#1086;%20&#1086;&#1073;&#1088;&#1072;&#1079;&#1086;&#1074;&#1072;&#1085;&#1080;&#1103;.doc&amp;nosw=1" TargetMode="External"/><Relationship Id="rId10" Type="http://schemas.openxmlformats.org/officeDocument/2006/relationships/hyperlink" Target="https://docviewer.yandex.ru/?url=ya-browser://4DT1uXEPRrJRXlUFoewruHOiMBDjzvMNVIYTFplGS-zsC8s6IDKsUqlbTDcJ1DFjmnDnykr06MLeCOr2vwjM2JLkY1EJZRWqZA_vUmaGmHdw9jTTfZ0RJTybwTUHpsocka6aPyz3U-mppQLKVrx1EQ==?sign=8zGwiAdPBmfF_qxJM6QbMHPLbINMORPO2sFMi27-dhw=&amp;name=&#1047;&#1072;&#1103;&#1074;&#1083;&#1077;&#1085;&#1080;&#1077;%20&#1085;&#1072;%20&#1083;&#1100;&#1075;&#1086;&#1090;&#1091;%20%20&#1084;&#1085;&#1086;&#1075;&#1086;&#1076;&#1077;&#1090;&#1085;&#1099;&#1084;%20&#1089;&#1077;&#1084;&#1100;&#1103;&#1084;.doc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s://docs.yandex.ru/docs/view?url=ya-browser://4DT1uXEPRrJRXlUFoewruHE307W4vLTcxx2rkItla77V8-J-xwimuhgZhr0SbD1S7nHnKyxOr-izho6zQvwnzcJ5Hxqgf3HmaWfT5AVT3K__q4a7ANLpD9K1vRxp3g78QUH2zCxNC6ICuX5OmPiilQ==?sign=UVMMv7pQwOM2TMFKZHzybM9Tyys6huMlfivm7XxuRxM=&amp;name=&#1047;&#1072;&#1103;&#1074;&#1083;&#1077;&#1085;&#1080;&#1077;%20&#1085;&#1072;%20&#1082;&#1086;&#1084;&#1087;&#1077;&#1085;&#1089;&#1072;&#1094;&#1080;&#1102;.doc&amp;nosw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dou26.ru/4150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 26 г. Челябинска»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3779912" y="4480806"/>
            <a:ext cx="485157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аведующий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«ДС № 26 г. Челябинска»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Чуховская Г.И.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D1909E-D425-4815-B6E0-8863093AA9F6}"/>
              </a:ext>
            </a:extLst>
          </p:cNvPr>
          <p:cNvSpPr txBox="1"/>
          <p:nvPr/>
        </p:nvSpPr>
        <p:spPr>
          <a:xfrm>
            <a:off x="747167" y="2617249"/>
            <a:ext cx="788431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«Приём документов вновь поступающих детей в образовательную организацию»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750" t="7804" r="1805" b="2531"/>
          <a:stretch/>
        </p:blipFill>
        <p:spPr>
          <a:xfrm>
            <a:off x="179512" y="1904170"/>
            <a:ext cx="5285250" cy="266878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426406" y="829913"/>
            <a:ext cx="77657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Предложения по улучшению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erd_ma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88024" y="4360793"/>
            <a:ext cx="4355976" cy="2156854"/>
          </a:xfrm>
        </p:spPr>
        <p:txBody>
          <a:bodyPr>
            <a:normAutofit fontScale="92500" lnSpcReduction="10000"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Договор об образовании по образовательным программам дошкольного образования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Заявление родителей о приеме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Согласие на обработку персональных данных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Заявление. Доверяю забирать своего ребенка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Заявление на компенсацию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Заявление на льготу многодетным семьям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Заявление на льготу родителям с ограниченными возможностями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Заявление на льготу участникам боевых действий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Заявление на отчисление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3593" y="1413208"/>
            <a:ext cx="5017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Документы для зачисления в детский сад</a:t>
            </a:r>
          </a:p>
        </p:txBody>
      </p:sp>
    </p:spTree>
    <p:extLst>
      <p:ext uri="{BB962C8B-B14F-4D97-AF65-F5344CB8AC3E}">
        <p14:creationId xmlns:p14="http://schemas.microsoft.com/office/powerpoint/2010/main" val="520949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099901"/>
              </p:ext>
            </p:extLst>
          </p:nvPr>
        </p:nvGraphicFramePr>
        <p:xfrm>
          <a:off x="682880" y="1936304"/>
          <a:ext cx="7655384" cy="338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9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8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815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49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показатель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070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Встреча родителей законных представителей с заведующим ДОУ</a:t>
                      </a: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15-30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5-15 мин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249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Проверка</a:t>
                      </a:r>
                      <a:r>
                        <a:rPr lang="ru-RU" altLang="ru-RU" sz="14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соответствия документов перечню 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25-40 мин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3-5 мин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2301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Создание банка готовых документов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наличии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2282898" y="1200697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реализации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3239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Заголовок 1"/>
          <p:cNvSpPr>
            <a:spLocks noGrp="1"/>
          </p:cNvSpPr>
          <p:nvPr>
            <p:ph type="title"/>
          </p:nvPr>
        </p:nvSpPr>
        <p:spPr>
          <a:xfrm>
            <a:off x="483844" y="959978"/>
            <a:ext cx="8229600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>
                <a:solidFill>
                  <a:srgbClr val="0070C0"/>
                </a:solidFill>
              </a:rPr>
              <a:t>Достигнутые 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>результаты 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461606" y="1484784"/>
            <a:ext cx="8229600" cy="461665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2400" b="1" dirty="0">
                <a:solidFill>
                  <a:srgbClr val="00B0F0"/>
                </a:solidFill>
              </a:rPr>
              <a:t>Время протекания процесса:</a:t>
            </a:r>
            <a:r>
              <a:rPr lang="en-US" altLang="ru-RU" sz="2400" b="1" dirty="0">
                <a:solidFill>
                  <a:srgbClr val="00B0F0"/>
                </a:solidFill>
                <a:latin typeface="Franklin Gothic Book" pitchFamily="34" charset="0"/>
              </a:rPr>
              <a:t> </a:t>
            </a:r>
            <a:endParaRPr lang="ru-RU" altLang="ru-RU" sz="2400" b="1" dirty="0">
              <a:solidFill>
                <a:srgbClr val="00B0F0"/>
              </a:solidFill>
            </a:endParaRP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3995617-6FF0-4B41-9B11-82E5C3F61D0B}" type="slidenum">
              <a:rPr lang="ru-RU" altLang="ru-RU" smtClean="0">
                <a:latin typeface="Arial" charset="0"/>
              </a:rPr>
              <a:pPr eaLnBrk="0" hangingPunct="0"/>
              <a:t>12</a:t>
            </a:fld>
            <a:endParaRPr lang="ru-RU" altLang="ru-RU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420892"/>
            <a:ext cx="3714750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БЫЛО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400" dirty="0">
                <a:solidFill>
                  <a:srgbClr val="2992A7"/>
                </a:solidFill>
                <a:latin typeface="+mn-lt"/>
                <a:cs typeface="Arial" panose="020B0604020202020204" pitchFamily="34" charset="0"/>
              </a:rPr>
              <a:t>    </a:t>
            </a:r>
            <a:r>
              <a:rPr lang="ru-RU" sz="1400" dirty="0" smtClean="0">
                <a:solidFill>
                  <a:srgbClr val="2992A7"/>
                </a:solidFill>
                <a:latin typeface="+mn-lt"/>
                <a:cs typeface="Arial" panose="020B0604020202020204" pitchFamily="34" charset="0"/>
              </a:rPr>
              <a:t>ВПП (время протекания процесса)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400" dirty="0" smtClean="0">
                <a:solidFill>
                  <a:srgbClr val="2992A7"/>
                </a:solidFill>
                <a:cs typeface="Arial" panose="020B0604020202020204" pitchFamily="34" charset="0"/>
              </a:rPr>
              <a:t>30-40 минут</a:t>
            </a:r>
            <a:endParaRPr lang="ru-RU" sz="1400" dirty="0">
              <a:solidFill>
                <a:srgbClr val="2992A7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3"/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5654" y="2342492"/>
            <a:ext cx="371475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СТАЛО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400" dirty="0" smtClean="0">
                <a:solidFill>
                  <a:srgbClr val="0B7B87"/>
                </a:solidFill>
                <a:cs typeface="Arial" panose="020B0604020202020204" pitchFamily="34" charset="0"/>
              </a:rPr>
              <a:t>ВПП (время протекания процесса)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400" dirty="0" smtClean="0">
                <a:solidFill>
                  <a:srgbClr val="0B7B87"/>
                </a:solidFill>
                <a:cs typeface="Arial" panose="020B0604020202020204" pitchFamily="34" charset="0"/>
              </a:rPr>
              <a:t>5-15 минут</a:t>
            </a:r>
            <a:endParaRPr lang="ru-RU" sz="1400" dirty="0">
              <a:solidFill>
                <a:srgbClr val="0B7B87"/>
              </a:solidFill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534873" y="2953970"/>
            <a:ext cx="1501379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31647" y="3789042"/>
            <a:ext cx="6429375" cy="119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61606" y="4906775"/>
            <a:ext cx="82082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СНИЖЕНИЕ ВРЕМЕННЫХ ПОТЕРЬ  ЗА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СЧЕТ: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342900" indent="-342900" algn="ctr">
              <a:buAutoNum type="arabicPeriod"/>
              <a:defRPr/>
            </a:pPr>
            <a:r>
              <a:rPr lang="ru-RU" sz="1600" b="1" smtClean="0">
                <a:solidFill>
                  <a:srgbClr val="2992A7"/>
                </a:solidFill>
                <a:latin typeface="Arial" panose="020B0604020202020204" pitchFamily="34" charset="0"/>
              </a:rPr>
              <a:t>Формирования </a:t>
            </a:r>
            <a:r>
              <a:rPr lang="ru-RU" sz="1600" b="1" smtClean="0">
                <a:solidFill>
                  <a:srgbClr val="2992A7"/>
                </a:solidFill>
                <a:latin typeface="Arial" panose="020B0604020202020204" pitchFamily="34" charset="0"/>
              </a:rPr>
              <a:t>единой </a:t>
            </a:r>
            <a:r>
              <a:rPr lang="ru-RU" sz="1600" b="1" dirty="0" smtClean="0">
                <a:solidFill>
                  <a:srgbClr val="2992A7"/>
                </a:solidFill>
                <a:latin typeface="Arial" panose="020B0604020202020204" pitchFamily="34" charset="0"/>
              </a:rPr>
              <a:t>электронной базы отчетных документов.</a:t>
            </a:r>
          </a:p>
          <a:p>
            <a:pPr marL="342900" indent="-342900" algn="ctr">
              <a:buAutoNum type="arabicPeriod"/>
              <a:defRPr/>
            </a:pPr>
            <a:r>
              <a:rPr lang="ru-RU" sz="1600" b="1" dirty="0" smtClean="0">
                <a:solidFill>
                  <a:srgbClr val="2992A7"/>
                </a:solidFill>
                <a:latin typeface="Arial" panose="020B0604020202020204" pitchFamily="34" charset="0"/>
              </a:rPr>
              <a:t>Доступная электронная база в любое время и в любом месте.</a:t>
            </a:r>
          </a:p>
          <a:p>
            <a:pPr marL="342900" indent="-342900" algn="ctr">
              <a:buAutoNum type="arabicPeriod"/>
              <a:defRPr/>
            </a:pPr>
            <a:r>
              <a:rPr lang="ru-RU" sz="1600" b="1" dirty="0" smtClean="0">
                <a:solidFill>
                  <a:srgbClr val="2992A7"/>
                </a:solidFill>
                <a:latin typeface="Arial" panose="020B0604020202020204" pitchFamily="34" charset="0"/>
              </a:rPr>
              <a:t>Своевременная сдача отчетов.</a:t>
            </a:r>
            <a:endParaRPr lang="ru-RU" sz="1600" b="1" dirty="0">
              <a:solidFill>
                <a:srgbClr val="2992A7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56" y="630510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1" name="Рисунок 20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491618" y="4062488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ЭКОНОМИЯ </a:t>
            </a:r>
            <a:r>
              <a:rPr lang="ru-RU" altLang="ru-RU" b="1" dirty="0" smtClean="0">
                <a:solidFill>
                  <a:srgbClr val="002060"/>
                </a:solidFill>
              </a:rPr>
              <a:t>ВРЕМЕНИ:  </a:t>
            </a:r>
            <a:endParaRPr lang="ru-RU" altLang="ru-RU" b="1" dirty="0">
              <a:solidFill>
                <a:srgbClr val="002060"/>
              </a:solidFill>
            </a:endParaRP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</a:rPr>
              <a:t>25-35 мин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88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B7F9214-65B7-4DA9-8E70-1F7568E6EF8E}"/>
              </a:ext>
            </a:extLst>
          </p:cNvPr>
          <p:cNvSpPr/>
          <p:nvPr/>
        </p:nvSpPr>
        <p:spPr>
          <a:xfrm>
            <a:off x="423991" y="792355"/>
            <a:ext cx="8291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Страница на сайте МАДОУ «ДС № 26 г. Челябинска»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hlinkClick r:id="rId3"/>
              </a:rPr>
              <a:t>«Бережливые технологии»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gerd_ma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3695" t="9563" r="9838" b="1652"/>
          <a:stretch/>
        </p:blipFill>
        <p:spPr>
          <a:xfrm>
            <a:off x="395536" y="1833683"/>
            <a:ext cx="8136538" cy="449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0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79512" y="722525"/>
            <a:ext cx="88569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Карта проекта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документов вновь поступающих детей в образовательную организацию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5980" t="17475" r="14563" b="5167"/>
          <a:stretch/>
        </p:blipFill>
        <p:spPr>
          <a:xfrm>
            <a:off x="539552" y="1487894"/>
            <a:ext cx="7933688" cy="474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60355"/>
              </p:ext>
            </p:extLst>
          </p:nvPr>
        </p:nvGraphicFramePr>
        <p:xfrm>
          <a:off x="395536" y="1721551"/>
          <a:ext cx="7954467" cy="3885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6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03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</a:p>
                  </a:txBody>
                  <a:tcPr marL="59316" marR="5931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6" marR="59316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Чуховская Галина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Ивановна</a:t>
                      </a:r>
                    </a:p>
                  </a:txBody>
                  <a:tcPr marL="59316" marR="59316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6" marR="59316" marT="0" marB="0" anchor="ctr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Бикмуратова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Анна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Владимировна</a:t>
                      </a:r>
                    </a:p>
                  </a:txBody>
                  <a:tcPr marL="59316" marR="59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 психолог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6" marR="59316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Газатулина Динара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Шакировна</a:t>
                      </a:r>
                    </a:p>
                  </a:txBody>
                  <a:tcPr marL="59316" marR="59316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6" marR="59316" marT="0" marB="0" anchor="ctr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Найденышева Наталья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Николаевна</a:t>
                      </a:r>
                    </a:p>
                  </a:txBody>
                  <a:tcPr marL="59316" marR="59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бухгалтер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6" marR="59316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</a:t>
                      </a: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6" marR="59316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6" marR="59316" marT="0" marB="0" anchor="ctr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402783" y="946099"/>
            <a:ext cx="77657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Команда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45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19063705"/>
              </p:ext>
            </p:extLst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834933" y="1500188"/>
            <a:ext cx="3769515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федеральном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выявлены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10017" y="2436209"/>
            <a:ext cx="3746698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региональном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выявлены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20757" y="3441721"/>
            <a:ext cx="4325218" cy="269651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buAutoNum type="arabicPeriod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лишнего времени при приёме документов вновь поступающих детей в образовательную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методов по ускорению приёма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вновь поступающих детей в образовательную организацию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мероприятий по уменьшению времени приёма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вновь поступающих детей в образовательную организацию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оценка достижения целевых показателей проекта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446645" y="5543558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1422834" y="5543558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2531196" y="5543559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458318" y="79780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3524512" y="5543559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 descr="gerd_m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225135"/>
              </p:ext>
            </p:extLst>
          </p:nvPr>
        </p:nvGraphicFramePr>
        <p:xfrm>
          <a:off x="1285298" y="2031218"/>
          <a:ext cx="6901622" cy="3411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971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978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целевого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Текущее значение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390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эффективности организации документа оборота через внедрение электронного документооборота</a:t>
                      </a: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373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единого хранилища электронных документов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Разрозненное хранение</a:t>
                      </a: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371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банка готовых документов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761146" y="1112550"/>
            <a:ext cx="77657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Карта текущего состояния процесса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6</a:t>
            </a:fld>
            <a:endParaRPr lang="ru-RU" sz="1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630611"/>
              </p:ext>
            </p:extLst>
          </p:nvPr>
        </p:nvGraphicFramePr>
        <p:xfrm>
          <a:off x="198366" y="1388912"/>
          <a:ext cx="8721595" cy="4755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777">
                  <a:extLst>
                    <a:ext uri="{9D8B030D-6E8A-4147-A177-3AD203B41FA5}">
                      <a16:colId xmlns:a16="http://schemas.microsoft.com/office/drawing/2014/main" xmlns="" val="143574561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50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95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37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034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№</a:t>
                      </a:r>
                      <a:endParaRPr lang="ru-RU" sz="13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 Проблема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Мероприятия  по решению проблемы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Ответственный</a:t>
                      </a:r>
                      <a:r>
                        <a:rPr lang="ru-RU" sz="1300" baseline="0" dirty="0"/>
                        <a:t> </a:t>
                      </a:r>
                      <a:endParaRPr lang="ru-RU" sz="13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Срок </a:t>
                      </a:r>
                      <a:endParaRPr lang="ru-RU" sz="13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Ожидаемый результат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altLang="ru-RU" sz="12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Затрата лишнего времени при приёме документов вновь поступающих детей в образовательную организацию</a:t>
                      </a:r>
                      <a:endParaRPr lang="ru-RU" altLang="ru-RU" sz="12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оценка текущего состояния процесса</a:t>
                      </a:r>
                    </a:p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Хронометраж рабочего времени</a:t>
                      </a:r>
                    </a:p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alt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и разработка целевого состояния процесса </a:t>
                      </a:r>
                    </a:p>
                    <a:p>
                      <a:pPr algn="just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проекта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01.06.2023-10.07.2023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Уменьшение времени при приёме документов вновь поступающих детей в образовательную организацию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36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27" marR="91427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методов по ускорению приёма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документов вновь поступающих детей в образовательную организацию</a:t>
                      </a:r>
                      <a:endParaRPr lang="ru-RU" altLang="ru-RU" sz="12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 создания документов</a:t>
                      </a:r>
                    </a:p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шаблонов документов</a:t>
                      </a: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проекта</a:t>
                      </a:r>
                    </a:p>
                    <a:p>
                      <a:pPr algn="just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10.07.2023-02.08.2023 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шаблонов документов</a:t>
                      </a: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</a:t>
                      </a:r>
                      <a:r>
                        <a:rPr lang="ru-RU" altLang="ru-RU" sz="12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мероприятий по уменьшению времени </a:t>
                      </a: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приёма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документов вновь поступающих детей в образовательную организацию</a:t>
                      </a:r>
                      <a:endParaRPr lang="ru-RU" altLang="ru-RU" sz="12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системы файлов на ПК и разных учетных записей на ПК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 по развитию самоорганизации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проекта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03.08.2023-10.08.2023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системы файлов на ПК 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Анализ и оценка достижения целевых</a:t>
                      </a:r>
                      <a:r>
                        <a:rPr lang="ru-RU" altLang="ru-RU" sz="12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показателей</a:t>
                      </a: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проекта </a:t>
                      </a: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банка готовых документов на сайте ДОУ</a:t>
                      </a: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проекта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11.08.2023- 01.09.2023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истема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хранения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403647" y="811624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8593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714555"/>
              </p:ext>
            </p:extLst>
          </p:nvPr>
        </p:nvGraphicFramePr>
        <p:xfrm>
          <a:off x="1259632" y="1821716"/>
          <a:ext cx="6768751" cy="3621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2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29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9772">
                  <a:extLst>
                    <a:ext uri="{9D8B030D-6E8A-4147-A177-3AD203B41FA5}">
                      <a16:colId xmlns:a16="http://schemas.microsoft.com/office/drawing/2014/main" xmlns="" val="3247691413"/>
                    </a:ext>
                  </a:extLst>
                </a:gridCol>
                <a:gridCol w="1479772">
                  <a:extLst>
                    <a:ext uri="{9D8B030D-6E8A-4147-A177-3AD203B41FA5}">
                      <a16:colId xmlns:a16="http://schemas.microsoft.com/office/drawing/2014/main" xmlns="" val="4206297593"/>
                    </a:ext>
                  </a:extLst>
                </a:gridCol>
              </a:tblGrid>
              <a:tr h="67661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целевого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значение показателя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достигнутое показателя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127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эффективности организации документа оборота через внедрение электронного документооборота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наличии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наличии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022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единого хранилища электронных документов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хранения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хранения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137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банка готовых документов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наличии 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наличии 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676134" y="1074287"/>
            <a:ext cx="77657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Карта целевого состояния процесса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244681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635609" y="723495"/>
            <a:ext cx="77657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Предложения по улучшению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501" t="7626" r="10222" b="4253"/>
          <a:stretch/>
        </p:blipFill>
        <p:spPr>
          <a:xfrm>
            <a:off x="466010" y="1716585"/>
            <a:ext cx="7935317" cy="4407445"/>
          </a:xfrm>
          <a:prstGeom prst="rect">
            <a:avLst/>
          </a:prstGeom>
        </p:spPr>
      </p:pic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430378" y="1199670"/>
            <a:ext cx="84272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Создание страницы на сайте ДОУ – «Прием в детский сад»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14813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627821" y="780739"/>
            <a:ext cx="77657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Предложения по улучшению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517596" y="1308503"/>
            <a:ext cx="828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Обязательный пакет документов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012" r="-144"/>
          <a:stretch/>
        </p:blipFill>
        <p:spPr>
          <a:xfrm>
            <a:off x="509822" y="1844824"/>
            <a:ext cx="7883717" cy="433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5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650</Words>
  <Application>Microsoft Office PowerPoint</Application>
  <PresentationFormat>Экран (4:3)</PresentationFormat>
  <Paragraphs>190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think-cell Slide</vt:lpstr>
      <vt:lpstr>Администрация города Челябинска</vt:lpstr>
      <vt:lpstr>Презентация PowerPoint</vt:lpstr>
      <vt:lpstr>Презентация PowerPoint</vt:lpstr>
      <vt:lpstr>Администрация города Челябинска</vt:lpstr>
      <vt:lpstr>Презентация PowerPoint</vt:lpstr>
      <vt:lpstr>Администрация города Челябинска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Достигнутые результаты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Пользователь</cp:lastModifiedBy>
  <cp:revision>153</cp:revision>
  <cp:lastPrinted>2019-04-25T09:14:46Z</cp:lastPrinted>
  <dcterms:created xsi:type="dcterms:W3CDTF">2018-08-20T14:01:12Z</dcterms:created>
  <dcterms:modified xsi:type="dcterms:W3CDTF">2023-11-28T11:13:26Z</dcterms:modified>
</cp:coreProperties>
</file>