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</p:sldMasterIdLst>
  <p:sldIdLst>
    <p:sldId id="256" r:id="rId10"/>
    <p:sldId id="287" r:id="rId11"/>
    <p:sldId id="294" r:id="rId12"/>
    <p:sldId id="257" r:id="rId13"/>
    <p:sldId id="258" r:id="rId14"/>
    <p:sldId id="299" r:id="rId15"/>
    <p:sldId id="279" r:id="rId16"/>
    <p:sldId id="263" r:id="rId17"/>
    <p:sldId id="293" r:id="rId18"/>
    <p:sldId id="297" r:id="rId19"/>
    <p:sldId id="298" r:id="rId20"/>
    <p:sldId id="290" r:id="rId21"/>
    <p:sldId id="281" r:id="rId22"/>
    <p:sldId id="272" r:id="rId23"/>
    <p:sldId id="273" r:id="rId24"/>
  </p:sldIdLst>
  <p:sldSz cx="9144000" cy="6858000" type="screen4x3"/>
  <p:notesSz cx="6796088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4DF389-0845-48FE-AC12-DB9BB530EAE9}" v="356" dt="2020-08-24T07:34:35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1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7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98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30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31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71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72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16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0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6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7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"/>
          <p:cNvGrpSpPr/>
          <p:nvPr/>
        </p:nvGrpSpPr>
        <p:grpSpPr>
          <a:xfrm>
            <a:off x="512640" y="1042920"/>
            <a:ext cx="8631360" cy="17640"/>
            <a:chOff x="512640" y="1042920"/>
            <a:chExt cx="8631360" cy="17640"/>
          </a:xfrm>
        </p:grpSpPr>
        <p:pic>
          <p:nvPicPr>
            <p:cNvPr id="15" name="Прямая соединительная линия 6"/>
            <p:cNvPicPr/>
            <p:nvPr/>
          </p:nvPicPr>
          <p:blipFill>
            <a:blip r:embed="rId15" cstate="print"/>
            <a:stretch/>
          </p:blipFill>
          <p:spPr>
            <a:xfrm>
              <a:off x="512640" y="1042920"/>
              <a:ext cx="8631360" cy="1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514440" y="105084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1200" b="0" strike="noStrike" spc="-1">
                <a:solidFill>
                  <a:srgbClr val="D38E27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ftr"/>
          </p:nvPr>
        </p:nvSpPr>
        <p:spPr>
          <a:xfrm>
            <a:off x="3124080" y="76320"/>
            <a:ext cx="33530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sldNum"/>
          </p:nvPr>
        </p:nvSpPr>
        <p:spPr>
          <a:xfrm>
            <a:off x="8229240" y="6476760"/>
            <a:ext cx="762120" cy="2444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F2718D4F-0261-4B1A-A1F4-50879D55FBAE}" type="slidenum">
              <a:rPr lang="ru-RU" sz="1200" b="0" strike="noStrike" spc="-1">
                <a:solidFill>
                  <a:srgbClr val="D38E27"/>
                </a:solidFill>
                <a:latin typeface="Times New Roman"/>
              </a:rPr>
              <a:pPr algn="r"/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4E3B30"/>
                </a:solidFill>
                <a:latin typeface="Franklin Gothic Medium"/>
              </a:rPr>
              <a:t>Click to edit the title text format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12640" y="1042920"/>
            <a:ext cx="8631360" cy="17640"/>
            <a:chOff x="512640" y="1042920"/>
            <a:chExt cx="8631360" cy="17640"/>
          </a:xfrm>
        </p:grpSpPr>
        <p:pic>
          <p:nvPicPr>
            <p:cNvPr id="9" name="Прямая соединительная линия 8"/>
            <p:cNvPicPr/>
            <p:nvPr/>
          </p:nvPicPr>
          <p:blipFill>
            <a:blip r:embed="rId15" cstate="print"/>
            <a:stretch/>
          </p:blipFill>
          <p:spPr>
            <a:xfrm>
              <a:off x="512640" y="1042920"/>
              <a:ext cx="8631360" cy="1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CustomShape 9"/>
            <p:cNvSpPr/>
            <p:nvPr/>
          </p:nvSpPr>
          <p:spPr>
            <a:xfrm>
              <a:off x="514440" y="105084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" name="Group 10"/>
          <p:cNvGrpSpPr/>
          <p:nvPr/>
        </p:nvGrpSpPr>
        <p:grpSpPr>
          <a:xfrm>
            <a:off x="512640" y="1054080"/>
            <a:ext cx="8631360" cy="12600"/>
            <a:chOff x="512640" y="1054080"/>
            <a:chExt cx="8631360" cy="12600"/>
          </a:xfrm>
        </p:grpSpPr>
        <p:pic>
          <p:nvPicPr>
            <p:cNvPr id="12" name="Прямая соединительная линия 11"/>
            <p:cNvPicPr/>
            <p:nvPr/>
          </p:nvPicPr>
          <p:blipFill>
            <a:blip r:embed="rId16" cstate="print"/>
            <a:stretch/>
          </p:blipFill>
          <p:spPr>
            <a:xfrm>
              <a:off x="512640" y="1054080"/>
              <a:ext cx="8631360" cy="12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CustomShape 11"/>
            <p:cNvSpPr/>
            <p:nvPr/>
          </p:nvSpPr>
          <p:spPr>
            <a:xfrm>
              <a:off x="514440" y="105732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"/>
          <p:cNvGrpSpPr/>
          <p:nvPr/>
        </p:nvGrpSpPr>
        <p:grpSpPr>
          <a:xfrm>
            <a:off x="512640" y="5346720"/>
            <a:ext cx="8631360" cy="11160"/>
            <a:chOff x="512640" y="5346720"/>
            <a:chExt cx="8631360" cy="11160"/>
          </a:xfrm>
        </p:grpSpPr>
        <p:pic>
          <p:nvPicPr>
            <p:cNvPr id="51" name="Прямая соединительная линия 12"/>
            <p:cNvPicPr/>
            <p:nvPr/>
          </p:nvPicPr>
          <p:blipFill>
            <a:blip r:embed="rId15" cstate="print"/>
            <a:stretch/>
          </p:blipFill>
          <p:spPr>
            <a:xfrm>
              <a:off x="512640" y="5346720"/>
              <a:ext cx="8631360" cy="11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52" name="CustomShape 2"/>
            <p:cNvSpPr/>
            <p:nvPr/>
          </p:nvSpPr>
          <p:spPr>
            <a:xfrm>
              <a:off x="514440" y="534996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4E3B3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1200" b="0" strike="noStrike" spc="-1">
                <a:solidFill>
                  <a:srgbClr val="D38E27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ftr"/>
          </p:nvPr>
        </p:nvSpPr>
        <p:spPr>
          <a:xfrm>
            <a:off x="3124080" y="76320"/>
            <a:ext cx="33530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880" cy="247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8D0D99F4-8645-4176-B09B-79451C7853D1}" type="slidenum">
              <a:rPr lang="ru-RU" sz="1200" b="0" strike="noStrike" spc="-1">
                <a:solidFill>
                  <a:srgbClr val="D38E27"/>
                </a:solidFill>
                <a:latin typeface="Times New Roman"/>
              </a:rPr>
              <a:pPr algn="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1"/>
          <p:cNvGrpSpPr/>
          <p:nvPr/>
        </p:nvGrpSpPr>
        <p:grpSpPr>
          <a:xfrm>
            <a:off x="512640" y="1042920"/>
            <a:ext cx="8631360" cy="17640"/>
            <a:chOff x="512640" y="1042920"/>
            <a:chExt cx="8631360" cy="17640"/>
          </a:xfrm>
        </p:grpSpPr>
        <p:pic>
          <p:nvPicPr>
            <p:cNvPr id="95" name="Прямая соединительная линия 6"/>
            <p:cNvPicPr/>
            <p:nvPr/>
          </p:nvPicPr>
          <p:blipFill>
            <a:blip r:embed="rId15" cstate="print"/>
            <a:stretch/>
          </p:blipFill>
          <p:spPr>
            <a:xfrm>
              <a:off x="512640" y="1042920"/>
              <a:ext cx="8631360" cy="1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6" name="CustomShape 2"/>
            <p:cNvSpPr/>
            <p:nvPr/>
          </p:nvSpPr>
          <p:spPr>
            <a:xfrm>
              <a:off x="514440" y="105084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3"/>
          <p:cNvGrpSpPr/>
          <p:nvPr/>
        </p:nvGrpSpPr>
        <p:grpSpPr>
          <a:xfrm>
            <a:off x="512640" y="1042920"/>
            <a:ext cx="8631360" cy="17640"/>
            <a:chOff x="512640" y="1042920"/>
            <a:chExt cx="8631360" cy="17640"/>
          </a:xfrm>
        </p:grpSpPr>
        <p:pic>
          <p:nvPicPr>
            <p:cNvPr id="98" name="Прямая соединительная линия 8"/>
            <p:cNvPicPr/>
            <p:nvPr/>
          </p:nvPicPr>
          <p:blipFill>
            <a:blip r:embed="rId15" cstate="print"/>
            <a:stretch/>
          </p:blipFill>
          <p:spPr>
            <a:xfrm>
              <a:off x="512640" y="1042920"/>
              <a:ext cx="8631360" cy="1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9" name="CustomShape 4"/>
            <p:cNvSpPr/>
            <p:nvPr/>
          </p:nvSpPr>
          <p:spPr>
            <a:xfrm>
              <a:off x="514440" y="105084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0" name="Group 5"/>
          <p:cNvGrpSpPr/>
          <p:nvPr/>
        </p:nvGrpSpPr>
        <p:grpSpPr>
          <a:xfrm>
            <a:off x="512640" y="1054080"/>
            <a:ext cx="8631360" cy="12600"/>
            <a:chOff x="512640" y="1054080"/>
            <a:chExt cx="8631360" cy="12600"/>
          </a:xfrm>
        </p:grpSpPr>
        <p:pic>
          <p:nvPicPr>
            <p:cNvPr id="101" name="Прямая соединительная линия 11"/>
            <p:cNvPicPr/>
            <p:nvPr/>
          </p:nvPicPr>
          <p:blipFill>
            <a:blip r:embed="rId16" cstate="print"/>
            <a:stretch/>
          </p:blipFill>
          <p:spPr>
            <a:xfrm>
              <a:off x="512640" y="1054080"/>
              <a:ext cx="8631360" cy="12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2" name="CustomShape 6"/>
            <p:cNvSpPr/>
            <p:nvPr/>
          </p:nvSpPr>
          <p:spPr>
            <a:xfrm>
              <a:off x="514440" y="105732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104" name="PlaceHolder 8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4E3B3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105" name="PlaceHolder 9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1200" b="0" strike="noStrike" spc="-1">
                <a:solidFill>
                  <a:srgbClr val="D38E27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06" name="PlaceHolder 10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8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11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880" cy="247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E0A4585C-2362-4B12-898F-F92F07553238}" type="slidenum">
              <a:rPr lang="ru-RU" sz="1200" b="0" strike="noStrike" spc="-1">
                <a:solidFill>
                  <a:srgbClr val="D38E27"/>
                </a:solidFill>
                <a:latin typeface="Times New Roman"/>
              </a:rPr>
              <a:pPr algn="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"/>
          <p:cNvGrpSpPr/>
          <p:nvPr/>
        </p:nvGrpSpPr>
        <p:grpSpPr>
          <a:xfrm>
            <a:off x="512640" y="3438360"/>
            <a:ext cx="8631360" cy="11160"/>
            <a:chOff x="512640" y="3438360"/>
            <a:chExt cx="8631360" cy="11160"/>
          </a:xfrm>
        </p:grpSpPr>
        <p:pic>
          <p:nvPicPr>
            <p:cNvPr id="145" name="Прямая соединительная линия 12"/>
            <p:cNvPicPr/>
            <p:nvPr/>
          </p:nvPicPr>
          <p:blipFill>
            <a:blip r:embed="rId15" cstate="print"/>
            <a:stretch/>
          </p:blipFill>
          <p:spPr>
            <a:xfrm>
              <a:off x="512640" y="3438360"/>
              <a:ext cx="8631360" cy="11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6" name="CustomShape 2"/>
            <p:cNvSpPr/>
            <p:nvPr/>
          </p:nvSpPr>
          <p:spPr>
            <a:xfrm>
              <a:off x="514440" y="344484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FBEEC9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FBEEC9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FBEEC9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FBEEC9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FBEEC9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FBEEC9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FBEEC9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148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FBEEC9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149" name="PlaceHolder 5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1200" b="0" strike="noStrike" spc="-1">
                <a:solidFill>
                  <a:srgbClr val="D38E27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ftr"/>
          </p:nvPr>
        </p:nvSpPr>
        <p:spPr>
          <a:xfrm>
            <a:off x="3124080" y="76320"/>
            <a:ext cx="33530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sldNum"/>
          </p:nvPr>
        </p:nvSpPr>
        <p:spPr>
          <a:xfrm>
            <a:off x="8229240" y="6476760"/>
            <a:ext cx="762120" cy="2444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89E10B6E-8B9F-49F9-A0A1-E6D67A5899DD}" type="slidenum">
              <a:rPr lang="ru-RU" sz="1200" b="0" strike="noStrike" spc="-1">
                <a:solidFill>
                  <a:srgbClr val="D38E27"/>
                </a:solidFill>
                <a:latin typeface="Times New Roman"/>
              </a:rPr>
              <a:pPr algn="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"/>
          <p:cNvGrpSpPr/>
          <p:nvPr/>
        </p:nvGrpSpPr>
        <p:grpSpPr>
          <a:xfrm>
            <a:off x="512640" y="6016680"/>
            <a:ext cx="8631360" cy="12600"/>
            <a:chOff x="512640" y="6016680"/>
            <a:chExt cx="8631360" cy="12600"/>
          </a:xfrm>
        </p:grpSpPr>
        <p:pic>
          <p:nvPicPr>
            <p:cNvPr id="189" name="Прямая соединительная линия 12"/>
            <p:cNvPicPr/>
            <p:nvPr/>
          </p:nvPicPr>
          <p:blipFill>
            <a:blip r:embed="rId15" cstate="print"/>
            <a:stretch/>
          </p:blipFill>
          <p:spPr>
            <a:xfrm>
              <a:off x="512640" y="6016680"/>
              <a:ext cx="8631360" cy="12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0" name="CustomShape 2"/>
            <p:cNvSpPr/>
            <p:nvPr/>
          </p:nvSpPr>
          <p:spPr>
            <a:xfrm>
              <a:off x="514440" y="601992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192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4E3B3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193" name="PlaceHolder 5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1200" b="0" strike="noStrike" spc="-1">
                <a:solidFill>
                  <a:srgbClr val="D38E27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ftr"/>
          </p:nvPr>
        </p:nvSpPr>
        <p:spPr>
          <a:xfrm>
            <a:off x="3124080" y="76320"/>
            <a:ext cx="33530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sldNum"/>
          </p:nvPr>
        </p:nvSpPr>
        <p:spPr>
          <a:xfrm>
            <a:off x="8229240" y="6477120"/>
            <a:ext cx="762120" cy="2476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D38A43A3-3C3D-45F6-91D8-5679CE82161C}" type="slidenum">
              <a:rPr lang="ru-RU" sz="1200" b="0" strike="noStrike" spc="-1">
                <a:solidFill>
                  <a:srgbClr val="D38E27"/>
                </a:solidFill>
                <a:latin typeface="Times New Roman"/>
              </a:rPr>
              <a:pPr algn="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233" name="PlaceHolder 2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4E3B3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234" name="PlaceHolder 3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1200" b="0" strike="noStrike" spc="-1">
                <a:solidFill>
                  <a:srgbClr val="D38E27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ftr"/>
          </p:nvPr>
        </p:nvSpPr>
        <p:spPr>
          <a:xfrm>
            <a:off x="3124080" y="76320"/>
            <a:ext cx="33530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sldNum"/>
          </p:nvPr>
        </p:nvSpPr>
        <p:spPr>
          <a:xfrm>
            <a:off x="8229240" y="6476760"/>
            <a:ext cx="762120" cy="2444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7C3AF736-CA29-49CB-8D97-A1E588D4BB05}" type="slidenum">
              <a:rPr lang="ru-RU" sz="1200" b="0" strike="noStrike" spc="-1">
                <a:solidFill>
                  <a:srgbClr val="D38E27"/>
                </a:solidFill>
                <a:latin typeface="Times New Roman"/>
              </a:rPr>
              <a:pPr algn="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1"/>
          <p:cNvGrpSpPr/>
          <p:nvPr/>
        </p:nvGrpSpPr>
        <p:grpSpPr>
          <a:xfrm>
            <a:off x="512640" y="5846760"/>
            <a:ext cx="8631360" cy="11160"/>
            <a:chOff x="512640" y="5846760"/>
            <a:chExt cx="8631360" cy="11160"/>
          </a:xfrm>
        </p:grpSpPr>
        <p:pic>
          <p:nvPicPr>
            <p:cNvPr id="274" name="Прямая соединительная линия 12"/>
            <p:cNvPicPr/>
            <p:nvPr/>
          </p:nvPicPr>
          <p:blipFill>
            <a:blip r:embed="rId15" cstate="print"/>
            <a:stretch/>
          </p:blipFill>
          <p:spPr>
            <a:xfrm>
              <a:off x="512640" y="5846760"/>
              <a:ext cx="8631360" cy="11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5" name="CustomShape 2"/>
            <p:cNvSpPr/>
            <p:nvPr/>
          </p:nvSpPr>
          <p:spPr>
            <a:xfrm>
              <a:off x="514440" y="584820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277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4E3B3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278" name="PlaceHolder 5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1200" b="0" strike="noStrike" spc="-1">
                <a:solidFill>
                  <a:srgbClr val="D38E27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 type="ftr"/>
          </p:nvPr>
        </p:nvSpPr>
        <p:spPr>
          <a:xfrm>
            <a:off x="3124080" y="76320"/>
            <a:ext cx="33530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7"/>
          <p:cNvSpPr>
            <a:spLocks noGrp="1"/>
          </p:cNvSpPr>
          <p:nvPr>
            <p:ph type="sldNum"/>
          </p:nvPr>
        </p:nvSpPr>
        <p:spPr>
          <a:xfrm>
            <a:off x="8229240" y="6476760"/>
            <a:ext cx="762120" cy="2444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762C2B0B-7C6D-4A52-8F55-43673E1151F7}" type="slidenum">
              <a:rPr lang="ru-RU" sz="1200" b="0" strike="noStrike" spc="-1">
                <a:solidFill>
                  <a:srgbClr val="D38E27"/>
                </a:solidFill>
                <a:latin typeface="Times New Roman"/>
              </a:rPr>
              <a:pPr algn="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318" name="PlaceHolder 2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4E3B3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319" name="PlaceHolder 3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1200" b="0" strike="noStrike" spc="-1">
                <a:solidFill>
                  <a:srgbClr val="D38E27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ftr"/>
          </p:nvPr>
        </p:nvSpPr>
        <p:spPr>
          <a:xfrm>
            <a:off x="3124080" y="76320"/>
            <a:ext cx="33530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5"/>
          <p:cNvSpPr>
            <a:spLocks noGrp="1"/>
          </p:cNvSpPr>
          <p:nvPr>
            <p:ph type="sldNum"/>
          </p:nvPr>
        </p:nvSpPr>
        <p:spPr>
          <a:xfrm>
            <a:off x="8229240" y="6476760"/>
            <a:ext cx="762120" cy="2444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23B24CEE-4DA8-469A-9985-EEEB5DC8619F}" type="slidenum">
              <a:rPr lang="ru-RU" sz="1200" b="0" strike="noStrike" spc="-1">
                <a:solidFill>
                  <a:srgbClr val="D38E27"/>
                </a:solidFill>
                <a:latin typeface="Times New Roman"/>
              </a:rPr>
              <a:pPr algn="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E3B30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359" name="PlaceHolder 2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4E3B30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360" name="PlaceHolder 3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ru-RU" sz="1200" b="0" strike="noStrike" spc="-1">
                <a:solidFill>
                  <a:srgbClr val="D38E27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ftr"/>
          </p:nvPr>
        </p:nvSpPr>
        <p:spPr>
          <a:xfrm>
            <a:off x="3124080" y="76320"/>
            <a:ext cx="33530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5"/>
          <p:cNvSpPr>
            <a:spLocks noGrp="1"/>
          </p:cNvSpPr>
          <p:nvPr>
            <p:ph type="sldNum"/>
          </p:nvPr>
        </p:nvSpPr>
        <p:spPr>
          <a:xfrm>
            <a:off x="8229240" y="6476760"/>
            <a:ext cx="762120" cy="2444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02307C06-CEDD-4C17-8A04-FB7A0FF42364}" type="slidenum">
              <a:rPr lang="ru-RU" sz="1200" b="0" strike="noStrike" spc="-1">
                <a:solidFill>
                  <a:srgbClr val="D38E27"/>
                </a:solidFill>
                <a:latin typeface="Times New Roman"/>
              </a:rPr>
              <a:pPr algn="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566057" y="609600"/>
            <a:ext cx="8062920" cy="4495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>
            <a:noAutofit/>
          </a:bodyPr>
          <a:lstStyle/>
          <a:p>
            <a:pPr algn="ctr">
              <a:spcBef>
                <a:spcPts val="998"/>
              </a:spcBef>
            </a:pPr>
            <a:r>
              <a:rPr lang="ru-RU" sz="6000" b="1" i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Установочный </a:t>
            </a:r>
            <a:r>
              <a:rPr lang="ru-RU" sz="6000" b="1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педагогический совет</a:t>
            </a:r>
            <a:r>
              <a:rPr lang="ru-RU" sz="6000" b="1" i="1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6000" b="0" strike="noStrike" spc="-1" dirty="0">
              <a:solidFill>
                <a:srgbClr val="4E3B30"/>
              </a:solidFill>
              <a:latin typeface="Franklin Gothic Book"/>
            </a:endParaRPr>
          </a:p>
          <a:p>
            <a:pPr algn="ctr">
              <a:spcBef>
                <a:spcPts val="697"/>
              </a:spcBef>
            </a:pPr>
            <a:endParaRPr lang="ru-RU" sz="4800" b="1" i="1" spc="-1" dirty="0" smtClean="0">
              <a:solidFill>
                <a:srgbClr val="443329"/>
              </a:solidFill>
              <a:latin typeface="Times New Roman"/>
            </a:endParaRPr>
          </a:p>
          <a:p>
            <a:pPr algn="ctr">
              <a:spcBef>
                <a:spcPts val="697"/>
              </a:spcBef>
            </a:pPr>
            <a:r>
              <a:rPr lang="ru-RU" sz="4800" b="1" i="1" spc="-1" dirty="0">
                <a:solidFill>
                  <a:srgbClr val="443329"/>
                </a:solidFill>
                <a:latin typeface="Times New Roman"/>
              </a:rPr>
              <a:t> </a:t>
            </a:r>
            <a:r>
              <a:rPr lang="ru-RU" sz="4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«С новым учебным </a:t>
            </a:r>
            <a:endParaRPr lang="ru-RU" sz="4800" b="1" i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697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2025–2026 </a:t>
            </a:r>
            <a:r>
              <a:rPr lang="ru-RU" sz="4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учебным годом»</a:t>
            </a:r>
            <a:endParaRPr lang="en-US" sz="4800" b="1" i="1" strike="noStrike" spc="-1" dirty="0">
              <a:solidFill>
                <a:srgbClr val="FF0000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304800" y="1066800"/>
            <a:ext cx="8686800" cy="5791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000"/>
          </a:bodyPr>
          <a:lstStyle/>
          <a:p>
            <a:pPr algn="ctr">
              <a:spcBef>
                <a:spcPts val="448"/>
              </a:spcBef>
            </a:pPr>
            <a:r>
              <a:rPr lang="ru-RU" sz="3000" b="1" spc="-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Квасник </a:t>
            </a:r>
          </a:p>
          <a:p>
            <a:pPr algn="ctr">
              <a:spcBef>
                <a:spcPts val="448"/>
              </a:spcBef>
            </a:pPr>
            <a:r>
              <a:rPr lang="ru-RU" sz="3000" b="1" spc="-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Светлана Михайловна</a:t>
            </a:r>
          </a:p>
          <a:p>
            <a:pPr algn="ctr">
              <a:spcBef>
                <a:spcPts val="448"/>
              </a:spcBef>
            </a:pPr>
            <a:r>
              <a:rPr lang="ru-RU" sz="2600" b="1" spc="-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(подтверждение первой квалификационной категории)</a:t>
            </a:r>
          </a:p>
          <a:p>
            <a:pPr algn="ctr">
              <a:spcBef>
                <a:spcPts val="448"/>
              </a:spcBef>
            </a:pPr>
            <a:r>
              <a:rPr lang="ru-RU" sz="3000" b="1" spc="-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Динмухаметова</a:t>
            </a:r>
            <a:r>
              <a:rPr lang="ru-RU" sz="3000" b="1" spc="-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spcBef>
                <a:spcPts val="448"/>
              </a:spcBef>
            </a:pPr>
            <a:r>
              <a:rPr lang="ru-RU" sz="3000" b="1" spc="-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Ольга Васильевна</a:t>
            </a:r>
          </a:p>
          <a:p>
            <a:pPr lvl="0" algn="ctr">
              <a:spcBef>
                <a:spcPts val="448"/>
              </a:spcBef>
            </a:pPr>
            <a:r>
              <a:rPr lang="ru-RU" sz="2600" b="1" spc="-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(подтверждение </a:t>
            </a:r>
            <a:r>
              <a:rPr lang="ru-RU" sz="2600" b="1" spc="-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первой </a:t>
            </a:r>
            <a:r>
              <a:rPr lang="ru-RU" sz="2600" b="1" spc="-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  <a:r>
              <a:rPr lang="ru-RU" sz="2600" b="1" spc="-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>
              <a:spcBef>
                <a:spcPts val="448"/>
              </a:spcBef>
            </a:pPr>
            <a:endParaRPr lang="ru-RU" sz="1100" b="1" spc="-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48"/>
              </a:spcBef>
            </a:pPr>
            <a:r>
              <a:rPr lang="ru-RU" sz="3000" b="1" spc="-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Епифанова  Наталья Анатольевна</a:t>
            </a:r>
          </a:p>
          <a:p>
            <a:pPr algn="ctr">
              <a:spcBef>
                <a:spcPts val="448"/>
              </a:spcBef>
            </a:pPr>
            <a:r>
              <a:rPr lang="ru-RU" sz="3000" b="1" spc="-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Никольченко</a:t>
            </a:r>
            <a:r>
              <a:rPr lang="ru-RU" sz="3000" b="1" spc="-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Любовь Николаевна</a:t>
            </a:r>
          </a:p>
          <a:p>
            <a:pPr algn="ctr">
              <a:spcBef>
                <a:spcPts val="448"/>
              </a:spcBef>
            </a:pPr>
            <a:r>
              <a:rPr lang="ru-RU" sz="3000" b="1" spc="-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Панина Анна Владимировна</a:t>
            </a:r>
          </a:p>
          <a:p>
            <a:pPr algn="ctr">
              <a:spcBef>
                <a:spcPts val="448"/>
              </a:spcBef>
            </a:pPr>
            <a:r>
              <a:rPr lang="ru-RU" sz="3000" b="1" spc="-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Мозерова</a:t>
            </a:r>
            <a:r>
              <a:rPr lang="ru-RU" sz="3000" b="1" spc="-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Наталья Андреевна</a:t>
            </a:r>
          </a:p>
          <a:p>
            <a:pPr algn="ctr">
              <a:spcBef>
                <a:spcPts val="448"/>
              </a:spcBef>
            </a:pPr>
            <a:r>
              <a:rPr lang="ru-RU" sz="2600" b="1" spc="-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(защита на первую квалификационную категорию)</a:t>
            </a:r>
            <a:endParaRPr lang="en-US" sz="2600" b="1" spc="-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48"/>
              </a:spcBef>
            </a:pPr>
            <a:endParaRPr lang="en-US" sz="3000" spc="-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9148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Аттестация педагогов на 2025-2026 учебный год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20" y="417146"/>
            <a:ext cx="8686800" cy="1756508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2025-2026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  <a:b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04920" y="1600200"/>
            <a:ext cx="8686800" cy="543993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</a:p>
          <a:p>
            <a:pPr marL="0" indent="0" algn="ctr"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Болотова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Анастасия Алексеевна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Епифанова Наталья Анатольевна</a:t>
            </a:r>
          </a:p>
          <a:p>
            <a:pPr marL="0" indent="0" algn="ctr"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Никольченко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Любовь Николаевна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Панина Анна Владимировна</a:t>
            </a:r>
          </a:p>
          <a:p>
            <a:pPr marL="0" indent="0" algn="ctr"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Чутбасова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Любовь Сергеевна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Корнеева Елена Николаевна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Рыбалко Лилия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Фаридовна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</a:p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Рыбалко Лилия </a:t>
            </a:r>
            <a:r>
              <a:rPr lang="ru-RU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Фаридовна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91653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703912"/>
          </a:xfrm>
        </p:spPr>
        <p:txBody>
          <a:bodyPr/>
          <a:lstStyle/>
          <a:p>
            <a:pPr algn="ctr"/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Тематический контроль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455112"/>
              </p:ext>
            </p:extLst>
          </p:nvPr>
        </p:nvGraphicFramePr>
        <p:xfrm>
          <a:off x="304800" y="1219200"/>
          <a:ext cx="8610594" cy="5432744"/>
        </p:xfrm>
        <a:graphic>
          <a:graphicData uri="http://schemas.openxmlformats.org/drawingml/2006/table">
            <a:tbl>
              <a:tblPr firstRow="1" firstCol="1" bandRow="1"/>
              <a:tblGrid>
                <a:gridCol w="220796"/>
                <a:gridCol w="944258"/>
                <a:gridCol w="700911"/>
                <a:gridCol w="700911"/>
                <a:gridCol w="700911"/>
                <a:gridCol w="700911"/>
                <a:gridCol w="674135"/>
                <a:gridCol w="700911"/>
                <a:gridCol w="700911"/>
                <a:gridCol w="700911"/>
                <a:gridCol w="932514"/>
                <a:gridCol w="932514"/>
              </a:tblGrid>
              <a:tr h="1349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Образовательные области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Месяц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Ответственные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IX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XI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XII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II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III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IV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Заведующий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Г. И.Чуховская,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ст.воспитатель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Бикмуратова А. В.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Познавательное развитие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(РМП)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Мониторинг</a:t>
                      </a:r>
                    </a:p>
                  </a:txBody>
                  <a:tcPr marL="52223" marR="522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Морской бриз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Парусник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Маленькие капитаны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Бригантина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Отважные юнги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Русалочка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Капитошки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Морские звёздочки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Просмотр итоговых занятий.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Мониторинг.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223" marR="522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85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Познавательное развитие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(окр.мир/соц.мир,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 региональный компонент)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Парусник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Морские звёздочки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Морской бриз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Капитошки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Бригантина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Маленькие капитаны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Отважные юнги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Русалочка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861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Речевое развитие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Капитошки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Русалочка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Морской бриз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Парусник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Морские звёздочки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Маленькие капитаны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Бригантина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Отважные юнги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Физическое развитие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Отважные юнги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Парусник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Русалочка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Морской бриз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Капитошки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Морские звёздочки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Маленькие капитаны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Бригантина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ХЭР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Рисование/Лепка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Русалочка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Отважные юнги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Бригантина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Морские звёздочки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Капитошки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Морской бриз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Парусник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Маленькие капитаны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ХЭР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Конструирование /аппликация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Маленькие капитаны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Бригантина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Морские звёздочки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Парусник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Отважные юнги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Русалочка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Морской бриз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Капитошки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ХЭР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(Музыкальное развитие)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Морские звёздочки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Маленькие капитаны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Отважные юнги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Русалочка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Парусник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Бригантина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Капитошки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Морской бриз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925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Основы грамотности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Бригантина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Маленькие капитаны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Парусник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Бригантина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Маленькие капитаны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Парусник</a:t>
                      </a: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20" y="228600"/>
            <a:ext cx="8686800" cy="10668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Решение педагогического совета</a:t>
            </a:r>
            <a:endParaRPr lang="ru-RU" b="1" i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28600" y="1752600"/>
            <a:ext cx="8686800" cy="5033856"/>
          </a:xfrm>
        </p:spPr>
        <p:txBody>
          <a:bodyPr/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 Считать работу педагогического коллектива ДОО в летний оздоровительный период удовлетворительной;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 принять годовой план работы ДОО;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 ознакомиться с тематическим планированием, с режимом дня;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утвердить </a:t>
            </a: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темы по самообразованию</a:t>
            </a:r>
            <a:r>
              <a:rPr lang="ru-RU" sz="24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утвердить </a:t>
            </a: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расписание </a:t>
            </a:r>
            <a:endParaRPr lang="ru-RU" sz="2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образовательной </a:t>
            </a: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деятельности, </a:t>
            </a:r>
            <a:endParaRPr lang="ru-RU" sz="2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график </a:t>
            </a: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работы педагогов, </a:t>
            </a:r>
            <a:endParaRPr lang="ru-RU" sz="2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ознакомиться </a:t>
            </a: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с графиком </a:t>
            </a:r>
            <a:endParaRPr lang="ru-RU" sz="2400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аттестации </a:t>
            </a: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педагогических кадров.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ountain_of_wo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114800"/>
            <a:ext cx="3810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 txBox="1"/>
          <p:nvPr/>
        </p:nvSpPr>
        <p:spPr>
          <a:xfrm>
            <a:off x="304920" y="457200"/>
            <a:ext cx="8686800" cy="6172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342720" indent="-182520" algn="ctr">
              <a:lnSpc>
                <a:spcPct val="100000"/>
              </a:lnSpc>
              <a:spcBef>
                <a:spcPts val="799"/>
              </a:spcBef>
            </a:pPr>
            <a:r>
              <a:rPr lang="ru-RU" sz="36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С новым учебным годом , уважаемые коллеги</a:t>
            </a:r>
            <a:r>
              <a:rPr lang="ru-RU" sz="3200" b="1" i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!</a:t>
            </a:r>
            <a:endParaRPr lang="en-US" sz="3200" b="0" strike="noStrike" spc="-1" dirty="0">
              <a:solidFill>
                <a:srgbClr val="4E3B30"/>
              </a:solidFill>
              <a:latin typeface="Franklin Gothic Book"/>
            </a:endParaRPr>
          </a:p>
          <a:p>
            <a:pPr marL="342720" indent="-182520" algn="ctr">
              <a:lnSpc>
                <a:spcPct val="100000"/>
              </a:lnSpc>
              <a:spcBef>
                <a:spcPts val="799"/>
              </a:spcBef>
            </a:pPr>
            <a:r>
              <a:rPr lang="ru-RU" sz="3900" b="1" i="1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Здоровья Вам, творческих успехов, удовлетворения от работы, </a:t>
            </a:r>
            <a:endParaRPr lang="en-US" sz="3900" b="0" strike="noStrike" spc="-1" dirty="0">
              <a:solidFill>
                <a:srgbClr val="7030A0"/>
              </a:solidFill>
              <a:latin typeface="Franklin Gothic Book"/>
            </a:endParaRPr>
          </a:p>
          <a:p>
            <a:pPr marL="342720" indent="-182520" algn="ctr">
              <a:lnSpc>
                <a:spcPct val="100000"/>
              </a:lnSpc>
              <a:spcBef>
                <a:spcPts val="799"/>
              </a:spcBef>
            </a:pPr>
            <a:r>
              <a:rPr lang="ru-RU" sz="3900" b="1" i="1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внимательных, отзывчивых  и понимающих  родителей,</a:t>
            </a:r>
            <a:endParaRPr lang="en-US" sz="3900" b="0" strike="noStrike" spc="-1" dirty="0">
              <a:solidFill>
                <a:srgbClr val="7030A0"/>
              </a:solidFill>
              <a:latin typeface="Franklin Gothic Book"/>
            </a:endParaRPr>
          </a:p>
          <a:p>
            <a:pPr marL="342720" indent="-182520" algn="ctr">
              <a:lnSpc>
                <a:spcPct val="100000"/>
              </a:lnSpc>
              <a:spcBef>
                <a:spcPts val="799"/>
              </a:spcBef>
            </a:pPr>
            <a:r>
              <a:rPr lang="ru-RU" sz="3900" b="1" i="1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 активных и трудолюбивых, любознательных и жизнерадостных, умных и   интеллектуальных, талантливых и эмоциональных   воспитанников</a:t>
            </a:r>
            <a:endParaRPr lang="en-US" sz="3900" b="0" strike="noStrike" spc="-1" dirty="0">
              <a:solidFill>
                <a:srgbClr val="7030A0"/>
              </a:solidFill>
              <a:latin typeface="Franklin Gothic Book"/>
            </a:endParaRPr>
          </a:p>
          <a:p>
            <a:pPr marL="342720" indent="-182520">
              <a:lnSpc>
                <a:spcPct val="100000"/>
              </a:lnSpc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endParaRPr lang="en-US" sz="3200" b="0" strike="noStrike" spc="-1" dirty="0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Shape 1"/>
          <p:cNvSpPr txBox="1"/>
          <p:nvPr/>
        </p:nvSpPr>
        <p:spPr>
          <a:xfrm>
            <a:off x="304920" y="457200"/>
            <a:ext cx="8686800" cy="8380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E3B30"/>
              </a:solidFill>
              <a:latin typeface="Franklin Gothic Medium"/>
            </a:endParaRPr>
          </a:p>
        </p:txBody>
      </p:sp>
      <p:sp>
        <p:nvSpPr>
          <p:cNvPr id="436" name="TextShape 2"/>
          <p:cNvSpPr txBox="1"/>
          <p:nvPr/>
        </p:nvSpPr>
        <p:spPr>
          <a:xfrm>
            <a:off x="304920" y="381000"/>
            <a:ext cx="8686800" cy="5699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90000"/>
              </a:lnSpc>
              <a:spcBef>
                <a:spcPts val="1397"/>
              </a:spcBef>
            </a:pPr>
            <a:r>
              <a:rPr lang="ru-RU" sz="4400" b="1" i="1" strike="noStrike" spc="-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</a:rPr>
              <a:t>Спасибо за внимание</a:t>
            </a:r>
            <a:r>
              <a:rPr lang="ru-RU" sz="4400" b="1" i="1" strike="noStrike" spc="-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</a:rPr>
              <a:t>!</a:t>
            </a:r>
          </a:p>
          <a:p>
            <a:pPr marL="342720" indent="-342720" algn="ctr">
              <a:lnSpc>
                <a:spcPct val="90000"/>
              </a:lnSpc>
              <a:spcBef>
                <a:spcPts val="1397"/>
              </a:spcBef>
            </a:pPr>
            <a:endParaRPr lang="en-US" sz="5600" b="0" strike="noStrike" spc="-1" dirty="0">
              <a:solidFill>
                <a:srgbClr val="4E3B30"/>
              </a:solidFill>
              <a:latin typeface="Franklin Gothic Book"/>
            </a:endParaRPr>
          </a:p>
          <a:p>
            <a:pPr marL="342720" indent="-342720" algn="ctr">
              <a:lnSpc>
                <a:spcPct val="90000"/>
              </a:lnSpc>
              <a:spcBef>
                <a:spcPts val="1023"/>
              </a:spcBef>
            </a:pPr>
            <a:endParaRPr lang="en-US" sz="5600" b="0" strike="noStrike" spc="-1" dirty="0">
              <a:solidFill>
                <a:srgbClr val="4E3B30"/>
              </a:solidFill>
              <a:latin typeface="Franklin Gothic Book"/>
            </a:endParaRPr>
          </a:p>
          <a:p>
            <a:pPr marL="342720" indent="-342720" algn="ctr">
              <a:lnSpc>
                <a:spcPct val="90000"/>
              </a:lnSpc>
              <a:spcBef>
                <a:spcPts val="1023"/>
              </a:spcBef>
            </a:pPr>
            <a:endParaRPr lang="en-US" sz="5600" b="0" strike="noStrike" spc="-1" dirty="0">
              <a:solidFill>
                <a:srgbClr val="4E3B30"/>
              </a:solidFill>
              <a:latin typeface="Franklin Gothic Book"/>
            </a:endParaRPr>
          </a:p>
          <a:p>
            <a:pPr marL="342720" indent="-342720" algn="r">
              <a:lnSpc>
                <a:spcPct val="90000"/>
              </a:lnSpc>
              <a:spcBef>
                <a:spcPts val="748"/>
              </a:spcBef>
            </a:pPr>
            <a:endParaRPr lang="en-US" sz="2000" b="0" strike="noStrike" spc="-1" dirty="0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8195" name="Picture 3" descr="C:\Users\Пользователь\Desktop\1408519694_rabochaya_lineyka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281"/>
            <a:ext cx="7620000" cy="541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20" y="524284"/>
            <a:ext cx="8686800" cy="7039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04920" y="1611591"/>
            <a:ext cx="8686800" cy="3778600"/>
          </a:xfrm>
        </p:spPr>
        <p:txBody>
          <a:bodyPr/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Координация деятельности педагогического коллектива в новом </a:t>
            </a:r>
            <a:r>
              <a:rPr lang="ru-RU" sz="36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2025-2026</a:t>
            </a:r>
            <a:r>
              <a:rPr lang="ru-RU" sz="3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учебном году. </a:t>
            </a:r>
            <a:endParaRPr lang="ru-RU" sz="3600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Мотивировать </a:t>
            </a:r>
            <a:r>
              <a:rPr lang="ru-RU" sz="3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педагогов на работу, на высокие результаты в новом учебном году.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esktop\Пед.совет\thumbnail_Эмблема ГО Ступени к здоровь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0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Заголовок 1"/>
          <p:cNvPicPr/>
          <p:nvPr/>
        </p:nvPicPr>
        <p:blipFill>
          <a:blip r:embed="rId2" cstate="print"/>
          <a:stretch/>
        </p:blipFill>
        <p:spPr>
          <a:xfrm>
            <a:off x="0" y="228600"/>
            <a:ext cx="8882280" cy="1000080"/>
          </a:xfrm>
          <a:prstGeom prst="rect">
            <a:avLst/>
          </a:prstGeom>
          <a:ln>
            <a:noFill/>
          </a:ln>
        </p:spPr>
      </p:pic>
      <p:sp>
        <p:nvSpPr>
          <p:cNvPr id="402" name="TextShape 1"/>
          <p:cNvSpPr txBox="1"/>
          <p:nvPr/>
        </p:nvSpPr>
        <p:spPr>
          <a:xfrm>
            <a:off x="228600" y="1524000"/>
            <a:ext cx="8686800" cy="498012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fontScale="62500" lnSpcReduction="20000"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1. Анализ летней оздоровительной работы в ДОУ.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2. Принятие  изменений в образовательной программе дошкольного образования, принятие программы воспитания ДОУ, рабочих программ, календарного учебного графика, учебного плана, регламента ОД  на </a:t>
            </a:r>
            <a:r>
              <a:rPr lang="ru-RU" sz="40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2025 </a:t>
            </a: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40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2026 </a:t>
            </a: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уч. год;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3. Ознакомление с задачами и принятие плана методической работы ДОУ на </a:t>
            </a:r>
            <a:r>
              <a:rPr lang="ru-RU" sz="40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2025 </a:t>
            </a: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40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2026 </a:t>
            </a: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уч. год;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4. План работы РМО на </a:t>
            </a:r>
            <a:r>
              <a:rPr lang="ru-RU" sz="40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2025 </a:t>
            </a: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40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2026 </a:t>
            </a: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уч. год; 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5. Аттестация педагогов на </a:t>
            </a:r>
            <a:r>
              <a:rPr lang="ru-RU" sz="40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2025 </a:t>
            </a: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40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2026 </a:t>
            </a: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уч. год; 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6. Курсы повышения квалификации на </a:t>
            </a:r>
            <a:r>
              <a:rPr lang="ru-RU" sz="40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2025 </a:t>
            </a: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40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2026 </a:t>
            </a: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уч. год; 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7.Текущие вопросы. 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8. Решение педагогического совета. 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Заголовок 1"/>
          <p:cNvPicPr/>
          <p:nvPr/>
        </p:nvPicPr>
        <p:blipFill>
          <a:blip r:embed="rId2" cstate="print"/>
          <a:stretch/>
        </p:blipFill>
        <p:spPr>
          <a:xfrm>
            <a:off x="457200" y="0"/>
            <a:ext cx="8686800" cy="1384200"/>
          </a:xfrm>
          <a:prstGeom prst="rect">
            <a:avLst/>
          </a:prstGeom>
          <a:ln>
            <a:noFill/>
          </a:ln>
        </p:spPr>
      </p:pic>
      <p:sp>
        <p:nvSpPr>
          <p:cNvPr id="404" name="TextShape 1"/>
          <p:cNvSpPr txBox="1"/>
          <p:nvPr/>
        </p:nvSpPr>
        <p:spPr>
          <a:xfrm>
            <a:off x="304920" y="1197000"/>
            <a:ext cx="8686800" cy="590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ts val="550"/>
              </a:spcBef>
            </a:pPr>
            <a:endParaRPr lang="en-US" sz="2200" b="0" strike="noStrike" spc="-1" dirty="0">
              <a:solidFill>
                <a:srgbClr val="4E3B30"/>
              </a:solidFill>
              <a:latin typeface="Franklin Gothic Book"/>
            </a:endParaRPr>
          </a:p>
          <a:p>
            <a:pPr algn="just">
              <a:lnSpc>
                <a:spcPct val="80000"/>
              </a:lnSpc>
              <a:spcBef>
                <a:spcPts val="550"/>
              </a:spcBef>
            </a:pPr>
            <a:endParaRPr lang="en-US" sz="2200" b="0" strike="noStrike" spc="-1" dirty="0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026" name="Picture 2" descr="C:\Users\Пользователь\Downloads\1724739230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48" y="1197000"/>
            <a:ext cx="3902393" cy="539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wnloads\17247392306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876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Пользователь\Downloads\1724739230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2" y="152400"/>
            <a:ext cx="395978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ownloads\1724739230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73133"/>
            <a:ext cx="4876800" cy="64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24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1710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цели и задачи работы ДОУ на 2025-2026 учебный год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28600" y="3532089"/>
            <a:ext cx="8686800" cy="1673408"/>
          </a:xfrm>
        </p:spPr>
        <p:txBody>
          <a:bodyPr/>
          <a:lstStyle/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" y="1471541"/>
            <a:ext cx="8915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Aft>
                <a:spcPts val="0"/>
              </a:spcAft>
              <a:buAutoNum type="arabicPeriod"/>
            </a:pPr>
            <a:r>
              <a:rPr lang="ru-RU" sz="3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Активизировать работу по созданию условий для </a:t>
            </a:r>
            <a:r>
              <a:rPr lang="ru-RU" sz="36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здоровьесбережения</a:t>
            </a:r>
            <a:r>
              <a:rPr lang="ru-RU" sz="3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воспитанников посредством применения современных методов  и средств.</a:t>
            </a:r>
          </a:p>
          <a:p>
            <a:pPr lvl="0" algn="ctr">
              <a:spcAft>
                <a:spcPts val="0"/>
              </a:spcAft>
            </a:pPr>
            <a:endParaRPr lang="ru-RU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3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 Создание </a:t>
            </a:r>
            <a:r>
              <a:rPr lang="ru-RU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условий по формированию  экологической культуры дошкольников через проведение экологических </a:t>
            </a:r>
            <a:r>
              <a:rPr lang="ru-RU" sz="3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акций</a:t>
            </a:r>
            <a:r>
              <a:rPr lang="ru-RU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36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228600" y="381000"/>
            <a:ext cx="8763000" cy="5305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lang="ru-RU" sz="3300" b="1" i="1" u="sng" strike="noStrike" spc="-1" dirty="0" smtClean="0">
                <a:solidFill>
                  <a:srgbClr val="0070C0"/>
                </a:solidFill>
                <a:uFillTx/>
                <a:latin typeface="Times New Roman"/>
                <a:ea typeface="Calibri"/>
              </a:rPr>
              <a:t>Смотры-конкурсы: </a:t>
            </a:r>
            <a:endParaRPr lang="ru-RU" sz="2400" b="1" i="1" strike="noStrike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lnSpc>
                <a:spcPct val="100000"/>
              </a:lnSpc>
              <a:spcBef>
                <a:spcPts val="598"/>
              </a:spcBef>
            </a:pPr>
            <a:endParaRPr lang="ru-RU" sz="2600" b="1" i="1" strike="noStrike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spcBef>
                <a:spcPts val="598"/>
              </a:spcBef>
            </a:pPr>
            <a:endParaRPr lang="ru-RU" sz="2400" spc="-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Bef>
                <a:spcPts val="598"/>
              </a:spcBef>
            </a:pPr>
            <a:endParaRPr lang="en-US" sz="2400" spc="-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  <a:spcBef>
                <a:spcPts val="598"/>
              </a:spcBef>
            </a:pPr>
            <a:endParaRPr lang="en-US" sz="2400" b="0" strike="noStrike" spc="-1" dirty="0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98"/>
              </a:spcBef>
            </a:pPr>
            <a:endParaRPr lang="en-US" sz="2400" b="0" strike="noStrike" spc="-1" dirty="0">
              <a:solidFill>
                <a:srgbClr val="4E3B30"/>
              </a:solidFill>
              <a:latin typeface="Franklin Gothic Book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886850"/>
              </p:ext>
            </p:extLst>
          </p:nvPr>
        </p:nvGraphicFramePr>
        <p:xfrm>
          <a:off x="228600" y="1143000"/>
          <a:ext cx="8621722" cy="5653612"/>
        </p:xfrm>
        <a:graphic>
          <a:graphicData uri="http://schemas.openxmlformats.org/drawingml/2006/table">
            <a:tbl>
              <a:tblPr firstRow="1" firstCol="1" bandRow="1"/>
              <a:tblGrid>
                <a:gridCol w="544518"/>
                <a:gridCol w="3434900"/>
                <a:gridCol w="1143084"/>
                <a:gridCol w="1600480"/>
                <a:gridCol w="1827160"/>
                <a:gridCol w="71580"/>
              </a:tblGrid>
              <a:tr h="604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видов управленческой деятельности,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управленческих мероприятий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Сроки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Ответственные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Результат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17">
                <a:tc gridSpan="6">
                  <a:txBody>
                    <a:bodyPr/>
                    <a:lstStyle/>
                    <a:p>
                      <a:pPr marL="2743200" lvl="6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1. Активизировать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работу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 созданию условий для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здоровьесбережения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воспитанников посредством применения современных методов и средств.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indent="176530" algn="just"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415290" algn="l"/>
                        </a:tabLst>
                      </a:pPr>
                      <a:r>
                        <a:rPr lang="ru-RU" sz="1200" spc="-5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Педагогический час.</a:t>
                      </a:r>
                    </a:p>
                    <a:p>
                      <a:pPr marL="6350" indent="176530" algn="just"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415290" algn="l"/>
                        </a:tabLst>
                      </a:pPr>
                      <a:r>
                        <a:rPr lang="ru-RU" sz="1200" spc="-55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</a:rPr>
                        <a:t>Тема: Активизация работы по </a:t>
                      </a:r>
                      <a:r>
                        <a:rPr lang="ru-RU" sz="1200" spc="-55" dirty="0" err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</a:rPr>
                        <a:t>здоровьесбережению</a:t>
                      </a:r>
                      <a:r>
                        <a:rPr lang="ru-RU" sz="1200" spc="-55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</a:rPr>
                        <a:t> воспитанников посредством применения современных методов обучения.</a:t>
                      </a:r>
                      <a:endParaRPr lang="ru-RU" sz="1200" spc="-5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Сентябрь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Старший воспитатель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Методические рекомендации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0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Семинар-практикум «Использование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здоровьесберегающих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технологий в ДОУ»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Октябрь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Старший воспитатель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План семинара, методические рекомендации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0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Консультации по организации развивающей предметно- пространственной среды в группе по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здоровьесбережению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 течении учебного года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Старший воспитатель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Методические рекомендации.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Смотр-конкурс развивающей среды групп «Лучшее нетрадиционное оборудование для здоровьесбережения воспитанников».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Ноябрь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Педагоги-наставники ДОУ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Положение;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справка по результатам конкурса.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3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indent="-6350">
                        <a:spcAft>
                          <a:spcPts val="15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Ярмарка педагогических идей (разработка схем, алгоритмов и моделей)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Декабрь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Педагоги ДОУ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Сборник</a:t>
                      </a:r>
                    </a:p>
                    <a:p>
                      <a:pPr marL="182880" indent="-6731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методических разработок,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фотоотчет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Тематический контроль. </a:t>
                      </a:r>
                    </a:p>
                    <a:p>
                      <a:pPr marL="6350" indent="-6350">
                        <a:spcAft>
                          <a:spcPts val="155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По развивающей предметно-пространственной среде в группах (создание условий для совместной деятельности детей и взрослых, для самостоятельной деятельности детей) в соответствии с требованиями ФГОС ДО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течении учебного года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Заведующий ДОУ,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старший воспитатель,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педагог-психолог.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Справка</a:t>
                      </a:r>
                    </a:p>
                  </a:txBody>
                  <a:tcPr marL="46180" marR="46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281917"/>
              </p:ext>
            </p:extLst>
          </p:nvPr>
        </p:nvGraphicFramePr>
        <p:xfrm>
          <a:off x="533400" y="533401"/>
          <a:ext cx="8153401" cy="6303606"/>
        </p:xfrm>
        <a:graphic>
          <a:graphicData uri="http://schemas.openxmlformats.org/drawingml/2006/table">
            <a:tbl>
              <a:tblPr firstRow="1" firstCol="1" bandRow="1"/>
              <a:tblGrid>
                <a:gridCol w="519203"/>
                <a:gridCol w="3275205"/>
                <a:gridCol w="1089941"/>
                <a:gridCol w="1526839"/>
                <a:gridCol w="1742213"/>
              </a:tblGrid>
              <a:tr h="618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57179" marR="57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видов управленческой деятельности,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управленческих мероприятий</a:t>
                      </a:r>
                    </a:p>
                  </a:txBody>
                  <a:tcPr marL="57179" marR="57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Сроки</a:t>
                      </a:r>
                    </a:p>
                  </a:txBody>
                  <a:tcPr marL="57179" marR="57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Ответственные</a:t>
                      </a:r>
                    </a:p>
                  </a:txBody>
                  <a:tcPr marL="57179" marR="57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Результат</a:t>
                      </a:r>
                    </a:p>
                  </a:txBody>
                  <a:tcPr marL="57179" marR="57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092">
                <a:tc gridSpan="5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2. «Создание условий по формированию  экологической культуры дошкольников через проведение экологических акций»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743200" lvl="6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79" marR="57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4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7179" marR="57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Анкетирование педагогов «Определить уровень профессиональной компетентности педагогов в области формирования у детей дошкольного возраста экологической культуры»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Анкета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Справка по итогам анкетирования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7179" marR="57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indent="176530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415290" algn="l"/>
                        </a:tabLst>
                      </a:pPr>
                      <a:r>
                        <a:rPr lang="ru-RU" sz="1200" spc="-5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Экологическая гостиная: «Как воспитать в детях бережное отношение к природе?»</a:t>
                      </a:r>
                      <a:endParaRPr lang="ru-RU" sz="1400" spc="-5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Методические рекомендации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7179" marR="57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indent="176530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415290" algn="l"/>
                        </a:tabLst>
                      </a:pPr>
                      <a:r>
                        <a:rPr lang="ru-RU" sz="1200" spc="-5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Аукцион педагогических идей «Проведение экологических акций в ДОО»</a:t>
                      </a:r>
                      <a:endParaRPr lang="ru-RU" sz="1400" spc="-55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350" indent="176530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415290" algn="l"/>
                        </a:tabLst>
                      </a:pPr>
                      <a:r>
                        <a:rPr lang="ru-RU" sz="1200" spc="-5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Подбор экологических акций для работы.</a:t>
                      </a:r>
                      <a:endParaRPr lang="ru-RU" sz="1400" spc="-55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350" indent="176530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415290" algn="l"/>
                        </a:tabLst>
                      </a:pPr>
                      <a:r>
                        <a:rPr lang="ru-RU" sz="1200" spc="-5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Презентация выбранных экологических акций (цель, задачи, план проведения).</a:t>
                      </a:r>
                      <a:endParaRPr lang="ru-RU" sz="1400" spc="-55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Февраль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Презентации, памятки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7179" marR="57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indent="176530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415290" algn="l"/>
                        </a:tabLst>
                      </a:pPr>
                      <a:r>
                        <a:rPr lang="ru-RU" sz="1200" b="0" spc="-5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Мастер-класс по изготовлению дидактических игр из бросового материала.</a:t>
                      </a:r>
                      <a:endParaRPr lang="ru-RU" sz="1400" b="0" spc="-5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Материалы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мастер-класса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7179" marR="57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Смотр-конкурс развивающей среды групп «Лучшая дидактическая игра из бросового материала на экологическую тему»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Апрель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Педагоги-наставники ДОУ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Положение;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справка по результатам конкурса.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5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Открытые мероприятия для родителей по формированию экологической культуры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Май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Конспекты материалов открытых мероприятий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Отзывы родителей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7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в мероприятиях от Центра детского экологического г. Челябинска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течение учебного года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Материалы участия в мероприятиях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450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4651</TotalTime>
  <Words>710</Words>
  <Application>Microsoft Office PowerPoint</Application>
  <PresentationFormat>Экран (4:3)</PresentationFormat>
  <Paragraphs>329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цели и задачи работы ДОУ на 2025-2026 учебный год</vt:lpstr>
      <vt:lpstr>Презентация PowerPoint</vt:lpstr>
      <vt:lpstr>Презентация PowerPoint</vt:lpstr>
      <vt:lpstr>Презентация PowerPoint</vt:lpstr>
      <vt:lpstr>Повышение квалификации  на 2025-2026 учебный год </vt:lpstr>
      <vt:lpstr>Тематический контроль</vt:lpstr>
      <vt:lpstr>Решение педагогического совета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2 общеразвивающего вида Калининского района  Санкт-Петербурга</dc:title>
  <dc:subject/>
  <dc:creator>1</dc:creator>
  <dc:description/>
  <cp:lastModifiedBy>Пользователь</cp:lastModifiedBy>
  <cp:revision>450</cp:revision>
  <cp:lastPrinted>2015-08-31T12:03:27Z</cp:lastPrinted>
  <dcterms:created xsi:type="dcterms:W3CDTF">2012-08-30T08:23:00Z</dcterms:created>
  <dcterms:modified xsi:type="dcterms:W3CDTF">2025-08-21T06:38:58Z</dcterms:modified>
  <dc:language>en-US</dc:language>
</cp:coreProperties>
</file>