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326" r:id="rId3"/>
    <p:sldId id="327" r:id="rId4"/>
    <p:sldId id="328" r:id="rId5"/>
    <p:sldId id="257" r:id="rId6"/>
    <p:sldId id="258" r:id="rId7"/>
    <p:sldId id="259" r:id="rId8"/>
    <p:sldId id="260" r:id="rId9"/>
    <p:sldId id="271" r:id="rId10"/>
    <p:sldId id="261" r:id="rId11"/>
    <p:sldId id="272" r:id="rId12"/>
    <p:sldId id="329" r:id="rId13"/>
    <p:sldId id="330" r:id="rId14"/>
    <p:sldId id="331" r:id="rId15"/>
    <p:sldId id="262" r:id="rId16"/>
    <p:sldId id="273" r:id="rId17"/>
    <p:sldId id="263" r:id="rId18"/>
    <p:sldId id="27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47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dirty="0" smtClean="0"/>
              <a:t>Образец подзаголовка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03E105-D027-40A3-847D-303E8E35392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pic>
        <p:nvPicPr>
          <p:cNvPr id="6146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55430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60E95-A5D1-48FA-827D-1A9B1C67C7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6844106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3CA5-2211-486F-BA15-A5BF6B12B86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05826932"/>
      </p:ext>
    </p:extLst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4620E-03B6-4A88-961C-A5C37945337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36381513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2E84B-C348-421B-83C5-873C26BD10D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5263916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E0ED7-DB4D-4DB9-8182-EFC0D4946C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2212859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D58D7-701D-48F6-95CE-CD010E4E597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87069601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09E74-0138-4E6B-8763-A93950415DB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64100426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B4771-EDA8-44CC-AC72-72A9B03C887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35957176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27D03-7E06-4DA9-A3C8-9CB304C503B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89058435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93E3B-E540-4AB8-B4D1-FF27EE22D9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97456742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DEED7-92A4-43A8-9B21-73CC7A85329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55863918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6D9F-73B6-4FAC-BBD0-32571A58418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9923410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EF3DB5B2-37A1-44B2-9AFD-B95B216D0AE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0" name="Picture 2" descr="D:\_Папа-адм\Desktop\Рисунок1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71" y="6597651"/>
            <a:ext cx="2700337" cy="26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400" dirty="0" smtClean="0"/>
              <a:t>Основы </a:t>
            </a:r>
            <a:br>
              <a:rPr lang="ru-RU" sz="4400" dirty="0" smtClean="0"/>
            </a:br>
            <a:r>
              <a:rPr lang="ru-RU" sz="4400" dirty="0" smtClean="0"/>
              <a:t>алгоритмизации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500" y="3049588"/>
            <a:ext cx="7236804" cy="23622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Алгоритм </a:t>
            </a:r>
            <a:b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Основные алгоритмические структуры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15888"/>
            <a:ext cx="7543800" cy="606425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Ветвление</a:t>
            </a:r>
          </a:p>
        </p:txBody>
      </p:sp>
      <p:sp>
        <p:nvSpPr>
          <p:cNvPr id="9220" name="Text Box 34"/>
          <p:cNvSpPr txBox="1">
            <a:spLocks noChangeArrowheads="1"/>
          </p:cNvSpPr>
          <p:nvPr/>
        </p:nvSpPr>
        <p:spPr bwMode="auto">
          <a:xfrm>
            <a:off x="2124075" y="2246313"/>
            <a:ext cx="4643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Неполная форма ветвления</a:t>
            </a:r>
          </a:p>
        </p:txBody>
      </p:sp>
      <p:grpSp>
        <p:nvGrpSpPr>
          <p:cNvPr id="9221" name="Group 35"/>
          <p:cNvGrpSpPr>
            <a:grpSpLocks noChangeAspect="1"/>
          </p:cNvGrpSpPr>
          <p:nvPr/>
        </p:nvGrpSpPr>
        <p:grpSpPr bwMode="auto">
          <a:xfrm>
            <a:off x="395288" y="3105150"/>
            <a:ext cx="3371850" cy="2520950"/>
            <a:chOff x="1716" y="4008"/>
            <a:chExt cx="3465" cy="2590"/>
          </a:xfrm>
        </p:grpSpPr>
        <p:grpSp>
          <p:nvGrpSpPr>
            <p:cNvPr id="9236" name="Group 36"/>
            <p:cNvGrpSpPr>
              <a:grpSpLocks noChangeAspect="1"/>
            </p:cNvGrpSpPr>
            <p:nvPr/>
          </p:nvGrpSpPr>
          <p:grpSpPr bwMode="auto">
            <a:xfrm>
              <a:off x="1716" y="4008"/>
              <a:ext cx="3135" cy="2590"/>
              <a:chOff x="4782" y="4016"/>
              <a:chExt cx="3135" cy="2590"/>
            </a:xfrm>
          </p:grpSpPr>
          <p:sp>
            <p:nvSpPr>
              <p:cNvPr id="9239" name="AutoShape 37"/>
              <p:cNvSpPr>
                <a:spLocks noChangeAspect="1" noChangeArrowheads="1"/>
              </p:cNvSpPr>
              <p:nvPr/>
            </p:nvSpPr>
            <p:spPr bwMode="auto">
              <a:xfrm>
                <a:off x="5769" y="4016"/>
                <a:ext cx="1824" cy="335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/>
                  <a:t>Начало</a:t>
                </a:r>
              </a:p>
            </p:txBody>
          </p:sp>
          <p:sp>
            <p:nvSpPr>
              <p:cNvPr id="9240" name="AutoShape 38"/>
              <p:cNvSpPr>
                <a:spLocks noChangeAspect="1" noChangeArrowheads="1"/>
              </p:cNvSpPr>
              <p:nvPr/>
            </p:nvSpPr>
            <p:spPr bwMode="auto">
              <a:xfrm>
                <a:off x="5751" y="6273"/>
                <a:ext cx="1824" cy="333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/>
                  <a:t>Конец</a:t>
                </a:r>
              </a:p>
            </p:txBody>
          </p:sp>
          <p:sp>
            <p:nvSpPr>
              <p:cNvPr id="924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4782" y="5247"/>
                <a:ext cx="1197" cy="6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/>
                  <a:t>Серия</a:t>
                </a:r>
                <a:br>
                  <a:rPr lang="ru-RU" sz="1600"/>
                </a:br>
                <a:r>
                  <a:rPr lang="ru-RU" sz="1600"/>
                  <a:t> команд</a:t>
                </a:r>
              </a:p>
            </p:txBody>
          </p:sp>
          <p:sp>
            <p:nvSpPr>
              <p:cNvPr id="9242" name="Line 40"/>
              <p:cNvSpPr>
                <a:spLocks noChangeAspect="1" noChangeShapeType="1"/>
              </p:cNvSpPr>
              <p:nvPr/>
            </p:nvSpPr>
            <p:spPr bwMode="auto">
              <a:xfrm>
                <a:off x="6663" y="4367"/>
                <a:ext cx="0" cy="19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3" name="Line 41"/>
              <p:cNvSpPr>
                <a:spLocks noChangeAspect="1" noChangeShapeType="1"/>
              </p:cNvSpPr>
              <p:nvPr/>
            </p:nvSpPr>
            <p:spPr bwMode="auto">
              <a:xfrm>
                <a:off x="6681" y="4952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4" name="Line 42"/>
              <p:cNvSpPr>
                <a:spLocks noChangeAspect="1" noChangeShapeType="1"/>
              </p:cNvSpPr>
              <p:nvPr/>
            </p:nvSpPr>
            <p:spPr bwMode="auto">
              <a:xfrm>
                <a:off x="6663" y="6045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5" name="AutoShape 43"/>
              <p:cNvSpPr>
                <a:spLocks noChangeAspect="1" noChangeArrowheads="1"/>
              </p:cNvSpPr>
              <p:nvPr/>
            </p:nvSpPr>
            <p:spPr bwMode="auto">
              <a:xfrm>
                <a:off x="5580" y="4563"/>
                <a:ext cx="2166" cy="668"/>
              </a:xfrm>
              <a:prstGeom prst="flowChartDecision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/>
                  <a:t>Условие</a:t>
                </a:r>
              </a:p>
            </p:txBody>
          </p:sp>
          <p:sp>
            <p:nvSpPr>
              <p:cNvPr id="9246" name="Freeform 44"/>
              <p:cNvSpPr>
                <a:spLocks noChangeAspect="1"/>
              </p:cNvSpPr>
              <p:nvPr/>
            </p:nvSpPr>
            <p:spPr bwMode="auto">
              <a:xfrm>
                <a:off x="5409" y="4905"/>
                <a:ext cx="171" cy="342"/>
              </a:xfrm>
              <a:custGeom>
                <a:avLst/>
                <a:gdLst>
                  <a:gd name="T0" fmla="*/ 171 w 171"/>
                  <a:gd name="T1" fmla="*/ 0 h 342"/>
                  <a:gd name="T2" fmla="*/ 0 w 171"/>
                  <a:gd name="T3" fmla="*/ 0 h 342"/>
                  <a:gd name="T4" fmla="*/ 0 w 171"/>
                  <a:gd name="T5" fmla="*/ 342 h 34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342">
                    <a:moveTo>
                      <a:pt x="171" y="0"/>
                    </a:moveTo>
                    <a:lnTo>
                      <a:pt x="0" y="0"/>
                    </a:lnTo>
                    <a:lnTo>
                      <a:pt x="0" y="342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7" name="Freeform 45"/>
              <p:cNvSpPr>
                <a:spLocks noChangeAspect="1"/>
              </p:cNvSpPr>
              <p:nvPr/>
            </p:nvSpPr>
            <p:spPr bwMode="auto">
              <a:xfrm>
                <a:off x="5409" y="5874"/>
                <a:ext cx="2508" cy="171"/>
              </a:xfrm>
              <a:custGeom>
                <a:avLst/>
                <a:gdLst>
                  <a:gd name="T0" fmla="*/ 0 w 2508"/>
                  <a:gd name="T1" fmla="*/ 0 h 171"/>
                  <a:gd name="T2" fmla="*/ 0 w 2508"/>
                  <a:gd name="T3" fmla="*/ 171 h 171"/>
                  <a:gd name="T4" fmla="*/ 2508 w 2508"/>
                  <a:gd name="T5" fmla="*/ 171 h 171"/>
                  <a:gd name="T6" fmla="*/ 2508 w 2508"/>
                  <a:gd name="T7" fmla="*/ 0 h 17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508" h="171">
                    <a:moveTo>
                      <a:pt x="0" y="0"/>
                    </a:moveTo>
                    <a:lnTo>
                      <a:pt x="0" y="171"/>
                    </a:lnTo>
                    <a:lnTo>
                      <a:pt x="2508" y="171"/>
                    </a:lnTo>
                    <a:lnTo>
                      <a:pt x="2508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48" name="Freeform 46"/>
              <p:cNvSpPr>
                <a:spLocks noChangeAspect="1"/>
              </p:cNvSpPr>
              <p:nvPr/>
            </p:nvSpPr>
            <p:spPr bwMode="auto">
              <a:xfrm>
                <a:off x="7746" y="4896"/>
                <a:ext cx="171" cy="969"/>
              </a:xfrm>
              <a:custGeom>
                <a:avLst/>
                <a:gdLst>
                  <a:gd name="T0" fmla="*/ 171 w 171"/>
                  <a:gd name="T1" fmla="*/ 969 h 969"/>
                  <a:gd name="T2" fmla="*/ 171 w 171"/>
                  <a:gd name="T3" fmla="*/ 0 h 969"/>
                  <a:gd name="T4" fmla="*/ 0 w 171"/>
                  <a:gd name="T5" fmla="*/ 0 h 96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969">
                    <a:moveTo>
                      <a:pt x="171" y="969"/>
                    </a:moveTo>
                    <a:lnTo>
                      <a:pt x="171" y="0"/>
                    </a:lnTo>
                    <a:lnTo>
                      <a:pt x="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37" name="Text Box 47"/>
            <p:cNvSpPr txBox="1">
              <a:spLocks noChangeAspect="1" noChangeArrowheads="1"/>
            </p:cNvSpPr>
            <p:nvPr/>
          </p:nvSpPr>
          <p:spPr bwMode="auto">
            <a:xfrm>
              <a:off x="2217" y="4554"/>
              <a:ext cx="570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9238" name="Text Box 48"/>
            <p:cNvSpPr txBox="1">
              <a:spLocks noChangeAspect="1" noChangeArrowheads="1"/>
            </p:cNvSpPr>
            <p:nvPr/>
          </p:nvSpPr>
          <p:spPr bwMode="auto">
            <a:xfrm>
              <a:off x="4497" y="4554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нет</a:t>
              </a:r>
            </a:p>
          </p:txBody>
        </p:sp>
      </p:grpSp>
      <p:grpSp>
        <p:nvGrpSpPr>
          <p:cNvPr id="9222" name="Group 49"/>
          <p:cNvGrpSpPr>
            <a:grpSpLocks noChangeAspect="1"/>
          </p:cNvGrpSpPr>
          <p:nvPr/>
        </p:nvGrpSpPr>
        <p:grpSpPr bwMode="auto">
          <a:xfrm>
            <a:off x="5003800" y="3105150"/>
            <a:ext cx="3371850" cy="2520950"/>
            <a:chOff x="1716" y="4008"/>
            <a:chExt cx="3465" cy="2590"/>
          </a:xfrm>
        </p:grpSpPr>
        <p:grpSp>
          <p:nvGrpSpPr>
            <p:cNvPr id="9223" name="Group 50"/>
            <p:cNvGrpSpPr>
              <a:grpSpLocks noChangeAspect="1"/>
            </p:cNvGrpSpPr>
            <p:nvPr/>
          </p:nvGrpSpPr>
          <p:grpSpPr bwMode="auto">
            <a:xfrm>
              <a:off x="1716" y="4008"/>
              <a:ext cx="3135" cy="2590"/>
              <a:chOff x="4782" y="4016"/>
              <a:chExt cx="3135" cy="2590"/>
            </a:xfrm>
          </p:grpSpPr>
          <p:sp>
            <p:nvSpPr>
              <p:cNvPr id="9226" name="AutoShape 51"/>
              <p:cNvSpPr>
                <a:spLocks noChangeAspect="1" noChangeArrowheads="1"/>
              </p:cNvSpPr>
              <p:nvPr/>
            </p:nvSpPr>
            <p:spPr bwMode="auto">
              <a:xfrm>
                <a:off x="5769" y="4016"/>
                <a:ext cx="1824" cy="335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/>
                  <a:t>Начало</a:t>
                </a:r>
              </a:p>
            </p:txBody>
          </p:sp>
          <p:sp>
            <p:nvSpPr>
              <p:cNvPr id="9227" name="AutoShape 52"/>
              <p:cNvSpPr>
                <a:spLocks noChangeAspect="1" noChangeArrowheads="1"/>
              </p:cNvSpPr>
              <p:nvPr/>
            </p:nvSpPr>
            <p:spPr bwMode="auto">
              <a:xfrm>
                <a:off x="5751" y="6273"/>
                <a:ext cx="1824" cy="333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/>
                  <a:t>Конец</a:t>
                </a:r>
              </a:p>
            </p:txBody>
          </p:sp>
          <p:sp>
            <p:nvSpPr>
              <p:cNvPr id="9228" name="Rectangle 53"/>
              <p:cNvSpPr>
                <a:spLocks noChangeAspect="1" noChangeArrowheads="1"/>
              </p:cNvSpPr>
              <p:nvPr/>
            </p:nvSpPr>
            <p:spPr bwMode="auto">
              <a:xfrm>
                <a:off x="4782" y="5247"/>
                <a:ext cx="1197" cy="6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/>
                  <a:t>Сказать</a:t>
                </a:r>
              </a:p>
            </p:txBody>
          </p:sp>
          <p:sp>
            <p:nvSpPr>
              <p:cNvPr id="9229" name="Line 54"/>
              <p:cNvSpPr>
                <a:spLocks noChangeAspect="1" noChangeShapeType="1"/>
              </p:cNvSpPr>
              <p:nvPr/>
            </p:nvSpPr>
            <p:spPr bwMode="auto">
              <a:xfrm>
                <a:off x="6663" y="4367"/>
                <a:ext cx="0" cy="19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0" name="Line 55"/>
              <p:cNvSpPr>
                <a:spLocks noChangeAspect="1" noChangeShapeType="1"/>
              </p:cNvSpPr>
              <p:nvPr/>
            </p:nvSpPr>
            <p:spPr bwMode="auto">
              <a:xfrm>
                <a:off x="6681" y="4952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1" name="Line 56"/>
              <p:cNvSpPr>
                <a:spLocks noChangeAspect="1" noChangeShapeType="1"/>
              </p:cNvSpPr>
              <p:nvPr/>
            </p:nvSpPr>
            <p:spPr bwMode="auto">
              <a:xfrm>
                <a:off x="6663" y="6045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2" name="AutoShape 57"/>
              <p:cNvSpPr>
                <a:spLocks noChangeAspect="1" noChangeArrowheads="1"/>
              </p:cNvSpPr>
              <p:nvPr/>
            </p:nvSpPr>
            <p:spPr bwMode="auto">
              <a:xfrm>
                <a:off x="5580" y="4563"/>
                <a:ext cx="2166" cy="668"/>
              </a:xfrm>
              <a:prstGeom prst="flowChartDecision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400"/>
                  <a:t>Встретил?</a:t>
                </a:r>
              </a:p>
            </p:txBody>
          </p:sp>
          <p:sp>
            <p:nvSpPr>
              <p:cNvPr id="9233" name="Freeform 58"/>
              <p:cNvSpPr>
                <a:spLocks noChangeAspect="1"/>
              </p:cNvSpPr>
              <p:nvPr/>
            </p:nvSpPr>
            <p:spPr bwMode="auto">
              <a:xfrm>
                <a:off x="5409" y="4905"/>
                <a:ext cx="171" cy="342"/>
              </a:xfrm>
              <a:custGeom>
                <a:avLst/>
                <a:gdLst>
                  <a:gd name="T0" fmla="*/ 171 w 171"/>
                  <a:gd name="T1" fmla="*/ 0 h 342"/>
                  <a:gd name="T2" fmla="*/ 0 w 171"/>
                  <a:gd name="T3" fmla="*/ 0 h 342"/>
                  <a:gd name="T4" fmla="*/ 0 w 171"/>
                  <a:gd name="T5" fmla="*/ 342 h 34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342">
                    <a:moveTo>
                      <a:pt x="171" y="0"/>
                    </a:moveTo>
                    <a:lnTo>
                      <a:pt x="0" y="0"/>
                    </a:lnTo>
                    <a:lnTo>
                      <a:pt x="0" y="342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4" name="Freeform 59"/>
              <p:cNvSpPr>
                <a:spLocks noChangeAspect="1"/>
              </p:cNvSpPr>
              <p:nvPr/>
            </p:nvSpPr>
            <p:spPr bwMode="auto">
              <a:xfrm>
                <a:off x="5409" y="5874"/>
                <a:ext cx="2508" cy="171"/>
              </a:xfrm>
              <a:custGeom>
                <a:avLst/>
                <a:gdLst>
                  <a:gd name="T0" fmla="*/ 0 w 2508"/>
                  <a:gd name="T1" fmla="*/ 0 h 171"/>
                  <a:gd name="T2" fmla="*/ 0 w 2508"/>
                  <a:gd name="T3" fmla="*/ 171 h 171"/>
                  <a:gd name="T4" fmla="*/ 2508 w 2508"/>
                  <a:gd name="T5" fmla="*/ 171 h 171"/>
                  <a:gd name="T6" fmla="*/ 2508 w 2508"/>
                  <a:gd name="T7" fmla="*/ 0 h 17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508" h="171">
                    <a:moveTo>
                      <a:pt x="0" y="0"/>
                    </a:moveTo>
                    <a:lnTo>
                      <a:pt x="0" y="171"/>
                    </a:lnTo>
                    <a:lnTo>
                      <a:pt x="2508" y="171"/>
                    </a:lnTo>
                    <a:lnTo>
                      <a:pt x="2508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35" name="Freeform 60"/>
              <p:cNvSpPr>
                <a:spLocks noChangeAspect="1"/>
              </p:cNvSpPr>
              <p:nvPr/>
            </p:nvSpPr>
            <p:spPr bwMode="auto">
              <a:xfrm>
                <a:off x="7746" y="4896"/>
                <a:ext cx="171" cy="969"/>
              </a:xfrm>
              <a:custGeom>
                <a:avLst/>
                <a:gdLst>
                  <a:gd name="T0" fmla="*/ 171 w 171"/>
                  <a:gd name="T1" fmla="*/ 969 h 969"/>
                  <a:gd name="T2" fmla="*/ 171 w 171"/>
                  <a:gd name="T3" fmla="*/ 0 h 969"/>
                  <a:gd name="T4" fmla="*/ 0 w 171"/>
                  <a:gd name="T5" fmla="*/ 0 h 96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969">
                    <a:moveTo>
                      <a:pt x="171" y="969"/>
                    </a:moveTo>
                    <a:lnTo>
                      <a:pt x="171" y="0"/>
                    </a:lnTo>
                    <a:lnTo>
                      <a:pt x="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24" name="Text Box 61"/>
            <p:cNvSpPr txBox="1">
              <a:spLocks noChangeAspect="1" noChangeArrowheads="1"/>
            </p:cNvSpPr>
            <p:nvPr/>
          </p:nvSpPr>
          <p:spPr bwMode="auto">
            <a:xfrm>
              <a:off x="2217" y="4554"/>
              <a:ext cx="570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9225" name="Text Box 62"/>
            <p:cNvSpPr txBox="1">
              <a:spLocks noChangeAspect="1" noChangeArrowheads="1"/>
            </p:cNvSpPr>
            <p:nvPr/>
          </p:nvSpPr>
          <p:spPr bwMode="auto">
            <a:xfrm>
              <a:off x="4497" y="4554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нет</a:t>
              </a:r>
            </a:p>
          </p:txBody>
        </p:sp>
      </p:grp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382816" y="692150"/>
            <a:ext cx="757356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Разветвляющий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в зависимости от некоторого условия выполняется либо одна, либо другая последовательность действий (</a:t>
            </a:r>
            <a:r>
              <a:rPr lang="ru-RU" sz="2000" dirty="0" smtClean="0">
                <a:solidFill>
                  <a:schemeClr val="tx2"/>
                </a:solidFill>
              </a:rPr>
              <a:t>ветвь).</a:t>
            </a:r>
            <a:endParaRPr lang="ru-RU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115888"/>
            <a:ext cx="7543800" cy="606425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Ветвление</a:t>
            </a:r>
          </a:p>
        </p:txBody>
      </p:sp>
      <p:sp>
        <p:nvSpPr>
          <p:cNvPr id="9220" name="Text Box 34"/>
          <p:cNvSpPr txBox="1">
            <a:spLocks noChangeArrowheads="1"/>
          </p:cNvSpPr>
          <p:nvPr/>
        </p:nvSpPr>
        <p:spPr bwMode="auto">
          <a:xfrm>
            <a:off x="2124075" y="2246313"/>
            <a:ext cx="4643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330066"/>
                </a:solidFill>
              </a:rPr>
              <a:t>Неполная форма ветвления</a:t>
            </a:r>
          </a:p>
        </p:txBody>
      </p:sp>
      <p:grpSp>
        <p:nvGrpSpPr>
          <p:cNvPr id="9221" name="Group 35"/>
          <p:cNvGrpSpPr>
            <a:grpSpLocks noChangeAspect="1"/>
          </p:cNvGrpSpPr>
          <p:nvPr/>
        </p:nvGrpSpPr>
        <p:grpSpPr bwMode="auto">
          <a:xfrm>
            <a:off x="395288" y="3105150"/>
            <a:ext cx="3371850" cy="2520950"/>
            <a:chOff x="1716" y="4008"/>
            <a:chExt cx="3465" cy="2590"/>
          </a:xfrm>
        </p:grpSpPr>
        <p:grpSp>
          <p:nvGrpSpPr>
            <p:cNvPr id="9236" name="Group 36"/>
            <p:cNvGrpSpPr>
              <a:grpSpLocks noChangeAspect="1"/>
            </p:cNvGrpSpPr>
            <p:nvPr/>
          </p:nvGrpSpPr>
          <p:grpSpPr bwMode="auto">
            <a:xfrm>
              <a:off x="1716" y="4008"/>
              <a:ext cx="3135" cy="2590"/>
              <a:chOff x="4782" y="4016"/>
              <a:chExt cx="3135" cy="2590"/>
            </a:xfrm>
          </p:grpSpPr>
          <p:sp>
            <p:nvSpPr>
              <p:cNvPr id="9239" name="AutoShape 37"/>
              <p:cNvSpPr>
                <a:spLocks noChangeAspect="1" noChangeArrowheads="1"/>
              </p:cNvSpPr>
              <p:nvPr/>
            </p:nvSpPr>
            <p:spPr bwMode="auto">
              <a:xfrm>
                <a:off x="5769" y="4016"/>
                <a:ext cx="1824" cy="335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</a:rPr>
                  <a:t>Начало</a:t>
                </a:r>
              </a:p>
            </p:txBody>
          </p:sp>
          <p:sp>
            <p:nvSpPr>
              <p:cNvPr id="9240" name="AutoShape 38"/>
              <p:cNvSpPr>
                <a:spLocks noChangeAspect="1" noChangeArrowheads="1"/>
              </p:cNvSpPr>
              <p:nvPr/>
            </p:nvSpPr>
            <p:spPr bwMode="auto">
              <a:xfrm>
                <a:off x="5751" y="6273"/>
                <a:ext cx="1824" cy="333"/>
              </a:xfrm>
              <a:prstGeom prst="flowChartTerminator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0800" rIns="18000" bIns="10800"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</a:rPr>
                  <a:t>Конец</a:t>
                </a:r>
              </a:p>
            </p:txBody>
          </p:sp>
          <p:sp>
            <p:nvSpPr>
              <p:cNvPr id="9241" name="Rectangle 39"/>
              <p:cNvSpPr>
                <a:spLocks noChangeAspect="1" noChangeArrowheads="1"/>
              </p:cNvSpPr>
              <p:nvPr/>
            </p:nvSpPr>
            <p:spPr bwMode="auto">
              <a:xfrm>
                <a:off x="4782" y="5247"/>
                <a:ext cx="1197" cy="627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</a:rPr>
                  <a:t>Серия</a:t>
                </a:r>
                <a:br>
                  <a:rPr lang="ru-RU" sz="1600">
                    <a:solidFill>
                      <a:srgbClr val="000000"/>
                    </a:solidFill>
                  </a:rPr>
                </a:br>
                <a:r>
                  <a:rPr lang="ru-RU" sz="1600">
                    <a:solidFill>
                      <a:srgbClr val="000000"/>
                    </a:solidFill>
                  </a:rPr>
                  <a:t> команд</a:t>
                </a:r>
              </a:p>
            </p:txBody>
          </p:sp>
          <p:sp>
            <p:nvSpPr>
              <p:cNvPr id="9242" name="Line 40"/>
              <p:cNvSpPr>
                <a:spLocks noChangeAspect="1" noChangeShapeType="1"/>
              </p:cNvSpPr>
              <p:nvPr/>
            </p:nvSpPr>
            <p:spPr bwMode="auto">
              <a:xfrm>
                <a:off x="6663" y="4367"/>
                <a:ext cx="0" cy="19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9243" name="Line 41"/>
              <p:cNvSpPr>
                <a:spLocks noChangeAspect="1" noChangeShapeType="1"/>
              </p:cNvSpPr>
              <p:nvPr/>
            </p:nvSpPr>
            <p:spPr bwMode="auto">
              <a:xfrm>
                <a:off x="6681" y="4952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9244" name="Line 42"/>
              <p:cNvSpPr>
                <a:spLocks noChangeAspect="1" noChangeShapeType="1"/>
              </p:cNvSpPr>
              <p:nvPr/>
            </p:nvSpPr>
            <p:spPr bwMode="auto">
              <a:xfrm>
                <a:off x="6663" y="6045"/>
                <a:ext cx="0" cy="23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9245" name="AutoShape 43"/>
              <p:cNvSpPr>
                <a:spLocks noChangeAspect="1" noChangeArrowheads="1"/>
              </p:cNvSpPr>
              <p:nvPr/>
            </p:nvSpPr>
            <p:spPr bwMode="auto">
              <a:xfrm>
                <a:off x="5580" y="4563"/>
                <a:ext cx="2166" cy="668"/>
              </a:xfrm>
              <a:prstGeom prst="flowChartDecision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1600">
                    <a:solidFill>
                      <a:srgbClr val="000000"/>
                    </a:solidFill>
                  </a:rPr>
                  <a:t>Условие</a:t>
                </a:r>
              </a:p>
            </p:txBody>
          </p:sp>
          <p:sp>
            <p:nvSpPr>
              <p:cNvPr id="9246" name="Freeform 44"/>
              <p:cNvSpPr>
                <a:spLocks noChangeAspect="1"/>
              </p:cNvSpPr>
              <p:nvPr/>
            </p:nvSpPr>
            <p:spPr bwMode="auto">
              <a:xfrm>
                <a:off x="5409" y="4905"/>
                <a:ext cx="171" cy="342"/>
              </a:xfrm>
              <a:custGeom>
                <a:avLst/>
                <a:gdLst>
                  <a:gd name="T0" fmla="*/ 171 w 171"/>
                  <a:gd name="T1" fmla="*/ 0 h 342"/>
                  <a:gd name="T2" fmla="*/ 0 w 171"/>
                  <a:gd name="T3" fmla="*/ 0 h 342"/>
                  <a:gd name="T4" fmla="*/ 0 w 171"/>
                  <a:gd name="T5" fmla="*/ 342 h 34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342">
                    <a:moveTo>
                      <a:pt x="171" y="0"/>
                    </a:moveTo>
                    <a:lnTo>
                      <a:pt x="0" y="0"/>
                    </a:lnTo>
                    <a:lnTo>
                      <a:pt x="0" y="342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9247" name="Freeform 45"/>
              <p:cNvSpPr>
                <a:spLocks noChangeAspect="1"/>
              </p:cNvSpPr>
              <p:nvPr/>
            </p:nvSpPr>
            <p:spPr bwMode="auto">
              <a:xfrm>
                <a:off x="5409" y="5874"/>
                <a:ext cx="2508" cy="171"/>
              </a:xfrm>
              <a:custGeom>
                <a:avLst/>
                <a:gdLst>
                  <a:gd name="T0" fmla="*/ 0 w 2508"/>
                  <a:gd name="T1" fmla="*/ 0 h 171"/>
                  <a:gd name="T2" fmla="*/ 0 w 2508"/>
                  <a:gd name="T3" fmla="*/ 171 h 171"/>
                  <a:gd name="T4" fmla="*/ 2508 w 2508"/>
                  <a:gd name="T5" fmla="*/ 171 h 171"/>
                  <a:gd name="T6" fmla="*/ 2508 w 2508"/>
                  <a:gd name="T7" fmla="*/ 0 h 17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508" h="171">
                    <a:moveTo>
                      <a:pt x="0" y="0"/>
                    </a:moveTo>
                    <a:lnTo>
                      <a:pt x="0" y="171"/>
                    </a:lnTo>
                    <a:lnTo>
                      <a:pt x="2508" y="171"/>
                    </a:lnTo>
                    <a:lnTo>
                      <a:pt x="2508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9248" name="Freeform 46"/>
              <p:cNvSpPr>
                <a:spLocks noChangeAspect="1"/>
              </p:cNvSpPr>
              <p:nvPr/>
            </p:nvSpPr>
            <p:spPr bwMode="auto">
              <a:xfrm>
                <a:off x="7746" y="4896"/>
                <a:ext cx="171" cy="969"/>
              </a:xfrm>
              <a:custGeom>
                <a:avLst/>
                <a:gdLst>
                  <a:gd name="T0" fmla="*/ 171 w 171"/>
                  <a:gd name="T1" fmla="*/ 969 h 969"/>
                  <a:gd name="T2" fmla="*/ 171 w 171"/>
                  <a:gd name="T3" fmla="*/ 0 h 969"/>
                  <a:gd name="T4" fmla="*/ 0 w 171"/>
                  <a:gd name="T5" fmla="*/ 0 h 96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1" h="969">
                    <a:moveTo>
                      <a:pt x="171" y="969"/>
                    </a:moveTo>
                    <a:lnTo>
                      <a:pt x="171" y="0"/>
                    </a:lnTo>
                    <a:lnTo>
                      <a:pt x="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9237" name="Text Box 47"/>
            <p:cNvSpPr txBox="1">
              <a:spLocks noChangeAspect="1" noChangeArrowheads="1"/>
            </p:cNvSpPr>
            <p:nvPr/>
          </p:nvSpPr>
          <p:spPr bwMode="auto">
            <a:xfrm>
              <a:off x="2217" y="4554"/>
              <a:ext cx="570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9238" name="Text Box 48"/>
            <p:cNvSpPr txBox="1">
              <a:spLocks noChangeAspect="1" noChangeArrowheads="1"/>
            </p:cNvSpPr>
            <p:nvPr/>
          </p:nvSpPr>
          <p:spPr bwMode="auto">
            <a:xfrm>
              <a:off x="4497" y="4554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нет</a:t>
              </a:r>
            </a:p>
          </p:txBody>
        </p:sp>
      </p:grp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82816" y="692150"/>
            <a:ext cx="757356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Разветвляющий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в зависимости от некоторого условия выполняется либо одна, либо другая последовательность действий (</a:t>
            </a:r>
            <a:r>
              <a:rPr lang="ru-RU" sz="2000" dirty="0" smtClean="0">
                <a:solidFill>
                  <a:schemeClr val="tx2"/>
                </a:solidFill>
              </a:rPr>
              <a:t>ветвь).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713586" y="3113088"/>
            <a:ext cx="4142890" cy="2513012"/>
            <a:chOff x="4713586" y="3113088"/>
            <a:chExt cx="4142890" cy="2513012"/>
          </a:xfrm>
        </p:grpSpPr>
        <p:sp>
          <p:nvSpPr>
            <p:cNvPr id="33" name="TextBox 32"/>
            <p:cNvSpPr txBox="1"/>
            <p:nvPr/>
          </p:nvSpPr>
          <p:spPr>
            <a:xfrm>
              <a:off x="4713586" y="3810218"/>
              <a:ext cx="3771195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если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условие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 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то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команды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все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endParaRPr lang="ru-RU" sz="2800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96036" y="3113088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/>
                <a:t>Алгоритмический язык (</a:t>
              </a:r>
              <a:r>
                <a:rPr lang="ru-RU" i="1" u="sng" dirty="0" err="1" smtClean="0"/>
                <a:t>КуМир</a:t>
              </a:r>
              <a:r>
                <a:rPr lang="ru-RU" i="1" u="sng" dirty="0" smtClean="0"/>
                <a:t>):</a:t>
              </a:r>
              <a:endParaRPr lang="ru-RU" i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232776507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11300" y="2312876"/>
            <a:ext cx="597693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 со </a:t>
            </a:r>
            <a:r>
              <a:rPr lang="ru-RU" sz="2400" b="1" dirty="0" smtClean="0">
                <a:solidFill>
                  <a:srgbClr val="330066"/>
                </a:solidFill>
              </a:rPr>
              <a:t>счётчиком </a:t>
            </a:r>
            <a:r>
              <a:rPr lang="ru-RU" dirty="0" smtClean="0">
                <a:solidFill>
                  <a:srgbClr val="330066"/>
                </a:solidFill>
              </a:rPr>
              <a:t>–</a:t>
            </a:r>
            <a:r>
              <a:rPr lang="ru-RU" dirty="0">
                <a:solidFill>
                  <a:srgbClr val="330066"/>
                </a:solidFill>
              </a:rPr>
              <a:t/>
            </a:r>
            <a:br>
              <a:rPr lang="ru-RU" dirty="0">
                <a:solidFill>
                  <a:srgbClr val="330066"/>
                </a:solidFill>
              </a:rPr>
            </a:br>
            <a:r>
              <a:rPr lang="ru-RU" sz="2000" dirty="0">
                <a:solidFill>
                  <a:srgbClr val="330066"/>
                </a:solidFill>
              </a:rPr>
              <a:t>повторение тела цикла </a:t>
            </a:r>
            <a:r>
              <a:rPr lang="ru-RU" sz="2000" b="1" i="1" dirty="0">
                <a:solidFill>
                  <a:srgbClr val="330066"/>
                </a:solidFill>
              </a:rPr>
              <a:t>заданное число </a:t>
            </a:r>
            <a:r>
              <a:rPr lang="ru-RU" sz="2000" b="1" i="1" dirty="0" smtClean="0">
                <a:solidFill>
                  <a:srgbClr val="330066"/>
                </a:solidFill>
              </a:rPr>
              <a:t>раз </a:t>
            </a:r>
            <a:br>
              <a:rPr lang="ru-RU" sz="2000" b="1" i="1" dirty="0" smtClean="0">
                <a:solidFill>
                  <a:srgbClr val="330066"/>
                </a:solidFill>
              </a:rPr>
            </a:br>
            <a:endParaRPr lang="ru-RU" sz="2000" b="1" i="1" dirty="0">
              <a:solidFill>
                <a:srgbClr val="330066"/>
              </a:solidFill>
            </a:endParaRPr>
          </a:p>
        </p:txBody>
      </p:sp>
      <p:grpSp>
        <p:nvGrpSpPr>
          <p:cNvPr id="14341" name="Group 27"/>
          <p:cNvGrpSpPr>
            <a:grpSpLocks noChangeAspect="1"/>
          </p:cNvGrpSpPr>
          <p:nvPr/>
        </p:nvGrpSpPr>
        <p:grpSpPr bwMode="auto">
          <a:xfrm>
            <a:off x="947738" y="3717950"/>
            <a:ext cx="2579687" cy="2517775"/>
            <a:chOff x="5694" y="4383"/>
            <a:chExt cx="2736" cy="2670"/>
          </a:xfrm>
        </p:grpSpPr>
        <p:sp>
          <p:nvSpPr>
            <p:cNvPr id="14351" name="AutoShape 28"/>
            <p:cNvSpPr>
              <a:spLocks noChangeAspect="1" noChangeArrowheads="1"/>
            </p:cNvSpPr>
            <p:nvPr/>
          </p:nvSpPr>
          <p:spPr bwMode="auto">
            <a:xfrm>
              <a:off x="6207" y="4383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4352" name="AutoShape 29"/>
            <p:cNvSpPr>
              <a:spLocks noChangeAspect="1" noChangeArrowheads="1"/>
            </p:cNvSpPr>
            <p:nvPr/>
          </p:nvSpPr>
          <p:spPr bwMode="auto">
            <a:xfrm>
              <a:off x="6207" y="6720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4353" name="Line 30"/>
            <p:cNvSpPr>
              <a:spLocks noChangeAspect="1" noChangeShapeType="1"/>
            </p:cNvSpPr>
            <p:nvPr/>
          </p:nvSpPr>
          <p:spPr bwMode="auto">
            <a:xfrm>
              <a:off x="7119" y="4734"/>
              <a:ext cx="0" cy="2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4" name="Line 31"/>
            <p:cNvSpPr>
              <a:spLocks noChangeAspect="1" noChangeShapeType="1"/>
            </p:cNvSpPr>
            <p:nvPr/>
          </p:nvSpPr>
          <p:spPr bwMode="auto">
            <a:xfrm>
              <a:off x="7119" y="5409"/>
              <a:ext cx="0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5" name="Rectangle 32"/>
            <p:cNvSpPr>
              <a:spLocks noChangeAspect="1" noChangeArrowheads="1"/>
            </p:cNvSpPr>
            <p:nvPr/>
          </p:nvSpPr>
          <p:spPr bwMode="auto">
            <a:xfrm>
              <a:off x="6207" y="5694"/>
              <a:ext cx="1824" cy="51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Тело цикла</a:t>
              </a:r>
            </a:p>
          </p:txBody>
        </p:sp>
        <p:sp>
          <p:nvSpPr>
            <p:cNvPr id="14356" name="AutoShape 33"/>
            <p:cNvSpPr>
              <a:spLocks noChangeAspect="1" noChangeArrowheads="1"/>
            </p:cNvSpPr>
            <p:nvPr/>
          </p:nvSpPr>
          <p:spPr bwMode="auto">
            <a:xfrm>
              <a:off x="5979" y="4953"/>
              <a:ext cx="2280" cy="456"/>
            </a:xfrm>
            <a:prstGeom prst="flowChartPreparat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i="1" dirty="0" smtClean="0">
                  <a:solidFill>
                    <a:srgbClr val="000000"/>
                  </a:solidFill>
                </a:rPr>
                <a:t>K</a:t>
              </a:r>
              <a:r>
                <a:rPr lang="ru-RU" sz="1600" i="1" dirty="0" smtClean="0">
                  <a:solidFill>
                    <a:srgbClr val="000000"/>
                  </a:solidFill>
                </a:rPr>
                <a:t> раз</a:t>
              </a:r>
              <a:r>
                <a:rPr lang="ru-RU" sz="1600" dirty="0">
                  <a:solidFill>
                    <a:srgbClr val="000000"/>
                  </a:solidFill>
                </a:rPr>
                <a:t/>
              </a:r>
              <a:br>
                <a:rPr lang="ru-RU" sz="1600" dirty="0">
                  <a:solidFill>
                    <a:srgbClr val="000000"/>
                  </a:solidFill>
                </a:rPr>
              </a:b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4357" name="Freeform 34"/>
            <p:cNvSpPr>
              <a:spLocks noChangeAspect="1"/>
            </p:cNvSpPr>
            <p:nvPr/>
          </p:nvSpPr>
          <p:spPr bwMode="auto">
            <a:xfrm>
              <a:off x="7119" y="5181"/>
              <a:ext cx="1311" cy="1539"/>
            </a:xfrm>
            <a:custGeom>
              <a:avLst/>
              <a:gdLst>
                <a:gd name="T0" fmla="*/ 1140 w 1311"/>
                <a:gd name="T1" fmla="*/ 0 h 1767"/>
                <a:gd name="T2" fmla="*/ 1311 w 1311"/>
                <a:gd name="T3" fmla="*/ 0 h 1767"/>
                <a:gd name="T4" fmla="*/ 1311 w 1311"/>
                <a:gd name="T5" fmla="*/ 1340 h 1767"/>
                <a:gd name="T6" fmla="*/ 0 w 1311"/>
                <a:gd name="T7" fmla="*/ 1340 h 1767"/>
                <a:gd name="T8" fmla="*/ 0 w 1311"/>
                <a:gd name="T9" fmla="*/ 1539 h 17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1" h="1767">
                  <a:moveTo>
                    <a:pt x="1140" y="0"/>
                  </a:moveTo>
                  <a:lnTo>
                    <a:pt x="1311" y="0"/>
                  </a:lnTo>
                  <a:lnTo>
                    <a:pt x="1311" y="1539"/>
                  </a:lnTo>
                  <a:lnTo>
                    <a:pt x="0" y="1539"/>
                  </a:lnTo>
                  <a:lnTo>
                    <a:pt x="0" y="1767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8" name="Freeform 35"/>
            <p:cNvSpPr>
              <a:spLocks noChangeAspect="1"/>
            </p:cNvSpPr>
            <p:nvPr/>
          </p:nvSpPr>
          <p:spPr bwMode="auto">
            <a:xfrm>
              <a:off x="5694" y="5181"/>
              <a:ext cx="1425" cy="1197"/>
            </a:xfrm>
            <a:custGeom>
              <a:avLst/>
              <a:gdLst>
                <a:gd name="T0" fmla="*/ 285 w 1425"/>
                <a:gd name="T1" fmla="*/ 0 h 1197"/>
                <a:gd name="T2" fmla="*/ 0 w 1425"/>
                <a:gd name="T3" fmla="*/ 0 h 1197"/>
                <a:gd name="T4" fmla="*/ 0 w 1425"/>
                <a:gd name="T5" fmla="*/ 1197 h 1197"/>
                <a:gd name="T6" fmla="*/ 1425 w 1425"/>
                <a:gd name="T7" fmla="*/ 1197 h 1197"/>
                <a:gd name="T8" fmla="*/ 1425 w 1425"/>
                <a:gd name="T9" fmla="*/ 1026 h 1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25" h="1197">
                  <a:moveTo>
                    <a:pt x="285" y="0"/>
                  </a:moveTo>
                  <a:lnTo>
                    <a:pt x="0" y="0"/>
                  </a:lnTo>
                  <a:lnTo>
                    <a:pt x="0" y="1197"/>
                  </a:lnTo>
                  <a:lnTo>
                    <a:pt x="1425" y="1197"/>
                  </a:lnTo>
                  <a:lnTo>
                    <a:pt x="1425" y="1026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grpSp>
        <p:nvGrpSpPr>
          <p:cNvPr id="15" name="Group 36"/>
          <p:cNvGrpSpPr>
            <a:grpSpLocks noChangeAspect="1"/>
          </p:cNvGrpSpPr>
          <p:nvPr/>
        </p:nvGrpSpPr>
        <p:grpSpPr bwMode="auto">
          <a:xfrm>
            <a:off x="5480050" y="3717950"/>
            <a:ext cx="2476500" cy="2519362"/>
            <a:chOff x="2160" y="4326"/>
            <a:chExt cx="2736" cy="2784"/>
          </a:xfrm>
        </p:grpSpPr>
        <p:sp>
          <p:nvSpPr>
            <p:cNvPr id="16" name="AutoShape 37"/>
            <p:cNvSpPr>
              <a:spLocks noChangeAspect="1" noChangeArrowheads="1"/>
            </p:cNvSpPr>
            <p:nvPr/>
          </p:nvSpPr>
          <p:spPr bwMode="auto">
            <a:xfrm>
              <a:off x="2673" y="4326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7" name="AutoShape 38"/>
            <p:cNvSpPr>
              <a:spLocks noChangeAspect="1" noChangeArrowheads="1"/>
            </p:cNvSpPr>
            <p:nvPr/>
          </p:nvSpPr>
          <p:spPr bwMode="auto">
            <a:xfrm>
              <a:off x="2673" y="6777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8" name="Line 39"/>
            <p:cNvSpPr>
              <a:spLocks noChangeAspect="1" noChangeShapeType="1"/>
            </p:cNvSpPr>
            <p:nvPr/>
          </p:nvSpPr>
          <p:spPr bwMode="auto">
            <a:xfrm>
              <a:off x="3585" y="4677"/>
              <a:ext cx="0" cy="2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9" name="Line 40"/>
            <p:cNvSpPr>
              <a:spLocks noChangeAspect="1" noChangeShapeType="1"/>
            </p:cNvSpPr>
            <p:nvPr/>
          </p:nvSpPr>
          <p:spPr bwMode="auto">
            <a:xfrm>
              <a:off x="3585" y="5580"/>
              <a:ext cx="0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0" name="Rectangle 41"/>
            <p:cNvSpPr>
              <a:spLocks noChangeAspect="1" noChangeArrowheads="1"/>
            </p:cNvSpPr>
            <p:nvPr/>
          </p:nvSpPr>
          <p:spPr bwMode="auto">
            <a:xfrm>
              <a:off x="2673" y="5865"/>
              <a:ext cx="1824" cy="39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>
                  <a:solidFill>
                    <a:srgbClr val="000000"/>
                  </a:solidFill>
                </a:rPr>
                <a:t>Бежать ещё круг</a:t>
              </a:r>
            </a:p>
          </p:txBody>
        </p:sp>
        <p:sp>
          <p:nvSpPr>
            <p:cNvPr id="21" name="AutoShape 42"/>
            <p:cNvSpPr>
              <a:spLocks noChangeAspect="1" noChangeArrowheads="1"/>
            </p:cNvSpPr>
            <p:nvPr/>
          </p:nvSpPr>
          <p:spPr bwMode="auto">
            <a:xfrm>
              <a:off x="2445" y="4896"/>
              <a:ext cx="2280" cy="684"/>
            </a:xfrm>
            <a:prstGeom prst="flowChartPreparat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dirty="0">
                  <a:solidFill>
                    <a:srgbClr val="000000"/>
                  </a:solidFill>
                </a:rPr>
                <a:t>Счетчик</a:t>
              </a:r>
              <a:br>
                <a:rPr lang="ru-RU" sz="1200" dirty="0">
                  <a:solidFill>
                    <a:srgbClr val="000000"/>
                  </a:solidFill>
                </a:rPr>
              </a:br>
              <a:r>
                <a:rPr lang="ru-RU" sz="1200" dirty="0" smtClean="0">
                  <a:solidFill>
                    <a:srgbClr val="000000"/>
                  </a:solidFill>
                </a:rPr>
                <a:t>количества </a:t>
              </a:r>
              <a:r>
                <a:rPr lang="ru-RU" sz="1200" dirty="0">
                  <a:solidFill>
                    <a:srgbClr val="000000"/>
                  </a:solidFill>
                </a:rPr>
                <a:t>кругов</a:t>
              </a:r>
            </a:p>
          </p:txBody>
        </p:sp>
        <p:sp>
          <p:nvSpPr>
            <p:cNvPr id="22" name="Freeform 43"/>
            <p:cNvSpPr>
              <a:spLocks noChangeAspect="1"/>
            </p:cNvSpPr>
            <p:nvPr/>
          </p:nvSpPr>
          <p:spPr bwMode="auto">
            <a:xfrm>
              <a:off x="3585" y="5238"/>
              <a:ext cx="1311" cy="1539"/>
            </a:xfrm>
            <a:custGeom>
              <a:avLst/>
              <a:gdLst>
                <a:gd name="T0" fmla="*/ 1140 w 1311"/>
                <a:gd name="T1" fmla="*/ 0 h 1767"/>
                <a:gd name="T2" fmla="*/ 1311 w 1311"/>
                <a:gd name="T3" fmla="*/ 0 h 1767"/>
                <a:gd name="T4" fmla="*/ 1311 w 1311"/>
                <a:gd name="T5" fmla="*/ 1340 h 1767"/>
                <a:gd name="T6" fmla="*/ 0 w 1311"/>
                <a:gd name="T7" fmla="*/ 1340 h 1767"/>
                <a:gd name="T8" fmla="*/ 0 w 1311"/>
                <a:gd name="T9" fmla="*/ 1539 h 17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1" h="1767">
                  <a:moveTo>
                    <a:pt x="1140" y="0"/>
                  </a:moveTo>
                  <a:lnTo>
                    <a:pt x="1311" y="0"/>
                  </a:lnTo>
                  <a:lnTo>
                    <a:pt x="1311" y="1539"/>
                  </a:lnTo>
                  <a:lnTo>
                    <a:pt x="0" y="1539"/>
                  </a:lnTo>
                  <a:lnTo>
                    <a:pt x="0" y="1767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23" name="Freeform 44"/>
            <p:cNvSpPr>
              <a:spLocks noChangeAspect="1"/>
            </p:cNvSpPr>
            <p:nvPr/>
          </p:nvSpPr>
          <p:spPr bwMode="auto">
            <a:xfrm>
              <a:off x="2160" y="5238"/>
              <a:ext cx="1425" cy="1197"/>
            </a:xfrm>
            <a:custGeom>
              <a:avLst/>
              <a:gdLst>
                <a:gd name="T0" fmla="*/ 285 w 1425"/>
                <a:gd name="T1" fmla="*/ 0 h 1197"/>
                <a:gd name="T2" fmla="*/ 0 w 1425"/>
                <a:gd name="T3" fmla="*/ 0 h 1197"/>
                <a:gd name="T4" fmla="*/ 0 w 1425"/>
                <a:gd name="T5" fmla="*/ 1197 h 1197"/>
                <a:gd name="T6" fmla="*/ 1425 w 1425"/>
                <a:gd name="T7" fmla="*/ 1197 h 1197"/>
                <a:gd name="T8" fmla="*/ 1425 w 1425"/>
                <a:gd name="T9" fmla="*/ 1026 h 1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25" h="1197">
                  <a:moveTo>
                    <a:pt x="285" y="0"/>
                  </a:moveTo>
                  <a:lnTo>
                    <a:pt x="0" y="0"/>
                  </a:lnTo>
                  <a:lnTo>
                    <a:pt x="0" y="1197"/>
                  </a:lnTo>
                  <a:lnTo>
                    <a:pt x="1425" y="1197"/>
                  </a:lnTo>
                  <a:lnTo>
                    <a:pt x="1425" y="1026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Циклический алгоритм</a:t>
            </a:r>
            <a:r>
              <a:rPr lang="ru-RU" sz="2400" dirty="0">
                <a:solidFill>
                  <a:srgbClr val="330066"/>
                </a:solidFill>
              </a:rPr>
              <a:t> – </a:t>
            </a:r>
            <a:r>
              <a:rPr lang="ru-RU" sz="2000" dirty="0">
                <a:solidFill>
                  <a:srgbClr val="330066"/>
                </a:solidFill>
              </a:rPr>
              <a:t>это алгоритм, в котором одна и та же последовательность команд (тело цикла) повторяется несколько </a:t>
            </a:r>
            <a:r>
              <a:rPr lang="ru-RU" sz="2000" dirty="0" smtClean="0">
                <a:solidFill>
                  <a:srgbClr val="330066"/>
                </a:solidFill>
              </a:rPr>
              <a:t>раз.</a:t>
            </a:r>
            <a:endParaRPr lang="ru-RU" sz="2000" dirty="0">
              <a:solidFill>
                <a:srgbClr val="33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7579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grpSp>
        <p:nvGrpSpPr>
          <p:cNvPr id="14341" name="Group 27"/>
          <p:cNvGrpSpPr>
            <a:grpSpLocks noChangeAspect="1"/>
          </p:cNvGrpSpPr>
          <p:nvPr/>
        </p:nvGrpSpPr>
        <p:grpSpPr bwMode="auto">
          <a:xfrm>
            <a:off x="947738" y="3717950"/>
            <a:ext cx="2579687" cy="2517775"/>
            <a:chOff x="5694" y="4383"/>
            <a:chExt cx="2736" cy="2670"/>
          </a:xfrm>
        </p:grpSpPr>
        <p:sp>
          <p:nvSpPr>
            <p:cNvPr id="14351" name="AutoShape 28"/>
            <p:cNvSpPr>
              <a:spLocks noChangeAspect="1" noChangeArrowheads="1"/>
            </p:cNvSpPr>
            <p:nvPr/>
          </p:nvSpPr>
          <p:spPr bwMode="auto">
            <a:xfrm>
              <a:off x="6207" y="4383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4352" name="AutoShape 29"/>
            <p:cNvSpPr>
              <a:spLocks noChangeAspect="1" noChangeArrowheads="1"/>
            </p:cNvSpPr>
            <p:nvPr/>
          </p:nvSpPr>
          <p:spPr bwMode="auto">
            <a:xfrm>
              <a:off x="6207" y="6720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4353" name="Line 30"/>
            <p:cNvSpPr>
              <a:spLocks noChangeAspect="1" noChangeShapeType="1"/>
            </p:cNvSpPr>
            <p:nvPr/>
          </p:nvSpPr>
          <p:spPr bwMode="auto">
            <a:xfrm>
              <a:off x="7119" y="4734"/>
              <a:ext cx="0" cy="2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4" name="Line 31"/>
            <p:cNvSpPr>
              <a:spLocks noChangeAspect="1" noChangeShapeType="1"/>
            </p:cNvSpPr>
            <p:nvPr/>
          </p:nvSpPr>
          <p:spPr bwMode="auto">
            <a:xfrm>
              <a:off x="7119" y="5409"/>
              <a:ext cx="0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5" name="Rectangle 32"/>
            <p:cNvSpPr>
              <a:spLocks noChangeAspect="1" noChangeArrowheads="1"/>
            </p:cNvSpPr>
            <p:nvPr/>
          </p:nvSpPr>
          <p:spPr bwMode="auto">
            <a:xfrm>
              <a:off x="6207" y="5694"/>
              <a:ext cx="1824" cy="51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Тело цикла</a:t>
              </a:r>
            </a:p>
          </p:txBody>
        </p:sp>
        <p:sp>
          <p:nvSpPr>
            <p:cNvPr id="14356" name="AutoShape 33"/>
            <p:cNvSpPr>
              <a:spLocks noChangeAspect="1" noChangeArrowheads="1"/>
            </p:cNvSpPr>
            <p:nvPr/>
          </p:nvSpPr>
          <p:spPr bwMode="auto">
            <a:xfrm>
              <a:off x="5979" y="4953"/>
              <a:ext cx="2280" cy="456"/>
            </a:xfrm>
            <a:prstGeom prst="flowChartPreparat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i="1" dirty="0" smtClean="0">
                  <a:solidFill>
                    <a:srgbClr val="000000"/>
                  </a:solidFill>
                </a:rPr>
                <a:t>K</a:t>
              </a:r>
              <a:r>
                <a:rPr lang="ru-RU" sz="1600" i="1" dirty="0" smtClean="0">
                  <a:solidFill>
                    <a:srgbClr val="000000"/>
                  </a:solidFill>
                </a:rPr>
                <a:t> раз</a:t>
              </a:r>
              <a:r>
                <a:rPr lang="ru-RU" sz="1600" dirty="0">
                  <a:solidFill>
                    <a:srgbClr val="000000"/>
                  </a:solidFill>
                </a:rPr>
                <a:t/>
              </a:r>
              <a:br>
                <a:rPr lang="ru-RU" sz="1600" dirty="0">
                  <a:solidFill>
                    <a:srgbClr val="000000"/>
                  </a:solidFill>
                </a:rPr>
              </a:b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4357" name="Freeform 34"/>
            <p:cNvSpPr>
              <a:spLocks noChangeAspect="1"/>
            </p:cNvSpPr>
            <p:nvPr/>
          </p:nvSpPr>
          <p:spPr bwMode="auto">
            <a:xfrm>
              <a:off x="7119" y="5181"/>
              <a:ext cx="1311" cy="1539"/>
            </a:xfrm>
            <a:custGeom>
              <a:avLst/>
              <a:gdLst>
                <a:gd name="T0" fmla="*/ 1140 w 1311"/>
                <a:gd name="T1" fmla="*/ 0 h 1767"/>
                <a:gd name="T2" fmla="*/ 1311 w 1311"/>
                <a:gd name="T3" fmla="*/ 0 h 1767"/>
                <a:gd name="T4" fmla="*/ 1311 w 1311"/>
                <a:gd name="T5" fmla="*/ 1340 h 1767"/>
                <a:gd name="T6" fmla="*/ 0 w 1311"/>
                <a:gd name="T7" fmla="*/ 1340 h 1767"/>
                <a:gd name="T8" fmla="*/ 0 w 1311"/>
                <a:gd name="T9" fmla="*/ 1539 h 17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1" h="1767">
                  <a:moveTo>
                    <a:pt x="1140" y="0"/>
                  </a:moveTo>
                  <a:lnTo>
                    <a:pt x="1311" y="0"/>
                  </a:lnTo>
                  <a:lnTo>
                    <a:pt x="1311" y="1539"/>
                  </a:lnTo>
                  <a:lnTo>
                    <a:pt x="0" y="1539"/>
                  </a:lnTo>
                  <a:lnTo>
                    <a:pt x="0" y="1767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8" name="Freeform 35"/>
            <p:cNvSpPr>
              <a:spLocks noChangeAspect="1"/>
            </p:cNvSpPr>
            <p:nvPr/>
          </p:nvSpPr>
          <p:spPr bwMode="auto">
            <a:xfrm>
              <a:off x="5694" y="5181"/>
              <a:ext cx="1425" cy="1197"/>
            </a:xfrm>
            <a:custGeom>
              <a:avLst/>
              <a:gdLst>
                <a:gd name="T0" fmla="*/ 285 w 1425"/>
                <a:gd name="T1" fmla="*/ 0 h 1197"/>
                <a:gd name="T2" fmla="*/ 0 w 1425"/>
                <a:gd name="T3" fmla="*/ 0 h 1197"/>
                <a:gd name="T4" fmla="*/ 0 w 1425"/>
                <a:gd name="T5" fmla="*/ 1197 h 1197"/>
                <a:gd name="T6" fmla="*/ 1425 w 1425"/>
                <a:gd name="T7" fmla="*/ 1197 h 1197"/>
                <a:gd name="T8" fmla="*/ 1425 w 1425"/>
                <a:gd name="T9" fmla="*/ 1026 h 1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25" h="1197">
                  <a:moveTo>
                    <a:pt x="285" y="0"/>
                  </a:moveTo>
                  <a:lnTo>
                    <a:pt x="0" y="0"/>
                  </a:lnTo>
                  <a:lnTo>
                    <a:pt x="0" y="1197"/>
                  </a:lnTo>
                  <a:lnTo>
                    <a:pt x="1425" y="1197"/>
                  </a:lnTo>
                  <a:lnTo>
                    <a:pt x="1425" y="1026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Циклический алгоритм</a:t>
            </a:r>
            <a:r>
              <a:rPr lang="ru-RU" sz="2400" dirty="0">
                <a:solidFill>
                  <a:srgbClr val="330066"/>
                </a:solidFill>
              </a:rPr>
              <a:t> – </a:t>
            </a:r>
            <a:r>
              <a:rPr lang="ru-RU" sz="2000" dirty="0">
                <a:solidFill>
                  <a:srgbClr val="330066"/>
                </a:solidFill>
              </a:rPr>
              <a:t>это алгоритм, в котором одна и та же последовательность команд (тело цикла) повторяется несколько </a:t>
            </a:r>
            <a:r>
              <a:rPr lang="ru-RU" sz="2000" dirty="0" smtClean="0">
                <a:solidFill>
                  <a:srgbClr val="330066"/>
                </a:solidFill>
              </a:rPr>
              <a:t>раз.</a:t>
            </a:r>
            <a:endParaRPr lang="ru-RU" sz="2000" dirty="0">
              <a:solidFill>
                <a:srgbClr val="330066"/>
              </a:solidFill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511300" y="2312876"/>
            <a:ext cx="597693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 со </a:t>
            </a:r>
            <a:r>
              <a:rPr lang="ru-RU" sz="2400" b="1" dirty="0" smtClean="0">
                <a:solidFill>
                  <a:srgbClr val="330066"/>
                </a:solidFill>
              </a:rPr>
              <a:t>счётчиком </a:t>
            </a:r>
            <a:r>
              <a:rPr lang="ru-RU" dirty="0" smtClean="0">
                <a:solidFill>
                  <a:srgbClr val="330066"/>
                </a:solidFill>
              </a:rPr>
              <a:t>–</a:t>
            </a:r>
            <a:r>
              <a:rPr lang="ru-RU" dirty="0">
                <a:solidFill>
                  <a:srgbClr val="330066"/>
                </a:solidFill>
              </a:rPr>
              <a:t/>
            </a:r>
            <a:br>
              <a:rPr lang="ru-RU" dirty="0">
                <a:solidFill>
                  <a:srgbClr val="330066"/>
                </a:solidFill>
              </a:rPr>
            </a:br>
            <a:r>
              <a:rPr lang="ru-RU" sz="2000" dirty="0">
                <a:solidFill>
                  <a:srgbClr val="330066"/>
                </a:solidFill>
              </a:rPr>
              <a:t>повторение тела цикла </a:t>
            </a:r>
            <a:r>
              <a:rPr lang="ru-RU" sz="2000" b="1" i="1" dirty="0">
                <a:solidFill>
                  <a:srgbClr val="330066"/>
                </a:solidFill>
              </a:rPr>
              <a:t>заданное число </a:t>
            </a:r>
            <a:r>
              <a:rPr lang="ru-RU" sz="2000" b="1" i="1" dirty="0" smtClean="0">
                <a:solidFill>
                  <a:srgbClr val="330066"/>
                </a:solidFill>
              </a:rPr>
              <a:t>раз </a:t>
            </a:r>
            <a:br>
              <a:rPr lang="ru-RU" sz="2000" b="1" i="1" dirty="0" smtClean="0">
                <a:solidFill>
                  <a:srgbClr val="330066"/>
                </a:solidFill>
              </a:rPr>
            </a:br>
            <a:endParaRPr lang="ru-RU" sz="2000" b="1" i="1" dirty="0">
              <a:solidFill>
                <a:srgbClr val="330066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635729" y="3679606"/>
            <a:ext cx="3960440" cy="1854469"/>
            <a:chOff x="4635729" y="3679606"/>
            <a:chExt cx="3960440" cy="1854469"/>
          </a:xfrm>
        </p:grpSpPr>
        <p:sp>
          <p:nvSpPr>
            <p:cNvPr id="26" name="TextBox 25"/>
            <p:cNvSpPr txBox="1"/>
            <p:nvPr/>
          </p:nvSpPr>
          <p:spPr>
            <a:xfrm>
              <a:off x="4644008" y="4149080"/>
              <a:ext cx="38524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err="1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нц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i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k</a:t>
              </a:r>
              <a:r>
                <a:rPr lang="ru-RU" sz="2800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раз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тело цикла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</a:br>
              <a:r>
                <a:rPr lang="ru-RU" sz="2800" b="1" dirty="0" err="1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кц</a:t>
              </a:r>
              <a:endParaRPr lang="ru-RU" sz="28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635729" y="3679606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>
                  <a:solidFill>
                    <a:srgbClr val="000000"/>
                  </a:solidFill>
                </a:rPr>
                <a:t>Алгоритмический язык (</a:t>
              </a:r>
              <a:r>
                <a:rPr lang="ru-RU" i="1" u="sng" dirty="0" err="1" smtClean="0">
                  <a:solidFill>
                    <a:srgbClr val="000000"/>
                  </a:solidFill>
                </a:rPr>
                <a:t>КуМир</a:t>
              </a:r>
              <a:r>
                <a:rPr lang="ru-RU" i="1" u="sng" dirty="0" smtClean="0">
                  <a:solidFill>
                    <a:srgbClr val="000000"/>
                  </a:solidFill>
                </a:rPr>
                <a:t>):</a:t>
              </a:r>
              <a:endParaRPr lang="ru-RU" i="1" u="sng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414173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11300" y="2312876"/>
            <a:ext cx="597693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 со счётчиком (цикл «ДЛЯ») </a:t>
            </a:r>
            <a:r>
              <a:rPr lang="ru-RU" dirty="0">
                <a:solidFill>
                  <a:srgbClr val="330066"/>
                </a:solidFill>
              </a:rPr>
              <a:t>–</a:t>
            </a:r>
            <a:br>
              <a:rPr lang="ru-RU" dirty="0">
                <a:solidFill>
                  <a:srgbClr val="330066"/>
                </a:solidFill>
              </a:rPr>
            </a:br>
            <a:r>
              <a:rPr lang="ru-RU" sz="2000" dirty="0">
                <a:solidFill>
                  <a:srgbClr val="330066"/>
                </a:solidFill>
              </a:rPr>
              <a:t>повторение тела цикла </a:t>
            </a:r>
            <a:r>
              <a:rPr lang="ru-RU" sz="2000" b="1" i="1" dirty="0">
                <a:solidFill>
                  <a:srgbClr val="330066"/>
                </a:solidFill>
              </a:rPr>
              <a:t>заданное число </a:t>
            </a:r>
            <a:r>
              <a:rPr lang="ru-RU" sz="2000" b="1" i="1" dirty="0" smtClean="0">
                <a:solidFill>
                  <a:srgbClr val="330066"/>
                </a:solidFill>
              </a:rPr>
              <a:t>раз </a:t>
            </a:r>
            <a:br>
              <a:rPr lang="ru-RU" sz="2000" b="1" i="1" dirty="0" smtClean="0">
                <a:solidFill>
                  <a:srgbClr val="330066"/>
                </a:solidFill>
              </a:rPr>
            </a:br>
            <a:r>
              <a:rPr lang="ru-RU" sz="2000" b="1" i="1" dirty="0" smtClean="0">
                <a:solidFill>
                  <a:srgbClr val="330066"/>
                </a:solidFill>
              </a:rPr>
              <a:t>для </a:t>
            </a:r>
            <a:r>
              <a:rPr lang="en-US" sz="2000" b="1" i="1" dirty="0" err="1">
                <a:solidFill>
                  <a:srgbClr val="330066"/>
                </a:solidFill>
              </a:rPr>
              <a:t>i</a:t>
            </a:r>
            <a:r>
              <a:rPr lang="ru-RU" sz="2000" b="1" i="1" dirty="0">
                <a:solidFill>
                  <a:srgbClr val="330066"/>
                </a:solidFill>
              </a:rPr>
              <a:t>, изменяющегося от </a:t>
            </a:r>
            <a:r>
              <a:rPr lang="en-US" sz="2000" b="1" i="1" dirty="0">
                <a:solidFill>
                  <a:srgbClr val="330066"/>
                </a:solidFill>
              </a:rPr>
              <a:t>n </a:t>
            </a:r>
            <a:r>
              <a:rPr lang="ru-RU" sz="2000" b="1" i="1" dirty="0">
                <a:solidFill>
                  <a:srgbClr val="330066"/>
                </a:solidFill>
              </a:rPr>
              <a:t>до </a:t>
            </a:r>
            <a:r>
              <a:rPr lang="en-US" sz="2000" b="1" i="1" dirty="0">
                <a:solidFill>
                  <a:srgbClr val="330066"/>
                </a:solidFill>
              </a:rPr>
              <a:t>k</a:t>
            </a:r>
            <a:r>
              <a:rPr lang="ru-RU" sz="2000" b="1" i="1" dirty="0">
                <a:solidFill>
                  <a:srgbClr val="330066"/>
                </a:solidFill>
              </a:rPr>
              <a:t> с шагом </a:t>
            </a:r>
            <a:r>
              <a:rPr lang="ru-RU" sz="2000" b="1" i="1" dirty="0" smtClean="0">
                <a:solidFill>
                  <a:srgbClr val="330066"/>
                </a:solidFill>
              </a:rPr>
              <a:t>1 </a:t>
            </a:r>
            <a:endParaRPr lang="ru-RU" sz="2000" b="1" i="1" dirty="0">
              <a:solidFill>
                <a:srgbClr val="330066"/>
              </a:solidFill>
            </a:endParaRPr>
          </a:p>
        </p:txBody>
      </p:sp>
      <p:grpSp>
        <p:nvGrpSpPr>
          <p:cNvPr id="14341" name="Group 27"/>
          <p:cNvGrpSpPr>
            <a:grpSpLocks noChangeAspect="1"/>
          </p:cNvGrpSpPr>
          <p:nvPr/>
        </p:nvGrpSpPr>
        <p:grpSpPr bwMode="auto">
          <a:xfrm>
            <a:off x="947738" y="3717950"/>
            <a:ext cx="2579687" cy="2517775"/>
            <a:chOff x="5694" y="4383"/>
            <a:chExt cx="2736" cy="2670"/>
          </a:xfrm>
        </p:grpSpPr>
        <p:sp>
          <p:nvSpPr>
            <p:cNvPr id="14351" name="AutoShape 28"/>
            <p:cNvSpPr>
              <a:spLocks noChangeAspect="1" noChangeArrowheads="1"/>
            </p:cNvSpPr>
            <p:nvPr/>
          </p:nvSpPr>
          <p:spPr bwMode="auto">
            <a:xfrm>
              <a:off x="6207" y="4383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4352" name="AutoShape 29"/>
            <p:cNvSpPr>
              <a:spLocks noChangeAspect="1" noChangeArrowheads="1"/>
            </p:cNvSpPr>
            <p:nvPr/>
          </p:nvSpPr>
          <p:spPr bwMode="auto">
            <a:xfrm>
              <a:off x="6207" y="6720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4353" name="Line 30"/>
            <p:cNvSpPr>
              <a:spLocks noChangeAspect="1" noChangeShapeType="1"/>
            </p:cNvSpPr>
            <p:nvPr/>
          </p:nvSpPr>
          <p:spPr bwMode="auto">
            <a:xfrm>
              <a:off x="7119" y="4734"/>
              <a:ext cx="0" cy="2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4" name="Line 31"/>
            <p:cNvSpPr>
              <a:spLocks noChangeAspect="1" noChangeShapeType="1"/>
            </p:cNvSpPr>
            <p:nvPr/>
          </p:nvSpPr>
          <p:spPr bwMode="auto">
            <a:xfrm>
              <a:off x="7119" y="5409"/>
              <a:ext cx="0" cy="2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5" name="Rectangle 32"/>
            <p:cNvSpPr>
              <a:spLocks noChangeAspect="1" noChangeArrowheads="1"/>
            </p:cNvSpPr>
            <p:nvPr/>
          </p:nvSpPr>
          <p:spPr bwMode="auto">
            <a:xfrm>
              <a:off x="6207" y="5694"/>
              <a:ext cx="1824" cy="51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Тело цикла</a:t>
              </a:r>
            </a:p>
          </p:txBody>
        </p:sp>
        <p:sp>
          <p:nvSpPr>
            <p:cNvPr id="14356" name="AutoShape 33"/>
            <p:cNvSpPr>
              <a:spLocks noChangeAspect="1" noChangeArrowheads="1"/>
            </p:cNvSpPr>
            <p:nvPr/>
          </p:nvSpPr>
          <p:spPr bwMode="auto">
            <a:xfrm>
              <a:off x="5979" y="4953"/>
              <a:ext cx="2280" cy="456"/>
            </a:xfrm>
            <a:prstGeom prst="flowChartPreparat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600" i="1" dirty="0" err="1" smtClean="0">
                  <a:solidFill>
                    <a:srgbClr val="000000"/>
                  </a:solidFill>
                </a:rPr>
                <a:t>i</a:t>
              </a:r>
              <a:r>
                <a:rPr lang="en-US" sz="1600" i="1" dirty="0" smtClean="0">
                  <a:solidFill>
                    <a:srgbClr val="000000"/>
                  </a:solidFill>
                </a:rPr>
                <a:t> = n, k</a:t>
              </a:r>
              <a:r>
                <a:rPr lang="ru-RU" sz="1600" dirty="0">
                  <a:solidFill>
                    <a:srgbClr val="000000"/>
                  </a:solidFill>
                </a:rPr>
                <a:t/>
              </a:r>
              <a:br>
                <a:rPr lang="ru-RU" sz="1600" dirty="0">
                  <a:solidFill>
                    <a:srgbClr val="000000"/>
                  </a:solidFill>
                </a:rPr>
              </a:br>
              <a:endParaRPr lang="ru-RU" sz="1600" dirty="0">
                <a:solidFill>
                  <a:srgbClr val="000000"/>
                </a:solidFill>
              </a:endParaRPr>
            </a:p>
          </p:txBody>
        </p:sp>
        <p:sp>
          <p:nvSpPr>
            <p:cNvPr id="14357" name="Freeform 34"/>
            <p:cNvSpPr>
              <a:spLocks noChangeAspect="1"/>
            </p:cNvSpPr>
            <p:nvPr/>
          </p:nvSpPr>
          <p:spPr bwMode="auto">
            <a:xfrm>
              <a:off x="7119" y="5181"/>
              <a:ext cx="1311" cy="1539"/>
            </a:xfrm>
            <a:custGeom>
              <a:avLst/>
              <a:gdLst>
                <a:gd name="T0" fmla="*/ 1140 w 1311"/>
                <a:gd name="T1" fmla="*/ 0 h 1767"/>
                <a:gd name="T2" fmla="*/ 1311 w 1311"/>
                <a:gd name="T3" fmla="*/ 0 h 1767"/>
                <a:gd name="T4" fmla="*/ 1311 w 1311"/>
                <a:gd name="T5" fmla="*/ 1340 h 1767"/>
                <a:gd name="T6" fmla="*/ 0 w 1311"/>
                <a:gd name="T7" fmla="*/ 1340 h 1767"/>
                <a:gd name="T8" fmla="*/ 0 w 1311"/>
                <a:gd name="T9" fmla="*/ 1539 h 17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11" h="1767">
                  <a:moveTo>
                    <a:pt x="1140" y="0"/>
                  </a:moveTo>
                  <a:lnTo>
                    <a:pt x="1311" y="0"/>
                  </a:lnTo>
                  <a:lnTo>
                    <a:pt x="1311" y="1539"/>
                  </a:lnTo>
                  <a:lnTo>
                    <a:pt x="0" y="1539"/>
                  </a:lnTo>
                  <a:lnTo>
                    <a:pt x="0" y="1767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4358" name="Freeform 35"/>
            <p:cNvSpPr>
              <a:spLocks noChangeAspect="1"/>
            </p:cNvSpPr>
            <p:nvPr/>
          </p:nvSpPr>
          <p:spPr bwMode="auto">
            <a:xfrm>
              <a:off x="5694" y="5181"/>
              <a:ext cx="1425" cy="1197"/>
            </a:xfrm>
            <a:custGeom>
              <a:avLst/>
              <a:gdLst>
                <a:gd name="T0" fmla="*/ 285 w 1425"/>
                <a:gd name="T1" fmla="*/ 0 h 1197"/>
                <a:gd name="T2" fmla="*/ 0 w 1425"/>
                <a:gd name="T3" fmla="*/ 0 h 1197"/>
                <a:gd name="T4" fmla="*/ 0 w 1425"/>
                <a:gd name="T5" fmla="*/ 1197 h 1197"/>
                <a:gd name="T6" fmla="*/ 1425 w 1425"/>
                <a:gd name="T7" fmla="*/ 1197 h 1197"/>
                <a:gd name="T8" fmla="*/ 1425 w 1425"/>
                <a:gd name="T9" fmla="*/ 1026 h 119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25" h="1197">
                  <a:moveTo>
                    <a:pt x="285" y="0"/>
                  </a:moveTo>
                  <a:lnTo>
                    <a:pt x="0" y="0"/>
                  </a:lnTo>
                  <a:lnTo>
                    <a:pt x="0" y="1197"/>
                  </a:lnTo>
                  <a:lnTo>
                    <a:pt x="1425" y="1197"/>
                  </a:lnTo>
                  <a:lnTo>
                    <a:pt x="1425" y="1026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rgbClr val="330066"/>
                </a:solidFill>
              </a:rPr>
              <a:t>Циклический алгоритм</a:t>
            </a:r>
            <a:r>
              <a:rPr lang="ru-RU" sz="2400" dirty="0">
                <a:solidFill>
                  <a:srgbClr val="330066"/>
                </a:solidFill>
              </a:rPr>
              <a:t> – </a:t>
            </a:r>
            <a:r>
              <a:rPr lang="ru-RU" sz="2000" dirty="0">
                <a:solidFill>
                  <a:srgbClr val="330066"/>
                </a:solidFill>
              </a:rPr>
              <a:t>это алгоритм, в котором одна и та же последовательность команд (тело цикла) повторяется несколько раз (или ни разу) </a:t>
            </a:r>
            <a:r>
              <a:rPr lang="ru-RU" sz="2000" dirty="0" smtClean="0">
                <a:solidFill>
                  <a:srgbClr val="330066"/>
                </a:solidFill>
              </a:rPr>
              <a:t>в </a:t>
            </a:r>
            <a:r>
              <a:rPr lang="ru-RU" sz="2000" dirty="0">
                <a:solidFill>
                  <a:srgbClr val="330066"/>
                </a:solidFill>
              </a:rPr>
              <a:t>зависимости от некоторого условия.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4635729" y="3679606"/>
            <a:ext cx="3960440" cy="1873630"/>
            <a:chOff x="4635729" y="3679606"/>
            <a:chExt cx="3960440" cy="1873630"/>
          </a:xfrm>
        </p:grpSpPr>
        <p:sp>
          <p:nvSpPr>
            <p:cNvPr id="23" name="TextBox 22"/>
            <p:cNvSpPr txBox="1"/>
            <p:nvPr/>
          </p:nvSpPr>
          <p:spPr>
            <a:xfrm>
              <a:off x="4644008" y="4168241"/>
              <a:ext cx="38524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err="1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нц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для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i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i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от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i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n</a:t>
              </a:r>
              <a:r>
                <a:rPr lang="ru-RU" sz="2800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до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i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k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тело цикла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</a:br>
              <a:r>
                <a:rPr lang="ru-RU" sz="2800" b="1" dirty="0" err="1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кц</a:t>
              </a:r>
              <a:endParaRPr lang="ru-RU" sz="28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35729" y="3679606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>
                  <a:solidFill>
                    <a:srgbClr val="000000"/>
                  </a:solidFill>
                </a:rPr>
                <a:t>Алгоритмический язык (</a:t>
              </a:r>
              <a:r>
                <a:rPr lang="ru-RU" i="1" u="sng" dirty="0" err="1" smtClean="0">
                  <a:solidFill>
                    <a:srgbClr val="000000"/>
                  </a:solidFill>
                </a:rPr>
                <a:t>КуМир</a:t>
              </a:r>
              <a:r>
                <a:rPr lang="ru-RU" i="1" u="sng" dirty="0" smtClean="0">
                  <a:solidFill>
                    <a:srgbClr val="000000"/>
                  </a:solidFill>
                </a:rPr>
                <a:t>):</a:t>
              </a:r>
              <a:endParaRPr lang="ru-RU" i="1" u="sng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649403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Циклический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одна и та же последовательность команд (тело цикла) повторяется несколько раз (или ни разу) </a:t>
            </a: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зависимости от некоторого условия.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0" y="2312876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 с предусловием (цикл «ПОКА») </a:t>
            </a:r>
            <a:r>
              <a:rPr lang="ru-RU" dirty="0">
                <a:solidFill>
                  <a:schemeClr val="tx2"/>
                </a:solidFill>
              </a:rPr>
              <a:t>–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повторение тела цикла </a:t>
            </a:r>
            <a:r>
              <a:rPr lang="ru-RU" sz="2000" dirty="0" smtClean="0">
                <a:solidFill>
                  <a:schemeClr val="tx2"/>
                </a:solidFill>
              </a:rPr>
              <a:t/>
            </a:r>
            <a:br>
              <a:rPr lang="ru-RU" sz="2000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>пока </a:t>
            </a:r>
            <a:r>
              <a:rPr lang="ru-RU" sz="2000" b="1" i="1" dirty="0">
                <a:solidFill>
                  <a:schemeClr val="tx2"/>
                </a:solidFill>
              </a:rPr>
              <a:t>условие </a:t>
            </a:r>
            <a:r>
              <a:rPr lang="ru-RU" sz="2000" b="1" i="1" dirty="0" smtClean="0">
                <a:solidFill>
                  <a:schemeClr val="tx2"/>
                </a:solidFill>
              </a:rPr>
              <a:t>продолжения цикла выполняется</a:t>
            </a:r>
            <a:endParaRPr lang="ru-RU" sz="2000" b="1" i="1" dirty="0">
              <a:solidFill>
                <a:schemeClr val="tx2"/>
              </a:solidFill>
            </a:endParaRPr>
          </a:p>
        </p:txBody>
      </p:sp>
      <p:grpSp>
        <p:nvGrpSpPr>
          <p:cNvPr id="12293" name="Group 7"/>
          <p:cNvGrpSpPr>
            <a:grpSpLocks noChangeAspect="1"/>
          </p:cNvGrpSpPr>
          <p:nvPr/>
        </p:nvGrpSpPr>
        <p:grpSpPr bwMode="auto">
          <a:xfrm>
            <a:off x="395288" y="3500438"/>
            <a:ext cx="3573462" cy="2519362"/>
            <a:chOff x="1476" y="12203"/>
            <a:chExt cx="3705" cy="2611"/>
          </a:xfrm>
        </p:grpSpPr>
        <p:sp>
          <p:nvSpPr>
            <p:cNvPr id="12306" name="Text Box 8"/>
            <p:cNvSpPr txBox="1">
              <a:spLocks noChangeAspect="1" noChangeArrowheads="1"/>
            </p:cNvSpPr>
            <p:nvPr/>
          </p:nvSpPr>
          <p:spPr bwMode="auto">
            <a:xfrm>
              <a:off x="4497" y="12990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нет</a:t>
              </a:r>
            </a:p>
          </p:txBody>
        </p:sp>
        <p:sp>
          <p:nvSpPr>
            <p:cNvPr id="12307" name="AutoShape 9"/>
            <p:cNvSpPr>
              <a:spLocks noChangeAspect="1" noChangeArrowheads="1"/>
            </p:cNvSpPr>
            <p:nvPr/>
          </p:nvSpPr>
          <p:spPr bwMode="auto">
            <a:xfrm>
              <a:off x="2709" y="12203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12308" name="AutoShape 10"/>
            <p:cNvSpPr>
              <a:spLocks noChangeAspect="1" noChangeArrowheads="1"/>
            </p:cNvSpPr>
            <p:nvPr/>
          </p:nvSpPr>
          <p:spPr bwMode="auto">
            <a:xfrm>
              <a:off x="2730" y="14481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12309" name="Rectangle 11"/>
            <p:cNvSpPr>
              <a:spLocks noChangeAspect="1" noChangeArrowheads="1"/>
            </p:cNvSpPr>
            <p:nvPr/>
          </p:nvSpPr>
          <p:spPr bwMode="auto">
            <a:xfrm>
              <a:off x="1722" y="13674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Тело</a:t>
              </a:r>
              <a:br>
                <a:rPr lang="ru-RU" sz="1600"/>
              </a:br>
              <a:r>
                <a:rPr lang="ru-RU" sz="1600"/>
                <a:t>цикла</a:t>
              </a:r>
            </a:p>
          </p:txBody>
        </p:sp>
        <p:sp>
          <p:nvSpPr>
            <p:cNvPr id="12310" name="Line 12"/>
            <p:cNvSpPr>
              <a:spLocks noChangeAspect="1" noChangeShapeType="1"/>
            </p:cNvSpPr>
            <p:nvPr/>
          </p:nvSpPr>
          <p:spPr bwMode="auto">
            <a:xfrm>
              <a:off x="3621" y="13139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AutoShape 13"/>
            <p:cNvSpPr>
              <a:spLocks noChangeAspect="1" noChangeArrowheads="1"/>
            </p:cNvSpPr>
            <p:nvPr/>
          </p:nvSpPr>
          <p:spPr bwMode="auto">
            <a:xfrm>
              <a:off x="2502" y="12990"/>
              <a:ext cx="2166" cy="668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12312" name="Freeform 14"/>
            <p:cNvSpPr>
              <a:spLocks noChangeAspect="1"/>
            </p:cNvSpPr>
            <p:nvPr/>
          </p:nvSpPr>
          <p:spPr bwMode="auto">
            <a:xfrm>
              <a:off x="2349" y="13332"/>
              <a:ext cx="171" cy="342"/>
            </a:xfrm>
            <a:custGeom>
              <a:avLst/>
              <a:gdLst>
                <a:gd name="T0" fmla="*/ 171 w 171"/>
                <a:gd name="T1" fmla="*/ 0 h 342"/>
                <a:gd name="T2" fmla="*/ 0 w 171"/>
                <a:gd name="T3" fmla="*/ 0 h 342"/>
                <a:gd name="T4" fmla="*/ 0 w 171"/>
                <a:gd name="T5" fmla="*/ 342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3" name="Text Box 15"/>
            <p:cNvSpPr txBox="1">
              <a:spLocks noChangeAspect="1" noChangeArrowheads="1"/>
            </p:cNvSpPr>
            <p:nvPr/>
          </p:nvSpPr>
          <p:spPr bwMode="auto">
            <a:xfrm>
              <a:off x="2178" y="13013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12314" name="Line 16"/>
            <p:cNvSpPr>
              <a:spLocks noChangeAspect="1" noChangeShapeType="1"/>
            </p:cNvSpPr>
            <p:nvPr/>
          </p:nvSpPr>
          <p:spPr bwMode="auto">
            <a:xfrm flipV="1">
              <a:off x="3585" y="12534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Freeform 17"/>
            <p:cNvSpPr>
              <a:spLocks noChangeAspect="1"/>
            </p:cNvSpPr>
            <p:nvPr/>
          </p:nvSpPr>
          <p:spPr bwMode="auto">
            <a:xfrm>
              <a:off x="1476" y="12705"/>
              <a:ext cx="2109" cy="1710"/>
            </a:xfrm>
            <a:custGeom>
              <a:avLst/>
              <a:gdLst>
                <a:gd name="T0" fmla="*/ 855 w 2109"/>
                <a:gd name="T1" fmla="*/ 1596 h 1710"/>
                <a:gd name="T2" fmla="*/ 855 w 2109"/>
                <a:gd name="T3" fmla="*/ 1710 h 1710"/>
                <a:gd name="T4" fmla="*/ 0 w 2109"/>
                <a:gd name="T5" fmla="*/ 1710 h 1710"/>
                <a:gd name="T6" fmla="*/ 0 w 2109"/>
                <a:gd name="T7" fmla="*/ 0 h 1710"/>
                <a:gd name="T8" fmla="*/ 2109 w 2109"/>
                <a:gd name="T9" fmla="*/ 0 h 1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9" h="1710">
                  <a:moveTo>
                    <a:pt x="855" y="1596"/>
                  </a:moveTo>
                  <a:lnTo>
                    <a:pt x="855" y="1710"/>
                  </a:lnTo>
                  <a:lnTo>
                    <a:pt x="0" y="1710"/>
                  </a:lnTo>
                  <a:lnTo>
                    <a:pt x="0" y="0"/>
                  </a:lnTo>
                  <a:lnTo>
                    <a:pt x="2109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16" name="Freeform 18"/>
            <p:cNvSpPr>
              <a:spLocks noChangeAspect="1"/>
            </p:cNvSpPr>
            <p:nvPr/>
          </p:nvSpPr>
          <p:spPr bwMode="auto">
            <a:xfrm>
              <a:off x="3585" y="13332"/>
              <a:ext cx="1254" cy="1140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741 h 1140"/>
                <a:gd name="T6" fmla="*/ 0 w 1254"/>
                <a:gd name="T7" fmla="*/ 741 h 1140"/>
                <a:gd name="T8" fmla="*/ 0 w 1254"/>
                <a:gd name="T9" fmla="*/ 1140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294" name="Group 19"/>
          <p:cNvGrpSpPr>
            <a:grpSpLocks noChangeAspect="1"/>
          </p:cNvGrpSpPr>
          <p:nvPr/>
        </p:nvGrpSpPr>
        <p:grpSpPr bwMode="auto">
          <a:xfrm>
            <a:off x="5464175" y="3500438"/>
            <a:ext cx="3536950" cy="2519362"/>
            <a:chOff x="5352" y="12420"/>
            <a:chExt cx="3762" cy="2679"/>
          </a:xfrm>
        </p:grpSpPr>
        <p:sp>
          <p:nvSpPr>
            <p:cNvPr id="12295" name="AutoShape 20"/>
            <p:cNvSpPr>
              <a:spLocks noChangeAspect="1" noChangeArrowheads="1"/>
            </p:cNvSpPr>
            <p:nvPr/>
          </p:nvSpPr>
          <p:spPr bwMode="auto">
            <a:xfrm>
              <a:off x="6585" y="12420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12296" name="AutoShape 21"/>
            <p:cNvSpPr>
              <a:spLocks noChangeAspect="1" noChangeArrowheads="1"/>
            </p:cNvSpPr>
            <p:nvPr/>
          </p:nvSpPr>
          <p:spPr bwMode="auto">
            <a:xfrm>
              <a:off x="6606" y="14766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12297" name="Rectangle 22"/>
            <p:cNvSpPr>
              <a:spLocks noChangeAspect="1" noChangeArrowheads="1"/>
            </p:cNvSpPr>
            <p:nvPr/>
          </p:nvSpPr>
          <p:spPr bwMode="auto">
            <a:xfrm>
              <a:off x="5598" y="13959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Смотреть</a:t>
              </a:r>
              <a:br>
                <a:rPr lang="ru-RU" sz="1600"/>
              </a:br>
              <a:r>
                <a:rPr lang="ru-RU" sz="1600"/>
                <a:t>ТВ</a:t>
              </a:r>
            </a:p>
          </p:txBody>
        </p:sp>
        <p:sp>
          <p:nvSpPr>
            <p:cNvPr id="12298" name="Line 23"/>
            <p:cNvSpPr>
              <a:spLocks noChangeAspect="1" noChangeShapeType="1"/>
            </p:cNvSpPr>
            <p:nvPr/>
          </p:nvSpPr>
          <p:spPr bwMode="auto">
            <a:xfrm>
              <a:off x="7497" y="13356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AutoShape 24"/>
            <p:cNvSpPr>
              <a:spLocks noChangeAspect="1" noChangeArrowheads="1"/>
            </p:cNvSpPr>
            <p:nvPr/>
          </p:nvSpPr>
          <p:spPr bwMode="auto">
            <a:xfrm>
              <a:off x="6378" y="13207"/>
              <a:ext cx="2166" cy="809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400"/>
                <a:t>Меньше 23.00?</a:t>
              </a:r>
            </a:p>
          </p:txBody>
        </p:sp>
        <p:sp>
          <p:nvSpPr>
            <p:cNvPr id="12300" name="Freeform 25"/>
            <p:cNvSpPr>
              <a:spLocks noChangeAspect="1"/>
            </p:cNvSpPr>
            <p:nvPr/>
          </p:nvSpPr>
          <p:spPr bwMode="auto">
            <a:xfrm>
              <a:off x="6225" y="13617"/>
              <a:ext cx="171" cy="342"/>
            </a:xfrm>
            <a:custGeom>
              <a:avLst/>
              <a:gdLst>
                <a:gd name="T0" fmla="*/ 171 w 171"/>
                <a:gd name="T1" fmla="*/ 0 h 342"/>
                <a:gd name="T2" fmla="*/ 0 w 171"/>
                <a:gd name="T3" fmla="*/ 0 h 342"/>
                <a:gd name="T4" fmla="*/ 0 w 171"/>
                <a:gd name="T5" fmla="*/ 342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Text Box 26"/>
            <p:cNvSpPr txBox="1">
              <a:spLocks noChangeAspect="1" noChangeArrowheads="1"/>
            </p:cNvSpPr>
            <p:nvPr/>
          </p:nvSpPr>
          <p:spPr bwMode="auto">
            <a:xfrm>
              <a:off x="6036" y="13275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12302" name="Line 27"/>
            <p:cNvSpPr>
              <a:spLocks noChangeAspect="1" noChangeShapeType="1"/>
            </p:cNvSpPr>
            <p:nvPr/>
          </p:nvSpPr>
          <p:spPr bwMode="auto">
            <a:xfrm flipV="1">
              <a:off x="7461" y="12751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Freeform 28"/>
            <p:cNvSpPr>
              <a:spLocks noChangeAspect="1"/>
            </p:cNvSpPr>
            <p:nvPr/>
          </p:nvSpPr>
          <p:spPr bwMode="auto">
            <a:xfrm>
              <a:off x="5352" y="12922"/>
              <a:ext cx="2109" cy="1778"/>
            </a:xfrm>
            <a:custGeom>
              <a:avLst/>
              <a:gdLst>
                <a:gd name="T0" fmla="*/ 855 w 2109"/>
                <a:gd name="T1" fmla="*/ 1659 h 1710"/>
                <a:gd name="T2" fmla="*/ 855 w 2109"/>
                <a:gd name="T3" fmla="*/ 1778 h 1710"/>
                <a:gd name="T4" fmla="*/ 0 w 2109"/>
                <a:gd name="T5" fmla="*/ 1778 h 1710"/>
                <a:gd name="T6" fmla="*/ 0 w 2109"/>
                <a:gd name="T7" fmla="*/ 0 h 1710"/>
                <a:gd name="T8" fmla="*/ 2109 w 2109"/>
                <a:gd name="T9" fmla="*/ 0 h 1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9" h="1710">
                  <a:moveTo>
                    <a:pt x="855" y="1596"/>
                  </a:moveTo>
                  <a:lnTo>
                    <a:pt x="855" y="1710"/>
                  </a:lnTo>
                  <a:lnTo>
                    <a:pt x="0" y="1710"/>
                  </a:lnTo>
                  <a:lnTo>
                    <a:pt x="0" y="0"/>
                  </a:lnTo>
                  <a:lnTo>
                    <a:pt x="2109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Freeform 29"/>
            <p:cNvSpPr>
              <a:spLocks noChangeAspect="1"/>
            </p:cNvSpPr>
            <p:nvPr/>
          </p:nvSpPr>
          <p:spPr bwMode="auto">
            <a:xfrm>
              <a:off x="7461" y="13617"/>
              <a:ext cx="1254" cy="1140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741 h 1140"/>
                <a:gd name="T6" fmla="*/ 0 w 1254"/>
                <a:gd name="T7" fmla="*/ 741 h 1140"/>
                <a:gd name="T8" fmla="*/ 0 w 1254"/>
                <a:gd name="T9" fmla="*/ 1140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Text Box 30"/>
            <p:cNvSpPr txBox="1">
              <a:spLocks noChangeAspect="1" noChangeArrowheads="1"/>
            </p:cNvSpPr>
            <p:nvPr/>
          </p:nvSpPr>
          <p:spPr bwMode="auto">
            <a:xfrm>
              <a:off x="8430" y="13275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нет</a:t>
              </a: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grpSp>
        <p:nvGrpSpPr>
          <p:cNvPr id="12293" name="Group 7"/>
          <p:cNvGrpSpPr>
            <a:grpSpLocks noChangeAspect="1"/>
          </p:cNvGrpSpPr>
          <p:nvPr/>
        </p:nvGrpSpPr>
        <p:grpSpPr bwMode="auto">
          <a:xfrm>
            <a:off x="395288" y="3500438"/>
            <a:ext cx="3573462" cy="2519362"/>
            <a:chOff x="1476" y="12203"/>
            <a:chExt cx="3705" cy="2611"/>
          </a:xfrm>
        </p:grpSpPr>
        <p:sp>
          <p:nvSpPr>
            <p:cNvPr id="12306" name="Text Box 8"/>
            <p:cNvSpPr txBox="1">
              <a:spLocks noChangeAspect="1" noChangeArrowheads="1"/>
            </p:cNvSpPr>
            <p:nvPr/>
          </p:nvSpPr>
          <p:spPr bwMode="auto">
            <a:xfrm>
              <a:off x="4497" y="12990"/>
              <a:ext cx="684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нет</a:t>
              </a:r>
            </a:p>
          </p:txBody>
        </p:sp>
        <p:sp>
          <p:nvSpPr>
            <p:cNvPr id="12307" name="AutoShape 9"/>
            <p:cNvSpPr>
              <a:spLocks noChangeAspect="1" noChangeArrowheads="1"/>
            </p:cNvSpPr>
            <p:nvPr/>
          </p:nvSpPr>
          <p:spPr bwMode="auto">
            <a:xfrm>
              <a:off x="2709" y="12203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2308" name="AutoShape 10"/>
            <p:cNvSpPr>
              <a:spLocks noChangeAspect="1" noChangeArrowheads="1"/>
            </p:cNvSpPr>
            <p:nvPr/>
          </p:nvSpPr>
          <p:spPr bwMode="auto">
            <a:xfrm>
              <a:off x="2730" y="14481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2309" name="Rectangle 11"/>
            <p:cNvSpPr>
              <a:spLocks noChangeAspect="1" noChangeArrowheads="1"/>
            </p:cNvSpPr>
            <p:nvPr/>
          </p:nvSpPr>
          <p:spPr bwMode="auto">
            <a:xfrm>
              <a:off x="1722" y="13674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Тело</a:t>
              </a:r>
              <a:br>
                <a:rPr lang="ru-RU" sz="1600">
                  <a:solidFill>
                    <a:srgbClr val="000000"/>
                  </a:solidFill>
                </a:rPr>
              </a:br>
              <a:r>
                <a:rPr lang="ru-RU" sz="1600">
                  <a:solidFill>
                    <a:srgbClr val="000000"/>
                  </a:solidFill>
                </a:rPr>
                <a:t>цикла</a:t>
              </a:r>
            </a:p>
          </p:txBody>
        </p:sp>
        <p:sp>
          <p:nvSpPr>
            <p:cNvPr id="12310" name="Line 12"/>
            <p:cNvSpPr>
              <a:spLocks noChangeAspect="1" noChangeShapeType="1"/>
            </p:cNvSpPr>
            <p:nvPr/>
          </p:nvSpPr>
          <p:spPr bwMode="auto">
            <a:xfrm>
              <a:off x="3621" y="13139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311" name="AutoShape 13"/>
            <p:cNvSpPr>
              <a:spLocks noChangeAspect="1" noChangeArrowheads="1"/>
            </p:cNvSpPr>
            <p:nvPr/>
          </p:nvSpPr>
          <p:spPr bwMode="auto">
            <a:xfrm>
              <a:off x="2502" y="12990"/>
              <a:ext cx="2166" cy="668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Условие</a:t>
              </a:r>
            </a:p>
          </p:txBody>
        </p:sp>
        <p:sp>
          <p:nvSpPr>
            <p:cNvPr id="12312" name="Freeform 14"/>
            <p:cNvSpPr>
              <a:spLocks noChangeAspect="1"/>
            </p:cNvSpPr>
            <p:nvPr/>
          </p:nvSpPr>
          <p:spPr bwMode="auto">
            <a:xfrm>
              <a:off x="2349" y="13332"/>
              <a:ext cx="171" cy="342"/>
            </a:xfrm>
            <a:custGeom>
              <a:avLst/>
              <a:gdLst>
                <a:gd name="T0" fmla="*/ 171 w 171"/>
                <a:gd name="T1" fmla="*/ 0 h 342"/>
                <a:gd name="T2" fmla="*/ 0 w 171"/>
                <a:gd name="T3" fmla="*/ 0 h 342"/>
                <a:gd name="T4" fmla="*/ 0 w 171"/>
                <a:gd name="T5" fmla="*/ 342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313" name="Text Box 15"/>
            <p:cNvSpPr txBox="1">
              <a:spLocks noChangeAspect="1" noChangeArrowheads="1"/>
            </p:cNvSpPr>
            <p:nvPr/>
          </p:nvSpPr>
          <p:spPr bwMode="auto">
            <a:xfrm>
              <a:off x="2178" y="13013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12314" name="Line 16"/>
            <p:cNvSpPr>
              <a:spLocks noChangeAspect="1" noChangeShapeType="1"/>
            </p:cNvSpPr>
            <p:nvPr/>
          </p:nvSpPr>
          <p:spPr bwMode="auto">
            <a:xfrm flipV="1">
              <a:off x="3585" y="12534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315" name="Freeform 17"/>
            <p:cNvSpPr>
              <a:spLocks noChangeAspect="1"/>
            </p:cNvSpPr>
            <p:nvPr/>
          </p:nvSpPr>
          <p:spPr bwMode="auto">
            <a:xfrm>
              <a:off x="1476" y="12705"/>
              <a:ext cx="2109" cy="1710"/>
            </a:xfrm>
            <a:custGeom>
              <a:avLst/>
              <a:gdLst>
                <a:gd name="T0" fmla="*/ 855 w 2109"/>
                <a:gd name="T1" fmla="*/ 1596 h 1710"/>
                <a:gd name="T2" fmla="*/ 855 w 2109"/>
                <a:gd name="T3" fmla="*/ 1710 h 1710"/>
                <a:gd name="T4" fmla="*/ 0 w 2109"/>
                <a:gd name="T5" fmla="*/ 1710 h 1710"/>
                <a:gd name="T6" fmla="*/ 0 w 2109"/>
                <a:gd name="T7" fmla="*/ 0 h 1710"/>
                <a:gd name="T8" fmla="*/ 2109 w 2109"/>
                <a:gd name="T9" fmla="*/ 0 h 17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09" h="1710">
                  <a:moveTo>
                    <a:pt x="855" y="1596"/>
                  </a:moveTo>
                  <a:lnTo>
                    <a:pt x="855" y="1710"/>
                  </a:lnTo>
                  <a:lnTo>
                    <a:pt x="0" y="1710"/>
                  </a:lnTo>
                  <a:lnTo>
                    <a:pt x="0" y="0"/>
                  </a:lnTo>
                  <a:lnTo>
                    <a:pt x="2109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2316" name="Freeform 18"/>
            <p:cNvSpPr>
              <a:spLocks noChangeAspect="1"/>
            </p:cNvSpPr>
            <p:nvPr/>
          </p:nvSpPr>
          <p:spPr bwMode="auto">
            <a:xfrm>
              <a:off x="3585" y="13332"/>
              <a:ext cx="1254" cy="1140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741 h 1140"/>
                <a:gd name="T6" fmla="*/ 0 w 1254"/>
                <a:gd name="T7" fmla="*/ 741 h 1140"/>
                <a:gd name="T8" fmla="*/ 0 w 1254"/>
                <a:gd name="T9" fmla="*/ 1140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Циклический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одна и та же последовательность команд (тело цикла) повторяется несколько раз (или ни разу) </a:t>
            </a: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зависимости от некоторого условия.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0" y="2312876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 с предусловием (цикл «ПОКА») </a:t>
            </a:r>
            <a:r>
              <a:rPr lang="ru-RU" dirty="0">
                <a:solidFill>
                  <a:schemeClr val="tx2"/>
                </a:solidFill>
              </a:rPr>
              <a:t>–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повторение тела цикла </a:t>
            </a:r>
            <a:r>
              <a:rPr lang="ru-RU" sz="2000" dirty="0" smtClean="0">
                <a:solidFill>
                  <a:schemeClr val="tx2"/>
                </a:solidFill>
              </a:rPr>
              <a:t/>
            </a:r>
            <a:br>
              <a:rPr lang="ru-RU" sz="2000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>пока </a:t>
            </a:r>
            <a:r>
              <a:rPr lang="ru-RU" sz="2000" b="1" i="1" dirty="0">
                <a:solidFill>
                  <a:schemeClr val="tx2"/>
                </a:solidFill>
              </a:rPr>
              <a:t>условие </a:t>
            </a:r>
            <a:r>
              <a:rPr lang="ru-RU" sz="2000" b="1" i="1" dirty="0" smtClean="0">
                <a:solidFill>
                  <a:schemeClr val="tx2"/>
                </a:solidFill>
              </a:rPr>
              <a:t>продолжения цикла выполняется</a:t>
            </a:r>
            <a:endParaRPr lang="ru-RU" sz="2000" b="1" i="1" dirty="0">
              <a:solidFill>
                <a:schemeClr val="tx2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932040" y="3454349"/>
            <a:ext cx="3960440" cy="2070455"/>
            <a:chOff x="4932040" y="3454349"/>
            <a:chExt cx="3960440" cy="2070455"/>
          </a:xfrm>
        </p:grpSpPr>
        <p:sp>
          <p:nvSpPr>
            <p:cNvPr id="34" name="TextBox 33"/>
            <p:cNvSpPr txBox="1"/>
            <p:nvPr/>
          </p:nvSpPr>
          <p:spPr>
            <a:xfrm>
              <a:off x="4968044" y="4139809"/>
              <a:ext cx="370808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err="1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нц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пока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условие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тело цикла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b="1" dirty="0" err="1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кц</a:t>
              </a:r>
              <a:endParaRPr lang="ru-RU" sz="2800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32040" y="3454349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/>
                <a:t>Алгоритмический язык (</a:t>
              </a:r>
              <a:r>
                <a:rPr lang="ru-RU" i="1" u="sng" dirty="0" err="1" smtClean="0"/>
                <a:t>КуМир</a:t>
              </a:r>
              <a:r>
                <a:rPr lang="ru-RU" i="1" u="sng" dirty="0" smtClean="0"/>
                <a:t>):</a:t>
              </a:r>
              <a:endParaRPr lang="ru-RU" i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116148683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2315778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 с постусловием (цикл «ДО») </a:t>
            </a:r>
            <a:r>
              <a:rPr lang="ru-RU" dirty="0">
                <a:solidFill>
                  <a:schemeClr val="tx2"/>
                </a:solidFill>
              </a:rPr>
              <a:t>–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повторение тела цикла </a:t>
            </a:r>
            <a:r>
              <a:rPr lang="ru-RU" sz="2000" dirty="0" smtClean="0">
                <a:solidFill>
                  <a:schemeClr val="tx2"/>
                </a:solidFill>
              </a:rPr>
              <a:t/>
            </a:r>
            <a:br>
              <a:rPr lang="ru-RU" sz="2000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>до </a:t>
            </a:r>
            <a:r>
              <a:rPr lang="ru-RU" sz="2000" b="1" i="1" dirty="0">
                <a:solidFill>
                  <a:schemeClr val="tx2"/>
                </a:solidFill>
              </a:rPr>
              <a:t>выполнения </a:t>
            </a:r>
            <a:r>
              <a:rPr lang="ru-RU" sz="2000" b="1" i="1" dirty="0" smtClean="0">
                <a:solidFill>
                  <a:schemeClr val="tx2"/>
                </a:solidFill>
              </a:rPr>
              <a:t>условия окончания цикла</a:t>
            </a:r>
            <a:r>
              <a:rPr lang="ru-RU" dirty="0" smtClean="0"/>
              <a:t> </a:t>
            </a:r>
            <a:endParaRPr lang="ru-RU" dirty="0"/>
          </a:p>
        </p:txBody>
      </p:sp>
      <p:grpSp>
        <p:nvGrpSpPr>
          <p:cNvPr id="13317" name="Group 29"/>
          <p:cNvGrpSpPr>
            <a:grpSpLocks noChangeAspect="1"/>
          </p:cNvGrpSpPr>
          <p:nvPr/>
        </p:nvGrpSpPr>
        <p:grpSpPr bwMode="auto">
          <a:xfrm>
            <a:off x="936625" y="3429000"/>
            <a:ext cx="2555875" cy="2879725"/>
            <a:chOff x="2388" y="8735"/>
            <a:chExt cx="2907" cy="3277"/>
          </a:xfrm>
        </p:grpSpPr>
        <p:sp>
          <p:nvSpPr>
            <p:cNvPr id="13329" name="AutoShape 30"/>
            <p:cNvSpPr>
              <a:spLocks noChangeAspect="1" noChangeArrowheads="1"/>
            </p:cNvSpPr>
            <p:nvPr/>
          </p:nvSpPr>
          <p:spPr bwMode="auto">
            <a:xfrm>
              <a:off x="2955" y="8735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13330" name="AutoShape 31"/>
            <p:cNvSpPr>
              <a:spLocks noChangeAspect="1" noChangeArrowheads="1"/>
            </p:cNvSpPr>
            <p:nvPr/>
          </p:nvSpPr>
          <p:spPr bwMode="auto">
            <a:xfrm>
              <a:off x="2901" y="11679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13331" name="Rectangle 32"/>
            <p:cNvSpPr>
              <a:spLocks noChangeAspect="1" noChangeArrowheads="1"/>
            </p:cNvSpPr>
            <p:nvPr/>
          </p:nvSpPr>
          <p:spPr bwMode="auto">
            <a:xfrm>
              <a:off x="3243" y="9513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Тело</a:t>
              </a:r>
              <a:br>
                <a:rPr lang="ru-RU" sz="1600"/>
              </a:br>
              <a:r>
                <a:rPr lang="ru-RU" sz="1600"/>
                <a:t>цикла</a:t>
              </a:r>
            </a:p>
          </p:txBody>
        </p:sp>
        <p:sp>
          <p:nvSpPr>
            <p:cNvPr id="13332" name="Line 33"/>
            <p:cNvSpPr>
              <a:spLocks noChangeAspect="1" noChangeShapeType="1"/>
            </p:cNvSpPr>
            <p:nvPr/>
          </p:nvSpPr>
          <p:spPr bwMode="auto">
            <a:xfrm>
              <a:off x="3813" y="10140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AutoShape 34"/>
            <p:cNvSpPr>
              <a:spLocks noChangeAspect="1" noChangeArrowheads="1"/>
            </p:cNvSpPr>
            <p:nvPr/>
          </p:nvSpPr>
          <p:spPr bwMode="auto">
            <a:xfrm>
              <a:off x="2730" y="10368"/>
              <a:ext cx="2166" cy="809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13334" name="Text Box 35"/>
            <p:cNvSpPr txBox="1">
              <a:spLocks noChangeAspect="1" noChangeArrowheads="1"/>
            </p:cNvSpPr>
            <p:nvPr/>
          </p:nvSpPr>
          <p:spPr bwMode="auto">
            <a:xfrm>
              <a:off x="2388" y="10425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13335" name="Line 36"/>
            <p:cNvSpPr>
              <a:spLocks noChangeAspect="1" noChangeShapeType="1"/>
            </p:cNvSpPr>
            <p:nvPr/>
          </p:nvSpPr>
          <p:spPr bwMode="auto">
            <a:xfrm flipV="1">
              <a:off x="3831" y="9066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6" name="Freeform 37"/>
            <p:cNvSpPr>
              <a:spLocks noChangeAspect="1"/>
            </p:cNvSpPr>
            <p:nvPr/>
          </p:nvSpPr>
          <p:spPr bwMode="auto">
            <a:xfrm flipH="1">
              <a:off x="2559" y="10767"/>
              <a:ext cx="1254" cy="912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593 h 1140"/>
                <a:gd name="T6" fmla="*/ 0 w 1254"/>
                <a:gd name="T7" fmla="*/ 593 h 1140"/>
                <a:gd name="T8" fmla="*/ 0 w 1254"/>
                <a:gd name="T9" fmla="*/ 912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37" name="Text Box 38"/>
            <p:cNvSpPr txBox="1">
              <a:spLocks noChangeAspect="1" noChangeArrowheads="1"/>
            </p:cNvSpPr>
            <p:nvPr/>
          </p:nvSpPr>
          <p:spPr bwMode="auto">
            <a:xfrm>
              <a:off x="4668" y="10425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3338" name="Freeform 39"/>
            <p:cNvSpPr>
              <a:spLocks noChangeAspect="1"/>
            </p:cNvSpPr>
            <p:nvPr/>
          </p:nvSpPr>
          <p:spPr bwMode="auto">
            <a:xfrm>
              <a:off x="3813" y="9228"/>
              <a:ext cx="1368" cy="1539"/>
            </a:xfrm>
            <a:custGeom>
              <a:avLst/>
              <a:gdLst>
                <a:gd name="T0" fmla="*/ 1083 w 1368"/>
                <a:gd name="T1" fmla="*/ 1539 h 1539"/>
                <a:gd name="T2" fmla="*/ 1368 w 1368"/>
                <a:gd name="T3" fmla="*/ 1539 h 1539"/>
                <a:gd name="T4" fmla="*/ 1368 w 1368"/>
                <a:gd name="T5" fmla="*/ 0 h 1539"/>
                <a:gd name="T6" fmla="*/ 0 w 1368"/>
                <a:gd name="T7" fmla="*/ 0 h 15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68" h="1539">
                  <a:moveTo>
                    <a:pt x="1083" y="1539"/>
                  </a:moveTo>
                  <a:lnTo>
                    <a:pt x="1368" y="1539"/>
                  </a:lnTo>
                  <a:lnTo>
                    <a:pt x="1368" y="0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8" name="Group 40"/>
          <p:cNvGrpSpPr>
            <a:grpSpLocks noChangeAspect="1"/>
          </p:cNvGrpSpPr>
          <p:nvPr/>
        </p:nvGrpSpPr>
        <p:grpSpPr bwMode="auto">
          <a:xfrm>
            <a:off x="5580063" y="3429000"/>
            <a:ext cx="2555875" cy="2879725"/>
            <a:chOff x="2388" y="8735"/>
            <a:chExt cx="2907" cy="3277"/>
          </a:xfrm>
        </p:grpSpPr>
        <p:sp>
          <p:nvSpPr>
            <p:cNvPr id="13319" name="AutoShape 41"/>
            <p:cNvSpPr>
              <a:spLocks noChangeAspect="1" noChangeArrowheads="1"/>
            </p:cNvSpPr>
            <p:nvPr/>
          </p:nvSpPr>
          <p:spPr bwMode="auto">
            <a:xfrm>
              <a:off x="2955" y="8735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13320" name="AutoShape 42"/>
            <p:cNvSpPr>
              <a:spLocks noChangeAspect="1" noChangeArrowheads="1"/>
            </p:cNvSpPr>
            <p:nvPr/>
          </p:nvSpPr>
          <p:spPr bwMode="auto">
            <a:xfrm>
              <a:off x="2901" y="11679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13321" name="Rectangle 43"/>
            <p:cNvSpPr>
              <a:spLocks noChangeAspect="1" noChangeArrowheads="1"/>
            </p:cNvSpPr>
            <p:nvPr/>
          </p:nvSpPr>
          <p:spPr bwMode="auto">
            <a:xfrm>
              <a:off x="3243" y="9513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/>
                <a:t>Точить карандаш</a:t>
              </a:r>
            </a:p>
          </p:txBody>
        </p:sp>
        <p:sp>
          <p:nvSpPr>
            <p:cNvPr id="13322" name="Line 44"/>
            <p:cNvSpPr>
              <a:spLocks noChangeAspect="1" noChangeShapeType="1"/>
            </p:cNvSpPr>
            <p:nvPr/>
          </p:nvSpPr>
          <p:spPr bwMode="auto">
            <a:xfrm>
              <a:off x="3813" y="10140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AutoShape 45"/>
            <p:cNvSpPr>
              <a:spLocks noChangeAspect="1" noChangeArrowheads="1"/>
            </p:cNvSpPr>
            <p:nvPr/>
          </p:nvSpPr>
          <p:spPr bwMode="auto">
            <a:xfrm>
              <a:off x="2730" y="10368"/>
              <a:ext cx="2166" cy="809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200"/>
                <a:t>Пустая</a:t>
              </a:r>
              <a:br>
                <a:rPr lang="ru-RU" sz="1200"/>
              </a:br>
              <a:r>
                <a:rPr lang="ru-RU" sz="1200"/>
                <a:t>коробка?</a:t>
              </a:r>
            </a:p>
          </p:txBody>
        </p:sp>
        <p:sp>
          <p:nvSpPr>
            <p:cNvPr id="13324" name="Text Box 46"/>
            <p:cNvSpPr txBox="1">
              <a:spLocks noChangeAspect="1" noChangeArrowheads="1"/>
            </p:cNvSpPr>
            <p:nvPr/>
          </p:nvSpPr>
          <p:spPr bwMode="auto">
            <a:xfrm>
              <a:off x="2388" y="10425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13325" name="Line 47"/>
            <p:cNvSpPr>
              <a:spLocks noChangeAspect="1" noChangeShapeType="1"/>
            </p:cNvSpPr>
            <p:nvPr/>
          </p:nvSpPr>
          <p:spPr bwMode="auto">
            <a:xfrm flipV="1">
              <a:off x="3831" y="9066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Freeform 48"/>
            <p:cNvSpPr>
              <a:spLocks noChangeAspect="1"/>
            </p:cNvSpPr>
            <p:nvPr/>
          </p:nvSpPr>
          <p:spPr bwMode="auto">
            <a:xfrm flipH="1">
              <a:off x="2559" y="10767"/>
              <a:ext cx="1254" cy="912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593 h 1140"/>
                <a:gd name="T6" fmla="*/ 0 w 1254"/>
                <a:gd name="T7" fmla="*/ 593 h 1140"/>
                <a:gd name="T8" fmla="*/ 0 w 1254"/>
                <a:gd name="T9" fmla="*/ 912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Text Box 49"/>
            <p:cNvSpPr txBox="1">
              <a:spLocks noChangeAspect="1" noChangeArrowheads="1"/>
            </p:cNvSpPr>
            <p:nvPr/>
          </p:nvSpPr>
          <p:spPr bwMode="auto">
            <a:xfrm>
              <a:off x="4668" y="10425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ru-RU" sz="1600"/>
                <a:t>нет</a:t>
              </a:r>
            </a:p>
          </p:txBody>
        </p:sp>
        <p:sp>
          <p:nvSpPr>
            <p:cNvPr id="13328" name="Freeform 50"/>
            <p:cNvSpPr>
              <a:spLocks noChangeAspect="1"/>
            </p:cNvSpPr>
            <p:nvPr/>
          </p:nvSpPr>
          <p:spPr bwMode="auto">
            <a:xfrm>
              <a:off x="3813" y="9228"/>
              <a:ext cx="1368" cy="1539"/>
            </a:xfrm>
            <a:custGeom>
              <a:avLst/>
              <a:gdLst>
                <a:gd name="T0" fmla="*/ 1083 w 1368"/>
                <a:gd name="T1" fmla="*/ 1539 h 1539"/>
                <a:gd name="T2" fmla="*/ 1368 w 1368"/>
                <a:gd name="T3" fmla="*/ 1539 h 1539"/>
                <a:gd name="T4" fmla="*/ 1368 w 1368"/>
                <a:gd name="T5" fmla="*/ 0 h 1539"/>
                <a:gd name="T6" fmla="*/ 0 w 1368"/>
                <a:gd name="T7" fmla="*/ 0 h 15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68" h="1539">
                  <a:moveTo>
                    <a:pt x="1083" y="1539"/>
                  </a:moveTo>
                  <a:lnTo>
                    <a:pt x="1368" y="1539"/>
                  </a:lnTo>
                  <a:lnTo>
                    <a:pt x="1368" y="0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Циклический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одна и та же последовательность команд (тело цикла) повторяется несколько раз </a:t>
            </a: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зависимости от некоторого условия.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52400"/>
            <a:ext cx="7543800" cy="569913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Циклы</a:t>
            </a:r>
          </a:p>
        </p:txBody>
      </p:sp>
      <p:grpSp>
        <p:nvGrpSpPr>
          <p:cNvPr id="13317" name="Group 29"/>
          <p:cNvGrpSpPr>
            <a:grpSpLocks noChangeAspect="1"/>
          </p:cNvGrpSpPr>
          <p:nvPr/>
        </p:nvGrpSpPr>
        <p:grpSpPr bwMode="auto">
          <a:xfrm>
            <a:off x="936625" y="3429000"/>
            <a:ext cx="2555875" cy="2879725"/>
            <a:chOff x="2388" y="8735"/>
            <a:chExt cx="2907" cy="3277"/>
          </a:xfrm>
        </p:grpSpPr>
        <p:sp>
          <p:nvSpPr>
            <p:cNvPr id="13329" name="AutoShape 30"/>
            <p:cNvSpPr>
              <a:spLocks noChangeAspect="1" noChangeArrowheads="1"/>
            </p:cNvSpPr>
            <p:nvPr/>
          </p:nvSpPr>
          <p:spPr bwMode="auto">
            <a:xfrm>
              <a:off x="2955" y="8735"/>
              <a:ext cx="1824" cy="335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13330" name="AutoShape 31"/>
            <p:cNvSpPr>
              <a:spLocks noChangeAspect="1" noChangeArrowheads="1"/>
            </p:cNvSpPr>
            <p:nvPr/>
          </p:nvSpPr>
          <p:spPr bwMode="auto">
            <a:xfrm>
              <a:off x="2901" y="11679"/>
              <a:ext cx="1824" cy="333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13331" name="Rectangle 32"/>
            <p:cNvSpPr>
              <a:spLocks noChangeAspect="1" noChangeArrowheads="1"/>
            </p:cNvSpPr>
            <p:nvPr/>
          </p:nvSpPr>
          <p:spPr bwMode="auto">
            <a:xfrm>
              <a:off x="3243" y="9513"/>
              <a:ext cx="1197" cy="627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Тело</a:t>
              </a:r>
              <a:br>
                <a:rPr lang="ru-RU" sz="1600">
                  <a:solidFill>
                    <a:srgbClr val="000000"/>
                  </a:solidFill>
                </a:rPr>
              </a:br>
              <a:r>
                <a:rPr lang="ru-RU" sz="1600">
                  <a:solidFill>
                    <a:srgbClr val="000000"/>
                  </a:solidFill>
                </a:rPr>
                <a:t>цикла</a:t>
              </a:r>
            </a:p>
          </p:txBody>
        </p:sp>
        <p:sp>
          <p:nvSpPr>
            <p:cNvPr id="13332" name="Line 33"/>
            <p:cNvSpPr>
              <a:spLocks noChangeAspect="1" noChangeShapeType="1"/>
            </p:cNvSpPr>
            <p:nvPr/>
          </p:nvSpPr>
          <p:spPr bwMode="auto">
            <a:xfrm>
              <a:off x="3813" y="10140"/>
              <a:ext cx="0" cy="2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33" name="AutoShape 34"/>
            <p:cNvSpPr>
              <a:spLocks noChangeAspect="1" noChangeArrowheads="1"/>
            </p:cNvSpPr>
            <p:nvPr/>
          </p:nvSpPr>
          <p:spPr bwMode="auto">
            <a:xfrm>
              <a:off x="2730" y="10368"/>
              <a:ext cx="2166" cy="809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Условие</a:t>
              </a:r>
            </a:p>
          </p:txBody>
        </p:sp>
        <p:sp>
          <p:nvSpPr>
            <p:cNvPr id="13334" name="Text Box 35"/>
            <p:cNvSpPr txBox="1">
              <a:spLocks noChangeAspect="1" noChangeArrowheads="1"/>
            </p:cNvSpPr>
            <p:nvPr/>
          </p:nvSpPr>
          <p:spPr bwMode="auto">
            <a:xfrm>
              <a:off x="2388" y="10425"/>
              <a:ext cx="513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13335" name="Line 36"/>
            <p:cNvSpPr>
              <a:spLocks noChangeAspect="1" noChangeShapeType="1"/>
            </p:cNvSpPr>
            <p:nvPr/>
          </p:nvSpPr>
          <p:spPr bwMode="auto">
            <a:xfrm flipV="1">
              <a:off x="3831" y="9066"/>
              <a:ext cx="0" cy="4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36" name="Freeform 37"/>
            <p:cNvSpPr>
              <a:spLocks noChangeAspect="1"/>
            </p:cNvSpPr>
            <p:nvPr/>
          </p:nvSpPr>
          <p:spPr bwMode="auto">
            <a:xfrm flipH="1">
              <a:off x="2559" y="10767"/>
              <a:ext cx="1254" cy="912"/>
            </a:xfrm>
            <a:custGeom>
              <a:avLst/>
              <a:gdLst>
                <a:gd name="T0" fmla="*/ 1083 w 1254"/>
                <a:gd name="T1" fmla="*/ 0 h 1140"/>
                <a:gd name="T2" fmla="*/ 1254 w 1254"/>
                <a:gd name="T3" fmla="*/ 0 h 1140"/>
                <a:gd name="T4" fmla="*/ 1254 w 1254"/>
                <a:gd name="T5" fmla="*/ 593 h 1140"/>
                <a:gd name="T6" fmla="*/ 0 w 1254"/>
                <a:gd name="T7" fmla="*/ 593 h 1140"/>
                <a:gd name="T8" fmla="*/ 0 w 1254"/>
                <a:gd name="T9" fmla="*/ 912 h 11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54" h="1140">
                  <a:moveTo>
                    <a:pt x="1083" y="0"/>
                  </a:moveTo>
                  <a:lnTo>
                    <a:pt x="1254" y="0"/>
                  </a:lnTo>
                  <a:lnTo>
                    <a:pt x="1254" y="741"/>
                  </a:lnTo>
                  <a:lnTo>
                    <a:pt x="0" y="741"/>
                  </a:lnTo>
                  <a:lnTo>
                    <a:pt x="0" y="114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13337" name="Text Box 38"/>
            <p:cNvSpPr txBox="1">
              <a:spLocks noChangeAspect="1" noChangeArrowheads="1"/>
            </p:cNvSpPr>
            <p:nvPr/>
          </p:nvSpPr>
          <p:spPr bwMode="auto">
            <a:xfrm>
              <a:off x="4668" y="10425"/>
              <a:ext cx="627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ru-RU" sz="1600">
                  <a:solidFill>
                    <a:srgbClr val="000000"/>
                  </a:solidFill>
                </a:rPr>
                <a:t>нет</a:t>
              </a:r>
            </a:p>
          </p:txBody>
        </p:sp>
        <p:sp>
          <p:nvSpPr>
            <p:cNvPr id="13338" name="Freeform 39"/>
            <p:cNvSpPr>
              <a:spLocks noChangeAspect="1"/>
            </p:cNvSpPr>
            <p:nvPr/>
          </p:nvSpPr>
          <p:spPr bwMode="auto">
            <a:xfrm>
              <a:off x="3813" y="9228"/>
              <a:ext cx="1368" cy="1539"/>
            </a:xfrm>
            <a:custGeom>
              <a:avLst/>
              <a:gdLst>
                <a:gd name="T0" fmla="*/ 1083 w 1368"/>
                <a:gd name="T1" fmla="*/ 1539 h 1539"/>
                <a:gd name="T2" fmla="*/ 1368 w 1368"/>
                <a:gd name="T3" fmla="*/ 1539 h 1539"/>
                <a:gd name="T4" fmla="*/ 1368 w 1368"/>
                <a:gd name="T5" fmla="*/ 0 h 1539"/>
                <a:gd name="T6" fmla="*/ 0 w 1368"/>
                <a:gd name="T7" fmla="*/ 0 h 153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68" h="1539">
                  <a:moveTo>
                    <a:pt x="1083" y="1539"/>
                  </a:moveTo>
                  <a:lnTo>
                    <a:pt x="1368" y="1539"/>
                  </a:lnTo>
                  <a:lnTo>
                    <a:pt x="1368" y="0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</p:grp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392738" y="765175"/>
            <a:ext cx="759690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Циклический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одна и та же последовательность команд (тело цикла) повторяется несколько раз </a:t>
            </a: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зависимости от некоторого условия.</a:t>
            </a: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0" y="2315778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Цикл с постусловием (цикл «ДО») </a:t>
            </a:r>
            <a:r>
              <a:rPr lang="ru-RU" dirty="0">
                <a:solidFill>
                  <a:schemeClr val="tx2"/>
                </a:solidFill>
              </a:rPr>
              <a:t>–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повторение тела цикла </a:t>
            </a:r>
            <a:r>
              <a:rPr lang="ru-RU" sz="2000" dirty="0" smtClean="0">
                <a:solidFill>
                  <a:schemeClr val="tx2"/>
                </a:solidFill>
              </a:rPr>
              <a:t/>
            </a:r>
            <a:br>
              <a:rPr lang="ru-RU" sz="2000" dirty="0" smtClean="0">
                <a:solidFill>
                  <a:schemeClr val="tx2"/>
                </a:solidFill>
              </a:rPr>
            </a:br>
            <a:r>
              <a:rPr lang="ru-RU" sz="2000" b="1" i="1" dirty="0" smtClean="0">
                <a:solidFill>
                  <a:schemeClr val="tx2"/>
                </a:solidFill>
              </a:rPr>
              <a:t>до </a:t>
            </a:r>
            <a:r>
              <a:rPr lang="ru-RU" sz="2000" b="1" i="1" dirty="0">
                <a:solidFill>
                  <a:schemeClr val="tx2"/>
                </a:solidFill>
              </a:rPr>
              <a:t>выполнения </a:t>
            </a:r>
            <a:r>
              <a:rPr lang="ru-RU" sz="2000" b="1" i="1" dirty="0" smtClean="0">
                <a:solidFill>
                  <a:schemeClr val="tx2"/>
                </a:solidFill>
              </a:rPr>
              <a:t>условия окончания цикла</a:t>
            </a:r>
            <a:r>
              <a:rPr lang="ru-RU" dirty="0" smtClean="0"/>
              <a:t> </a:t>
            </a:r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4968044" y="3454349"/>
            <a:ext cx="3960440" cy="1901818"/>
            <a:chOff x="4968044" y="3454349"/>
            <a:chExt cx="3960440" cy="1901818"/>
          </a:xfrm>
        </p:grpSpPr>
        <p:sp>
          <p:nvSpPr>
            <p:cNvPr id="29" name="TextBox 28"/>
            <p:cNvSpPr txBox="1"/>
            <p:nvPr/>
          </p:nvSpPr>
          <p:spPr>
            <a:xfrm>
              <a:off x="4968044" y="3971172"/>
              <a:ext cx="370808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err="1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нц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тело цикла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b="1" dirty="0" err="1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кц</a:t>
              </a:r>
              <a:r>
                <a:rPr lang="ru-RU" sz="2800" b="1" dirty="0" smtClean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при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условие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endParaRPr lang="ru-RU" sz="2800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968044" y="3454349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/>
                <a:t>Алгоритмический язык (</a:t>
              </a:r>
              <a:r>
                <a:rPr lang="ru-RU" i="1" u="sng" dirty="0" err="1" smtClean="0"/>
                <a:t>КуМир</a:t>
              </a:r>
              <a:r>
                <a:rPr lang="ru-RU" i="1" u="sng" dirty="0" smtClean="0"/>
                <a:t>):</a:t>
              </a:r>
              <a:endParaRPr lang="ru-RU" i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860733139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Picture 5" descr="Аль_Хорезм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316" y="3609243"/>
            <a:ext cx="1547812" cy="2232025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92815" y="3284984"/>
            <a:ext cx="712306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Алгоритм</a:t>
            </a:r>
            <a:r>
              <a:rPr lang="ru-RU" sz="3600" b="1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chemeClr val="tx2"/>
                </a:solidFill>
              </a:rPr>
              <a:t>–</a:t>
            </a:r>
            <a:r>
              <a:rPr lang="ru-RU" b="1" dirty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понятное и точное предписание некоторому исполнителю совершить последовательность действий, обеспечивающую получение требуемого результата из исходных данных.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86853" y="152400"/>
            <a:ext cx="73810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Исполнитель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некоторый объект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(человек, животное, техническое устройство), способный выполнять определённый набор команд.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87473" y="1700808"/>
            <a:ext cx="82089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Система команд исполнителя (СКИ)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набор команд, которые понимает и может выполнять конкретный исполнитель.</a:t>
            </a:r>
          </a:p>
        </p:txBody>
      </p:sp>
    </p:spTree>
    <p:extLst>
      <p:ext uri="{BB962C8B-B14F-4D97-AF65-F5344CB8AC3E}">
        <p14:creationId xmlns:p14="http://schemas.microsoft.com/office/powerpoint/2010/main" val="63480690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/>
      <p:bldP spid="82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251209" y="152636"/>
            <a:ext cx="77409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Неформальный исполнитель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br>
              <a:rPr lang="ru-RU" sz="24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(</a:t>
            </a:r>
            <a:r>
              <a:rPr lang="ru-RU" sz="2000" i="1" dirty="0">
                <a:solidFill>
                  <a:schemeClr val="tx2"/>
                </a:solidFill>
              </a:rPr>
              <a:t>например</a:t>
            </a:r>
            <a:r>
              <a:rPr lang="ru-RU" sz="2000" dirty="0">
                <a:solidFill>
                  <a:schemeClr val="tx2"/>
                </a:solidFill>
              </a:rPr>
              <a:t> – человек) одни и те же команды может выполнять по-разному и сам отвечает за свои действия.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251209" y="1844824"/>
            <a:ext cx="8677275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2"/>
                </a:solidFill>
              </a:rPr>
              <a:t>Формальный исполнитель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br>
              <a:rPr lang="ru-RU" sz="24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(</a:t>
            </a:r>
            <a:r>
              <a:rPr lang="ru-RU" sz="2000" i="1" dirty="0">
                <a:solidFill>
                  <a:schemeClr val="tx2"/>
                </a:solidFill>
              </a:rPr>
              <a:t>например</a:t>
            </a:r>
            <a:r>
              <a:rPr lang="ru-RU" sz="2000" dirty="0">
                <a:solidFill>
                  <a:schemeClr val="tx2"/>
                </a:solidFill>
              </a:rPr>
              <a:t> – компьютер, робот, техническое устройство) всегда одинаково выполняет одну и ту же команду. </a:t>
            </a:r>
            <a:br>
              <a:rPr lang="ru-RU" sz="2000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От него не требуется понимание сущности решаемой задачи,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2"/>
                </a:solidFill>
              </a:rPr>
              <a:t>за его действия отвечает управляющий им объект (составитель алгоритма).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251209" y="4005064"/>
            <a:ext cx="8677275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i="1" dirty="0">
                <a:solidFill>
                  <a:schemeClr val="tx2"/>
                </a:solidFill>
              </a:rPr>
              <a:t>Для каждого формального исполнителя можно указать</a:t>
            </a:r>
            <a:r>
              <a:rPr lang="ru-RU" sz="2000" dirty="0">
                <a:solidFill>
                  <a:schemeClr val="tx2"/>
                </a:solidFill>
              </a:rPr>
              <a:t>:</a:t>
            </a:r>
          </a:p>
          <a:p>
            <a:pPr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круг решаемых задач;</a:t>
            </a:r>
          </a:p>
          <a:p>
            <a:pPr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среду;</a:t>
            </a:r>
          </a:p>
          <a:p>
            <a:pPr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систему команд;</a:t>
            </a:r>
          </a:p>
          <a:p>
            <a:pPr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систему отказов; </a:t>
            </a:r>
          </a:p>
          <a:p>
            <a:pPr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режимы работы.</a:t>
            </a:r>
          </a:p>
        </p:txBody>
      </p:sp>
      <p:pic>
        <p:nvPicPr>
          <p:cNvPr id="5" name="Picture 16" descr="http://hight3ch.com/wp-content/uploads/2006/01/QRI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048" y="3660706"/>
            <a:ext cx="1789440" cy="2483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http://www.fastdesign7.com/images_business_photos/singer4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980728"/>
            <a:ext cx="1414656" cy="1274512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94116264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/>
      <p:bldP spid="87046" grpId="0"/>
      <p:bldP spid="870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>
          <a:xfrm>
            <a:off x="1763713" y="80963"/>
            <a:ext cx="5338762" cy="569912"/>
          </a:xfrm>
        </p:spPr>
        <p:txBody>
          <a:bodyPr/>
          <a:lstStyle/>
          <a:p>
            <a:r>
              <a:rPr lang="ru-RU" sz="3600" dirty="0"/>
              <a:t>Свойства алгоритмов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323975" y="783860"/>
            <a:ext cx="7740413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ct val="30000"/>
              </a:spcAft>
              <a:buFontTx/>
              <a:buAutoNum type="arabicPeriod"/>
            </a:pPr>
            <a:r>
              <a:rPr lang="ru-RU" sz="2400" b="1" dirty="0">
                <a:solidFill>
                  <a:schemeClr val="tx2"/>
                </a:solidFill>
              </a:rPr>
              <a:t>Дискретность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r>
              <a:rPr lang="ru-RU" sz="2000" dirty="0">
                <a:solidFill>
                  <a:schemeClr val="tx2"/>
                </a:solidFill>
              </a:rPr>
              <a:t>алгоритм разбивается на последовательность отдельных шагов (команд), следующих в определённом порядке.</a:t>
            </a:r>
            <a:endParaRPr lang="ru-RU" sz="2000" b="1" dirty="0">
              <a:solidFill>
                <a:schemeClr val="tx2"/>
              </a:solidFill>
            </a:endParaRPr>
          </a:p>
          <a:p>
            <a:pPr>
              <a:spcAft>
                <a:spcPct val="30000"/>
              </a:spcAft>
              <a:buFontTx/>
              <a:buAutoNum type="arabicPeriod"/>
            </a:pPr>
            <a:r>
              <a:rPr lang="ru-RU" sz="2400" b="1" dirty="0">
                <a:solidFill>
                  <a:schemeClr val="tx2"/>
                </a:solidFill>
              </a:rPr>
              <a:t>Понятность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r>
              <a:rPr lang="ru-RU" sz="2000" dirty="0">
                <a:solidFill>
                  <a:schemeClr val="tx2"/>
                </a:solidFill>
              </a:rPr>
              <a:t>алгоритм должен содержать только те команды, которые входят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2"/>
                </a:solidFill>
              </a:rPr>
              <a:t>в систему команд исполнителя.</a:t>
            </a:r>
            <a:endParaRPr lang="ru-RU" sz="2000" b="1" dirty="0">
              <a:solidFill>
                <a:schemeClr val="tx2"/>
              </a:solidFill>
            </a:endParaRPr>
          </a:p>
          <a:p>
            <a:pPr>
              <a:spcAft>
                <a:spcPct val="30000"/>
              </a:spcAft>
              <a:buFontTx/>
              <a:buAutoNum type="arabicPeriod"/>
            </a:pPr>
            <a:r>
              <a:rPr lang="ru-RU" sz="2400" b="1" dirty="0">
                <a:solidFill>
                  <a:schemeClr val="tx2"/>
                </a:solidFill>
              </a:rPr>
              <a:t>Определённость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sz="2400" b="1" dirty="0">
                <a:solidFill>
                  <a:schemeClr val="tx2"/>
                </a:solidFill>
              </a:rPr>
              <a:t>(детерминированность)</a:t>
            </a:r>
            <a:r>
              <a:rPr lang="ru-RU" sz="2400" dirty="0"/>
              <a:t>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каждая команда должна строго и однозначно определять действие исполнителя.</a:t>
            </a:r>
            <a:endParaRPr lang="ru-RU" sz="2000" b="1" dirty="0">
              <a:solidFill>
                <a:schemeClr val="tx2"/>
              </a:solidFill>
            </a:endParaRPr>
          </a:p>
          <a:p>
            <a:pPr>
              <a:spcAft>
                <a:spcPct val="30000"/>
              </a:spcAft>
              <a:buFontTx/>
              <a:buAutoNum type="arabicPeriod"/>
            </a:pPr>
            <a:r>
              <a:rPr lang="ru-RU" sz="2400" b="1" dirty="0">
                <a:solidFill>
                  <a:schemeClr val="tx2"/>
                </a:solidFill>
              </a:rPr>
              <a:t>Результативность (конечность)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sz="2000" dirty="0">
                <a:solidFill>
                  <a:schemeClr val="tx2"/>
                </a:solidFill>
              </a:rPr>
              <a:t>исполнение алгоритма должно завершиться за конечное число шагов и привести к получению результата.</a:t>
            </a:r>
            <a:endParaRPr lang="ru-RU" sz="2000" b="1" dirty="0">
              <a:solidFill>
                <a:schemeClr val="tx2"/>
              </a:solidFill>
            </a:endParaRPr>
          </a:p>
          <a:p>
            <a:pPr>
              <a:spcAft>
                <a:spcPct val="30000"/>
              </a:spcAft>
              <a:buFontTx/>
              <a:buAutoNum type="arabicPeriod"/>
            </a:pPr>
            <a:r>
              <a:rPr lang="ru-RU" sz="2400" b="1" dirty="0">
                <a:solidFill>
                  <a:schemeClr val="tx2"/>
                </a:solidFill>
              </a:rPr>
              <a:t>Массовость</a:t>
            </a:r>
            <a:r>
              <a:rPr lang="ru-RU" sz="2400" dirty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– </a:t>
            </a:r>
            <a:r>
              <a:rPr lang="ru-RU" sz="2000" dirty="0">
                <a:solidFill>
                  <a:schemeClr val="tx2"/>
                </a:solidFill>
              </a:rPr>
              <a:t>желательно, чтобы алгоритм обеспечивал решение некоторого класса однотипных задач при различных исходных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35362623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8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8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80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80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880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7632700" cy="1138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на естественном языке;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в виде блок-схем;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ru-RU" sz="2000" dirty="0">
                <a:solidFill>
                  <a:schemeClr val="tx2"/>
                </a:solidFill>
              </a:rPr>
              <a:t> на алгоритмическом языке (языке программирования).</a:t>
            </a:r>
          </a:p>
        </p:txBody>
      </p:sp>
      <p:sp>
        <p:nvSpPr>
          <p:cNvPr id="4099" name="Rectangle 10"/>
          <p:cNvSpPr>
            <a:spLocks noGrp="1" noChangeArrowheads="1"/>
          </p:cNvSpPr>
          <p:nvPr>
            <p:ph type="title"/>
          </p:nvPr>
        </p:nvSpPr>
        <p:spPr>
          <a:xfrm>
            <a:off x="287338" y="80963"/>
            <a:ext cx="7543800" cy="534987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Способы описания алгоритмов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51521" y="2024062"/>
            <a:ext cx="867696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Программа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записанный на понятном исполнителю языке.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51520" y="2960688"/>
            <a:ext cx="8785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 dirty="0">
                <a:solidFill>
                  <a:schemeClr val="tx2"/>
                </a:solidFill>
              </a:rPr>
              <a:t>Блок-схемы</a:t>
            </a:r>
            <a:r>
              <a:rPr lang="ru-RU" dirty="0">
                <a:solidFill>
                  <a:schemeClr val="tx2"/>
                </a:solidFill>
              </a:rPr>
              <a:t> используются для более наглядного представления алгоритмов.</a:t>
            </a:r>
          </a:p>
        </p:txBody>
      </p:sp>
      <p:grpSp>
        <p:nvGrpSpPr>
          <p:cNvPr id="8397" name="Group 205"/>
          <p:cNvGrpSpPr>
            <a:grpSpLocks/>
          </p:cNvGrpSpPr>
          <p:nvPr/>
        </p:nvGrpSpPr>
        <p:grpSpPr bwMode="auto">
          <a:xfrm>
            <a:off x="359605" y="3429000"/>
            <a:ext cx="8424863" cy="3095625"/>
            <a:chOff x="204" y="2160"/>
            <a:chExt cx="5307" cy="1950"/>
          </a:xfrm>
        </p:grpSpPr>
        <p:sp>
          <p:nvSpPr>
            <p:cNvPr id="4103" name="Rectangle 55"/>
            <p:cNvSpPr>
              <a:spLocks noChangeArrowheads="1"/>
            </p:cNvSpPr>
            <p:nvPr/>
          </p:nvSpPr>
          <p:spPr bwMode="auto">
            <a:xfrm>
              <a:off x="3856" y="3581"/>
              <a:ext cx="1655" cy="52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Последовательность выполнения действий</a:t>
              </a:r>
            </a:p>
          </p:txBody>
        </p:sp>
        <p:sp>
          <p:nvSpPr>
            <p:cNvPr id="4104" name="Rectangle 54"/>
            <p:cNvSpPr>
              <a:spLocks noChangeArrowheads="1"/>
            </p:cNvSpPr>
            <p:nvPr/>
          </p:nvSpPr>
          <p:spPr bwMode="auto">
            <a:xfrm>
              <a:off x="2628" y="3581"/>
              <a:ext cx="1228" cy="52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05" name="Rectangle 53"/>
            <p:cNvSpPr>
              <a:spLocks noChangeArrowheads="1"/>
            </p:cNvSpPr>
            <p:nvPr/>
          </p:nvSpPr>
          <p:spPr bwMode="auto">
            <a:xfrm>
              <a:off x="1383" y="3581"/>
              <a:ext cx="1245" cy="52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Ввод и вывод данных</a:t>
              </a:r>
            </a:p>
          </p:txBody>
        </p:sp>
        <p:sp>
          <p:nvSpPr>
            <p:cNvPr id="4106" name="Rectangle 52"/>
            <p:cNvSpPr>
              <a:spLocks noChangeArrowheads="1"/>
            </p:cNvSpPr>
            <p:nvPr/>
          </p:nvSpPr>
          <p:spPr bwMode="auto">
            <a:xfrm>
              <a:off x="204" y="3581"/>
              <a:ext cx="1179" cy="52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07" name="Rectangle 51"/>
            <p:cNvSpPr>
              <a:spLocks noChangeArrowheads="1"/>
            </p:cNvSpPr>
            <p:nvPr/>
          </p:nvSpPr>
          <p:spPr bwMode="auto">
            <a:xfrm>
              <a:off x="3856" y="2832"/>
              <a:ext cx="1655" cy="74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Счетчик количества повторов</a:t>
              </a:r>
            </a:p>
          </p:txBody>
        </p:sp>
        <p:sp>
          <p:nvSpPr>
            <p:cNvPr id="4108" name="Rectangle 50"/>
            <p:cNvSpPr>
              <a:spLocks noChangeArrowheads="1"/>
            </p:cNvSpPr>
            <p:nvPr/>
          </p:nvSpPr>
          <p:spPr bwMode="auto">
            <a:xfrm>
              <a:off x="2628" y="2832"/>
              <a:ext cx="1228" cy="74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09" name="Rectangle 49"/>
            <p:cNvSpPr>
              <a:spLocks noChangeArrowheads="1"/>
            </p:cNvSpPr>
            <p:nvPr/>
          </p:nvSpPr>
          <p:spPr bwMode="auto">
            <a:xfrm>
              <a:off x="1383" y="2832"/>
              <a:ext cx="1245" cy="74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Выполняемое действие, вычислительный процесс</a:t>
              </a:r>
            </a:p>
          </p:txBody>
        </p:sp>
        <p:sp>
          <p:nvSpPr>
            <p:cNvPr id="4110" name="Rectangle 48"/>
            <p:cNvSpPr>
              <a:spLocks noChangeArrowheads="1"/>
            </p:cNvSpPr>
            <p:nvPr/>
          </p:nvSpPr>
          <p:spPr bwMode="auto">
            <a:xfrm>
              <a:off x="204" y="2832"/>
              <a:ext cx="1179" cy="74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11" name="Rectangle 47"/>
            <p:cNvSpPr>
              <a:spLocks noChangeArrowheads="1"/>
            </p:cNvSpPr>
            <p:nvPr/>
          </p:nvSpPr>
          <p:spPr bwMode="auto">
            <a:xfrm>
              <a:off x="3856" y="2160"/>
              <a:ext cx="1655" cy="67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Логический блок (проверка условия)</a:t>
              </a:r>
            </a:p>
          </p:txBody>
        </p:sp>
        <p:sp>
          <p:nvSpPr>
            <p:cNvPr id="4112" name="Rectangle 46"/>
            <p:cNvSpPr>
              <a:spLocks noChangeArrowheads="1"/>
            </p:cNvSpPr>
            <p:nvPr/>
          </p:nvSpPr>
          <p:spPr bwMode="auto">
            <a:xfrm>
              <a:off x="2628" y="2160"/>
              <a:ext cx="1228" cy="67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13" name="Rectangle 45"/>
            <p:cNvSpPr>
              <a:spLocks noChangeArrowheads="1"/>
            </p:cNvSpPr>
            <p:nvPr/>
          </p:nvSpPr>
          <p:spPr bwMode="auto">
            <a:xfrm>
              <a:off x="1383" y="2160"/>
              <a:ext cx="1245" cy="67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ru-RU"/>
                <a:t>Начало и конец алгоритма</a:t>
              </a:r>
            </a:p>
          </p:txBody>
        </p:sp>
        <p:sp>
          <p:nvSpPr>
            <p:cNvPr id="4114" name="Rectangle 44"/>
            <p:cNvSpPr>
              <a:spLocks noChangeArrowheads="1"/>
            </p:cNvSpPr>
            <p:nvPr/>
          </p:nvSpPr>
          <p:spPr bwMode="auto">
            <a:xfrm>
              <a:off x="204" y="2160"/>
              <a:ext cx="1179" cy="67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endParaRPr lang="ru-RU" sz="2600"/>
            </a:p>
          </p:txBody>
        </p:sp>
        <p:sp>
          <p:nvSpPr>
            <p:cNvPr id="4115" name="Line 57"/>
            <p:cNvSpPr>
              <a:spLocks noChangeShapeType="1"/>
            </p:cNvSpPr>
            <p:nvPr/>
          </p:nvSpPr>
          <p:spPr bwMode="auto">
            <a:xfrm>
              <a:off x="204" y="2832"/>
              <a:ext cx="5307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Line 58"/>
            <p:cNvSpPr>
              <a:spLocks noChangeShapeType="1"/>
            </p:cNvSpPr>
            <p:nvPr/>
          </p:nvSpPr>
          <p:spPr bwMode="auto">
            <a:xfrm>
              <a:off x="204" y="3581"/>
              <a:ext cx="5307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Line 61"/>
            <p:cNvSpPr>
              <a:spLocks noChangeShapeType="1"/>
            </p:cNvSpPr>
            <p:nvPr/>
          </p:nvSpPr>
          <p:spPr bwMode="auto">
            <a:xfrm>
              <a:off x="1383" y="2160"/>
              <a:ext cx="0" cy="195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8" name="Line 62"/>
            <p:cNvSpPr>
              <a:spLocks noChangeShapeType="1"/>
            </p:cNvSpPr>
            <p:nvPr/>
          </p:nvSpPr>
          <p:spPr bwMode="auto">
            <a:xfrm>
              <a:off x="2628" y="2160"/>
              <a:ext cx="0" cy="19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9" name="Line 63"/>
            <p:cNvSpPr>
              <a:spLocks noChangeShapeType="1"/>
            </p:cNvSpPr>
            <p:nvPr/>
          </p:nvSpPr>
          <p:spPr bwMode="auto">
            <a:xfrm>
              <a:off x="3856" y="2160"/>
              <a:ext cx="0" cy="195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0" name="Line 56"/>
            <p:cNvSpPr>
              <a:spLocks noChangeShapeType="1"/>
            </p:cNvSpPr>
            <p:nvPr/>
          </p:nvSpPr>
          <p:spPr bwMode="auto">
            <a:xfrm>
              <a:off x="204" y="2160"/>
              <a:ext cx="530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1" name="Line 60"/>
            <p:cNvSpPr>
              <a:spLocks noChangeShapeType="1"/>
            </p:cNvSpPr>
            <p:nvPr/>
          </p:nvSpPr>
          <p:spPr bwMode="auto">
            <a:xfrm>
              <a:off x="204" y="2160"/>
              <a:ext cx="0" cy="19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2" name="Line 59"/>
            <p:cNvSpPr>
              <a:spLocks noChangeShapeType="1"/>
            </p:cNvSpPr>
            <p:nvPr/>
          </p:nvSpPr>
          <p:spPr bwMode="auto">
            <a:xfrm>
              <a:off x="204" y="4110"/>
              <a:ext cx="530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3" name="Line 64"/>
            <p:cNvSpPr>
              <a:spLocks noChangeShapeType="1"/>
            </p:cNvSpPr>
            <p:nvPr/>
          </p:nvSpPr>
          <p:spPr bwMode="auto">
            <a:xfrm>
              <a:off x="5511" y="2160"/>
              <a:ext cx="0" cy="195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4" name="AutoShape 68"/>
            <p:cNvSpPr>
              <a:spLocks noChangeArrowheads="1"/>
            </p:cNvSpPr>
            <p:nvPr/>
          </p:nvSpPr>
          <p:spPr bwMode="auto">
            <a:xfrm>
              <a:off x="317" y="2318"/>
              <a:ext cx="953" cy="295"/>
            </a:xfrm>
            <a:prstGeom prst="flowChartTerminator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5" name="Rectangle 69"/>
            <p:cNvSpPr>
              <a:spLocks noChangeArrowheads="1"/>
            </p:cNvSpPr>
            <p:nvPr/>
          </p:nvSpPr>
          <p:spPr bwMode="auto">
            <a:xfrm>
              <a:off x="295" y="3044"/>
              <a:ext cx="975" cy="2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AutoShape 128"/>
            <p:cNvSpPr>
              <a:spLocks noChangeArrowheads="1"/>
            </p:cNvSpPr>
            <p:nvPr/>
          </p:nvSpPr>
          <p:spPr bwMode="auto">
            <a:xfrm>
              <a:off x="272" y="3702"/>
              <a:ext cx="1043" cy="227"/>
            </a:xfrm>
            <a:prstGeom prst="flowChartInputOutpu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7" name="AutoShape 129"/>
            <p:cNvSpPr>
              <a:spLocks noChangeArrowheads="1"/>
            </p:cNvSpPr>
            <p:nvPr/>
          </p:nvSpPr>
          <p:spPr bwMode="auto">
            <a:xfrm>
              <a:off x="2809" y="2386"/>
              <a:ext cx="861" cy="386"/>
            </a:xfrm>
            <a:prstGeom prst="flowChartDecisi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sz="1400"/>
            </a:p>
          </p:txBody>
        </p:sp>
        <p:sp>
          <p:nvSpPr>
            <p:cNvPr id="4128" name="Line 130"/>
            <p:cNvSpPr>
              <a:spLocks noChangeShapeType="1"/>
            </p:cNvSpPr>
            <p:nvPr/>
          </p:nvSpPr>
          <p:spPr bwMode="auto">
            <a:xfrm>
              <a:off x="3240" y="2228"/>
              <a:ext cx="0" cy="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29" name="Freeform 131"/>
            <p:cNvSpPr>
              <a:spLocks/>
            </p:cNvSpPr>
            <p:nvPr/>
          </p:nvSpPr>
          <p:spPr bwMode="auto">
            <a:xfrm>
              <a:off x="2721" y="2578"/>
              <a:ext cx="91" cy="182"/>
            </a:xfrm>
            <a:custGeom>
              <a:avLst/>
              <a:gdLst>
                <a:gd name="T0" fmla="*/ 91 w 91"/>
                <a:gd name="T1" fmla="*/ 0 h 182"/>
                <a:gd name="T2" fmla="*/ 0 w 91"/>
                <a:gd name="T3" fmla="*/ 0 h 182"/>
                <a:gd name="T4" fmla="*/ 0 w 91"/>
                <a:gd name="T5" fmla="*/ 182 h 1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1" h="182">
                  <a:moveTo>
                    <a:pt x="91" y="0"/>
                  </a:moveTo>
                  <a:lnTo>
                    <a:pt x="0" y="0"/>
                  </a:lnTo>
                  <a:lnTo>
                    <a:pt x="0" y="18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0" name="Freeform 132"/>
            <p:cNvSpPr>
              <a:spLocks/>
            </p:cNvSpPr>
            <p:nvPr/>
          </p:nvSpPr>
          <p:spPr bwMode="auto">
            <a:xfrm flipH="1">
              <a:off x="3674" y="2578"/>
              <a:ext cx="91" cy="182"/>
            </a:xfrm>
            <a:custGeom>
              <a:avLst/>
              <a:gdLst>
                <a:gd name="T0" fmla="*/ 91 w 91"/>
                <a:gd name="T1" fmla="*/ 0 h 182"/>
                <a:gd name="T2" fmla="*/ 0 w 91"/>
                <a:gd name="T3" fmla="*/ 0 h 182"/>
                <a:gd name="T4" fmla="*/ 0 w 91"/>
                <a:gd name="T5" fmla="*/ 182 h 18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1" h="182">
                  <a:moveTo>
                    <a:pt x="91" y="0"/>
                  </a:moveTo>
                  <a:lnTo>
                    <a:pt x="0" y="0"/>
                  </a:lnTo>
                  <a:lnTo>
                    <a:pt x="0" y="18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1" name="AutoShape 134"/>
            <p:cNvSpPr>
              <a:spLocks noChangeArrowheads="1"/>
            </p:cNvSpPr>
            <p:nvPr/>
          </p:nvSpPr>
          <p:spPr bwMode="auto">
            <a:xfrm>
              <a:off x="2744" y="3067"/>
              <a:ext cx="975" cy="227"/>
            </a:xfrm>
            <a:prstGeom prst="flowChartPreparati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2" name="Line 135"/>
            <p:cNvSpPr>
              <a:spLocks noChangeShapeType="1"/>
            </p:cNvSpPr>
            <p:nvPr/>
          </p:nvSpPr>
          <p:spPr bwMode="auto">
            <a:xfrm>
              <a:off x="2903" y="3747"/>
              <a:ext cx="0" cy="25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33" name="Line 136"/>
            <p:cNvSpPr>
              <a:spLocks noChangeShapeType="1"/>
            </p:cNvSpPr>
            <p:nvPr/>
          </p:nvSpPr>
          <p:spPr bwMode="auto">
            <a:xfrm>
              <a:off x="3107" y="3747"/>
              <a:ext cx="4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3" grpId="0"/>
      <p:bldP spid="82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893050" cy="677862"/>
          </a:xfrm>
        </p:spPr>
        <p:txBody>
          <a:bodyPr/>
          <a:lstStyle/>
          <a:p>
            <a:pPr algn="ctr" eaLnBrk="1" hangingPunct="1"/>
            <a:r>
              <a:rPr lang="ru-RU" sz="3000" dirty="0" smtClean="0"/>
              <a:t>Основные алгоритмические структуры: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287524" y="4519660"/>
            <a:ext cx="7740860" cy="1652142"/>
            <a:chOff x="287524" y="4519660"/>
            <a:chExt cx="7740860" cy="1652142"/>
          </a:xfrm>
        </p:grpSpPr>
        <p:sp>
          <p:nvSpPr>
            <p:cNvPr id="8" name="Text Box 9"/>
            <p:cNvSpPr txBox="1">
              <a:spLocks noChangeArrowheads="1"/>
            </p:cNvSpPr>
            <p:nvPr/>
          </p:nvSpPr>
          <p:spPr bwMode="auto">
            <a:xfrm>
              <a:off x="287524" y="5114899"/>
              <a:ext cx="7416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300000"/>
                </a:spcBef>
                <a:buFont typeface="Wingdings" pitchFamily="2" charset="2"/>
                <a:buChar char="ü"/>
              </a:pPr>
              <a:r>
                <a:rPr lang="ru-RU" sz="2400" dirty="0" smtClean="0">
                  <a:solidFill>
                    <a:schemeClr val="tx2"/>
                  </a:solidFill>
                </a:rPr>
                <a:t> Повторение </a:t>
              </a:r>
              <a:r>
                <a:rPr lang="ru-RU" sz="2400" dirty="0">
                  <a:solidFill>
                    <a:schemeClr val="tx2"/>
                  </a:solidFill>
                </a:rPr>
                <a:t>(циклический алгоритм)</a:t>
              </a:r>
            </a:p>
          </p:txBody>
        </p:sp>
        <p:pic>
          <p:nvPicPr>
            <p:cNvPr id="5301" name="Picture 181" descr="D:\_Папа-адм\Desktop\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1509" y="4519660"/>
              <a:ext cx="1746875" cy="16521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Группа 4"/>
          <p:cNvGrpSpPr/>
          <p:nvPr/>
        </p:nvGrpSpPr>
        <p:grpSpPr>
          <a:xfrm>
            <a:off x="287524" y="939043"/>
            <a:ext cx="7453733" cy="1481137"/>
            <a:chOff x="287524" y="939043"/>
            <a:chExt cx="7453733" cy="1481137"/>
          </a:xfrm>
        </p:grpSpPr>
        <p:sp>
          <p:nvSpPr>
            <p:cNvPr id="87049" name="Text Box 9"/>
            <p:cNvSpPr txBox="1">
              <a:spLocks noChangeArrowheads="1"/>
            </p:cNvSpPr>
            <p:nvPr/>
          </p:nvSpPr>
          <p:spPr bwMode="auto">
            <a:xfrm>
              <a:off x="287524" y="1448780"/>
              <a:ext cx="7416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300000"/>
                </a:spcBef>
                <a:buFont typeface="Wingdings" pitchFamily="2" charset="2"/>
                <a:buChar char="ü"/>
              </a:pPr>
              <a:r>
                <a:rPr lang="ru-RU" sz="2400" dirty="0" smtClean="0">
                  <a:solidFill>
                    <a:schemeClr val="tx2"/>
                  </a:solidFill>
                </a:rPr>
                <a:t> Следование </a:t>
              </a:r>
              <a:r>
                <a:rPr lang="ru-RU" sz="2400" dirty="0">
                  <a:solidFill>
                    <a:schemeClr val="tx2"/>
                  </a:solidFill>
                </a:rPr>
                <a:t>(линейный алгоритм</a:t>
              </a:r>
              <a:r>
                <a:rPr lang="ru-RU" sz="2400" dirty="0" smtClean="0">
                  <a:solidFill>
                    <a:schemeClr val="tx2"/>
                  </a:solidFill>
                </a:rPr>
                <a:t>)</a:t>
              </a:r>
              <a:endParaRPr lang="ru-RU" sz="2400" dirty="0">
                <a:solidFill>
                  <a:schemeClr val="tx2"/>
                </a:solidFill>
              </a:endParaRPr>
            </a:p>
          </p:txBody>
        </p:sp>
        <p:pic>
          <p:nvPicPr>
            <p:cNvPr id="5302" name="Picture 182" descr="D:\_Папа-адм\Desktop\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52220" y="939043"/>
              <a:ext cx="1189037" cy="1481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Группа 5"/>
          <p:cNvGrpSpPr/>
          <p:nvPr/>
        </p:nvGrpSpPr>
        <p:grpSpPr>
          <a:xfrm>
            <a:off x="287524" y="2650224"/>
            <a:ext cx="7528969" cy="1511031"/>
            <a:chOff x="287524" y="2650224"/>
            <a:chExt cx="7528969" cy="1511031"/>
          </a:xfrm>
        </p:grpSpPr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287524" y="3174908"/>
              <a:ext cx="7416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ts val="12000"/>
                </a:spcBef>
                <a:buFont typeface="Wingdings" pitchFamily="2" charset="2"/>
                <a:buChar char="ü"/>
              </a:pPr>
              <a:r>
                <a:rPr lang="ru-RU" sz="2400" dirty="0" smtClean="0">
                  <a:solidFill>
                    <a:schemeClr val="tx2"/>
                  </a:solidFill>
                </a:rPr>
                <a:t> Ветвление </a:t>
              </a:r>
              <a:r>
                <a:rPr lang="ru-RU" sz="2400" dirty="0">
                  <a:solidFill>
                    <a:schemeClr val="tx2"/>
                  </a:solidFill>
                </a:rPr>
                <a:t>(разветвляющийся алгоритм</a:t>
              </a:r>
              <a:r>
                <a:rPr lang="ru-RU" sz="2400" dirty="0" smtClean="0">
                  <a:solidFill>
                    <a:schemeClr val="tx2"/>
                  </a:solidFill>
                </a:rPr>
                <a:t>)</a:t>
              </a:r>
              <a:endParaRPr lang="ru-RU" sz="2400" dirty="0">
                <a:solidFill>
                  <a:schemeClr val="tx2"/>
                </a:solidFill>
              </a:endParaRPr>
            </a:p>
          </p:txBody>
        </p:sp>
        <p:pic>
          <p:nvPicPr>
            <p:cNvPr id="5303" name="Picture 183" descr="D:\_Папа-адм\Desktop\2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3440" y="2650224"/>
              <a:ext cx="1333053" cy="15110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7956550" cy="576262"/>
          </a:xfrm>
        </p:spPr>
        <p:txBody>
          <a:bodyPr/>
          <a:lstStyle/>
          <a:p>
            <a:pPr algn="ctr" eaLnBrk="1" hangingPunct="1"/>
            <a:r>
              <a:rPr lang="ru-RU" sz="3600" dirty="0" smtClean="0"/>
              <a:t>Следование</a:t>
            </a: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719572" y="769774"/>
            <a:ext cx="712966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Линейный алгоритм </a:t>
            </a:r>
            <a:r>
              <a:rPr lang="ru-RU" sz="2400" dirty="0">
                <a:solidFill>
                  <a:schemeClr val="tx2"/>
                </a:solidFill>
              </a:rPr>
              <a:t>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все команды выполняются строго последовательно друг за другом в том порядке, в котором они записаны.</a:t>
            </a:r>
          </a:p>
        </p:txBody>
      </p:sp>
      <p:grpSp>
        <p:nvGrpSpPr>
          <p:cNvPr id="6148" name="Группа 2"/>
          <p:cNvGrpSpPr>
            <a:grpSpLocks/>
          </p:cNvGrpSpPr>
          <p:nvPr/>
        </p:nvGrpSpPr>
        <p:grpSpPr bwMode="auto">
          <a:xfrm>
            <a:off x="1295400" y="2690813"/>
            <a:ext cx="2033588" cy="3224212"/>
            <a:chOff x="1295400" y="2690442"/>
            <a:chExt cx="2033588" cy="3224583"/>
          </a:xfrm>
        </p:grpSpPr>
        <p:sp>
          <p:nvSpPr>
            <p:cNvPr id="6159" name="AutoShape 18"/>
            <p:cNvSpPr>
              <a:spLocks noChangeAspect="1" noChangeArrowheads="1"/>
            </p:cNvSpPr>
            <p:nvPr/>
          </p:nvSpPr>
          <p:spPr bwMode="auto">
            <a:xfrm>
              <a:off x="1295400" y="2690442"/>
              <a:ext cx="2033588" cy="373568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6160" name="Rectangle 19"/>
            <p:cNvSpPr>
              <a:spLocks noChangeAspect="1" noChangeArrowheads="1"/>
            </p:cNvSpPr>
            <p:nvPr/>
          </p:nvSpPr>
          <p:spPr bwMode="auto">
            <a:xfrm>
              <a:off x="1295400" y="3282209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Команда 1</a:t>
              </a:r>
            </a:p>
          </p:txBody>
        </p:sp>
        <p:sp>
          <p:nvSpPr>
            <p:cNvPr id="6161" name="AutoShape 20"/>
            <p:cNvSpPr>
              <a:spLocks noChangeAspect="1" noChangeArrowheads="1"/>
            </p:cNvSpPr>
            <p:nvPr/>
          </p:nvSpPr>
          <p:spPr bwMode="auto">
            <a:xfrm>
              <a:off x="1295400" y="5543688"/>
              <a:ext cx="2033588" cy="371337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6162" name="Rectangle 21"/>
            <p:cNvSpPr>
              <a:spLocks noChangeAspect="1" noChangeArrowheads="1"/>
            </p:cNvSpPr>
            <p:nvPr/>
          </p:nvSpPr>
          <p:spPr bwMode="auto">
            <a:xfrm>
              <a:off x="1295400" y="3978049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Команда 2</a:t>
              </a:r>
            </a:p>
          </p:txBody>
        </p:sp>
        <p:sp>
          <p:nvSpPr>
            <p:cNvPr id="6163" name="Rectangle 22"/>
            <p:cNvSpPr>
              <a:spLocks noChangeAspect="1" noChangeArrowheads="1"/>
            </p:cNvSpPr>
            <p:nvPr/>
          </p:nvSpPr>
          <p:spPr bwMode="auto">
            <a:xfrm>
              <a:off x="1295400" y="4673888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Команда 3</a:t>
              </a:r>
            </a:p>
          </p:txBody>
        </p:sp>
        <p:sp>
          <p:nvSpPr>
            <p:cNvPr id="6164" name="Line 23"/>
            <p:cNvSpPr>
              <a:spLocks noChangeAspect="1" noChangeShapeType="1"/>
            </p:cNvSpPr>
            <p:nvPr/>
          </p:nvSpPr>
          <p:spPr bwMode="auto">
            <a:xfrm>
              <a:off x="2312194" y="3064760"/>
              <a:ext cx="0" cy="2174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Line 24"/>
            <p:cNvSpPr>
              <a:spLocks noChangeAspect="1" noChangeShapeType="1"/>
            </p:cNvSpPr>
            <p:nvPr/>
          </p:nvSpPr>
          <p:spPr bwMode="auto">
            <a:xfrm>
              <a:off x="2312194" y="3717109"/>
              <a:ext cx="0" cy="2609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6" name="Line 25"/>
            <p:cNvSpPr>
              <a:spLocks noChangeAspect="1" noChangeShapeType="1"/>
            </p:cNvSpPr>
            <p:nvPr/>
          </p:nvSpPr>
          <p:spPr bwMode="auto">
            <a:xfrm>
              <a:off x="2312194" y="4412949"/>
              <a:ext cx="0" cy="2609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67" name="Line 26"/>
            <p:cNvSpPr>
              <a:spLocks noChangeAspect="1" noChangeShapeType="1"/>
            </p:cNvSpPr>
            <p:nvPr/>
          </p:nvSpPr>
          <p:spPr bwMode="auto">
            <a:xfrm>
              <a:off x="2312194" y="5108788"/>
              <a:ext cx="0" cy="434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49" name="Группа 1"/>
          <p:cNvGrpSpPr>
            <a:grpSpLocks/>
          </p:cNvGrpSpPr>
          <p:nvPr/>
        </p:nvGrpSpPr>
        <p:grpSpPr bwMode="auto">
          <a:xfrm>
            <a:off x="5238750" y="2690813"/>
            <a:ext cx="2033588" cy="3224212"/>
            <a:chOff x="5238750" y="2690442"/>
            <a:chExt cx="2033588" cy="3224583"/>
          </a:xfrm>
        </p:grpSpPr>
        <p:sp>
          <p:nvSpPr>
            <p:cNvPr id="6150" name="AutoShape 38"/>
            <p:cNvSpPr>
              <a:spLocks noChangeAspect="1" noChangeArrowheads="1"/>
            </p:cNvSpPr>
            <p:nvPr/>
          </p:nvSpPr>
          <p:spPr bwMode="auto">
            <a:xfrm>
              <a:off x="5238750" y="2690442"/>
              <a:ext cx="2033588" cy="373568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6151" name="Rectangle 39"/>
            <p:cNvSpPr>
              <a:spLocks noChangeAspect="1" noChangeArrowheads="1"/>
            </p:cNvSpPr>
            <p:nvPr/>
          </p:nvSpPr>
          <p:spPr bwMode="auto">
            <a:xfrm>
              <a:off x="5238750" y="3282209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Идти гулять</a:t>
              </a:r>
            </a:p>
          </p:txBody>
        </p:sp>
        <p:sp>
          <p:nvSpPr>
            <p:cNvPr id="6152" name="AutoShape 40"/>
            <p:cNvSpPr>
              <a:spLocks noChangeAspect="1" noChangeArrowheads="1"/>
            </p:cNvSpPr>
            <p:nvPr/>
          </p:nvSpPr>
          <p:spPr bwMode="auto">
            <a:xfrm>
              <a:off x="5238750" y="5543688"/>
              <a:ext cx="2033588" cy="371337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6153" name="Rectangle 41"/>
            <p:cNvSpPr>
              <a:spLocks noChangeAspect="1" noChangeArrowheads="1"/>
            </p:cNvSpPr>
            <p:nvPr/>
          </p:nvSpPr>
          <p:spPr bwMode="auto">
            <a:xfrm>
              <a:off x="5238750" y="4021539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Вернуться домой</a:t>
              </a:r>
            </a:p>
          </p:txBody>
        </p:sp>
        <p:sp>
          <p:nvSpPr>
            <p:cNvPr id="6154" name="Rectangle 42"/>
            <p:cNvSpPr>
              <a:spLocks noChangeAspect="1" noChangeArrowheads="1"/>
            </p:cNvSpPr>
            <p:nvPr/>
          </p:nvSpPr>
          <p:spPr bwMode="auto">
            <a:xfrm>
              <a:off x="5238750" y="4804358"/>
              <a:ext cx="2020209" cy="4404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Сделать уроки</a:t>
              </a:r>
            </a:p>
          </p:txBody>
        </p:sp>
        <p:sp>
          <p:nvSpPr>
            <p:cNvPr id="6155" name="Line 43"/>
            <p:cNvSpPr>
              <a:spLocks noChangeAspect="1" noChangeShapeType="1"/>
            </p:cNvSpPr>
            <p:nvPr/>
          </p:nvSpPr>
          <p:spPr bwMode="auto">
            <a:xfrm>
              <a:off x="6255544" y="3064760"/>
              <a:ext cx="0" cy="2174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Line 44"/>
            <p:cNvSpPr>
              <a:spLocks noChangeAspect="1" noChangeShapeType="1"/>
            </p:cNvSpPr>
            <p:nvPr/>
          </p:nvSpPr>
          <p:spPr bwMode="auto">
            <a:xfrm>
              <a:off x="6255544" y="3717109"/>
              <a:ext cx="0" cy="3044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7" name="Line 45"/>
            <p:cNvSpPr>
              <a:spLocks noChangeAspect="1" noChangeShapeType="1"/>
            </p:cNvSpPr>
            <p:nvPr/>
          </p:nvSpPr>
          <p:spPr bwMode="auto">
            <a:xfrm>
              <a:off x="6255544" y="4456439"/>
              <a:ext cx="0" cy="3479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58" name="Line 46"/>
            <p:cNvSpPr>
              <a:spLocks noChangeAspect="1" noChangeShapeType="1"/>
            </p:cNvSpPr>
            <p:nvPr/>
          </p:nvSpPr>
          <p:spPr bwMode="auto">
            <a:xfrm>
              <a:off x="6255544" y="5239258"/>
              <a:ext cx="0" cy="30443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58775" y="115888"/>
            <a:ext cx="7543800" cy="606425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Ветвление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82816" y="692150"/>
            <a:ext cx="757356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Разветвляющий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в зависимости от некоторого условия выполняется либо одна, либо другая последовательность действий (</a:t>
            </a:r>
            <a:r>
              <a:rPr lang="ru-RU" sz="2000" dirty="0" smtClean="0">
                <a:solidFill>
                  <a:schemeClr val="tx2"/>
                </a:solidFill>
              </a:rPr>
              <a:t>ветвь).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8196" name="Группа 1"/>
          <p:cNvGrpSpPr>
            <a:grpSpLocks/>
          </p:cNvGrpSpPr>
          <p:nvPr/>
        </p:nvGrpSpPr>
        <p:grpSpPr bwMode="auto">
          <a:xfrm>
            <a:off x="358775" y="3113088"/>
            <a:ext cx="3602038" cy="2509837"/>
            <a:chOff x="358775" y="3113708"/>
            <a:chExt cx="3602038" cy="2509217"/>
          </a:xfrm>
        </p:grpSpPr>
        <p:sp>
          <p:nvSpPr>
            <p:cNvPr id="8212" name="AutoShape 8"/>
            <p:cNvSpPr>
              <a:spLocks noChangeAspect="1" noChangeArrowheads="1"/>
            </p:cNvSpPr>
            <p:nvPr/>
          </p:nvSpPr>
          <p:spPr bwMode="auto">
            <a:xfrm>
              <a:off x="1318346" y="3113708"/>
              <a:ext cx="1773311" cy="325658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8213" name="AutoShape 9"/>
            <p:cNvSpPr>
              <a:spLocks noChangeAspect="1" noChangeArrowheads="1"/>
            </p:cNvSpPr>
            <p:nvPr/>
          </p:nvSpPr>
          <p:spPr bwMode="auto">
            <a:xfrm>
              <a:off x="1300846" y="5299211"/>
              <a:ext cx="1773311" cy="323714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8214" name="Rectangle 10"/>
            <p:cNvSpPr>
              <a:spLocks noChangeAspect="1" noChangeArrowheads="1"/>
            </p:cNvSpPr>
            <p:nvPr/>
          </p:nvSpPr>
          <p:spPr bwMode="auto">
            <a:xfrm>
              <a:off x="358775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Серия</a:t>
              </a:r>
              <a:br>
                <a:rPr lang="ru-RU" sz="1600"/>
              </a:br>
              <a:r>
                <a:rPr lang="ru-RU" sz="1600"/>
                <a:t> команд 1</a:t>
              </a:r>
            </a:p>
          </p:txBody>
        </p:sp>
        <p:sp>
          <p:nvSpPr>
            <p:cNvPr id="8215" name="Line 11"/>
            <p:cNvSpPr>
              <a:spLocks noChangeAspect="1" noChangeShapeType="1"/>
            </p:cNvSpPr>
            <p:nvPr/>
          </p:nvSpPr>
          <p:spPr bwMode="auto">
            <a:xfrm>
              <a:off x="2187502" y="3446362"/>
              <a:ext cx="0" cy="1895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6" name="Line 12"/>
            <p:cNvSpPr>
              <a:spLocks noChangeAspect="1" noChangeShapeType="1"/>
            </p:cNvSpPr>
            <p:nvPr/>
          </p:nvSpPr>
          <p:spPr bwMode="auto">
            <a:xfrm>
              <a:off x="2205002" y="401504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7" name="Line 13"/>
            <p:cNvSpPr>
              <a:spLocks noChangeAspect="1" noChangeShapeType="1"/>
            </p:cNvSpPr>
            <p:nvPr/>
          </p:nvSpPr>
          <p:spPr bwMode="auto">
            <a:xfrm>
              <a:off x="2187502" y="507756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8" name="AutoShape 14"/>
            <p:cNvSpPr>
              <a:spLocks noChangeAspect="1" noChangeArrowheads="1"/>
            </p:cNvSpPr>
            <p:nvPr/>
          </p:nvSpPr>
          <p:spPr bwMode="auto">
            <a:xfrm>
              <a:off x="1134599" y="3636896"/>
              <a:ext cx="2105807" cy="649372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Условие</a:t>
              </a:r>
            </a:p>
          </p:txBody>
        </p:sp>
        <p:sp>
          <p:nvSpPr>
            <p:cNvPr id="8219" name="Freeform 15"/>
            <p:cNvSpPr>
              <a:spLocks noChangeAspect="1"/>
            </p:cNvSpPr>
            <p:nvPr/>
          </p:nvSpPr>
          <p:spPr bwMode="auto">
            <a:xfrm>
              <a:off x="968351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0" name="Freeform 16"/>
            <p:cNvSpPr>
              <a:spLocks noChangeAspect="1"/>
            </p:cNvSpPr>
            <p:nvPr/>
          </p:nvSpPr>
          <p:spPr bwMode="auto">
            <a:xfrm flipH="1">
              <a:off x="3240405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1" name="Rectangle 17"/>
            <p:cNvSpPr>
              <a:spLocks noChangeAspect="1" noChangeArrowheads="1"/>
            </p:cNvSpPr>
            <p:nvPr/>
          </p:nvSpPr>
          <p:spPr bwMode="auto">
            <a:xfrm>
              <a:off x="2797078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Серия</a:t>
              </a:r>
              <a:br>
                <a:rPr lang="ru-RU" sz="1600"/>
              </a:br>
              <a:r>
                <a:rPr lang="ru-RU" sz="1600"/>
                <a:t> команд 2</a:t>
              </a:r>
            </a:p>
          </p:txBody>
        </p:sp>
        <p:sp>
          <p:nvSpPr>
            <p:cNvPr id="8222" name="Freeform 18"/>
            <p:cNvSpPr>
              <a:spLocks noChangeAspect="1"/>
            </p:cNvSpPr>
            <p:nvPr/>
          </p:nvSpPr>
          <p:spPr bwMode="auto">
            <a:xfrm>
              <a:off x="968351" y="4911338"/>
              <a:ext cx="2438303" cy="166231"/>
            </a:xfrm>
            <a:custGeom>
              <a:avLst/>
              <a:gdLst>
                <a:gd name="T0" fmla="*/ 0 w 2508"/>
                <a:gd name="T1" fmla="*/ 0 h 171"/>
                <a:gd name="T2" fmla="*/ 0 w 2508"/>
                <a:gd name="T3" fmla="*/ 166231 h 171"/>
                <a:gd name="T4" fmla="*/ 2438303 w 2508"/>
                <a:gd name="T5" fmla="*/ 166231 h 171"/>
                <a:gd name="T6" fmla="*/ 2438303 w 2508"/>
                <a:gd name="T7" fmla="*/ 0 h 1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08" h="171">
                  <a:moveTo>
                    <a:pt x="0" y="0"/>
                  </a:moveTo>
                  <a:lnTo>
                    <a:pt x="0" y="171"/>
                  </a:lnTo>
                  <a:lnTo>
                    <a:pt x="2508" y="171"/>
                  </a:lnTo>
                  <a:lnTo>
                    <a:pt x="2508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23" name="Text Box 19"/>
            <p:cNvSpPr txBox="1">
              <a:spLocks noChangeAspect="1" noChangeArrowheads="1"/>
            </p:cNvSpPr>
            <p:nvPr/>
          </p:nvSpPr>
          <p:spPr bwMode="auto">
            <a:xfrm>
              <a:off x="802103" y="3659255"/>
              <a:ext cx="498744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да</a:t>
              </a:r>
            </a:p>
          </p:txBody>
        </p:sp>
        <p:sp>
          <p:nvSpPr>
            <p:cNvPr id="8224" name="Text Box 20"/>
            <p:cNvSpPr txBox="1">
              <a:spLocks noChangeAspect="1" noChangeArrowheads="1"/>
            </p:cNvSpPr>
            <p:nvPr/>
          </p:nvSpPr>
          <p:spPr bwMode="auto">
            <a:xfrm>
              <a:off x="3074157" y="3659255"/>
              <a:ext cx="664992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/>
                <a:t>нет</a:t>
              </a:r>
            </a:p>
          </p:txBody>
        </p:sp>
      </p:grpSp>
      <p:grpSp>
        <p:nvGrpSpPr>
          <p:cNvPr id="8197" name="Группа 2"/>
          <p:cNvGrpSpPr>
            <a:grpSpLocks/>
          </p:cNvGrpSpPr>
          <p:nvPr/>
        </p:nvGrpSpPr>
        <p:grpSpPr bwMode="auto">
          <a:xfrm>
            <a:off x="5002213" y="3122613"/>
            <a:ext cx="3602037" cy="2500312"/>
            <a:chOff x="5002213" y="3122242"/>
            <a:chExt cx="3602037" cy="2500683"/>
          </a:xfrm>
        </p:grpSpPr>
        <p:sp>
          <p:nvSpPr>
            <p:cNvPr id="8199" name="AutoShape 23"/>
            <p:cNvSpPr>
              <a:spLocks noChangeAspect="1" noChangeArrowheads="1"/>
            </p:cNvSpPr>
            <p:nvPr/>
          </p:nvSpPr>
          <p:spPr bwMode="auto">
            <a:xfrm>
              <a:off x="5940152" y="3122242"/>
              <a:ext cx="1773311" cy="325658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Начало</a:t>
              </a:r>
            </a:p>
          </p:txBody>
        </p:sp>
        <p:sp>
          <p:nvSpPr>
            <p:cNvPr id="8200" name="AutoShape 24"/>
            <p:cNvSpPr>
              <a:spLocks noChangeAspect="1" noChangeArrowheads="1"/>
            </p:cNvSpPr>
            <p:nvPr/>
          </p:nvSpPr>
          <p:spPr bwMode="auto">
            <a:xfrm>
              <a:off x="5944284" y="5299211"/>
              <a:ext cx="1773311" cy="323714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/>
                <a:t>Конец</a:t>
              </a:r>
            </a:p>
          </p:txBody>
        </p:sp>
        <p:sp>
          <p:nvSpPr>
            <p:cNvPr id="8201" name="Rectangle 25"/>
            <p:cNvSpPr>
              <a:spLocks noChangeAspect="1" noChangeArrowheads="1"/>
            </p:cNvSpPr>
            <p:nvPr/>
          </p:nvSpPr>
          <p:spPr bwMode="auto">
            <a:xfrm>
              <a:off x="5002213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Сказать</a:t>
              </a:r>
            </a:p>
          </p:txBody>
        </p:sp>
        <p:sp>
          <p:nvSpPr>
            <p:cNvPr id="8202" name="Line 26"/>
            <p:cNvSpPr>
              <a:spLocks noChangeAspect="1" noChangeShapeType="1"/>
            </p:cNvSpPr>
            <p:nvPr/>
          </p:nvSpPr>
          <p:spPr bwMode="auto">
            <a:xfrm>
              <a:off x="6830939" y="3446362"/>
              <a:ext cx="0" cy="1895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3" name="Line 27"/>
            <p:cNvSpPr>
              <a:spLocks noChangeAspect="1" noChangeShapeType="1"/>
            </p:cNvSpPr>
            <p:nvPr/>
          </p:nvSpPr>
          <p:spPr bwMode="auto">
            <a:xfrm>
              <a:off x="6848439" y="401504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4" name="Line 28"/>
            <p:cNvSpPr>
              <a:spLocks noChangeAspect="1" noChangeShapeType="1"/>
            </p:cNvSpPr>
            <p:nvPr/>
          </p:nvSpPr>
          <p:spPr bwMode="auto">
            <a:xfrm>
              <a:off x="6830939" y="507756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5" name="AutoShape 29"/>
            <p:cNvSpPr>
              <a:spLocks noChangeAspect="1" noChangeArrowheads="1"/>
            </p:cNvSpPr>
            <p:nvPr/>
          </p:nvSpPr>
          <p:spPr bwMode="auto">
            <a:xfrm>
              <a:off x="5778036" y="3636896"/>
              <a:ext cx="2105806" cy="649372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400"/>
                <a:t>Встретил?</a:t>
              </a:r>
            </a:p>
          </p:txBody>
        </p:sp>
        <p:sp>
          <p:nvSpPr>
            <p:cNvPr id="8206" name="Freeform 30"/>
            <p:cNvSpPr>
              <a:spLocks noChangeAspect="1"/>
            </p:cNvSpPr>
            <p:nvPr/>
          </p:nvSpPr>
          <p:spPr bwMode="auto">
            <a:xfrm>
              <a:off x="5611788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7" name="Freeform 31"/>
            <p:cNvSpPr>
              <a:spLocks noChangeAspect="1"/>
            </p:cNvSpPr>
            <p:nvPr/>
          </p:nvSpPr>
          <p:spPr bwMode="auto">
            <a:xfrm flipH="1">
              <a:off x="7883843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08" name="Rectangle 32"/>
            <p:cNvSpPr>
              <a:spLocks noChangeAspect="1" noChangeArrowheads="1"/>
            </p:cNvSpPr>
            <p:nvPr/>
          </p:nvSpPr>
          <p:spPr bwMode="auto">
            <a:xfrm>
              <a:off x="7440515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/>
                <a:t>Зайти самому</a:t>
              </a:r>
            </a:p>
          </p:txBody>
        </p:sp>
        <p:sp>
          <p:nvSpPr>
            <p:cNvPr id="8209" name="Freeform 33"/>
            <p:cNvSpPr>
              <a:spLocks noChangeAspect="1"/>
            </p:cNvSpPr>
            <p:nvPr/>
          </p:nvSpPr>
          <p:spPr bwMode="auto">
            <a:xfrm>
              <a:off x="5611788" y="4911338"/>
              <a:ext cx="2438302" cy="166231"/>
            </a:xfrm>
            <a:custGeom>
              <a:avLst/>
              <a:gdLst>
                <a:gd name="T0" fmla="*/ 0 w 2508"/>
                <a:gd name="T1" fmla="*/ 0 h 171"/>
                <a:gd name="T2" fmla="*/ 0 w 2508"/>
                <a:gd name="T3" fmla="*/ 166231 h 171"/>
                <a:gd name="T4" fmla="*/ 2438302 w 2508"/>
                <a:gd name="T5" fmla="*/ 166231 h 171"/>
                <a:gd name="T6" fmla="*/ 2438302 w 2508"/>
                <a:gd name="T7" fmla="*/ 0 h 1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08" h="171">
                  <a:moveTo>
                    <a:pt x="0" y="0"/>
                  </a:moveTo>
                  <a:lnTo>
                    <a:pt x="0" y="171"/>
                  </a:lnTo>
                  <a:lnTo>
                    <a:pt x="2508" y="171"/>
                  </a:lnTo>
                  <a:lnTo>
                    <a:pt x="2508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10" name="Text Box 34"/>
            <p:cNvSpPr txBox="1">
              <a:spLocks noChangeAspect="1" noChangeArrowheads="1"/>
            </p:cNvSpPr>
            <p:nvPr/>
          </p:nvSpPr>
          <p:spPr bwMode="auto">
            <a:xfrm>
              <a:off x="5445541" y="3659255"/>
              <a:ext cx="498744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400"/>
                <a:t>да</a:t>
              </a:r>
            </a:p>
          </p:txBody>
        </p:sp>
        <p:sp>
          <p:nvSpPr>
            <p:cNvPr id="8211" name="Text Box 35"/>
            <p:cNvSpPr txBox="1">
              <a:spLocks noChangeAspect="1" noChangeArrowheads="1"/>
            </p:cNvSpPr>
            <p:nvPr/>
          </p:nvSpPr>
          <p:spPr bwMode="auto">
            <a:xfrm>
              <a:off x="7717595" y="3659255"/>
              <a:ext cx="664991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400"/>
                <a:t>нет</a:t>
              </a:r>
            </a:p>
          </p:txBody>
        </p:sp>
      </p:grpSp>
      <p:sp>
        <p:nvSpPr>
          <p:cNvPr id="8198" name="Text Box 36"/>
          <p:cNvSpPr txBox="1">
            <a:spLocks noChangeArrowheads="1"/>
          </p:cNvSpPr>
          <p:nvPr/>
        </p:nvSpPr>
        <p:spPr bwMode="auto">
          <a:xfrm>
            <a:off x="2373313" y="2238375"/>
            <a:ext cx="417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</a:rPr>
              <a:t>Полная форма ветвления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358775" y="115888"/>
            <a:ext cx="7543800" cy="606425"/>
          </a:xfrm>
        </p:spPr>
        <p:txBody>
          <a:bodyPr/>
          <a:lstStyle/>
          <a:p>
            <a:pPr algn="ctr" eaLnBrk="1" hangingPunct="1"/>
            <a:r>
              <a:rPr lang="ru-RU" sz="3600" smtClean="0"/>
              <a:t>Ветвление</a:t>
            </a:r>
          </a:p>
        </p:txBody>
      </p:sp>
      <p:grpSp>
        <p:nvGrpSpPr>
          <p:cNvPr id="8196" name="Группа 1"/>
          <p:cNvGrpSpPr>
            <a:grpSpLocks/>
          </p:cNvGrpSpPr>
          <p:nvPr/>
        </p:nvGrpSpPr>
        <p:grpSpPr bwMode="auto">
          <a:xfrm>
            <a:off x="358775" y="3113088"/>
            <a:ext cx="3602038" cy="2509837"/>
            <a:chOff x="358775" y="3113708"/>
            <a:chExt cx="3602038" cy="2509217"/>
          </a:xfrm>
        </p:grpSpPr>
        <p:sp>
          <p:nvSpPr>
            <p:cNvPr id="8212" name="AutoShape 8"/>
            <p:cNvSpPr>
              <a:spLocks noChangeAspect="1" noChangeArrowheads="1"/>
            </p:cNvSpPr>
            <p:nvPr/>
          </p:nvSpPr>
          <p:spPr bwMode="auto">
            <a:xfrm>
              <a:off x="1318346" y="3113708"/>
              <a:ext cx="1773311" cy="325658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Начало</a:t>
              </a:r>
            </a:p>
          </p:txBody>
        </p:sp>
        <p:sp>
          <p:nvSpPr>
            <p:cNvPr id="8213" name="AutoShape 9"/>
            <p:cNvSpPr>
              <a:spLocks noChangeAspect="1" noChangeArrowheads="1"/>
            </p:cNvSpPr>
            <p:nvPr/>
          </p:nvSpPr>
          <p:spPr bwMode="auto">
            <a:xfrm>
              <a:off x="1300846" y="5299211"/>
              <a:ext cx="1773311" cy="323714"/>
            </a:xfrm>
            <a:prstGeom prst="flowChartTerminator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Конец</a:t>
              </a:r>
            </a:p>
          </p:txBody>
        </p:sp>
        <p:sp>
          <p:nvSpPr>
            <p:cNvPr id="8214" name="Rectangle 10"/>
            <p:cNvSpPr>
              <a:spLocks noChangeAspect="1" noChangeArrowheads="1"/>
            </p:cNvSpPr>
            <p:nvPr/>
          </p:nvSpPr>
          <p:spPr bwMode="auto">
            <a:xfrm>
              <a:off x="358775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Серия</a:t>
              </a:r>
              <a:br>
                <a:rPr lang="ru-RU" sz="1600">
                  <a:solidFill>
                    <a:srgbClr val="000000"/>
                  </a:solidFill>
                </a:rPr>
              </a:br>
              <a:r>
                <a:rPr lang="ru-RU" sz="1600">
                  <a:solidFill>
                    <a:srgbClr val="000000"/>
                  </a:solidFill>
                </a:rPr>
                <a:t> команд 1</a:t>
              </a:r>
            </a:p>
          </p:txBody>
        </p:sp>
        <p:sp>
          <p:nvSpPr>
            <p:cNvPr id="8215" name="Line 11"/>
            <p:cNvSpPr>
              <a:spLocks noChangeAspect="1" noChangeShapeType="1"/>
            </p:cNvSpPr>
            <p:nvPr/>
          </p:nvSpPr>
          <p:spPr bwMode="auto">
            <a:xfrm>
              <a:off x="2187502" y="3446362"/>
              <a:ext cx="0" cy="18956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16" name="Line 12"/>
            <p:cNvSpPr>
              <a:spLocks noChangeAspect="1" noChangeShapeType="1"/>
            </p:cNvSpPr>
            <p:nvPr/>
          </p:nvSpPr>
          <p:spPr bwMode="auto">
            <a:xfrm>
              <a:off x="2205002" y="401504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17" name="Line 13"/>
            <p:cNvSpPr>
              <a:spLocks noChangeAspect="1" noChangeShapeType="1"/>
            </p:cNvSpPr>
            <p:nvPr/>
          </p:nvSpPr>
          <p:spPr bwMode="auto">
            <a:xfrm>
              <a:off x="2187502" y="5077569"/>
              <a:ext cx="0" cy="2274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18" name="AutoShape 14"/>
            <p:cNvSpPr>
              <a:spLocks noChangeAspect="1" noChangeArrowheads="1"/>
            </p:cNvSpPr>
            <p:nvPr/>
          </p:nvSpPr>
          <p:spPr bwMode="auto">
            <a:xfrm>
              <a:off x="1134599" y="3636896"/>
              <a:ext cx="2105807" cy="649372"/>
            </a:xfrm>
            <a:prstGeom prst="flowChartDecision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Условие</a:t>
              </a:r>
            </a:p>
          </p:txBody>
        </p:sp>
        <p:sp>
          <p:nvSpPr>
            <p:cNvPr id="8219" name="Freeform 15"/>
            <p:cNvSpPr>
              <a:spLocks noChangeAspect="1"/>
            </p:cNvSpPr>
            <p:nvPr/>
          </p:nvSpPr>
          <p:spPr bwMode="auto">
            <a:xfrm>
              <a:off x="968351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20" name="Freeform 16"/>
            <p:cNvSpPr>
              <a:spLocks noChangeAspect="1"/>
            </p:cNvSpPr>
            <p:nvPr/>
          </p:nvSpPr>
          <p:spPr bwMode="auto">
            <a:xfrm flipH="1">
              <a:off x="3240405" y="3969359"/>
              <a:ext cx="166248" cy="332463"/>
            </a:xfrm>
            <a:custGeom>
              <a:avLst/>
              <a:gdLst>
                <a:gd name="T0" fmla="*/ 166248 w 171"/>
                <a:gd name="T1" fmla="*/ 0 h 342"/>
                <a:gd name="T2" fmla="*/ 0 w 171"/>
                <a:gd name="T3" fmla="*/ 0 h 342"/>
                <a:gd name="T4" fmla="*/ 0 w 171"/>
                <a:gd name="T5" fmla="*/ 332463 h 34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1" h="342">
                  <a:moveTo>
                    <a:pt x="171" y="0"/>
                  </a:moveTo>
                  <a:lnTo>
                    <a:pt x="0" y="0"/>
                  </a:lnTo>
                  <a:lnTo>
                    <a:pt x="0" y="342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21" name="Rectangle 17"/>
            <p:cNvSpPr>
              <a:spLocks noChangeAspect="1" noChangeArrowheads="1"/>
            </p:cNvSpPr>
            <p:nvPr/>
          </p:nvSpPr>
          <p:spPr bwMode="auto">
            <a:xfrm>
              <a:off x="2797078" y="4301822"/>
              <a:ext cx="1163735" cy="60951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600">
                  <a:solidFill>
                    <a:srgbClr val="000000"/>
                  </a:solidFill>
                </a:rPr>
                <a:t>Серия</a:t>
              </a:r>
              <a:br>
                <a:rPr lang="ru-RU" sz="1600">
                  <a:solidFill>
                    <a:srgbClr val="000000"/>
                  </a:solidFill>
                </a:rPr>
              </a:br>
              <a:r>
                <a:rPr lang="ru-RU" sz="1600">
                  <a:solidFill>
                    <a:srgbClr val="000000"/>
                  </a:solidFill>
                </a:rPr>
                <a:t> команд 2</a:t>
              </a:r>
            </a:p>
          </p:txBody>
        </p:sp>
        <p:sp>
          <p:nvSpPr>
            <p:cNvPr id="8222" name="Freeform 18"/>
            <p:cNvSpPr>
              <a:spLocks noChangeAspect="1"/>
            </p:cNvSpPr>
            <p:nvPr/>
          </p:nvSpPr>
          <p:spPr bwMode="auto">
            <a:xfrm>
              <a:off x="968351" y="4911338"/>
              <a:ext cx="2438303" cy="166231"/>
            </a:xfrm>
            <a:custGeom>
              <a:avLst/>
              <a:gdLst>
                <a:gd name="T0" fmla="*/ 0 w 2508"/>
                <a:gd name="T1" fmla="*/ 0 h 171"/>
                <a:gd name="T2" fmla="*/ 0 w 2508"/>
                <a:gd name="T3" fmla="*/ 166231 h 171"/>
                <a:gd name="T4" fmla="*/ 2438303 w 2508"/>
                <a:gd name="T5" fmla="*/ 166231 h 171"/>
                <a:gd name="T6" fmla="*/ 2438303 w 2508"/>
                <a:gd name="T7" fmla="*/ 0 h 17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08" h="171">
                  <a:moveTo>
                    <a:pt x="0" y="0"/>
                  </a:moveTo>
                  <a:lnTo>
                    <a:pt x="0" y="171"/>
                  </a:lnTo>
                  <a:lnTo>
                    <a:pt x="2508" y="171"/>
                  </a:lnTo>
                  <a:lnTo>
                    <a:pt x="2508" y="0"/>
                  </a:lnTo>
                </a:path>
              </a:pathLst>
            </a:custGeom>
            <a:noFill/>
            <a:ln w="19050" cmpd="sng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8223" name="Text Box 19"/>
            <p:cNvSpPr txBox="1">
              <a:spLocks noChangeAspect="1" noChangeArrowheads="1"/>
            </p:cNvSpPr>
            <p:nvPr/>
          </p:nvSpPr>
          <p:spPr bwMode="auto">
            <a:xfrm>
              <a:off x="802103" y="3659255"/>
              <a:ext cx="498744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да</a:t>
              </a:r>
            </a:p>
          </p:txBody>
        </p:sp>
        <p:sp>
          <p:nvSpPr>
            <p:cNvPr id="8224" name="Text Box 20"/>
            <p:cNvSpPr txBox="1">
              <a:spLocks noChangeAspect="1" noChangeArrowheads="1"/>
            </p:cNvSpPr>
            <p:nvPr/>
          </p:nvSpPr>
          <p:spPr bwMode="auto">
            <a:xfrm>
              <a:off x="3074157" y="3659255"/>
              <a:ext cx="664992" cy="332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ru-RU" sz="1600">
                  <a:solidFill>
                    <a:srgbClr val="000000"/>
                  </a:solidFill>
                </a:rPr>
                <a:t>нет</a:t>
              </a:r>
            </a:p>
          </p:txBody>
        </p:sp>
      </p:grpSp>
      <p:sp>
        <p:nvSpPr>
          <p:cNvPr id="8198" name="Text Box 36"/>
          <p:cNvSpPr txBox="1">
            <a:spLocks noChangeArrowheads="1"/>
          </p:cNvSpPr>
          <p:nvPr/>
        </p:nvSpPr>
        <p:spPr bwMode="auto">
          <a:xfrm>
            <a:off x="2373313" y="2238375"/>
            <a:ext cx="417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b="1">
                <a:solidFill>
                  <a:srgbClr val="330066"/>
                </a:solidFill>
              </a:rPr>
              <a:t>Полная форма ветвления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82816" y="692150"/>
            <a:ext cx="757356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tx2"/>
                </a:solidFill>
              </a:rPr>
              <a:t>Разветвляющий алгоритм</a:t>
            </a:r>
            <a:r>
              <a:rPr lang="ru-RU" sz="2400" dirty="0">
                <a:solidFill>
                  <a:schemeClr val="tx2"/>
                </a:solidFill>
              </a:rPr>
              <a:t> – </a:t>
            </a:r>
            <a:r>
              <a:rPr lang="ru-RU" sz="2000" dirty="0">
                <a:solidFill>
                  <a:schemeClr val="tx2"/>
                </a:solidFill>
              </a:rPr>
              <a:t>это алгоритм, в котором в зависимости от некоторого условия выполняется либо одна, либо другая последовательность действий (</a:t>
            </a:r>
            <a:r>
              <a:rPr lang="ru-RU" sz="2000" dirty="0" smtClean="0">
                <a:solidFill>
                  <a:schemeClr val="tx2"/>
                </a:solidFill>
              </a:rPr>
              <a:t>ветвь).</a:t>
            </a:r>
            <a:endParaRPr lang="ru-RU" sz="2000" dirty="0">
              <a:solidFill>
                <a:schemeClr val="tx2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716016" y="3113088"/>
            <a:ext cx="4212468" cy="2921458"/>
            <a:chOff x="4716016" y="3113088"/>
            <a:chExt cx="4212468" cy="2921458"/>
          </a:xfrm>
        </p:grpSpPr>
        <p:sp>
          <p:nvSpPr>
            <p:cNvPr id="2" name="TextBox 1"/>
            <p:cNvSpPr txBox="1"/>
            <p:nvPr/>
          </p:nvSpPr>
          <p:spPr>
            <a:xfrm>
              <a:off x="4716016" y="3787777"/>
              <a:ext cx="4212468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если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условие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 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то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команды 1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 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иначе</a:t>
              </a:r>
              <a:r>
                <a:rPr lang="ru-RU" sz="2800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 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&lt;</a:t>
              </a:r>
              <a:r>
                <a:rPr lang="ru-RU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команды 2</a:t>
              </a:r>
              <a:r>
                <a:rPr lang="en-US" sz="2800" b="1" dirty="0" smtClean="0">
                  <a:solidFill>
                    <a:srgbClr val="0000C8"/>
                  </a:solidFill>
                  <a:latin typeface="Consolas" pitchFamily="49" charset="0"/>
                  <a:cs typeface="Consolas" pitchFamily="49" charset="0"/>
                </a:rPr>
                <a:t>&gt;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r>
                <a:rPr lang="ru-RU" sz="2800" dirty="0" smtClean="0">
                  <a:latin typeface="Consolas" pitchFamily="49" charset="0"/>
                  <a:cs typeface="Consolas" pitchFamily="49" charset="0"/>
                </a:rPr>
                <a:t> </a:t>
              </a:r>
              <a:r>
                <a:rPr lang="ru-RU" sz="2800" b="1" dirty="0">
                  <a:solidFill>
                    <a:srgbClr val="000000"/>
                  </a:solidFill>
                  <a:latin typeface="Consolas" pitchFamily="49" charset="0"/>
                  <a:cs typeface="Consolas" pitchFamily="49" charset="0"/>
                </a:rPr>
                <a:t>все</a:t>
              </a:r>
              <a:r>
                <a:rPr lang="ru-RU" sz="2800" dirty="0">
                  <a:latin typeface="Consolas" pitchFamily="49" charset="0"/>
                  <a:cs typeface="Consolas" pitchFamily="49" charset="0"/>
                </a:rPr>
                <a:t/>
              </a:r>
              <a:br>
                <a:rPr lang="ru-RU" sz="2800" dirty="0">
                  <a:latin typeface="Consolas" pitchFamily="49" charset="0"/>
                  <a:cs typeface="Consolas" pitchFamily="49" charset="0"/>
                </a:rPr>
              </a:br>
              <a:endParaRPr lang="ru-RU" sz="2800" dirty="0">
                <a:latin typeface="Consolas" pitchFamily="49" charset="0"/>
                <a:cs typeface="Consolas" pitchFamily="49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896036" y="3113088"/>
              <a:ext cx="3960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i="1" u="sng" dirty="0" smtClean="0"/>
                <a:t>Алгоритмический язык (</a:t>
              </a:r>
              <a:r>
                <a:rPr lang="ru-RU" i="1" u="sng" dirty="0" err="1" smtClean="0"/>
                <a:t>КуМир</a:t>
              </a:r>
              <a:r>
                <a:rPr lang="ru-RU" i="1" u="sng" dirty="0" smtClean="0"/>
                <a:t>):</a:t>
              </a:r>
              <a:endParaRPr lang="ru-RU" i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77799508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еть 2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3742</TotalTime>
  <Words>774</Words>
  <Application>Microsoft Office PowerPoint</Application>
  <PresentationFormat>Экран (4:3)</PresentationFormat>
  <Paragraphs>183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Сеть 2</vt:lpstr>
      <vt:lpstr>Основы  алгоритмизации</vt:lpstr>
      <vt:lpstr>Презентация PowerPoint</vt:lpstr>
      <vt:lpstr>Презентация PowerPoint</vt:lpstr>
      <vt:lpstr>Свойства алгоритмов</vt:lpstr>
      <vt:lpstr>Способы описания алгоритмов</vt:lpstr>
      <vt:lpstr>Основные алгоритмические структуры:</vt:lpstr>
      <vt:lpstr>Следование</vt:lpstr>
      <vt:lpstr>Ветвление</vt:lpstr>
      <vt:lpstr>Ветвление</vt:lpstr>
      <vt:lpstr>Ветвление</vt:lpstr>
      <vt:lpstr>Ветвление</vt:lpstr>
      <vt:lpstr>Циклы</vt:lpstr>
      <vt:lpstr>Циклы</vt:lpstr>
      <vt:lpstr>Циклы</vt:lpstr>
      <vt:lpstr>Циклы</vt:lpstr>
      <vt:lpstr>Циклы</vt:lpstr>
      <vt:lpstr>Циклы</vt:lpstr>
      <vt:lpstr>Циклы</vt:lpstr>
    </vt:vector>
  </TitlesOfParts>
  <Company>Сеть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и его свойства</dc:title>
  <dc:creator>Админ</dc:creator>
  <cp:lastModifiedBy>Учитель-админ</cp:lastModifiedBy>
  <cp:revision>153</cp:revision>
  <dcterms:created xsi:type="dcterms:W3CDTF">2010-02-14T19:37:55Z</dcterms:created>
  <dcterms:modified xsi:type="dcterms:W3CDTF">2019-01-25T10:51:48Z</dcterms:modified>
</cp:coreProperties>
</file>