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  <p:sldMasterId id="2147483753" r:id="rId2"/>
    <p:sldMasterId id="2147483767" r:id="rId3"/>
  </p:sldMasterIdLst>
  <p:sldIdLst>
    <p:sldId id="329" r:id="rId4"/>
    <p:sldId id="330" r:id="rId5"/>
    <p:sldId id="331" r:id="rId6"/>
    <p:sldId id="332" r:id="rId7"/>
    <p:sldId id="268" r:id="rId8"/>
    <p:sldId id="342" r:id="rId9"/>
    <p:sldId id="334" r:id="rId10"/>
    <p:sldId id="335" r:id="rId11"/>
    <p:sldId id="337" r:id="rId12"/>
    <p:sldId id="338" r:id="rId13"/>
    <p:sldId id="343" r:id="rId14"/>
    <p:sldId id="265" r:id="rId15"/>
    <p:sldId id="299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057" autoAdjust="0"/>
  </p:normalViewPr>
  <p:slideViewPr>
    <p:cSldViewPr>
      <p:cViewPr varScale="1">
        <p:scale>
          <a:sx n="110" d="100"/>
          <a:sy n="110" d="100"/>
        </p:scale>
        <p:origin x="-164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5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7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8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4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5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6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7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pPr lvl="0"/>
            <a:r>
              <a:rPr lang="ru-RU" altLang="en-US" noProof="0" smtClean="0"/>
              <a:t>Образец заголовка</a:t>
            </a:r>
          </a:p>
        </p:txBody>
      </p:sp>
      <p:sp>
        <p:nvSpPr>
          <p:cNvPr id="8499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pPr lvl="0"/>
            <a:r>
              <a:rPr lang="ru-RU" altLang="en-US" noProof="0" smtClean="0"/>
              <a:t>Образец подзаголовка</a:t>
            </a:r>
          </a:p>
        </p:txBody>
      </p:sp>
      <p:sp>
        <p:nvSpPr>
          <p:cNvPr id="38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39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0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A03E105-D027-40A3-847D-303E8E35392D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  <p:pic>
        <p:nvPicPr>
          <p:cNvPr id="6146" name="Picture 2" descr="D:\_Папа-адм\Desktop\Рисунок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171" y="6597651"/>
            <a:ext cx="2700337" cy="268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4554309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360E95-A5D1-48FA-827D-1A9B1C67C702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566844106"/>
      </p:ext>
    </p:extLst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DE3CA5-2211-486F-BA15-A5BF6B12B867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705826932"/>
      </p:ext>
    </p:extLst>
  </p:cSld>
  <p:clrMapOvr>
    <a:masterClrMapping/>
  </p:clrMapOvr>
  <p:transition spd="med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719263"/>
            <a:ext cx="8229600" cy="4411662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14620E-03B6-4A88-961C-A5C379453379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936381513"/>
      </p:ext>
    </p:extLst>
  </p:cSld>
  <p:clrMapOvr>
    <a:masterClrMapping/>
  </p:clrMapOvr>
  <p:transition spd="med"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719263"/>
            <a:ext cx="4038600" cy="21288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21304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52E84B-C348-421B-83C5-873C26BD10DF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75263916"/>
      </p:ext>
    </p:extLst>
  </p:cSld>
  <p:clrMapOvr>
    <a:masterClrMapping/>
  </p:clrMapOvr>
  <p:transition spd="med"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3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4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5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8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9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0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1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2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3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5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6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7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8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3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4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5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6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</p:grpSp>
      <p:sp>
        <p:nvSpPr>
          <p:cNvPr id="37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pPr lvl="0"/>
            <a:r>
              <a:rPr lang="ru-RU" altLang="en-US" noProof="0" smtClean="0"/>
              <a:t>Образец заголовка</a:t>
            </a:r>
          </a:p>
        </p:txBody>
      </p:sp>
      <p:sp>
        <p:nvSpPr>
          <p:cNvPr id="8499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pPr lvl="0"/>
            <a:r>
              <a:rPr lang="ru-RU" altLang="en-US" noProof="0" dirty="0" smtClean="0"/>
              <a:t>Образец подзаголовка</a:t>
            </a:r>
          </a:p>
        </p:txBody>
      </p:sp>
      <p:sp>
        <p:nvSpPr>
          <p:cNvPr id="38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39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40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A03E105-D027-40A3-847D-303E8E35392D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  <p:pic>
        <p:nvPicPr>
          <p:cNvPr id="6146" name="Picture 2" descr="D:\_Папа-адм\Desktop\Рисунок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171" y="6597651"/>
            <a:ext cx="2700337" cy="268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428797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7E0ED7-DB4D-4DB9-8182-EFC0D4946C72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671827"/>
      </p:ext>
    </p:extLst>
  </p:cSld>
  <p:clrMapOvr>
    <a:masterClrMapping/>
  </p:clrMapOvr>
  <p:transition spd="med"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6D58D7-701D-48F6-95CE-CD010E4E5974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037540"/>
      </p:ext>
    </p:extLst>
  </p:cSld>
  <p:clrMapOvr>
    <a:masterClrMapping/>
  </p:clrMapOvr>
  <p:transition spd="med"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009E74-0138-4E6B-8763-A93950415DB8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09121"/>
      </p:ext>
    </p:extLst>
  </p:cSld>
  <p:clrMapOvr>
    <a:masterClrMapping/>
  </p:clrMapOvr>
  <p:transition spd="med"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FB4771-EDA8-44CC-AC72-72A9B03C887B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658779"/>
      </p:ext>
    </p:extLst>
  </p:cSld>
  <p:clrMapOvr>
    <a:masterClrMapping/>
  </p:clrMapOvr>
  <p:transition spd="med"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227D03-7E06-4DA9-A3C8-9CB304C503B2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283795"/>
      </p:ext>
    </p:extLst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7E0ED7-DB4D-4DB9-8182-EFC0D4946C72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52212859"/>
      </p:ext>
    </p:extLst>
  </p:cSld>
  <p:clrMapOvr>
    <a:masterClrMapping/>
  </p:clrMapOvr>
  <p:transition spd="med">
    <p:fade thruBlk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193E3B-E540-4AB8-B4D1-FF27EE22D9ED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511543"/>
      </p:ext>
    </p:extLst>
  </p:cSld>
  <p:clrMapOvr>
    <a:masterClrMapping/>
  </p:clrMapOvr>
  <p:transition spd="med">
    <p:fade thruBlk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BDEED7-92A4-43A8-9B21-73CC7A85329D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773115"/>
      </p:ext>
    </p:extLst>
  </p:cSld>
  <p:clrMapOvr>
    <a:masterClrMapping/>
  </p:clrMapOvr>
  <p:transition spd="med">
    <p:fade thruBlk="1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C56D9F-73B6-4FAC-BBD0-32571A58418C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084215"/>
      </p:ext>
    </p:extLst>
  </p:cSld>
  <p:clrMapOvr>
    <a:masterClrMapping/>
  </p:clrMapOvr>
  <p:transition spd="med">
    <p:fade thruBlk="1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360E95-A5D1-48FA-827D-1A9B1C67C702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428326"/>
      </p:ext>
    </p:extLst>
  </p:cSld>
  <p:clrMapOvr>
    <a:masterClrMapping/>
  </p:clrMapOvr>
  <p:transition spd="med">
    <p:fade thruBlk="1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DE3CA5-2211-486F-BA15-A5BF6B12B867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131749"/>
      </p:ext>
    </p:extLst>
  </p:cSld>
  <p:clrMapOvr>
    <a:masterClrMapping/>
  </p:clrMapOvr>
  <p:transition spd="med">
    <p:fade thruBlk="1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719263"/>
            <a:ext cx="8229600" cy="4411662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14620E-03B6-4A88-961C-A5C379453379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04575"/>
      </p:ext>
    </p:extLst>
  </p:cSld>
  <p:clrMapOvr>
    <a:masterClrMapping/>
  </p:clrMapOvr>
  <p:transition spd="med">
    <p:fade thruBlk="1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719263"/>
            <a:ext cx="4038600" cy="21288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21304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52E84B-C348-421B-83C5-873C26BD10DF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122024"/>
      </p:ext>
    </p:extLst>
  </p:cSld>
  <p:clrMapOvr>
    <a:masterClrMapping/>
  </p:clrMapOvr>
  <p:transition spd="med">
    <p:fade thruBlk="1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3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4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5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8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9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0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1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2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3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5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6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7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8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3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4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5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6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</p:grpSp>
      <p:sp>
        <p:nvSpPr>
          <p:cNvPr id="37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pPr lvl="0"/>
            <a:r>
              <a:rPr lang="ru-RU" altLang="en-US" noProof="0" smtClean="0"/>
              <a:t>Образец заголовка</a:t>
            </a:r>
          </a:p>
        </p:txBody>
      </p:sp>
      <p:sp>
        <p:nvSpPr>
          <p:cNvPr id="8499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pPr lvl="0"/>
            <a:r>
              <a:rPr lang="ru-RU" altLang="en-US" noProof="0" dirty="0" smtClean="0"/>
              <a:t>Образец подзаголовка</a:t>
            </a:r>
          </a:p>
        </p:txBody>
      </p:sp>
      <p:sp>
        <p:nvSpPr>
          <p:cNvPr id="38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39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40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A03E105-D027-40A3-847D-303E8E35392D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  <p:pic>
        <p:nvPicPr>
          <p:cNvPr id="6146" name="Picture 2" descr="D:\_Папа-адм\Desktop\Рисунок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171" y="6597651"/>
            <a:ext cx="2700337" cy="268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5499720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7E0ED7-DB4D-4DB9-8182-EFC0D4946C72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678101"/>
      </p:ext>
    </p:extLst>
  </p:cSld>
  <p:clrMapOvr>
    <a:masterClrMapping/>
  </p:clrMapOvr>
  <p:transition spd="med">
    <p:fade thruBlk="1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6D58D7-701D-48F6-95CE-CD010E4E5974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99823"/>
      </p:ext>
    </p:extLst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6D58D7-701D-48F6-95CE-CD010E4E5974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987069601"/>
      </p:ext>
    </p:extLst>
  </p:cSld>
  <p:clrMapOvr>
    <a:masterClrMapping/>
  </p:clrMapOvr>
  <p:transition spd="med">
    <p:fade thruBlk="1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009E74-0138-4E6B-8763-A93950415DB8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517776"/>
      </p:ext>
    </p:extLst>
  </p:cSld>
  <p:clrMapOvr>
    <a:masterClrMapping/>
  </p:clrMapOvr>
  <p:transition spd="med">
    <p:fade thruBlk="1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FB4771-EDA8-44CC-AC72-72A9B03C887B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030941"/>
      </p:ext>
    </p:extLst>
  </p:cSld>
  <p:clrMapOvr>
    <a:masterClrMapping/>
  </p:clrMapOvr>
  <p:transition spd="med">
    <p:fade thruBlk="1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227D03-7E06-4DA9-A3C8-9CB304C503B2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842076"/>
      </p:ext>
    </p:extLst>
  </p:cSld>
  <p:clrMapOvr>
    <a:masterClrMapping/>
  </p:clrMapOvr>
  <p:transition spd="med">
    <p:fade thruBlk="1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193E3B-E540-4AB8-B4D1-FF27EE22D9ED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49451"/>
      </p:ext>
    </p:extLst>
  </p:cSld>
  <p:clrMapOvr>
    <a:masterClrMapping/>
  </p:clrMapOvr>
  <p:transition spd="med">
    <p:fade thruBlk="1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BDEED7-92A4-43A8-9B21-73CC7A85329D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265133"/>
      </p:ext>
    </p:extLst>
  </p:cSld>
  <p:clrMapOvr>
    <a:masterClrMapping/>
  </p:clrMapOvr>
  <p:transition spd="med">
    <p:fade thruBlk="1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C56D9F-73B6-4FAC-BBD0-32571A58418C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067229"/>
      </p:ext>
    </p:extLst>
  </p:cSld>
  <p:clrMapOvr>
    <a:masterClrMapping/>
  </p:clrMapOvr>
  <p:transition spd="med">
    <p:fade thruBlk="1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360E95-A5D1-48FA-827D-1A9B1C67C702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922373"/>
      </p:ext>
    </p:extLst>
  </p:cSld>
  <p:clrMapOvr>
    <a:masterClrMapping/>
  </p:clrMapOvr>
  <p:transition spd="med">
    <p:fade thruBlk="1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DE3CA5-2211-486F-BA15-A5BF6B12B867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027508"/>
      </p:ext>
    </p:extLst>
  </p:cSld>
  <p:clrMapOvr>
    <a:masterClrMapping/>
  </p:clrMapOvr>
  <p:transition spd="med">
    <p:fade thruBlk="1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719263"/>
            <a:ext cx="8229600" cy="4411662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14620E-03B6-4A88-961C-A5C379453379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676569"/>
      </p:ext>
    </p:extLst>
  </p:cSld>
  <p:clrMapOvr>
    <a:masterClrMapping/>
  </p:clrMapOvr>
  <p:transition spd="med">
    <p:fade thruBlk="1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719263"/>
            <a:ext cx="4038600" cy="21288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21304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52E84B-C348-421B-83C5-873C26BD10DF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160766"/>
      </p:ext>
    </p:extLst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009E74-0138-4E6B-8763-A93950415DB8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264100426"/>
      </p:ext>
    </p:extLst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FB4771-EDA8-44CC-AC72-72A9B03C887B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835957176"/>
      </p:ext>
    </p:extLst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227D03-7E06-4DA9-A3C8-9CB304C503B2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789058435"/>
      </p:ext>
    </p:extLst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193E3B-E540-4AB8-B4D1-FF27EE22D9ED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497456742"/>
      </p:ext>
    </p:extLst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BDEED7-92A4-43A8-9B21-73CC7A85329D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755863918"/>
      </p:ext>
    </p:extLst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C56D9F-73B6-4FAC-BBD0-32571A58418C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19923410"/>
      </p:ext>
    </p:extLst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заголовка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</a:p>
        </p:txBody>
      </p:sp>
      <p:sp>
        <p:nvSpPr>
          <p:cNvPr id="8397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latin typeface="Arial" charset="0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397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>
                <a:latin typeface="Arial" charset="0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397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latin typeface="Arial" charset="0"/>
              </a:defRPr>
            </a:lvl1pPr>
          </a:lstStyle>
          <a:p>
            <a:pPr>
              <a:defRPr/>
            </a:pPr>
            <a:fld id="{EF3DB5B2-37A1-44B2-9AFD-B95B216D0AE0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  <p:grpSp>
        <p:nvGrpSpPr>
          <p:cNvPr id="1032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1033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4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5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6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7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8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9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0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1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2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3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4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5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6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7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8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9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50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51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52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53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54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55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56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57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58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59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60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61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62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63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40" name="Picture 2" descr="D:\_Папа-адм\Desktop\Рисунок1.png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171" y="6597651"/>
            <a:ext cx="2700337" cy="268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</p:sldLayoutIdLst>
  <p:transition spd="med">
    <p:fade thruBlk="1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заголовка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</a:p>
        </p:txBody>
      </p:sp>
      <p:sp>
        <p:nvSpPr>
          <p:cNvPr id="8397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latin typeface="Arial" charset="0"/>
              </a:defRPr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8397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>
                <a:latin typeface="Arial" charset="0"/>
              </a:defRPr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8397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latin typeface="Arial" charset="0"/>
              </a:defRPr>
            </a:lvl1pPr>
          </a:lstStyle>
          <a:p>
            <a:pPr>
              <a:defRPr/>
            </a:pPr>
            <a:fld id="{EF3DB5B2-37A1-44B2-9AFD-B95B216D0AE0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  <p:grpSp>
        <p:nvGrpSpPr>
          <p:cNvPr id="1032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1033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34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35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36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37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38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39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40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41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42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43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44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45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46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47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48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49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50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51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52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53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54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55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56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57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58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59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60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61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62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63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</p:grpSp>
      <p:pic>
        <p:nvPicPr>
          <p:cNvPr id="40" name="Picture 2" descr="D:\_Папа-адм\Desktop\Рисунок1.png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171" y="6597651"/>
            <a:ext cx="2700337" cy="268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310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  <p:sldLayoutId id="2147483765" r:id="rId12"/>
    <p:sldLayoutId id="2147483766" r:id="rId13"/>
  </p:sldLayoutIdLst>
  <p:transition spd="med">
    <p:fade thruBlk="1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заголовка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</a:p>
        </p:txBody>
      </p:sp>
      <p:sp>
        <p:nvSpPr>
          <p:cNvPr id="8397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latin typeface="Arial" charset="0"/>
              </a:defRPr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8397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>
                <a:latin typeface="Arial" charset="0"/>
              </a:defRPr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8397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latin typeface="Arial" charset="0"/>
              </a:defRPr>
            </a:lvl1pPr>
          </a:lstStyle>
          <a:p>
            <a:pPr>
              <a:defRPr/>
            </a:pPr>
            <a:fld id="{EF3DB5B2-37A1-44B2-9AFD-B95B216D0AE0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  <p:grpSp>
        <p:nvGrpSpPr>
          <p:cNvPr id="1032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1033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34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35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36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37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38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39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40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41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42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43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44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45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46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47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48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49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50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51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52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53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54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55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56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57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58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59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60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61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62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63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</p:grpSp>
      <p:pic>
        <p:nvPicPr>
          <p:cNvPr id="40" name="Picture 2" descr="D:\_Папа-адм\Desktop\Рисунок1.png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171" y="6597651"/>
            <a:ext cx="2700337" cy="268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709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  <p:sldLayoutId id="2147483780" r:id="rId13"/>
  </p:sldLayoutIdLst>
  <p:transition spd="med">
    <p:fade thruBlk="1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sz="4400" dirty="0" smtClean="0"/>
              <a:t>Основы </a:t>
            </a:r>
            <a:br>
              <a:rPr lang="ru-RU" sz="4400" dirty="0" smtClean="0"/>
            </a:br>
            <a:r>
              <a:rPr lang="ru-RU" sz="4400" dirty="0" smtClean="0"/>
              <a:t>алгоритмизации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1500" y="3049588"/>
            <a:ext cx="7236804" cy="2362200"/>
          </a:xfrm>
        </p:spPr>
        <p:txBody>
          <a:bodyPr/>
          <a:lstStyle/>
          <a:p>
            <a:pPr eaLnBrk="1" hangingPunct="1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Линейные алгоритмы</a:t>
            </a:r>
          </a:p>
        </p:txBody>
      </p:sp>
    </p:spTree>
    <p:extLst>
      <p:ext uri="{BB962C8B-B14F-4D97-AF65-F5344CB8AC3E}">
        <p14:creationId xmlns:p14="http://schemas.microsoft.com/office/powerpoint/2010/main" val="1582995484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3508" y="116632"/>
            <a:ext cx="7740860" cy="436910"/>
          </a:xfrm>
        </p:spPr>
        <p:txBody>
          <a:bodyPr/>
          <a:lstStyle/>
          <a:p>
            <a:pPr algn="ctr"/>
            <a:r>
              <a:rPr lang="ru-RU" sz="2800" dirty="0" err="1" smtClean="0"/>
              <a:t>КуМир</a:t>
            </a:r>
            <a:r>
              <a:rPr lang="ru-RU" sz="2800" dirty="0" smtClean="0"/>
              <a:t>. Команда вывода 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89185" y="692695"/>
            <a:ext cx="8199239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chemeClr val="tx2"/>
                </a:solidFill>
              </a:rPr>
              <a:t>Команда вывода</a:t>
            </a:r>
            <a:r>
              <a:rPr lang="ru-RU" dirty="0">
                <a:solidFill>
                  <a:schemeClr val="tx2"/>
                </a:solidFill>
              </a:rPr>
              <a:t> используется для вывода на экран значений </a:t>
            </a:r>
            <a:r>
              <a:rPr lang="ru-RU" dirty="0" smtClean="0">
                <a:solidFill>
                  <a:schemeClr val="tx2"/>
                </a:solidFill>
              </a:rPr>
              <a:t>величин</a:t>
            </a:r>
            <a:br>
              <a:rPr lang="ru-RU" dirty="0" smtClean="0">
                <a:solidFill>
                  <a:schemeClr val="tx2"/>
                </a:solidFill>
              </a:rPr>
            </a:br>
            <a:r>
              <a:rPr lang="ru-RU" dirty="0" smtClean="0">
                <a:solidFill>
                  <a:schemeClr val="tx2"/>
                </a:solidFill>
              </a:rPr>
              <a:t>или </a:t>
            </a:r>
            <a:r>
              <a:rPr lang="ru-RU" dirty="0">
                <a:solidFill>
                  <a:schemeClr val="tx2"/>
                </a:solidFill>
              </a:rPr>
              <a:t>поясняющих текстов. </a:t>
            </a:r>
            <a:endParaRPr lang="ru-RU" dirty="0" smtClean="0">
              <a:solidFill>
                <a:schemeClr val="tx2"/>
              </a:solidFill>
            </a:endParaRPr>
          </a:p>
          <a:p>
            <a:endParaRPr lang="ru-RU" dirty="0">
              <a:solidFill>
                <a:schemeClr val="tx2"/>
              </a:solidFill>
            </a:endParaRPr>
          </a:p>
          <a:p>
            <a:r>
              <a:rPr lang="ru-RU" sz="2000" b="1" dirty="0">
                <a:solidFill>
                  <a:srgbClr val="000000"/>
                </a:solidFill>
                <a:latin typeface="Droid Sans Mono"/>
              </a:rPr>
              <a:t>вывод</a:t>
            </a:r>
            <a:r>
              <a:rPr lang="ru-RU" sz="2000" dirty="0">
                <a:solidFill>
                  <a:srgbClr val="000000"/>
                </a:solidFill>
                <a:latin typeface="Droid Sans Mono"/>
              </a:rPr>
              <a:t> </a:t>
            </a:r>
            <a:r>
              <a:rPr lang="ru-RU" sz="2000" i="1" dirty="0">
                <a:solidFill>
                  <a:srgbClr val="000000"/>
                </a:solidFill>
                <a:latin typeface="Droid Sans Mono"/>
              </a:rPr>
              <a:t>выражение1</a:t>
            </a:r>
            <a:r>
              <a:rPr lang="ru-RU" sz="2000" dirty="0">
                <a:solidFill>
                  <a:srgbClr val="000000"/>
                </a:solidFill>
                <a:latin typeface="Droid Sans Mono"/>
              </a:rPr>
              <a:t>, </a:t>
            </a:r>
            <a:r>
              <a:rPr lang="ru-RU" sz="2000" dirty="0" smtClean="0">
                <a:solidFill>
                  <a:srgbClr val="000000"/>
                </a:solidFill>
                <a:latin typeface="Droid Sans Mono"/>
              </a:rPr>
              <a:t>. . . </a:t>
            </a:r>
            <a:r>
              <a:rPr lang="ru-RU" sz="2000" dirty="0">
                <a:solidFill>
                  <a:srgbClr val="000000"/>
                </a:solidFill>
                <a:latin typeface="Droid Sans Mono"/>
              </a:rPr>
              <a:t>, </a:t>
            </a:r>
            <a:r>
              <a:rPr lang="ru-RU" sz="2000" i="1" dirty="0">
                <a:solidFill>
                  <a:srgbClr val="000000"/>
                </a:solidFill>
                <a:latin typeface="Droid Sans Mono"/>
              </a:rPr>
              <a:t>выражение</a:t>
            </a:r>
            <a:r>
              <a:rPr lang="en-US" sz="2000" i="1" dirty="0">
                <a:solidFill>
                  <a:srgbClr val="000000"/>
                </a:solidFill>
                <a:latin typeface="Droid Sans Mono"/>
              </a:rPr>
              <a:t>N</a:t>
            </a:r>
            <a:r>
              <a:rPr lang="en-US" sz="2000" dirty="0">
                <a:solidFill>
                  <a:srgbClr val="000000"/>
                </a:solidFill>
                <a:latin typeface="Droid Sans Mono"/>
              </a:rPr>
              <a:t>, </a:t>
            </a:r>
            <a:r>
              <a:rPr lang="ru-RU" sz="2000" b="1" dirty="0" err="1">
                <a:solidFill>
                  <a:srgbClr val="000000"/>
                </a:solidFill>
                <a:latin typeface="Droid Sans Mono"/>
              </a:rPr>
              <a:t>нс</a:t>
            </a:r>
            <a:r>
              <a:rPr lang="ru-RU" sz="2000" dirty="0" smtClean="0">
                <a:solidFill>
                  <a:schemeClr val="tx2"/>
                </a:solidFill>
              </a:rPr>
              <a:t> </a:t>
            </a:r>
            <a:r>
              <a:rPr lang="ru-RU" dirty="0">
                <a:solidFill>
                  <a:schemeClr val="tx2"/>
                </a:solidFill>
              </a:rPr>
              <a:t>	</a:t>
            </a:r>
            <a:endParaRPr lang="ru-RU" dirty="0" smtClean="0">
              <a:solidFill>
                <a:schemeClr val="tx2"/>
              </a:solidFill>
            </a:endParaRPr>
          </a:p>
          <a:p>
            <a:endParaRPr lang="ru-RU" i="1" dirty="0" smtClean="0">
              <a:solidFill>
                <a:schemeClr val="tx2"/>
              </a:solidFill>
            </a:endParaRPr>
          </a:p>
          <a:p>
            <a:r>
              <a:rPr lang="ru-RU" i="1" dirty="0" smtClean="0">
                <a:solidFill>
                  <a:schemeClr val="tx2"/>
                </a:solidFill>
              </a:rPr>
              <a:t>Здесь</a:t>
            </a:r>
            <a:r>
              <a:rPr lang="ru-RU" dirty="0" smtClean="0">
                <a:solidFill>
                  <a:schemeClr val="tx2"/>
                </a:solidFill>
              </a:rPr>
              <a:t> 	</a:t>
            </a:r>
            <a:r>
              <a:rPr lang="ru-RU" sz="2000" i="1" dirty="0" smtClean="0">
                <a:solidFill>
                  <a:srgbClr val="000000"/>
                </a:solidFill>
                <a:latin typeface="Droid Sans Mono"/>
              </a:rPr>
              <a:t>выражение </a:t>
            </a:r>
            <a:r>
              <a:rPr lang="ru-RU" i="1" dirty="0">
                <a:solidFill>
                  <a:schemeClr val="tx2"/>
                </a:solidFill>
              </a:rPr>
              <a:t>– имя </a:t>
            </a:r>
            <a:r>
              <a:rPr lang="ru-RU" i="1" dirty="0" smtClean="0">
                <a:solidFill>
                  <a:schemeClr val="tx2"/>
                </a:solidFill>
              </a:rPr>
              <a:t>переменной или текст в кавычках;</a:t>
            </a:r>
            <a:endParaRPr lang="ru-RU" i="1" dirty="0">
              <a:solidFill>
                <a:schemeClr val="tx2"/>
              </a:solidFill>
            </a:endParaRPr>
          </a:p>
          <a:p>
            <a:r>
              <a:rPr lang="ru-RU" b="1" dirty="0" smtClean="0">
                <a:solidFill>
                  <a:srgbClr val="000000"/>
                </a:solidFill>
                <a:latin typeface="Droid Sans Mono"/>
              </a:rPr>
              <a:t>    	</a:t>
            </a:r>
            <a:r>
              <a:rPr lang="ru-RU" b="1" dirty="0" err="1" smtClean="0">
                <a:solidFill>
                  <a:srgbClr val="000000"/>
                </a:solidFill>
                <a:latin typeface="Droid Sans Mono"/>
              </a:rPr>
              <a:t>нс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>
                <a:solidFill>
                  <a:schemeClr val="tx2"/>
                </a:solidFill>
              </a:rPr>
              <a:t>– </a:t>
            </a:r>
            <a:r>
              <a:rPr lang="ru-RU" i="1" dirty="0">
                <a:solidFill>
                  <a:schemeClr val="tx2"/>
                </a:solidFill>
              </a:rPr>
              <a:t>необязательная команда перехода на новую </a:t>
            </a:r>
            <a:r>
              <a:rPr lang="ru-RU" i="1" dirty="0" smtClean="0">
                <a:solidFill>
                  <a:schemeClr val="tx2"/>
                </a:solidFill>
              </a:rPr>
              <a:t>строку</a:t>
            </a:r>
            <a:endParaRPr lang="ru-RU" dirty="0">
              <a:solidFill>
                <a:schemeClr val="tx2"/>
              </a:solidFill>
            </a:endParaRPr>
          </a:p>
          <a:p>
            <a:endParaRPr lang="ru-RU" dirty="0" smtClean="0">
              <a:solidFill>
                <a:schemeClr val="tx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9144" y="4941168"/>
            <a:ext cx="8453316" cy="830997"/>
          </a:xfrm>
          <a:prstGeom prst="rect">
            <a:avLst/>
          </a:prstGeom>
          <a:noFill/>
          <a:ln w="12700">
            <a:solidFill>
              <a:schemeClr val="accent4">
                <a:lumMod val="50000"/>
                <a:lumOff val="50000"/>
              </a:schemeClr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x1</a:t>
            </a:r>
            <a:r>
              <a:rPr lang="en-US" sz="2400" dirty="0">
                <a:solidFill>
                  <a:srgbClr val="000000"/>
                </a:solidFill>
              </a:rPr>
              <a:t>=-4.75</a:t>
            </a:r>
            <a:endParaRPr lang="en-US" sz="2400" dirty="0"/>
          </a:p>
          <a:p>
            <a:r>
              <a:rPr lang="en-US" sz="2400" dirty="0">
                <a:solidFill>
                  <a:srgbClr val="000000"/>
                </a:solidFill>
              </a:rPr>
              <a:t>x2=-</a:t>
            </a:r>
            <a:r>
              <a:rPr lang="en-US" sz="2400" dirty="0" smtClean="0">
                <a:solidFill>
                  <a:srgbClr val="000000"/>
                </a:solidFill>
              </a:rPr>
              <a:t>5.25</a:t>
            </a:r>
            <a:endParaRPr lang="ru-RU" sz="2400" dirty="0" smtClean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9185" y="3330277"/>
            <a:ext cx="8739299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u="sng" dirty="0" smtClean="0">
                <a:solidFill>
                  <a:schemeClr val="tx2"/>
                </a:solidFill>
              </a:rPr>
              <a:t>Например</a:t>
            </a:r>
            <a:r>
              <a:rPr lang="ru-RU" i="1" u="sng" dirty="0">
                <a:solidFill>
                  <a:schemeClr val="tx2"/>
                </a:solidFill>
              </a:rPr>
              <a:t>: </a:t>
            </a:r>
            <a:endParaRPr lang="ru-RU" i="1" u="sng" dirty="0" smtClean="0">
              <a:solidFill>
                <a:schemeClr val="tx2"/>
              </a:solidFill>
            </a:endParaRPr>
          </a:p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ru-RU" sz="2000" b="1" dirty="0" smtClean="0">
                <a:solidFill>
                  <a:srgbClr val="000000"/>
                </a:solidFill>
                <a:latin typeface="Droid Sans Mono"/>
              </a:rPr>
              <a:t>вывод</a:t>
            </a:r>
            <a:r>
              <a:rPr lang="ru-RU" sz="2000" dirty="0" smtClean="0">
                <a:solidFill>
                  <a:srgbClr val="000000"/>
                </a:solidFill>
                <a:latin typeface="Droid Sans Mono"/>
              </a:rPr>
              <a:t> </a:t>
            </a:r>
            <a:r>
              <a:rPr lang="ru-RU" sz="2000" b="1" dirty="0">
                <a:solidFill>
                  <a:srgbClr val="0095FF"/>
                </a:solidFill>
                <a:latin typeface="Droid Sans Mono"/>
              </a:rPr>
              <a:t>"</a:t>
            </a:r>
            <a:r>
              <a:rPr lang="ru-RU" sz="2000" b="1" i="1" dirty="0">
                <a:solidFill>
                  <a:srgbClr val="0095FF"/>
                </a:solidFill>
                <a:latin typeface="Droid Sans Mono"/>
              </a:rPr>
              <a:t>x</a:t>
            </a:r>
            <a:r>
              <a:rPr lang="ru-RU" sz="2000" b="1" dirty="0">
                <a:solidFill>
                  <a:srgbClr val="0095FF"/>
                </a:solidFill>
                <a:latin typeface="Droid Sans Mono"/>
              </a:rPr>
              <a:t>1="</a:t>
            </a:r>
            <a:r>
              <a:rPr lang="ru-RU" sz="2000" dirty="0">
                <a:solidFill>
                  <a:srgbClr val="000000"/>
                </a:solidFill>
                <a:latin typeface="Droid Sans Mono"/>
              </a:rPr>
              <a:t>, </a:t>
            </a:r>
            <a:r>
              <a:rPr lang="ru-RU" sz="2000" i="1" dirty="0">
                <a:solidFill>
                  <a:srgbClr val="000000"/>
                </a:solidFill>
                <a:latin typeface="Droid Sans Mono"/>
              </a:rPr>
              <a:t>x</a:t>
            </a:r>
            <a:r>
              <a:rPr lang="ru-RU" sz="2000" dirty="0">
                <a:solidFill>
                  <a:srgbClr val="000000"/>
                </a:solidFill>
                <a:latin typeface="Droid Sans Mono"/>
              </a:rPr>
              <a:t>1, </a:t>
            </a:r>
            <a:r>
              <a:rPr lang="ru-RU" sz="2000" b="1" dirty="0" err="1">
                <a:solidFill>
                  <a:srgbClr val="000000"/>
                </a:solidFill>
                <a:latin typeface="Droid Sans Mono"/>
              </a:rPr>
              <a:t>нс</a:t>
            </a:r>
            <a:r>
              <a:rPr lang="ru-RU" sz="2000" dirty="0">
                <a:solidFill>
                  <a:srgbClr val="000000"/>
                </a:solidFill>
                <a:latin typeface="Droid Sans Mono"/>
              </a:rPr>
              <a:t/>
            </a:r>
            <a:br>
              <a:rPr lang="ru-RU" sz="2000" dirty="0">
                <a:solidFill>
                  <a:srgbClr val="000000"/>
                </a:solidFill>
                <a:latin typeface="Droid Sans Mono"/>
              </a:rPr>
            </a:br>
            <a:r>
              <a:rPr lang="ru-RU" sz="2000" b="1" dirty="0">
                <a:solidFill>
                  <a:srgbClr val="000000"/>
                </a:solidFill>
                <a:latin typeface="Droid Sans Mono"/>
              </a:rPr>
              <a:t>вывод</a:t>
            </a:r>
            <a:r>
              <a:rPr lang="ru-RU" sz="2000" dirty="0">
                <a:solidFill>
                  <a:srgbClr val="000000"/>
                </a:solidFill>
                <a:latin typeface="Droid Sans Mono"/>
              </a:rPr>
              <a:t> </a:t>
            </a:r>
            <a:r>
              <a:rPr lang="ru-RU" sz="2000" b="1" dirty="0">
                <a:solidFill>
                  <a:srgbClr val="0095FF"/>
                </a:solidFill>
                <a:latin typeface="Droid Sans Mono"/>
              </a:rPr>
              <a:t>"</a:t>
            </a:r>
            <a:r>
              <a:rPr lang="ru-RU" sz="2000" b="1" i="1" dirty="0">
                <a:solidFill>
                  <a:srgbClr val="0095FF"/>
                </a:solidFill>
                <a:latin typeface="Droid Sans Mono"/>
              </a:rPr>
              <a:t>x</a:t>
            </a:r>
            <a:r>
              <a:rPr lang="ru-RU" sz="2000" b="1" dirty="0">
                <a:solidFill>
                  <a:srgbClr val="0095FF"/>
                </a:solidFill>
                <a:latin typeface="Droid Sans Mono"/>
              </a:rPr>
              <a:t>2="</a:t>
            </a:r>
            <a:r>
              <a:rPr lang="ru-RU" sz="2000" dirty="0">
                <a:solidFill>
                  <a:srgbClr val="000000"/>
                </a:solidFill>
                <a:latin typeface="Droid Sans Mono"/>
              </a:rPr>
              <a:t>, </a:t>
            </a:r>
            <a:r>
              <a:rPr lang="ru-RU" sz="2000" i="1" dirty="0">
                <a:solidFill>
                  <a:srgbClr val="000000"/>
                </a:solidFill>
                <a:latin typeface="Droid Sans Mono"/>
              </a:rPr>
              <a:t>x</a:t>
            </a:r>
            <a:r>
              <a:rPr lang="ru-RU" sz="2000" dirty="0">
                <a:solidFill>
                  <a:srgbClr val="000000"/>
                </a:solidFill>
                <a:latin typeface="Droid Sans Mono"/>
              </a:rPr>
              <a:t>2, </a:t>
            </a:r>
            <a:r>
              <a:rPr lang="ru-RU" sz="2000" b="1" dirty="0" err="1" smtClean="0">
                <a:solidFill>
                  <a:srgbClr val="000000"/>
                </a:solidFill>
                <a:latin typeface="Droid Sans Mono"/>
              </a:rPr>
              <a:t>нс</a:t>
            </a:r>
            <a:endParaRPr lang="ru-RU" sz="2000" b="1" dirty="0" smtClean="0">
              <a:solidFill>
                <a:srgbClr val="000000"/>
              </a:solidFill>
              <a:latin typeface="Droid Sans Mono"/>
            </a:endParaRPr>
          </a:p>
          <a:p>
            <a:pPr lvl="0"/>
            <a:endParaRPr lang="ru-RU" u="sng" dirty="0" smtClean="0">
              <a:solidFill>
                <a:srgbClr val="330066"/>
              </a:solidFill>
            </a:endParaRPr>
          </a:p>
          <a:p>
            <a:pPr lvl="0"/>
            <a:r>
              <a:rPr lang="ru-RU" i="1" u="sng" dirty="0" smtClean="0">
                <a:solidFill>
                  <a:srgbClr val="330066"/>
                </a:solidFill>
              </a:rPr>
              <a:t>В </a:t>
            </a:r>
            <a:r>
              <a:rPr lang="ru-RU" i="1" u="sng" dirty="0">
                <a:solidFill>
                  <a:srgbClr val="330066"/>
                </a:solidFill>
              </a:rPr>
              <a:t>области вывода </a:t>
            </a:r>
            <a:r>
              <a:rPr lang="ru-RU" i="1" u="sng" dirty="0" smtClean="0">
                <a:solidFill>
                  <a:srgbClr val="330066"/>
                </a:solidFill>
              </a:rPr>
              <a:t>появится (при соответствующих значениях переменных):</a:t>
            </a:r>
            <a:r>
              <a:rPr lang="ru-RU" i="1" dirty="0" smtClean="0">
                <a:solidFill>
                  <a:srgbClr val="330066"/>
                </a:solidFill>
              </a:rPr>
              <a:t> </a:t>
            </a:r>
            <a:endParaRPr lang="ru-RU" i="1" dirty="0">
              <a:solidFill>
                <a:srgbClr val="33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774848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3508" y="116632"/>
            <a:ext cx="7740860" cy="436910"/>
          </a:xfrm>
        </p:spPr>
        <p:txBody>
          <a:bodyPr/>
          <a:lstStyle/>
          <a:p>
            <a:pPr algn="ctr"/>
            <a:r>
              <a:rPr lang="ru-RU" sz="2800" dirty="0" err="1" smtClean="0"/>
              <a:t>КуМир</a:t>
            </a:r>
            <a:r>
              <a:rPr lang="ru-RU" sz="2800" dirty="0" smtClean="0"/>
              <a:t>. Команда ввода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202097" y="685143"/>
            <a:ext cx="8114319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330066"/>
                </a:solidFill>
              </a:rPr>
              <a:t>Команда </a:t>
            </a:r>
            <a:r>
              <a:rPr lang="ru-RU" b="1" i="1" dirty="0">
                <a:solidFill>
                  <a:srgbClr val="330066"/>
                </a:solidFill>
              </a:rPr>
              <a:t>ввода</a:t>
            </a:r>
            <a:r>
              <a:rPr lang="ru-RU" dirty="0">
                <a:solidFill>
                  <a:srgbClr val="330066"/>
                </a:solidFill>
              </a:rPr>
              <a:t> используется для ввода с клавиатуры значений переменных во время </a:t>
            </a:r>
            <a:r>
              <a:rPr lang="ru-RU" dirty="0" smtClean="0">
                <a:solidFill>
                  <a:srgbClr val="330066"/>
                </a:solidFill>
              </a:rPr>
              <a:t>выполнения </a:t>
            </a:r>
            <a:r>
              <a:rPr lang="ru-RU" dirty="0">
                <a:solidFill>
                  <a:srgbClr val="330066"/>
                </a:solidFill>
              </a:rPr>
              <a:t>алгоритма. </a:t>
            </a:r>
            <a:endParaRPr lang="ru-RU" dirty="0" smtClean="0">
              <a:solidFill>
                <a:srgbClr val="330066"/>
              </a:solidFill>
            </a:endParaRPr>
          </a:p>
          <a:p>
            <a:endParaRPr lang="ru-RU" dirty="0">
              <a:solidFill>
                <a:srgbClr val="330066"/>
              </a:solidFill>
            </a:endParaRPr>
          </a:p>
          <a:p>
            <a:r>
              <a:rPr lang="ru-RU" sz="2000" b="1" dirty="0">
                <a:solidFill>
                  <a:srgbClr val="000000"/>
                </a:solidFill>
                <a:latin typeface="Droid Sans Mono"/>
              </a:rPr>
              <a:t>ввод</a:t>
            </a:r>
            <a:r>
              <a:rPr lang="ru-RU" dirty="0">
                <a:solidFill>
                  <a:srgbClr val="330066"/>
                </a:solidFill>
              </a:rPr>
              <a:t> </a:t>
            </a:r>
            <a:r>
              <a:rPr lang="ru-RU" sz="2000" i="1" dirty="0" smtClean="0">
                <a:solidFill>
                  <a:srgbClr val="000000"/>
                </a:solidFill>
                <a:latin typeface="Droid Sans Mono"/>
              </a:rPr>
              <a:t>имя1</a:t>
            </a:r>
            <a:r>
              <a:rPr lang="ru-RU" sz="2000" dirty="0">
                <a:solidFill>
                  <a:srgbClr val="000000"/>
                </a:solidFill>
                <a:latin typeface="Droid Sans Mono"/>
              </a:rPr>
              <a:t> , . . . , </a:t>
            </a:r>
            <a:r>
              <a:rPr lang="ru-RU" sz="2000" i="1" dirty="0" err="1" smtClean="0">
                <a:solidFill>
                  <a:srgbClr val="000000"/>
                </a:solidFill>
                <a:latin typeface="Droid Sans Mono"/>
              </a:rPr>
              <a:t>имяN</a:t>
            </a:r>
            <a:endParaRPr lang="ru-RU" sz="2000" i="1" dirty="0">
              <a:solidFill>
                <a:srgbClr val="000000"/>
              </a:solidFill>
              <a:latin typeface="Droid Sans Mono"/>
            </a:endParaRPr>
          </a:p>
          <a:p>
            <a:endParaRPr lang="ru-RU" dirty="0" smtClean="0">
              <a:solidFill>
                <a:srgbClr val="330066"/>
              </a:solidFill>
            </a:endParaRPr>
          </a:p>
          <a:p>
            <a:r>
              <a:rPr lang="ru-RU" dirty="0" smtClean="0">
                <a:solidFill>
                  <a:srgbClr val="330066"/>
                </a:solidFill>
              </a:rPr>
              <a:t>Пользователь </a:t>
            </a:r>
            <a:r>
              <a:rPr lang="ru-RU" dirty="0">
                <a:solidFill>
                  <a:srgbClr val="330066"/>
                </a:solidFill>
              </a:rPr>
              <a:t>должен ввести значения для каждой переменной в нужном порядке через пробел и начать </a:t>
            </a:r>
            <a:r>
              <a:rPr lang="en-US" dirty="0">
                <a:solidFill>
                  <a:srgbClr val="330066"/>
                </a:solidFill>
              </a:rPr>
              <a:t>Enter</a:t>
            </a:r>
            <a:r>
              <a:rPr lang="ru-RU" dirty="0" smtClean="0">
                <a:solidFill>
                  <a:srgbClr val="330066"/>
                </a:solidFill>
              </a:rPr>
              <a:t>. После этого переменные получат соответствующие значения.</a:t>
            </a:r>
            <a:endParaRPr lang="ru-RU" dirty="0">
              <a:solidFill>
                <a:srgbClr val="330066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2097" y="3196714"/>
            <a:ext cx="811431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u="sng" dirty="0" smtClean="0">
                <a:solidFill>
                  <a:srgbClr val="330066"/>
                </a:solidFill>
              </a:rPr>
              <a:t>Например</a:t>
            </a:r>
            <a:r>
              <a:rPr lang="ru-RU" i="1" u="sng" dirty="0">
                <a:solidFill>
                  <a:srgbClr val="330066"/>
                </a:solidFill>
              </a:rPr>
              <a:t>:</a:t>
            </a:r>
            <a:r>
              <a:rPr lang="ru-RU" dirty="0">
                <a:solidFill>
                  <a:srgbClr val="330066"/>
                </a:solidFill>
              </a:rPr>
              <a:t> </a:t>
            </a:r>
            <a:endParaRPr lang="ru-RU" dirty="0" smtClean="0">
              <a:solidFill>
                <a:srgbClr val="330066"/>
              </a:solidFill>
            </a:endParaRPr>
          </a:p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ru-RU" sz="2000" b="1" dirty="0">
                <a:solidFill>
                  <a:srgbClr val="000000"/>
                </a:solidFill>
                <a:latin typeface="Droid Sans Mono"/>
              </a:rPr>
              <a:t>вывод</a:t>
            </a:r>
            <a:r>
              <a:rPr lang="ru-RU" sz="2000" dirty="0">
                <a:solidFill>
                  <a:srgbClr val="000000"/>
                </a:solidFill>
                <a:latin typeface="Droid Sans Mono"/>
              </a:rPr>
              <a:t> </a:t>
            </a:r>
            <a:r>
              <a:rPr lang="ru-RU" sz="2000" b="1" dirty="0">
                <a:solidFill>
                  <a:srgbClr val="0095FF"/>
                </a:solidFill>
                <a:latin typeface="Droid Sans Mono"/>
              </a:rPr>
              <a:t>"Введите </a:t>
            </a:r>
            <a:r>
              <a:rPr lang="ru-RU" sz="2000" b="1" i="1" dirty="0" smtClean="0">
                <a:solidFill>
                  <a:srgbClr val="0095FF"/>
                </a:solidFill>
                <a:latin typeface="Droid Sans Mono"/>
              </a:rPr>
              <a:t>a</a:t>
            </a:r>
            <a:r>
              <a:rPr lang="ru-RU" sz="2000" b="1" dirty="0">
                <a:solidFill>
                  <a:srgbClr val="0095FF"/>
                </a:solidFill>
                <a:latin typeface="Droid Sans Mono"/>
              </a:rPr>
              <a:t>, </a:t>
            </a:r>
            <a:r>
              <a:rPr lang="ru-RU" sz="2000" b="1" i="1" dirty="0">
                <a:solidFill>
                  <a:srgbClr val="0095FF"/>
                </a:solidFill>
                <a:latin typeface="Droid Sans Mono"/>
              </a:rPr>
              <a:t>b</a:t>
            </a:r>
            <a:r>
              <a:rPr lang="ru-RU" sz="2000" b="1" dirty="0">
                <a:solidFill>
                  <a:srgbClr val="0095FF"/>
                </a:solidFill>
                <a:latin typeface="Droid Sans Mono"/>
              </a:rPr>
              <a:t>, </a:t>
            </a:r>
            <a:r>
              <a:rPr lang="ru-RU" sz="2000" b="1" i="1" dirty="0">
                <a:solidFill>
                  <a:srgbClr val="0095FF"/>
                </a:solidFill>
                <a:latin typeface="Droid Sans Mono"/>
              </a:rPr>
              <a:t>c</a:t>
            </a:r>
            <a:r>
              <a:rPr lang="ru-RU" sz="2000" b="1" dirty="0">
                <a:solidFill>
                  <a:srgbClr val="0095FF"/>
                </a:solidFill>
                <a:latin typeface="Droid Sans Mono"/>
              </a:rPr>
              <a:t> "</a:t>
            </a:r>
            <a:r>
              <a:rPr lang="ru-RU" sz="2000" dirty="0">
                <a:solidFill>
                  <a:srgbClr val="000000"/>
                </a:solidFill>
                <a:latin typeface="Droid Sans Mono"/>
              </a:rPr>
              <a:t/>
            </a:r>
            <a:br>
              <a:rPr lang="ru-RU" sz="2000" dirty="0">
                <a:solidFill>
                  <a:srgbClr val="000000"/>
                </a:solidFill>
                <a:latin typeface="Droid Sans Mono"/>
              </a:rPr>
            </a:br>
            <a:r>
              <a:rPr lang="ru-RU" sz="2000" b="1" dirty="0">
                <a:solidFill>
                  <a:srgbClr val="000000"/>
                </a:solidFill>
                <a:latin typeface="Droid Sans Mono"/>
              </a:rPr>
              <a:t>ввод</a:t>
            </a:r>
            <a:r>
              <a:rPr lang="ru-RU" sz="2000" dirty="0">
                <a:solidFill>
                  <a:srgbClr val="000000"/>
                </a:solidFill>
                <a:latin typeface="Droid Sans Mono"/>
              </a:rPr>
              <a:t> </a:t>
            </a:r>
            <a:r>
              <a:rPr lang="ru-RU" sz="2000" i="1" dirty="0">
                <a:solidFill>
                  <a:srgbClr val="000000"/>
                </a:solidFill>
                <a:latin typeface="Droid Sans Mono"/>
              </a:rPr>
              <a:t>a</a:t>
            </a:r>
            <a:r>
              <a:rPr lang="ru-RU" sz="2000" dirty="0">
                <a:solidFill>
                  <a:srgbClr val="000000"/>
                </a:solidFill>
                <a:latin typeface="Droid Sans Mono"/>
              </a:rPr>
              <a:t>, </a:t>
            </a:r>
            <a:r>
              <a:rPr lang="ru-RU" sz="2000" i="1" dirty="0">
                <a:solidFill>
                  <a:srgbClr val="000000"/>
                </a:solidFill>
                <a:latin typeface="Droid Sans Mono"/>
              </a:rPr>
              <a:t>b</a:t>
            </a:r>
            <a:r>
              <a:rPr lang="ru-RU" sz="2000" dirty="0">
                <a:solidFill>
                  <a:srgbClr val="000000"/>
                </a:solidFill>
                <a:latin typeface="Droid Sans Mono"/>
              </a:rPr>
              <a:t>, </a:t>
            </a:r>
            <a:r>
              <a:rPr lang="ru-RU" sz="2000" i="1" dirty="0">
                <a:solidFill>
                  <a:srgbClr val="000000"/>
                </a:solidFill>
                <a:latin typeface="Droid Sans Mono"/>
              </a:rPr>
              <a:t>c</a:t>
            </a:r>
            <a:endParaRPr lang="ru-RU" sz="2000" dirty="0">
              <a:solidFill>
                <a:srgbClr val="000000"/>
              </a:solidFill>
              <a:latin typeface="Droid Sans Mono"/>
            </a:endParaRPr>
          </a:p>
          <a:p>
            <a:endParaRPr lang="ru-RU" sz="2000" b="1" dirty="0" smtClean="0">
              <a:solidFill>
                <a:srgbClr val="000000"/>
              </a:solidFill>
              <a:latin typeface="Droid Sans Mono"/>
            </a:endParaRPr>
          </a:p>
          <a:p>
            <a:r>
              <a:rPr lang="ru-RU" i="1" u="sng" dirty="0">
                <a:solidFill>
                  <a:srgbClr val="330066"/>
                </a:solidFill>
              </a:rPr>
              <a:t>В области вывода </a:t>
            </a:r>
            <a:r>
              <a:rPr lang="ru-RU" i="1" u="sng" dirty="0" smtClean="0">
                <a:solidFill>
                  <a:srgbClr val="330066"/>
                </a:solidFill>
              </a:rPr>
              <a:t>появится:</a:t>
            </a:r>
            <a:endParaRPr lang="ru-RU" sz="2000" b="1" dirty="0">
              <a:solidFill>
                <a:srgbClr val="000000"/>
              </a:solidFill>
              <a:latin typeface="Droid Sans Mon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7245" y="4833156"/>
            <a:ext cx="8453316" cy="830997"/>
          </a:xfrm>
          <a:prstGeom prst="rect">
            <a:avLst/>
          </a:prstGeom>
          <a:noFill/>
          <a:ln w="12700">
            <a:solidFill>
              <a:schemeClr val="accent4">
                <a:lumMod val="50000"/>
                <a:lumOff val="50000"/>
              </a:schemeClr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ru-RU" sz="2400" dirty="0"/>
              <a:t>Введите </a:t>
            </a:r>
            <a:r>
              <a:rPr lang="ru-RU" sz="2400" dirty="0" smtClean="0"/>
              <a:t>a</a:t>
            </a:r>
            <a:r>
              <a:rPr lang="ru-RU" sz="2400" dirty="0"/>
              <a:t>, b, c</a:t>
            </a:r>
          </a:p>
          <a:p>
            <a:r>
              <a:rPr lang="ru-RU" sz="2400" dirty="0"/>
              <a:t>2 5 3</a:t>
            </a:r>
            <a:endParaRPr lang="ru-RU" sz="2400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29476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1"/>
          <p:cNvSpPr txBox="1">
            <a:spLocks noChangeArrowheads="1"/>
          </p:cNvSpPr>
          <p:nvPr/>
        </p:nvSpPr>
        <p:spPr bwMode="auto">
          <a:xfrm>
            <a:off x="241300" y="115888"/>
            <a:ext cx="77406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b="1" dirty="0"/>
              <a:t>Задача. </a:t>
            </a:r>
            <a:r>
              <a:rPr lang="ru-RU" dirty="0"/>
              <a:t>Составить алгоритм, в результате которого переменные А и Б обменяются своими значениями.</a:t>
            </a:r>
          </a:p>
        </p:txBody>
      </p:sp>
      <p:sp>
        <p:nvSpPr>
          <p:cNvPr id="7171" name="Прямоугольник 18"/>
          <p:cNvSpPr>
            <a:spLocks noChangeArrowheads="1"/>
          </p:cNvSpPr>
          <p:nvPr/>
        </p:nvSpPr>
        <p:spPr bwMode="auto">
          <a:xfrm>
            <a:off x="3816350" y="1779588"/>
            <a:ext cx="4572000" cy="2862262"/>
          </a:xfrm>
          <a:prstGeom prst="rect">
            <a:avLst/>
          </a:prstGeom>
          <a:noFill/>
          <a:ln w="9525">
            <a:solidFill>
              <a:schemeClr val="tx1"/>
            </a:solidFill>
            <a:prstDash val="lg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r>
              <a:rPr lang="ru-RU" sz="2000" b="1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алг</a:t>
            </a:r>
            <a:r>
              <a:rPr lang="ru-RU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</a:t>
            </a:r>
            <a:r>
              <a:rPr lang="ru-RU" sz="2000" b="1" dirty="0">
                <a:solidFill>
                  <a:srgbClr val="0000C8"/>
                </a:solidFill>
                <a:latin typeface="Consolas" pitchFamily="49" charset="0"/>
                <a:cs typeface="Consolas" pitchFamily="49" charset="0"/>
              </a:rPr>
              <a:t>Обмен</a:t>
            </a:r>
            <a:r>
              <a:rPr lang="ru-RU" sz="2000" dirty="0">
                <a:latin typeface="Consolas" pitchFamily="49" charset="0"/>
                <a:cs typeface="Consolas" pitchFamily="49" charset="0"/>
              </a:rPr>
              <a:t/>
            </a:r>
            <a:br>
              <a:rPr lang="ru-RU" sz="2000" dirty="0">
                <a:latin typeface="Consolas" pitchFamily="49" charset="0"/>
                <a:cs typeface="Consolas" pitchFamily="49" charset="0"/>
              </a:rPr>
            </a:br>
            <a:r>
              <a:rPr lang="ru-RU" sz="2000" b="1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нач</a:t>
            </a:r>
            <a:r>
              <a:rPr lang="ru-RU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ru-RU" sz="2000" dirty="0">
                <a:latin typeface="Consolas" pitchFamily="49" charset="0"/>
                <a:cs typeface="Consolas" pitchFamily="49" charset="0"/>
              </a:rPr>
              <a:t> </a:t>
            </a:r>
            <a:r>
              <a:rPr lang="ru-RU" sz="2000" b="1" dirty="0">
                <a:solidFill>
                  <a:srgbClr val="C05800"/>
                </a:solidFill>
                <a:latin typeface="Consolas" pitchFamily="49" charset="0"/>
                <a:cs typeface="Consolas" pitchFamily="49" charset="0"/>
              </a:rPr>
              <a:t>цел</a:t>
            </a:r>
            <a:r>
              <a:rPr lang="ru-RU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А, Б, В</a:t>
            </a:r>
            <a:r>
              <a:rPr lang="ru-RU" sz="2000" dirty="0">
                <a:latin typeface="Consolas" pitchFamily="49" charset="0"/>
                <a:cs typeface="Consolas" pitchFamily="49" charset="0"/>
              </a:rPr>
              <a:t/>
            </a:r>
            <a:br>
              <a:rPr lang="ru-RU" sz="2000" dirty="0">
                <a:latin typeface="Consolas" pitchFamily="49" charset="0"/>
                <a:cs typeface="Consolas" pitchFamily="49" charset="0"/>
              </a:rPr>
            </a:br>
            <a:r>
              <a:rPr lang="ru-RU" sz="2000" dirty="0">
                <a:latin typeface="Consolas" pitchFamily="49" charset="0"/>
                <a:cs typeface="Consolas" pitchFamily="49" charset="0"/>
              </a:rPr>
              <a:t>. </a:t>
            </a:r>
            <a:r>
              <a:rPr lang="ru-RU" sz="20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вывод</a:t>
            </a:r>
            <a:r>
              <a:rPr lang="ru-RU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</a:t>
            </a:r>
            <a:r>
              <a:rPr lang="ru-RU" sz="2000" b="1" dirty="0">
                <a:solidFill>
                  <a:srgbClr val="0095FF"/>
                </a:solidFill>
                <a:latin typeface="Consolas" pitchFamily="49" charset="0"/>
                <a:cs typeface="Consolas" pitchFamily="49" charset="0"/>
              </a:rPr>
              <a:t>"Введите два числа: "</a:t>
            </a:r>
            <a:r>
              <a:rPr lang="ru-RU" sz="2000" dirty="0">
                <a:latin typeface="Consolas" pitchFamily="49" charset="0"/>
                <a:cs typeface="Consolas" pitchFamily="49" charset="0"/>
              </a:rPr>
              <a:t/>
            </a:r>
            <a:br>
              <a:rPr lang="ru-RU" sz="2000" dirty="0">
                <a:latin typeface="Consolas" pitchFamily="49" charset="0"/>
                <a:cs typeface="Consolas" pitchFamily="49" charset="0"/>
              </a:rPr>
            </a:br>
            <a:r>
              <a:rPr lang="ru-RU" sz="2000" dirty="0">
                <a:latin typeface="Consolas" pitchFamily="49" charset="0"/>
                <a:cs typeface="Consolas" pitchFamily="49" charset="0"/>
              </a:rPr>
              <a:t>. </a:t>
            </a:r>
            <a:r>
              <a:rPr lang="ru-RU" sz="20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ввод</a:t>
            </a:r>
            <a:r>
              <a:rPr lang="ru-RU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А, Б</a:t>
            </a:r>
            <a:r>
              <a:rPr lang="ru-RU" sz="2000" dirty="0">
                <a:latin typeface="Consolas" pitchFamily="49" charset="0"/>
                <a:cs typeface="Consolas" pitchFamily="49" charset="0"/>
              </a:rPr>
              <a:t/>
            </a:r>
            <a:br>
              <a:rPr lang="ru-RU" sz="2000" dirty="0">
                <a:latin typeface="Consolas" pitchFamily="49" charset="0"/>
                <a:cs typeface="Consolas" pitchFamily="49" charset="0"/>
              </a:rPr>
            </a:br>
            <a:r>
              <a:rPr lang="ru-RU" sz="2000" dirty="0">
                <a:latin typeface="Consolas" pitchFamily="49" charset="0"/>
                <a:cs typeface="Consolas" pitchFamily="49" charset="0"/>
              </a:rPr>
              <a:t>. </a:t>
            </a:r>
            <a:r>
              <a:rPr lang="ru-RU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В:=А</a:t>
            </a:r>
            <a:r>
              <a:rPr lang="ru-RU" sz="2000" dirty="0">
                <a:latin typeface="Consolas" pitchFamily="49" charset="0"/>
                <a:cs typeface="Consolas" pitchFamily="49" charset="0"/>
              </a:rPr>
              <a:t/>
            </a:r>
            <a:br>
              <a:rPr lang="ru-RU" sz="2000" dirty="0">
                <a:latin typeface="Consolas" pitchFamily="49" charset="0"/>
                <a:cs typeface="Consolas" pitchFamily="49" charset="0"/>
              </a:rPr>
            </a:br>
            <a:r>
              <a:rPr lang="ru-RU" sz="2000" dirty="0">
                <a:latin typeface="Consolas" pitchFamily="49" charset="0"/>
                <a:cs typeface="Consolas" pitchFamily="49" charset="0"/>
              </a:rPr>
              <a:t>. </a:t>
            </a:r>
            <a:r>
              <a:rPr lang="ru-RU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А:=Б</a:t>
            </a:r>
            <a:r>
              <a:rPr lang="ru-RU" sz="2000" dirty="0">
                <a:latin typeface="Consolas" pitchFamily="49" charset="0"/>
                <a:cs typeface="Consolas" pitchFamily="49" charset="0"/>
              </a:rPr>
              <a:t/>
            </a:r>
            <a:br>
              <a:rPr lang="ru-RU" sz="2000" dirty="0">
                <a:latin typeface="Consolas" pitchFamily="49" charset="0"/>
                <a:cs typeface="Consolas" pitchFamily="49" charset="0"/>
              </a:rPr>
            </a:br>
            <a:r>
              <a:rPr lang="ru-RU" sz="2000" dirty="0">
                <a:latin typeface="Consolas" pitchFamily="49" charset="0"/>
                <a:cs typeface="Consolas" pitchFamily="49" charset="0"/>
              </a:rPr>
              <a:t>. </a:t>
            </a:r>
            <a:r>
              <a:rPr lang="ru-RU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Б:=В</a:t>
            </a:r>
            <a:r>
              <a:rPr lang="ru-RU" sz="2000" dirty="0">
                <a:latin typeface="Consolas" pitchFamily="49" charset="0"/>
                <a:cs typeface="Consolas" pitchFamily="49" charset="0"/>
              </a:rPr>
              <a:t/>
            </a:r>
            <a:br>
              <a:rPr lang="ru-RU" sz="2000" dirty="0">
                <a:latin typeface="Consolas" pitchFamily="49" charset="0"/>
                <a:cs typeface="Consolas" pitchFamily="49" charset="0"/>
              </a:rPr>
            </a:br>
            <a:r>
              <a:rPr lang="ru-RU" sz="2000" dirty="0">
                <a:latin typeface="Consolas" pitchFamily="49" charset="0"/>
                <a:cs typeface="Consolas" pitchFamily="49" charset="0"/>
              </a:rPr>
              <a:t>. </a:t>
            </a:r>
            <a:r>
              <a:rPr lang="ru-RU" sz="20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вывод</a:t>
            </a:r>
            <a:r>
              <a:rPr lang="ru-RU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А, </a:t>
            </a:r>
            <a:r>
              <a:rPr lang="ru-RU" sz="2000" b="1" dirty="0">
                <a:solidFill>
                  <a:srgbClr val="0095FF"/>
                </a:solidFill>
                <a:latin typeface="Consolas" pitchFamily="49" charset="0"/>
                <a:cs typeface="Consolas" pitchFamily="49" charset="0"/>
              </a:rPr>
              <a:t>" "</a:t>
            </a:r>
            <a:r>
              <a:rPr lang="ru-RU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, Б</a:t>
            </a:r>
            <a:r>
              <a:rPr lang="ru-RU" sz="2000" dirty="0">
                <a:latin typeface="Consolas" pitchFamily="49" charset="0"/>
                <a:cs typeface="Consolas" pitchFamily="49" charset="0"/>
              </a:rPr>
              <a:t/>
            </a:r>
            <a:br>
              <a:rPr lang="ru-RU" sz="2000" dirty="0">
                <a:latin typeface="Consolas" pitchFamily="49" charset="0"/>
                <a:cs typeface="Consolas" pitchFamily="49" charset="0"/>
              </a:rPr>
            </a:br>
            <a:r>
              <a:rPr lang="ru-RU" sz="20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кон</a:t>
            </a:r>
            <a:endParaRPr lang="ru-RU" sz="20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7172" name="Прямоугольник 22"/>
          <p:cNvSpPr>
            <a:spLocks noChangeArrowheads="1"/>
          </p:cNvSpPr>
          <p:nvPr/>
        </p:nvSpPr>
        <p:spPr bwMode="auto">
          <a:xfrm>
            <a:off x="3816350" y="5481638"/>
            <a:ext cx="4572000" cy="708025"/>
          </a:xfrm>
          <a:prstGeom prst="rect">
            <a:avLst/>
          </a:prstGeom>
          <a:noFill/>
          <a:ln w="9525">
            <a:solidFill>
              <a:schemeClr val="tx1"/>
            </a:solidFill>
            <a:prstDash val="lg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r>
              <a:rPr lang="ru-RU" sz="2000" dirty="0">
                <a:latin typeface="Consolas" pitchFamily="49" charset="0"/>
                <a:cs typeface="Consolas" pitchFamily="49" charset="0"/>
              </a:rPr>
              <a:t>Введите два числа: 5 6</a:t>
            </a:r>
          </a:p>
          <a:p>
            <a:r>
              <a:rPr lang="ru-RU" sz="2000" dirty="0">
                <a:latin typeface="Consolas" pitchFamily="49" charset="0"/>
                <a:cs typeface="Consolas" pitchFamily="49" charset="0"/>
              </a:rPr>
              <a:t>6 5</a:t>
            </a:r>
          </a:p>
        </p:txBody>
      </p:sp>
      <p:grpSp>
        <p:nvGrpSpPr>
          <p:cNvPr id="7173" name="Группа 27"/>
          <p:cNvGrpSpPr>
            <a:grpSpLocks/>
          </p:cNvGrpSpPr>
          <p:nvPr/>
        </p:nvGrpSpPr>
        <p:grpSpPr bwMode="auto">
          <a:xfrm>
            <a:off x="450850" y="1557338"/>
            <a:ext cx="2303463" cy="3979862"/>
            <a:chOff x="450065" y="1556793"/>
            <a:chExt cx="2304257" cy="3980648"/>
          </a:xfrm>
        </p:grpSpPr>
        <p:sp>
          <p:nvSpPr>
            <p:cNvPr id="7174" name="AutoShape 18"/>
            <p:cNvSpPr>
              <a:spLocks noChangeAspect="1" noChangeArrowheads="1"/>
            </p:cNvSpPr>
            <p:nvPr/>
          </p:nvSpPr>
          <p:spPr bwMode="auto">
            <a:xfrm>
              <a:off x="899592" y="1556793"/>
              <a:ext cx="1476164" cy="377968"/>
            </a:xfrm>
            <a:prstGeom prst="flowChartTerminator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8000" tIns="10800" rIns="18000" bIns="10800"/>
            <a:lstStyle/>
            <a:p>
              <a:pPr algn="ctr"/>
              <a:r>
                <a:rPr lang="ru-RU" sz="1600"/>
                <a:t>начало</a:t>
              </a:r>
            </a:p>
          </p:txBody>
        </p:sp>
        <p:sp>
          <p:nvSpPr>
            <p:cNvPr id="7175" name="AutoShape 20"/>
            <p:cNvSpPr>
              <a:spLocks noChangeAspect="1" noChangeArrowheads="1"/>
            </p:cNvSpPr>
            <p:nvPr/>
          </p:nvSpPr>
          <p:spPr bwMode="auto">
            <a:xfrm>
              <a:off x="883260" y="5166104"/>
              <a:ext cx="1476165" cy="371337"/>
            </a:xfrm>
            <a:prstGeom prst="flowChartTerminator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8000" tIns="10800" rIns="18000" bIns="10800"/>
            <a:lstStyle/>
            <a:p>
              <a:pPr algn="ctr"/>
              <a:r>
                <a:rPr lang="ru-RU" sz="1600"/>
                <a:t>конец</a:t>
              </a:r>
            </a:p>
          </p:txBody>
        </p:sp>
        <p:sp>
          <p:nvSpPr>
            <p:cNvPr id="7176" name="Rectangle 21"/>
            <p:cNvSpPr>
              <a:spLocks noChangeAspect="1" noChangeArrowheads="1"/>
            </p:cNvSpPr>
            <p:nvPr/>
          </p:nvSpPr>
          <p:spPr bwMode="auto">
            <a:xfrm>
              <a:off x="890272" y="2753836"/>
              <a:ext cx="1476164" cy="318885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1600"/>
                <a:t>В:=А</a:t>
              </a:r>
            </a:p>
          </p:txBody>
        </p:sp>
        <p:sp>
          <p:nvSpPr>
            <p:cNvPr id="7177" name="Line 23"/>
            <p:cNvSpPr>
              <a:spLocks noChangeAspect="1" noChangeShapeType="1"/>
            </p:cNvSpPr>
            <p:nvPr/>
          </p:nvSpPr>
          <p:spPr bwMode="auto">
            <a:xfrm>
              <a:off x="1628354" y="1935511"/>
              <a:ext cx="0" cy="21745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178" name="Line 24"/>
            <p:cNvSpPr>
              <a:spLocks noChangeAspect="1" noChangeShapeType="1"/>
            </p:cNvSpPr>
            <p:nvPr/>
          </p:nvSpPr>
          <p:spPr bwMode="auto">
            <a:xfrm>
              <a:off x="1628354" y="2492896"/>
              <a:ext cx="0" cy="26094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179" name="Line 25"/>
            <p:cNvSpPr>
              <a:spLocks noChangeAspect="1" noChangeShapeType="1"/>
            </p:cNvSpPr>
            <p:nvPr/>
          </p:nvSpPr>
          <p:spPr bwMode="auto">
            <a:xfrm>
              <a:off x="1642327" y="4257092"/>
              <a:ext cx="0" cy="26094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Блок-схема: данные 12"/>
            <p:cNvSpPr/>
            <p:nvPr/>
          </p:nvSpPr>
          <p:spPr>
            <a:xfrm>
              <a:off x="612046" y="2152223"/>
              <a:ext cx="2019996" cy="341380"/>
            </a:xfrm>
            <a:prstGeom prst="flowChartInputOutpu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dirty="0">
                  <a:solidFill>
                    <a:schemeClr val="tx1"/>
                  </a:solidFill>
                </a:rPr>
                <a:t>ввод А, Б</a:t>
              </a:r>
            </a:p>
          </p:txBody>
        </p:sp>
        <p:sp>
          <p:nvSpPr>
            <p:cNvPr id="20" name="Блок-схема: данные 19"/>
            <p:cNvSpPr/>
            <p:nvPr/>
          </p:nvSpPr>
          <p:spPr>
            <a:xfrm>
              <a:off x="450065" y="4518065"/>
              <a:ext cx="2304257" cy="387426"/>
            </a:xfrm>
            <a:prstGeom prst="flowChartInputOutpu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dirty="0">
                  <a:solidFill>
                    <a:schemeClr val="tx1"/>
                  </a:solidFill>
                </a:rPr>
                <a:t>вывод А, Б</a:t>
              </a:r>
            </a:p>
          </p:txBody>
        </p:sp>
        <p:sp>
          <p:nvSpPr>
            <p:cNvPr id="7182" name="Line 25"/>
            <p:cNvSpPr>
              <a:spLocks noChangeAspect="1" noChangeShapeType="1"/>
            </p:cNvSpPr>
            <p:nvPr/>
          </p:nvSpPr>
          <p:spPr bwMode="auto">
            <a:xfrm>
              <a:off x="1621343" y="4905164"/>
              <a:ext cx="0" cy="26094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183" name="Rectangle 21"/>
            <p:cNvSpPr>
              <a:spLocks noChangeAspect="1" noChangeArrowheads="1"/>
            </p:cNvSpPr>
            <p:nvPr/>
          </p:nvSpPr>
          <p:spPr bwMode="auto">
            <a:xfrm>
              <a:off x="899592" y="3329849"/>
              <a:ext cx="1476164" cy="315175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1600"/>
                <a:t>А:=Б</a:t>
              </a:r>
            </a:p>
          </p:txBody>
        </p:sp>
        <p:sp>
          <p:nvSpPr>
            <p:cNvPr id="7184" name="Rectangle 21"/>
            <p:cNvSpPr>
              <a:spLocks noChangeAspect="1" noChangeArrowheads="1"/>
            </p:cNvSpPr>
            <p:nvPr/>
          </p:nvSpPr>
          <p:spPr bwMode="auto">
            <a:xfrm>
              <a:off x="904245" y="3905964"/>
              <a:ext cx="1476164" cy="351128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1600"/>
                <a:t>Б:=В</a:t>
              </a:r>
            </a:p>
          </p:txBody>
        </p:sp>
        <p:sp>
          <p:nvSpPr>
            <p:cNvPr id="7185" name="Line 24"/>
            <p:cNvSpPr>
              <a:spLocks noChangeAspect="1" noChangeShapeType="1"/>
            </p:cNvSpPr>
            <p:nvPr/>
          </p:nvSpPr>
          <p:spPr bwMode="auto">
            <a:xfrm>
              <a:off x="1642327" y="3072721"/>
              <a:ext cx="0" cy="26094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186" name="Line 24"/>
            <p:cNvSpPr>
              <a:spLocks noChangeAspect="1" noChangeShapeType="1"/>
            </p:cNvSpPr>
            <p:nvPr/>
          </p:nvSpPr>
          <p:spPr bwMode="auto">
            <a:xfrm>
              <a:off x="1642327" y="3645024"/>
              <a:ext cx="0" cy="26094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816350" y="5035492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u="sng" dirty="0">
                <a:solidFill>
                  <a:srgbClr val="330066"/>
                </a:solidFill>
              </a:rPr>
              <a:t>В области вывода: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1262850" y="702032"/>
            <a:ext cx="1076902" cy="769441"/>
            <a:chOff x="883897" y="702032"/>
            <a:chExt cx="1076902" cy="769441"/>
          </a:xfrm>
        </p:grpSpPr>
        <p:sp>
          <p:nvSpPr>
            <p:cNvPr id="3" name="TextBox 2"/>
            <p:cNvSpPr txBox="1"/>
            <p:nvPr/>
          </p:nvSpPr>
          <p:spPr>
            <a:xfrm>
              <a:off x="883897" y="763588"/>
              <a:ext cx="71868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А:=Б</a:t>
              </a:r>
            </a:p>
            <a:p>
              <a:r>
                <a:rPr lang="ru-RU" dirty="0" smtClean="0"/>
                <a:t>Б:=А</a:t>
              </a:r>
              <a:endParaRPr lang="ru-RU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475656" y="702032"/>
              <a:ext cx="48514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dirty="0" smtClean="0">
                  <a:solidFill>
                    <a:srgbClr val="00B050"/>
                  </a:solidFill>
                </a:rPr>
                <a:t>?</a:t>
              </a:r>
              <a:endParaRPr lang="ru-RU" sz="4400" dirty="0">
                <a:solidFill>
                  <a:srgbClr val="00B050"/>
                </a:solidFill>
              </a:endParaRPr>
            </a:p>
          </p:txBody>
        </p:sp>
      </p:grpSp>
      <p:sp>
        <p:nvSpPr>
          <p:cNvPr id="6" name="Умножение 5"/>
          <p:cNvSpPr/>
          <p:nvPr/>
        </p:nvSpPr>
        <p:spPr>
          <a:xfrm>
            <a:off x="973026" y="548680"/>
            <a:ext cx="1169615" cy="1045345"/>
          </a:xfrm>
          <a:prstGeom prst="mathMultiply">
            <a:avLst>
              <a:gd name="adj1" fmla="val 423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83896" y="702032"/>
            <a:ext cx="1599872" cy="7694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animBg="1"/>
      <p:bldP spid="7172" grpId="0" animBg="1"/>
      <p:bldP spid="2" grpId="0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41300" y="115888"/>
            <a:ext cx="774065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b="1" dirty="0"/>
              <a:t>Задача. </a:t>
            </a:r>
            <a:r>
              <a:rPr lang="ru-RU" dirty="0" smtClean="0"/>
              <a:t>Составьте таблицу значений переменных данного фрагмента алгоритма</a:t>
            </a:r>
            <a:r>
              <a:rPr lang="ru-RU" dirty="0"/>
              <a:t>. Какое значение получит переменная </a:t>
            </a:r>
            <a:r>
              <a:rPr lang="en-US" sz="2000" b="1" i="1" dirty="0"/>
              <a:t>s</a:t>
            </a:r>
            <a:r>
              <a:rPr lang="ru-RU" dirty="0"/>
              <a:t> после выполнения </a:t>
            </a:r>
            <a:r>
              <a:rPr lang="ru-RU" dirty="0" smtClean="0"/>
              <a:t>этого алгоритма</a:t>
            </a:r>
            <a:r>
              <a:rPr lang="ru-RU" dirty="0"/>
              <a:t>? </a:t>
            </a: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611560" y="2565675"/>
            <a:ext cx="1400817" cy="2195473"/>
          </a:xfrm>
          <a:prstGeom prst="rect">
            <a:avLst/>
          </a:prstGeom>
          <a:noFill/>
          <a:ln w="9525">
            <a:solidFill>
              <a:srgbClr val="000000"/>
            </a:solidFill>
            <a:prstDash val="lg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ts val="0"/>
              </a:spcBef>
              <a:spcAft>
                <a:spcPts val="100"/>
              </a:spcAft>
            </a:pPr>
            <a:r>
              <a:rPr lang="ru-RU" sz="2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х:=2</a:t>
            </a:r>
          </a:p>
          <a:p>
            <a:pPr algn="l" eaLnBrk="1" hangingPunct="1">
              <a:spcBef>
                <a:spcPts val="0"/>
              </a:spcBef>
              <a:spcAft>
                <a:spcPts val="100"/>
              </a:spcAft>
            </a:pPr>
            <a:r>
              <a:rPr lang="ru-RU" sz="2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у:=х*х</a:t>
            </a:r>
          </a:p>
          <a:p>
            <a:pPr algn="l" eaLnBrk="1" hangingPunct="1">
              <a:spcBef>
                <a:spcPts val="0"/>
              </a:spcBef>
              <a:spcAft>
                <a:spcPts val="100"/>
              </a:spcAft>
            </a:pPr>
            <a:r>
              <a:rPr lang="ru-RU" sz="2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у:=у*у</a:t>
            </a:r>
          </a:p>
          <a:p>
            <a:pPr algn="l" eaLnBrk="1" hangingPunct="1">
              <a:spcBef>
                <a:spcPts val="0"/>
              </a:spcBef>
              <a:spcAft>
                <a:spcPts val="100"/>
              </a:spcAft>
            </a:pPr>
            <a:r>
              <a:rPr lang="ru-RU" sz="2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х:=у*х</a:t>
            </a:r>
          </a:p>
          <a:p>
            <a:pPr algn="l" eaLnBrk="1" hangingPunct="1">
              <a:spcBef>
                <a:spcPts val="0"/>
              </a:spcBef>
              <a:spcAft>
                <a:spcPts val="100"/>
              </a:spcAft>
            </a:pPr>
            <a:r>
              <a:rPr lang="en-US" sz="2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s:=x+y</a:t>
            </a:r>
            <a:endParaRPr lang="ru-RU" sz="2600" dirty="0">
              <a:solidFill>
                <a:srgbClr val="000000"/>
              </a:solidFill>
              <a:latin typeface="Consolas" pitchFamily="49" charset="0"/>
              <a:cs typeface="Consolas" pitchFamily="49" charset="0"/>
            </a:endParaRPr>
          </a:p>
        </p:txBody>
      </p:sp>
      <p:graphicFrame>
        <p:nvGraphicFramePr>
          <p:cNvPr id="5" name="Group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3267127"/>
              </p:ext>
            </p:extLst>
          </p:nvPr>
        </p:nvGraphicFramePr>
        <p:xfrm>
          <a:off x="3311859" y="1503414"/>
          <a:ext cx="4526810" cy="3230766"/>
        </p:xfrm>
        <a:graphic>
          <a:graphicData uri="http://schemas.openxmlformats.org/drawingml/2006/table">
            <a:tbl>
              <a:tblPr/>
              <a:tblGrid>
                <a:gridCol w="758085"/>
                <a:gridCol w="1255712"/>
                <a:gridCol w="1257300"/>
                <a:gridCol w="1255713"/>
              </a:tblGrid>
              <a:tr h="426678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Шаг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алго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-ритма</a:t>
                      </a:r>
                    </a:p>
                  </a:txBody>
                  <a:tcPr marT="45716" marB="45716" horzOverflow="overflow">
                    <a:lnL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Переменные</a:t>
                      </a: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704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itchFamily="49" charset="0"/>
                          <a:cs typeface="Consolas" pitchFamily="49" charset="0"/>
                        </a:rPr>
                        <a:t>x</a:t>
                      </a:r>
                      <a:endParaRPr kumimoji="0" lang="ru-RU" sz="2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 marT="45716" marB="45716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itchFamily="49" charset="0"/>
                          <a:cs typeface="Consolas" pitchFamily="49" charset="0"/>
                        </a:rPr>
                        <a:t>y</a:t>
                      </a:r>
                      <a:endParaRPr kumimoji="0" lang="ru-RU" sz="2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 marT="45716" marB="45716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itchFamily="49" charset="0"/>
                          <a:cs typeface="Consolas" pitchFamily="49" charset="0"/>
                        </a:rPr>
                        <a:t>s</a:t>
                      </a:r>
                      <a:endParaRPr kumimoji="0" lang="ru-RU" sz="2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 marT="45716" marB="45716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42667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6" marB="45716" horzOverflow="overflow">
                    <a:lnL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6" marB="45716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6" marB="45716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6" marB="45716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667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6" marB="45716" horzOverflow="overflow">
                    <a:lnL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6" marB="45716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6" marB="45716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6" marB="45716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667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6" marB="45716" horzOverflow="overflow">
                    <a:lnL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6" marB="45716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6" marB="45716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6" marB="45716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667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6" marB="45716" horzOverflow="overflow">
                    <a:lnL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6" marB="45716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6" marB="45716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6" marB="45716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667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6" marB="45716" horzOverflow="overflow">
                    <a:lnL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6" marB="45716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6" marB="45716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6" marB="45716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Text Box 43"/>
          <p:cNvSpPr txBox="1">
            <a:spLocks noChangeArrowheads="1"/>
          </p:cNvSpPr>
          <p:nvPr/>
        </p:nvSpPr>
        <p:spPr bwMode="auto">
          <a:xfrm>
            <a:off x="4283965" y="2587676"/>
            <a:ext cx="86518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200" dirty="0"/>
              <a:t>2</a:t>
            </a:r>
          </a:p>
        </p:txBody>
      </p:sp>
      <p:sp>
        <p:nvSpPr>
          <p:cNvPr id="14" name="Text Box 50"/>
          <p:cNvSpPr txBox="1">
            <a:spLocks noChangeArrowheads="1"/>
          </p:cNvSpPr>
          <p:nvPr/>
        </p:nvSpPr>
        <p:spPr bwMode="auto">
          <a:xfrm>
            <a:off x="6806796" y="4310114"/>
            <a:ext cx="86518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200" dirty="0"/>
              <a:t>48</a:t>
            </a:r>
          </a:p>
        </p:txBody>
      </p:sp>
      <p:sp>
        <p:nvSpPr>
          <p:cNvPr id="16" name="Text Box 52"/>
          <p:cNvSpPr txBox="1">
            <a:spLocks noChangeArrowheads="1"/>
          </p:cNvSpPr>
          <p:nvPr/>
        </p:nvSpPr>
        <p:spPr bwMode="auto">
          <a:xfrm>
            <a:off x="5519691" y="2582914"/>
            <a:ext cx="86518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200" dirty="0"/>
              <a:t>-</a:t>
            </a:r>
          </a:p>
        </p:txBody>
      </p:sp>
      <p:sp>
        <p:nvSpPr>
          <p:cNvPr id="17" name="Text Box 53"/>
          <p:cNvSpPr txBox="1">
            <a:spLocks noChangeArrowheads="1"/>
          </p:cNvSpPr>
          <p:nvPr/>
        </p:nvSpPr>
        <p:spPr bwMode="auto">
          <a:xfrm>
            <a:off x="6806796" y="2582914"/>
            <a:ext cx="86518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200"/>
              <a:t>-</a:t>
            </a:r>
          </a:p>
        </p:txBody>
      </p:sp>
      <p:grpSp>
        <p:nvGrpSpPr>
          <p:cNvPr id="29" name="Группа 28"/>
          <p:cNvGrpSpPr/>
          <p:nvPr/>
        </p:nvGrpSpPr>
        <p:grpSpPr>
          <a:xfrm>
            <a:off x="5511396" y="3014714"/>
            <a:ext cx="2160587" cy="427038"/>
            <a:chOff x="5511396" y="3014714"/>
            <a:chExt cx="2160587" cy="427038"/>
          </a:xfrm>
        </p:grpSpPr>
        <p:sp>
          <p:nvSpPr>
            <p:cNvPr id="8" name="Text Box 44"/>
            <p:cNvSpPr txBox="1">
              <a:spLocks noChangeArrowheads="1"/>
            </p:cNvSpPr>
            <p:nvPr/>
          </p:nvSpPr>
          <p:spPr bwMode="auto">
            <a:xfrm>
              <a:off x="5511396" y="3014714"/>
              <a:ext cx="865187" cy="427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sz="2200" dirty="0"/>
                <a:t>4</a:t>
              </a:r>
            </a:p>
          </p:txBody>
        </p:sp>
        <p:sp>
          <p:nvSpPr>
            <p:cNvPr id="18" name="Text Box 54"/>
            <p:cNvSpPr txBox="1">
              <a:spLocks noChangeArrowheads="1"/>
            </p:cNvSpPr>
            <p:nvPr/>
          </p:nvSpPr>
          <p:spPr bwMode="auto">
            <a:xfrm>
              <a:off x="6806796" y="3014714"/>
              <a:ext cx="865187" cy="427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sz="2200" dirty="0"/>
                <a:t>-</a:t>
              </a:r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5519691" y="3440987"/>
            <a:ext cx="2152291" cy="432565"/>
            <a:chOff x="5519691" y="3440987"/>
            <a:chExt cx="2152291" cy="432565"/>
          </a:xfrm>
        </p:grpSpPr>
        <p:sp>
          <p:nvSpPr>
            <p:cNvPr id="15" name="Text Box 51"/>
            <p:cNvSpPr txBox="1">
              <a:spLocks noChangeArrowheads="1"/>
            </p:cNvSpPr>
            <p:nvPr/>
          </p:nvSpPr>
          <p:spPr bwMode="auto">
            <a:xfrm>
              <a:off x="5519691" y="3446514"/>
              <a:ext cx="865187" cy="427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sz="2200" dirty="0"/>
                <a:t>16</a:t>
              </a:r>
            </a:p>
          </p:txBody>
        </p:sp>
        <p:sp>
          <p:nvSpPr>
            <p:cNvPr id="19" name="Text Box 55"/>
            <p:cNvSpPr txBox="1">
              <a:spLocks noChangeArrowheads="1"/>
            </p:cNvSpPr>
            <p:nvPr/>
          </p:nvSpPr>
          <p:spPr bwMode="auto">
            <a:xfrm>
              <a:off x="6806795" y="3440987"/>
              <a:ext cx="865187" cy="427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sz="2200" dirty="0"/>
                <a:t>-</a:t>
              </a: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4283965" y="3878314"/>
            <a:ext cx="3388018" cy="427038"/>
            <a:chOff x="4283965" y="3878314"/>
            <a:chExt cx="3388018" cy="427038"/>
          </a:xfrm>
        </p:grpSpPr>
        <p:sp>
          <p:nvSpPr>
            <p:cNvPr id="10" name="Text Box 46"/>
            <p:cNvSpPr txBox="1">
              <a:spLocks noChangeArrowheads="1"/>
            </p:cNvSpPr>
            <p:nvPr/>
          </p:nvSpPr>
          <p:spPr bwMode="auto">
            <a:xfrm>
              <a:off x="4283965" y="3878314"/>
              <a:ext cx="865187" cy="427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sz="2200" dirty="0"/>
                <a:t>32</a:t>
              </a:r>
            </a:p>
          </p:txBody>
        </p:sp>
        <p:sp>
          <p:nvSpPr>
            <p:cNvPr id="20" name="Text Box 56"/>
            <p:cNvSpPr txBox="1">
              <a:spLocks noChangeArrowheads="1"/>
            </p:cNvSpPr>
            <p:nvPr/>
          </p:nvSpPr>
          <p:spPr bwMode="auto">
            <a:xfrm>
              <a:off x="6806796" y="3878314"/>
              <a:ext cx="865187" cy="427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sz="2200" dirty="0" smtClean="0"/>
                <a:t>-</a:t>
              </a:r>
              <a:endParaRPr lang="ru-RU" sz="2200" dirty="0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280744" y="1915961"/>
            <a:ext cx="206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Алгоритм</a:t>
            </a:r>
            <a:endParaRPr lang="ru-RU" b="1" dirty="0"/>
          </a:p>
        </p:txBody>
      </p:sp>
      <p:sp>
        <p:nvSpPr>
          <p:cNvPr id="22" name="TextBox 44"/>
          <p:cNvSpPr txBox="1">
            <a:spLocks noChangeArrowheads="1"/>
          </p:cNvSpPr>
          <p:nvPr/>
        </p:nvSpPr>
        <p:spPr bwMode="auto">
          <a:xfrm>
            <a:off x="3311859" y="5049180"/>
            <a:ext cx="255737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2400" i="1" dirty="0"/>
              <a:t>Ответ</a:t>
            </a:r>
            <a:r>
              <a:rPr lang="ru-RU" sz="2400" dirty="0"/>
              <a:t>:</a:t>
            </a:r>
            <a:r>
              <a:rPr lang="ru-RU" sz="2800" dirty="0"/>
              <a:t> </a:t>
            </a:r>
            <a:r>
              <a:rPr lang="en-US" sz="2800" i="1" dirty="0" smtClean="0">
                <a:latin typeface="Consolas" pitchFamily="49" charset="0"/>
                <a:cs typeface="Consolas" pitchFamily="49" charset="0"/>
              </a:rPr>
              <a:t>s</a:t>
            </a:r>
            <a:r>
              <a:rPr lang="en-US" sz="2800" dirty="0" smtClean="0">
                <a:latin typeface="Consolas" pitchFamily="49" charset="0"/>
                <a:cs typeface="Consolas" pitchFamily="49" charset="0"/>
              </a:rPr>
              <a:t>=48</a:t>
            </a:r>
            <a:endParaRPr lang="ru-RU" sz="28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23" name="Text Box 52"/>
          <p:cNvSpPr txBox="1">
            <a:spLocks noChangeArrowheads="1"/>
          </p:cNvSpPr>
          <p:nvPr/>
        </p:nvSpPr>
        <p:spPr bwMode="auto">
          <a:xfrm>
            <a:off x="4283324" y="2582914"/>
            <a:ext cx="86518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200" dirty="0"/>
              <a:t>-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80744" y="5156901"/>
            <a:ext cx="2520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i="1" dirty="0" smtClean="0">
                <a:solidFill>
                  <a:srgbClr val="00B050"/>
                </a:solidFill>
              </a:rPr>
              <a:t>Щелчок – шаг алгоритма</a:t>
            </a:r>
            <a:endParaRPr lang="ru-RU" sz="1400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912663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3F04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3F04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mph" presetSubtype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23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3F04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mph" presetSubtype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30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3F04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mph" presetSubtype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37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3F04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  <p:bldP spid="22" grpId="0"/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7956550" cy="576262"/>
          </a:xfrm>
        </p:spPr>
        <p:txBody>
          <a:bodyPr/>
          <a:lstStyle/>
          <a:p>
            <a:pPr algn="ctr" eaLnBrk="1" hangingPunct="1"/>
            <a:r>
              <a:rPr lang="ru-RU" sz="3600" dirty="0" smtClean="0"/>
              <a:t>Следование</a:t>
            </a:r>
          </a:p>
        </p:txBody>
      </p:sp>
      <p:sp>
        <p:nvSpPr>
          <p:cNvPr id="6147" name="Text Box 16"/>
          <p:cNvSpPr txBox="1">
            <a:spLocks noChangeArrowheads="1"/>
          </p:cNvSpPr>
          <p:nvPr/>
        </p:nvSpPr>
        <p:spPr bwMode="auto">
          <a:xfrm>
            <a:off x="719572" y="769774"/>
            <a:ext cx="7129661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400" b="1" dirty="0">
                <a:solidFill>
                  <a:srgbClr val="330066"/>
                </a:solidFill>
              </a:rPr>
              <a:t>Линейный алгоритм </a:t>
            </a:r>
            <a:r>
              <a:rPr lang="ru-RU" sz="2400" dirty="0">
                <a:solidFill>
                  <a:srgbClr val="330066"/>
                </a:solidFill>
              </a:rPr>
              <a:t>– </a:t>
            </a:r>
            <a:r>
              <a:rPr lang="ru-RU" sz="2000" dirty="0">
                <a:solidFill>
                  <a:srgbClr val="330066"/>
                </a:solidFill>
              </a:rPr>
              <a:t>это алгоритм, в котором все команды выполняются строго последовательно друг за другом в том порядке, в котором они записаны.</a:t>
            </a:r>
          </a:p>
        </p:txBody>
      </p:sp>
      <p:grpSp>
        <p:nvGrpSpPr>
          <p:cNvPr id="6148" name="Группа 2"/>
          <p:cNvGrpSpPr>
            <a:grpSpLocks/>
          </p:cNvGrpSpPr>
          <p:nvPr/>
        </p:nvGrpSpPr>
        <p:grpSpPr bwMode="auto">
          <a:xfrm>
            <a:off x="3563888" y="2690813"/>
            <a:ext cx="2033588" cy="3224212"/>
            <a:chOff x="1295400" y="2690442"/>
            <a:chExt cx="2033588" cy="3224583"/>
          </a:xfrm>
        </p:grpSpPr>
        <p:sp>
          <p:nvSpPr>
            <p:cNvPr id="6159" name="AutoShape 18"/>
            <p:cNvSpPr>
              <a:spLocks noChangeAspect="1" noChangeArrowheads="1"/>
            </p:cNvSpPr>
            <p:nvPr/>
          </p:nvSpPr>
          <p:spPr bwMode="auto">
            <a:xfrm>
              <a:off x="1295400" y="2690442"/>
              <a:ext cx="2033588" cy="373568"/>
            </a:xfrm>
            <a:prstGeom prst="flowChartTerminator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8000" tIns="10800" rIns="18000" bIns="10800"/>
            <a:lstStyle/>
            <a:p>
              <a:pPr algn="ctr"/>
              <a:r>
                <a:rPr lang="ru-RU" sz="1600">
                  <a:solidFill>
                    <a:srgbClr val="000000"/>
                  </a:solidFill>
                </a:rPr>
                <a:t>Начало</a:t>
              </a:r>
            </a:p>
          </p:txBody>
        </p:sp>
        <p:sp>
          <p:nvSpPr>
            <p:cNvPr id="6160" name="Rectangle 19"/>
            <p:cNvSpPr>
              <a:spLocks noChangeAspect="1" noChangeArrowheads="1"/>
            </p:cNvSpPr>
            <p:nvPr/>
          </p:nvSpPr>
          <p:spPr bwMode="auto">
            <a:xfrm>
              <a:off x="1295400" y="3282209"/>
              <a:ext cx="2020209" cy="440475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1600">
                  <a:solidFill>
                    <a:srgbClr val="000000"/>
                  </a:solidFill>
                </a:rPr>
                <a:t>Команда 1</a:t>
              </a:r>
            </a:p>
          </p:txBody>
        </p:sp>
        <p:sp>
          <p:nvSpPr>
            <p:cNvPr id="6161" name="AutoShape 20"/>
            <p:cNvSpPr>
              <a:spLocks noChangeAspect="1" noChangeArrowheads="1"/>
            </p:cNvSpPr>
            <p:nvPr/>
          </p:nvSpPr>
          <p:spPr bwMode="auto">
            <a:xfrm>
              <a:off x="1295400" y="5543688"/>
              <a:ext cx="2033588" cy="371337"/>
            </a:xfrm>
            <a:prstGeom prst="flowChartTerminator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8000" tIns="10800" rIns="18000" bIns="10800"/>
            <a:lstStyle/>
            <a:p>
              <a:pPr algn="ctr"/>
              <a:r>
                <a:rPr lang="ru-RU" sz="1600">
                  <a:solidFill>
                    <a:srgbClr val="000000"/>
                  </a:solidFill>
                </a:rPr>
                <a:t>Конец</a:t>
              </a:r>
            </a:p>
          </p:txBody>
        </p:sp>
        <p:sp>
          <p:nvSpPr>
            <p:cNvPr id="6162" name="Rectangle 21"/>
            <p:cNvSpPr>
              <a:spLocks noChangeAspect="1" noChangeArrowheads="1"/>
            </p:cNvSpPr>
            <p:nvPr/>
          </p:nvSpPr>
          <p:spPr bwMode="auto">
            <a:xfrm>
              <a:off x="1295400" y="3978049"/>
              <a:ext cx="2020209" cy="440475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1600">
                  <a:solidFill>
                    <a:srgbClr val="000000"/>
                  </a:solidFill>
                </a:rPr>
                <a:t>Команда 2</a:t>
              </a:r>
            </a:p>
          </p:txBody>
        </p:sp>
        <p:sp>
          <p:nvSpPr>
            <p:cNvPr id="6163" name="Rectangle 22"/>
            <p:cNvSpPr>
              <a:spLocks noChangeAspect="1" noChangeArrowheads="1"/>
            </p:cNvSpPr>
            <p:nvPr/>
          </p:nvSpPr>
          <p:spPr bwMode="auto">
            <a:xfrm>
              <a:off x="1295400" y="4673888"/>
              <a:ext cx="2020209" cy="440475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1600">
                  <a:solidFill>
                    <a:srgbClr val="000000"/>
                  </a:solidFill>
                </a:rPr>
                <a:t>Команда 3</a:t>
              </a:r>
            </a:p>
          </p:txBody>
        </p:sp>
        <p:sp>
          <p:nvSpPr>
            <p:cNvPr id="6164" name="Line 23"/>
            <p:cNvSpPr>
              <a:spLocks noChangeAspect="1" noChangeShapeType="1"/>
            </p:cNvSpPr>
            <p:nvPr/>
          </p:nvSpPr>
          <p:spPr bwMode="auto">
            <a:xfrm>
              <a:off x="2312194" y="3064760"/>
              <a:ext cx="0" cy="21745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6165" name="Line 24"/>
            <p:cNvSpPr>
              <a:spLocks noChangeAspect="1" noChangeShapeType="1"/>
            </p:cNvSpPr>
            <p:nvPr/>
          </p:nvSpPr>
          <p:spPr bwMode="auto">
            <a:xfrm>
              <a:off x="2312194" y="3717109"/>
              <a:ext cx="0" cy="26094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6166" name="Line 25"/>
            <p:cNvSpPr>
              <a:spLocks noChangeAspect="1" noChangeShapeType="1"/>
            </p:cNvSpPr>
            <p:nvPr/>
          </p:nvSpPr>
          <p:spPr bwMode="auto">
            <a:xfrm>
              <a:off x="2312194" y="4412949"/>
              <a:ext cx="0" cy="26094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6167" name="Line 26"/>
            <p:cNvSpPr>
              <a:spLocks noChangeAspect="1" noChangeShapeType="1"/>
            </p:cNvSpPr>
            <p:nvPr/>
          </p:nvSpPr>
          <p:spPr bwMode="auto">
            <a:xfrm>
              <a:off x="2312194" y="5108788"/>
              <a:ext cx="0" cy="4349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32232952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3508" y="116632"/>
            <a:ext cx="7812868" cy="436910"/>
          </a:xfrm>
        </p:spPr>
        <p:txBody>
          <a:bodyPr/>
          <a:lstStyle/>
          <a:p>
            <a:pPr algn="ctr"/>
            <a:r>
              <a:rPr lang="ru-RU" sz="2400" dirty="0" smtClean="0"/>
              <a:t>Система программирования </a:t>
            </a:r>
            <a:r>
              <a:rPr lang="ru-RU" sz="2400" dirty="0" err="1" smtClean="0"/>
              <a:t>КуМир</a:t>
            </a:r>
            <a:r>
              <a:rPr lang="ru-RU" sz="2400" dirty="0" smtClean="0"/>
              <a:t>. Исполнитель </a:t>
            </a:r>
            <a:r>
              <a:rPr lang="ru-RU" sz="2400" dirty="0"/>
              <a:t>Робот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56" y="512675"/>
            <a:ext cx="7056784" cy="4670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7504" y="5157192"/>
            <a:ext cx="90004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330066"/>
                </a:solidFill>
              </a:rPr>
              <a:t>Программа должна начинаться со строки </a:t>
            </a:r>
            <a:r>
              <a:rPr lang="ru-RU" sz="1600" b="1" dirty="0">
                <a:solidFill>
                  <a:srgbClr val="000000"/>
                </a:solidFill>
              </a:rPr>
              <a:t>использовать Робот</a:t>
            </a:r>
            <a:r>
              <a:rPr lang="ru-RU" sz="1600" dirty="0">
                <a:solidFill>
                  <a:srgbClr val="000000"/>
                </a:solidFill>
              </a:rPr>
              <a:t>. </a:t>
            </a:r>
            <a:r>
              <a:rPr lang="ru-RU" sz="1600" dirty="0" smtClean="0">
                <a:solidFill>
                  <a:schemeClr val="tx2"/>
                </a:solidFill>
              </a:rPr>
              <a:t>Робот </a:t>
            </a:r>
            <a:r>
              <a:rPr lang="ru-RU" sz="1600" dirty="0">
                <a:solidFill>
                  <a:schemeClr val="tx2"/>
                </a:solidFill>
              </a:rPr>
              <a:t>может передвигаться по полю и закрашивать </a:t>
            </a:r>
            <a:r>
              <a:rPr lang="ru-RU" sz="1600" dirty="0" smtClean="0">
                <a:solidFill>
                  <a:schemeClr val="tx2"/>
                </a:solidFill>
              </a:rPr>
              <a:t>клетки, а также </a:t>
            </a:r>
            <a:r>
              <a:rPr lang="ru-RU" sz="1600" dirty="0">
                <a:solidFill>
                  <a:schemeClr val="tx2"/>
                </a:solidFill>
              </a:rPr>
              <a:t>проверять, есть ли рядом с ним стена. </a:t>
            </a:r>
            <a:endParaRPr lang="ru-RU" sz="1600" dirty="0"/>
          </a:p>
          <a:p>
            <a:r>
              <a:rPr lang="ru-RU" sz="1600" dirty="0">
                <a:solidFill>
                  <a:schemeClr val="tx2"/>
                </a:solidFill>
              </a:rPr>
              <a:t>Редактор стартовой обстановки вызывается командой меню</a:t>
            </a:r>
            <a:r>
              <a:rPr lang="ru-RU" sz="1600" b="1" dirty="0">
                <a:solidFill>
                  <a:schemeClr val="tx2"/>
                </a:solidFill>
              </a:rPr>
              <a:t> </a:t>
            </a:r>
            <a:r>
              <a:rPr lang="ru-RU" sz="1600" b="1" dirty="0" smtClean="0">
                <a:solidFill>
                  <a:schemeClr val="tx2"/>
                </a:solidFill>
              </a:rPr>
              <a:t/>
            </a:r>
            <a:br>
              <a:rPr lang="ru-RU" sz="1600" b="1" dirty="0" smtClean="0">
                <a:solidFill>
                  <a:schemeClr val="tx2"/>
                </a:solidFill>
              </a:rPr>
            </a:br>
            <a:r>
              <a:rPr lang="ru-RU" sz="1600" b="1" dirty="0" smtClean="0"/>
              <a:t>Инструменты </a:t>
            </a:r>
            <a:r>
              <a:rPr lang="ru-RU" sz="1600" b="1" dirty="0"/>
              <a:t>→ Редактировать стартовую обстановку Робота</a:t>
            </a:r>
            <a:r>
              <a:rPr lang="ru-RU" sz="1600" dirty="0"/>
              <a:t>. </a:t>
            </a:r>
          </a:p>
          <a:p>
            <a:r>
              <a:rPr lang="ru-RU" sz="1600" dirty="0">
                <a:solidFill>
                  <a:schemeClr val="tx2"/>
                </a:solidFill>
              </a:rPr>
              <a:t>Обстановку можно сохранить в файл, а затем открыть командой меню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>Робот </a:t>
            </a:r>
            <a:r>
              <a:rPr lang="ru-RU" sz="1600" b="1" dirty="0"/>
              <a:t>→ Сменить стартовую обстановку</a:t>
            </a:r>
            <a:r>
              <a:rPr lang="ru-RU" sz="1600" dirty="0"/>
              <a:t>.</a:t>
            </a:r>
          </a:p>
        </p:txBody>
      </p:sp>
      <p:pic>
        <p:nvPicPr>
          <p:cNvPr id="6" name="Picture 27" descr="Антирадиационный робот посетил Францию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500"/>
          <a:stretch>
            <a:fillRect/>
          </a:stretch>
        </p:blipFill>
        <p:spPr bwMode="auto">
          <a:xfrm flipH="1">
            <a:off x="7941246" y="1509027"/>
            <a:ext cx="9652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2973734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3344360"/>
              </p:ext>
            </p:extLst>
          </p:nvPr>
        </p:nvGraphicFramePr>
        <p:xfrm>
          <a:off x="359532" y="1063510"/>
          <a:ext cx="7416824" cy="1859280"/>
        </p:xfrm>
        <a:graphic>
          <a:graphicData uri="http://schemas.openxmlformats.org/drawingml/2006/table">
            <a:tbl>
              <a:tblPr firstRow="1" firstCol="1" bandRow="1"/>
              <a:tblGrid>
                <a:gridCol w="1402970"/>
                <a:gridCol w="6013854"/>
              </a:tblGrid>
              <a:tr h="0">
                <a:tc>
                  <a:txBody>
                    <a:bodyPr/>
                    <a:lstStyle/>
                    <a:p>
                      <a:r>
                        <a:rPr lang="ru-RU" sz="1800" b="1" i="0" u="none" strike="noStrike" kern="1200" dirty="0" smtClean="0">
                          <a:solidFill>
                            <a:srgbClr val="0000C8"/>
                          </a:solidFill>
                          <a:effectLst/>
                          <a:latin typeface="Consolas" pitchFamily="49" charset="0"/>
                          <a:ea typeface="+mn-ea"/>
                          <a:cs typeface="Consolas" pitchFamily="49" charset="0"/>
                        </a:rPr>
                        <a:t>влево</a:t>
                      </a:r>
                      <a:endParaRPr lang="ru-RU" sz="1800" b="1" i="0" u="none" strike="noStrike" kern="1200" dirty="0">
                        <a:solidFill>
                          <a:srgbClr val="0000C8"/>
                        </a:solidFill>
                        <a:effectLst/>
                        <a:latin typeface="Consolas" pitchFamily="49" charset="0"/>
                        <a:ea typeface="+mn-ea"/>
                        <a:cs typeface="Consolas" pitchFamily="49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r>
                        <a:rPr lang="ru-RU" sz="1600" dirty="0" smtClean="0">
                          <a:effectLst/>
                          <a:latin typeface="+mn-lt"/>
                          <a:ea typeface="SFRM1200"/>
                          <a:cs typeface="Arial" pitchFamily="34" charset="0"/>
                        </a:rPr>
                        <a:t>Перемещают Робота на одну клетку в указанном направлении. </a:t>
                      </a:r>
                      <a:br>
                        <a:rPr lang="ru-RU" sz="1600" dirty="0" smtClean="0">
                          <a:effectLst/>
                          <a:latin typeface="+mn-lt"/>
                          <a:ea typeface="SFRM1200"/>
                          <a:cs typeface="Arial" pitchFamily="34" charset="0"/>
                        </a:rPr>
                      </a:br>
                      <a:r>
                        <a:rPr lang="ru-RU" sz="1600" dirty="0" smtClean="0">
                          <a:effectLst/>
                          <a:latin typeface="+mn-lt"/>
                          <a:ea typeface="SFRM1200"/>
                          <a:cs typeface="Arial" pitchFamily="34" charset="0"/>
                        </a:rPr>
                        <a:t>Если на пути стена, происходит отказ.</a:t>
                      </a:r>
                      <a:endParaRPr lang="ru-RU" sz="1600" dirty="0"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800" b="1" i="0" u="none" strike="noStrike" kern="1200" dirty="0">
                          <a:solidFill>
                            <a:srgbClr val="0000C8"/>
                          </a:solidFill>
                          <a:effectLst/>
                          <a:latin typeface="Consolas" pitchFamily="49" charset="0"/>
                          <a:ea typeface="+mn-ea"/>
                          <a:cs typeface="Consolas" pitchFamily="49" charset="0"/>
                        </a:rPr>
                        <a:t>вправо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800" b="1" i="0" u="none" strike="noStrike" kern="1200" dirty="0" smtClean="0">
                          <a:solidFill>
                            <a:srgbClr val="0000C8"/>
                          </a:solidFill>
                          <a:effectLst/>
                          <a:latin typeface="Consolas" pitchFamily="49" charset="0"/>
                          <a:ea typeface="+mn-ea"/>
                          <a:cs typeface="Consolas" pitchFamily="49" charset="0"/>
                        </a:rPr>
                        <a:t>вверх</a:t>
                      </a:r>
                      <a:endParaRPr lang="ru-RU" sz="1800" b="1" i="0" u="none" strike="noStrike" kern="1200" dirty="0">
                        <a:solidFill>
                          <a:srgbClr val="0000C8"/>
                        </a:solidFill>
                        <a:effectLst/>
                        <a:latin typeface="Consolas" pitchFamily="49" charset="0"/>
                        <a:ea typeface="+mn-ea"/>
                        <a:cs typeface="Consolas" pitchFamily="49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800" b="1" i="0" u="none" strike="noStrike" kern="1200" dirty="0">
                          <a:solidFill>
                            <a:srgbClr val="0000C8"/>
                          </a:solidFill>
                          <a:effectLst/>
                          <a:latin typeface="Consolas" pitchFamily="49" charset="0"/>
                          <a:ea typeface="+mn-ea"/>
                          <a:cs typeface="Consolas" pitchFamily="49" charset="0"/>
                        </a:rPr>
                        <a:t>вниз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800" b="1" i="0" u="none" strike="noStrike" kern="1200" dirty="0" smtClean="0">
                          <a:solidFill>
                            <a:srgbClr val="0000C8"/>
                          </a:solidFill>
                          <a:effectLst/>
                          <a:latin typeface="Consolas" pitchFamily="49" charset="0"/>
                          <a:ea typeface="+mn-ea"/>
                          <a:cs typeface="Consolas" pitchFamily="49" charset="0"/>
                        </a:rPr>
                        <a:t>закрасить</a:t>
                      </a:r>
                      <a:endParaRPr lang="ru-RU" sz="1800" b="1" i="0" u="none" strike="noStrike" kern="1200" dirty="0">
                        <a:solidFill>
                          <a:srgbClr val="0000C8"/>
                        </a:solidFill>
                        <a:effectLst/>
                        <a:latin typeface="Consolas" pitchFamily="49" charset="0"/>
                        <a:ea typeface="+mn-ea"/>
                        <a:cs typeface="Consolas" pitchFamily="49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effectLst/>
                          <a:latin typeface="+mn-lt"/>
                          <a:ea typeface="SFRM1200"/>
                          <a:cs typeface="Arial" pitchFamily="34" charset="0"/>
                        </a:rPr>
                        <a:t>Делает клетку, в которой находится Робот, закрашенной</a:t>
                      </a:r>
                      <a:endParaRPr lang="ru-RU" sz="1600" dirty="0"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r>
                        <a:rPr lang="ru-RU" sz="1600" i="1" dirty="0">
                          <a:effectLst/>
                          <a:latin typeface="+mn-lt"/>
                          <a:ea typeface="SFBX1440"/>
                          <a:cs typeface="Arial" pitchFamily="34" charset="0"/>
                        </a:rPr>
                        <a:t>Примечание: можно записать несколько команд в одной строке, разделяя их точкой с запятой.</a:t>
                      </a:r>
                      <a:endParaRPr lang="ru-RU" sz="1600" i="1" dirty="0"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5653255"/>
              </p:ext>
            </p:extLst>
          </p:nvPr>
        </p:nvGraphicFramePr>
        <p:xfrm>
          <a:off x="359532" y="3501008"/>
          <a:ext cx="7416824" cy="2743200"/>
        </p:xfrm>
        <a:graphic>
          <a:graphicData uri="http://schemas.openxmlformats.org/drawingml/2006/table">
            <a:tbl>
              <a:tblPr firstRow="1" firstCol="1" bandRow="1"/>
              <a:tblGrid>
                <a:gridCol w="2412268"/>
                <a:gridCol w="5004556"/>
              </a:tblGrid>
              <a:tr h="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800" b="1" i="0" u="none" strike="noStrike" kern="1200" dirty="0">
                          <a:solidFill>
                            <a:srgbClr val="0000C8"/>
                          </a:solidFill>
                          <a:effectLst/>
                          <a:latin typeface="Consolas" pitchFamily="49" charset="0"/>
                          <a:ea typeface="+mn-ea"/>
                          <a:cs typeface="Consolas" pitchFamily="49" charset="0"/>
                        </a:rPr>
                        <a:t>слева свободно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r>
                        <a:rPr lang="ru-RU" sz="1600" dirty="0">
                          <a:effectLst/>
                          <a:latin typeface="+mn-lt"/>
                          <a:cs typeface="Times New Roman"/>
                        </a:rPr>
                        <a:t>Если Робот может перейти в указанном направлении – ДА, иначе – НЕТ.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800" b="1" i="0" u="none" strike="noStrike" kern="1200" dirty="0">
                          <a:solidFill>
                            <a:srgbClr val="0000C8"/>
                          </a:solidFill>
                          <a:effectLst/>
                          <a:latin typeface="Consolas" pitchFamily="49" charset="0"/>
                          <a:ea typeface="+mn-ea"/>
                          <a:cs typeface="Consolas" pitchFamily="49" charset="0"/>
                        </a:rPr>
                        <a:t>справа свободно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800" b="1" i="0" u="none" strike="noStrike" kern="1200" dirty="0">
                          <a:solidFill>
                            <a:srgbClr val="0000C8"/>
                          </a:solidFill>
                          <a:effectLst/>
                          <a:latin typeface="Consolas" pitchFamily="49" charset="0"/>
                          <a:ea typeface="+mn-ea"/>
                          <a:cs typeface="Consolas" pitchFamily="49" charset="0"/>
                        </a:rPr>
                        <a:t>сверху свободно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800" b="1" i="0" u="none" strike="noStrike" kern="1200" dirty="0">
                          <a:solidFill>
                            <a:srgbClr val="0000C8"/>
                          </a:solidFill>
                          <a:effectLst/>
                          <a:latin typeface="Consolas" pitchFamily="49" charset="0"/>
                          <a:ea typeface="+mn-ea"/>
                          <a:cs typeface="Consolas" pitchFamily="49" charset="0"/>
                        </a:rPr>
                        <a:t>снизу свободно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800" b="1" i="0" u="none" strike="noStrike" kern="1200" dirty="0">
                          <a:solidFill>
                            <a:srgbClr val="0000C8"/>
                          </a:solidFill>
                          <a:effectLst/>
                          <a:latin typeface="Consolas" pitchFamily="49" charset="0"/>
                          <a:ea typeface="+mn-ea"/>
                          <a:cs typeface="Consolas" pitchFamily="49" charset="0"/>
                        </a:rPr>
                        <a:t>слева стена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r>
                        <a:rPr lang="ru-RU" sz="1600" dirty="0">
                          <a:effectLst/>
                          <a:latin typeface="+mn-lt"/>
                          <a:cs typeface="Times New Roman"/>
                        </a:rPr>
                        <a:t>Если рядом с Роботом в указанном направлении находится стена – ДА, иначе – НЕТ.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800" b="1" i="0" u="none" strike="noStrike" kern="1200" dirty="0">
                          <a:solidFill>
                            <a:srgbClr val="0000C8"/>
                          </a:solidFill>
                          <a:effectLst/>
                          <a:latin typeface="Consolas" pitchFamily="49" charset="0"/>
                          <a:ea typeface="+mn-ea"/>
                          <a:cs typeface="Consolas" pitchFamily="49" charset="0"/>
                        </a:rPr>
                        <a:t>справа стена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800" b="1" i="0" u="none" strike="noStrike" kern="1200" dirty="0">
                          <a:solidFill>
                            <a:srgbClr val="0000C8"/>
                          </a:solidFill>
                          <a:effectLst/>
                          <a:latin typeface="Consolas" pitchFamily="49" charset="0"/>
                          <a:ea typeface="+mn-ea"/>
                          <a:cs typeface="Consolas" pitchFamily="49" charset="0"/>
                        </a:rPr>
                        <a:t>сверху стена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800" b="1" i="0" u="none" strike="noStrike" kern="1200" dirty="0">
                          <a:solidFill>
                            <a:srgbClr val="0000C8"/>
                          </a:solidFill>
                          <a:effectLst/>
                          <a:latin typeface="Consolas" pitchFamily="49" charset="0"/>
                          <a:ea typeface="+mn-ea"/>
                          <a:cs typeface="Consolas" pitchFamily="49" charset="0"/>
                        </a:rPr>
                        <a:t>снизу стена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800" b="1" i="0" u="none" strike="noStrike" kern="1200" dirty="0">
                          <a:solidFill>
                            <a:srgbClr val="0000C8"/>
                          </a:solidFill>
                          <a:effectLst/>
                          <a:latin typeface="Consolas" pitchFamily="49" charset="0"/>
                          <a:ea typeface="+mn-ea"/>
                          <a:cs typeface="Consolas" pitchFamily="49" charset="0"/>
                        </a:rPr>
                        <a:t>клетка закрашена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effectLst/>
                          <a:latin typeface="+mn-lt"/>
                          <a:cs typeface="Times New Roman"/>
                        </a:rPr>
                        <a:t>Если текущая клетка закрашена – ДА, иначе – НЕТ.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800" b="1" i="0" u="none" strike="noStrike" kern="1200" dirty="0">
                          <a:solidFill>
                            <a:srgbClr val="0000C8"/>
                          </a:solidFill>
                          <a:effectLst/>
                          <a:latin typeface="Consolas" pitchFamily="49" charset="0"/>
                          <a:ea typeface="+mn-ea"/>
                          <a:cs typeface="Consolas" pitchFamily="49" charset="0"/>
                        </a:rPr>
                        <a:t>клетка чистая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effectLst/>
                          <a:latin typeface="+mn-lt"/>
                          <a:cs typeface="Times New Roman"/>
                        </a:rPr>
                        <a:t>Если текущая клетка не закрашена – ДА, иначе – НЕТ.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195736" y="548680"/>
            <a:ext cx="29163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Команды-действия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23728" y="2996952"/>
            <a:ext cx="29883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Команды-проверки</a:t>
            </a:r>
          </a:p>
        </p:txBody>
      </p:sp>
      <p:sp>
        <p:nvSpPr>
          <p:cNvPr id="7" name="Заголовок 3"/>
          <p:cNvSpPr txBox="1">
            <a:spLocks/>
          </p:cNvSpPr>
          <p:nvPr/>
        </p:nvSpPr>
        <p:spPr>
          <a:xfrm>
            <a:off x="143508" y="116632"/>
            <a:ext cx="7812868" cy="43691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ru-RU" sz="2400" dirty="0" smtClean="0"/>
              <a:t>Система программирования </a:t>
            </a:r>
            <a:r>
              <a:rPr lang="ru-RU" sz="2400" dirty="0" err="1" smtClean="0"/>
              <a:t>КуМир</a:t>
            </a:r>
            <a:r>
              <a:rPr lang="ru-RU" sz="2400" dirty="0" smtClean="0"/>
              <a:t>. Исполнитель Робот</a:t>
            </a:r>
            <a:endParaRPr lang="ru-RU" sz="2400" dirty="0"/>
          </a:p>
        </p:txBody>
      </p:sp>
      <p:pic>
        <p:nvPicPr>
          <p:cNvPr id="9" name="Picture 27" descr="Антирадиационный робот посетил Францию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500"/>
          <a:stretch>
            <a:fillRect/>
          </a:stretch>
        </p:blipFill>
        <p:spPr bwMode="auto">
          <a:xfrm flipH="1">
            <a:off x="7941246" y="1509027"/>
            <a:ext cx="9652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6371802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1"/>
          <p:cNvSpPr txBox="1">
            <a:spLocks noChangeArrowheads="1"/>
          </p:cNvSpPr>
          <p:nvPr/>
        </p:nvSpPr>
        <p:spPr bwMode="auto">
          <a:xfrm>
            <a:off x="241300" y="115888"/>
            <a:ext cx="77406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b="1" dirty="0"/>
              <a:t>Задача. </a:t>
            </a:r>
            <a:r>
              <a:rPr lang="ru-RU" dirty="0"/>
              <a:t>Составить </a:t>
            </a:r>
            <a:r>
              <a:rPr lang="ru-RU" dirty="0" smtClean="0"/>
              <a:t>алгоритм для исполнителя Робот, закрашивающий квадрат размером 2х2 клетки. Робот находится в левом верхнем углу поля.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65801" y="1844824"/>
            <a:ext cx="3105011" cy="3785652"/>
          </a:xfrm>
          <a:prstGeom prst="rect">
            <a:avLst/>
          </a:prstGeom>
          <a:noFill/>
          <a:ln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использовать</a:t>
            </a:r>
            <a:r>
              <a:rPr lang="ru-RU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ru-RU" sz="20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ru-RU" sz="2000" b="1" i="0" u="none" strike="noStrike" dirty="0" smtClean="0">
                <a:solidFill>
                  <a:srgbClr val="00AA00"/>
                </a:solidFill>
                <a:effectLst/>
                <a:latin typeface="Consolas" pitchFamily="49" charset="0"/>
                <a:cs typeface="Consolas" pitchFamily="49" charset="0"/>
              </a:rPr>
              <a:t>Робот</a:t>
            </a:r>
            <a:r>
              <a:rPr lang="ru-RU" sz="2000" dirty="0" smtClean="0">
                <a:effectLst/>
                <a:latin typeface="Consolas" pitchFamily="49" charset="0"/>
                <a:cs typeface="Consolas" pitchFamily="49" charset="0"/>
              </a:rPr>
              <a:t/>
            </a:r>
            <a:br>
              <a:rPr lang="ru-RU" sz="2000" dirty="0" smtClean="0">
                <a:effectLst/>
                <a:latin typeface="Consolas" pitchFamily="49" charset="0"/>
                <a:cs typeface="Consolas" pitchFamily="49" charset="0"/>
              </a:rPr>
            </a:br>
            <a:r>
              <a:rPr lang="ru-RU" sz="2000" b="1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алг</a:t>
            </a:r>
            <a:r>
              <a:rPr lang="ru-RU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ru-RU" sz="20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ru-RU" sz="2000" b="1" i="0" u="none" strike="noStrike" dirty="0" smtClean="0">
                <a:solidFill>
                  <a:srgbClr val="0000C8"/>
                </a:solidFill>
                <a:effectLst/>
                <a:latin typeface="Consolas" pitchFamily="49" charset="0"/>
                <a:cs typeface="Consolas" pitchFamily="49" charset="0"/>
              </a:rPr>
              <a:t>Квадрат</a:t>
            </a:r>
            <a:r>
              <a:rPr lang="ru-RU" sz="20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ru-RU" sz="2000" dirty="0" smtClean="0">
                <a:effectLst/>
                <a:latin typeface="Consolas" pitchFamily="49" charset="0"/>
                <a:cs typeface="Consolas" pitchFamily="49" charset="0"/>
              </a:rPr>
              <a:t/>
            </a:r>
            <a:br>
              <a:rPr lang="ru-RU" sz="2000" dirty="0" smtClean="0">
                <a:effectLst/>
                <a:latin typeface="Consolas" pitchFamily="49" charset="0"/>
                <a:cs typeface="Consolas" pitchFamily="49" charset="0"/>
              </a:rPr>
            </a:br>
            <a:r>
              <a:rPr lang="ru-RU" sz="2000" b="1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нач</a:t>
            </a:r>
            <a:r>
              <a:rPr lang="ru-RU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ru-RU" sz="2000" dirty="0" smtClean="0">
                <a:effectLst/>
                <a:latin typeface="Consolas" pitchFamily="49" charset="0"/>
                <a:cs typeface="Consolas" pitchFamily="49" charset="0"/>
              </a:rPr>
              <a:t/>
            </a:r>
            <a:br>
              <a:rPr lang="ru-RU" sz="2000" dirty="0" smtClean="0">
                <a:effectLst/>
                <a:latin typeface="Consolas" pitchFamily="49" charset="0"/>
                <a:cs typeface="Consolas" pitchFamily="49" charset="0"/>
              </a:rPr>
            </a:br>
            <a:r>
              <a:rPr lang="ru-RU" sz="2000" dirty="0" smtClean="0">
                <a:effectLst/>
                <a:latin typeface="Consolas" pitchFamily="49" charset="0"/>
                <a:cs typeface="Consolas" pitchFamily="49" charset="0"/>
              </a:rPr>
              <a:t>. </a:t>
            </a:r>
            <a:r>
              <a:rPr lang="ru-RU" sz="2000" b="1" i="0" u="none" strike="noStrike" dirty="0" smtClean="0">
                <a:solidFill>
                  <a:srgbClr val="0000C8"/>
                </a:solidFill>
                <a:effectLst/>
                <a:latin typeface="Consolas" pitchFamily="49" charset="0"/>
                <a:cs typeface="Consolas" pitchFamily="49" charset="0"/>
              </a:rPr>
              <a:t>закрасить</a:t>
            </a:r>
            <a:endParaRPr lang="ru-RU" sz="2000" dirty="0" smtClean="0">
              <a:solidFill>
                <a:srgbClr val="000000"/>
              </a:solidFill>
              <a:latin typeface="Consolas" pitchFamily="49" charset="0"/>
              <a:cs typeface="Consolas" pitchFamily="49" charset="0"/>
            </a:endParaRPr>
          </a:p>
          <a:p>
            <a:r>
              <a:rPr lang="ru-RU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. </a:t>
            </a:r>
            <a:r>
              <a:rPr lang="ru-RU" sz="2000" b="1" i="0" u="none" strike="noStrike" dirty="0" smtClean="0">
                <a:solidFill>
                  <a:srgbClr val="0000C8"/>
                </a:solidFill>
                <a:effectLst/>
                <a:latin typeface="Consolas" pitchFamily="49" charset="0"/>
                <a:cs typeface="Consolas" pitchFamily="49" charset="0"/>
              </a:rPr>
              <a:t>вправо</a:t>
            </a:r>
            <a:r>
              <a:rPr lang="ru-RU" sz="2000" dirty="0" smtClean="0">
                <a:effectLst/>
                <a:latin typeface="Consolas" pitchFamily="49" charset="0"/>
                <a:cs typeface="Consolas" pitchFamily="49" charset="0"/>
              </a:rPr>
              <a:t/>
            </a:r>
            <a:br>
              <a:rPr lang="ru-RU" sz="2000" dirty="0" smtClean="0">
                <a:effectLst/>
                <a:latin typeface="Consolas" pitchFamily="49" charset="0"/>
                <a:cs typeface="Consolas" pitchFamily="49" charset="0"/>
              </a:rPr>
            </a:br>
            <a:r>
              <a:rPr lang="ru-RU" sz="2000" dirty="0" smtClean="0">
                <a:effectLst/>
                <a:latin typeface="Consolas" pitchFamily="49" charset="0"/>
                <a:cs typeface="Consolas" pitchFamily="49" charset="0"/>
              </a:rPr>
              <a:t>. </a:t>
            </a:r>
            <a:r>
              <a:rPr lang="ru-RU" sz="2000" b="1" i="0" u="none" strike="noStrike" dirty="0" smtClean="0">
                <a:solidFill>
                  <a:srgbClr val="0000C8"/>
                </a:solidFill>
                <a:effectLst/>
                <a:latin typeface="Consolas" pitchFamily="49" charset="0"/>
                <a:cs typeface="Consolas" pitchFamily="49" charset="0"/>
              </a:rPr>
              <a:t>закрасить</a:t>
            </a:r>
            <a:endParaRPr lang="ru-RU" sz="2000" dirty="0" smtClean="0">
              <a:solidFill>
                <a:srgbClr val="000000"/>
              </a:solidFill>
              <a:latin typeface="Consolas" pitchFamily="49" charset="0"/>
              <a:cs typeface="Consolas" pitchFamily="49" charset="0"/>
            </a:endParaRPr>
          </a:p>
          <a:p>
            <a:r>
              <a:rPr lang="ru-RU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. </a:t>
            </a:r>
            <a:r>
              <a:rPr lang="ru-RU" sz="2000" b="1" i="0" u="none" strike="noStrike" dirty="0" smtClean="0">
                <a:solidFill>
                  <a:srgbClr val="0000C8"/>
                </a:solidFill>
                <a:effectLst/>
                <a:latin typeface="Consolas" pitchFamily="49" charset="0"/>
                <a:cs typeface="Consolas" pitchFamily="49" charset="0"/>
              </a:rPr>
              <a:t>вниз</a:t>
            </a:r>
            <a:r>
              <a:rPr lang="ru-RU" sz="2000" dirty="0" smtClean="0">
                <a:effectLst/>
                <a:latin typeface="Consolas" pitchFamily="49" charset="0"/>
                <a:cs typeface="Consolas" pitchFamily="49" charset="0"/>
              </a:rPr>
              <a:t/>
            </a:r>
            <a:br>
              <a:rPr lang="ru-RU" sz="2000" dirty="0" smtClean="0">
                <a:effectLst/>
                <a:latin typeface="Consolas" pitchFamily="49" charset="0"/>
                <a:cs typeface="Consolas" pitchFamily="49" charset="0"/>
              </a:rPr>
            </a:br>
            <a:r>
              <a:rPr lang="ru-RU" sz="2000" dirty="0" smtClean="0">
                <a:effectLst/>
                <a:latin typeface="Consolas" pitchFamily="49" charset="0"/>
                <a:cs typeface="Consolas" pitchFamily="49" charset="0"/>
              </a:rPr>
              <a:t>. </a:t>
            </a:r>
            <a:r>
              <a:rPr lang="ru-RU" sz="2000" b="1" i="0" u="none" strike="noStrike" dirty="0" smtClean="0">
                <a:solidFill>
                  <a:srgbClr val="0000C8"/>
                </a:solidFill>
                <a:effectLst/>
                <a:latin typeface="Consolas" pitchFamily="49" charset="0"/>
                <a:cs typeface="Consolas" pitchFamily="49" charset="0"/>
              </a:rPr>
              <a:t>закрасить</a:t>
            </a:r>
            <a:endParaRPr lang="ru-RU" sz="2000" dirty="0" smtClean="0">
              <a:solidFill>
                <a:srgbClr val="000000"/>
              </a:solidFill>
              <a:latin typeface="Consolas" pitchFamily="49" charset="0"/>
              <a:cs typeface="Consolas" pitchFamily="49" charset="0"/>
            </a:endParaRPr>
          </a:p>
          <a:p>
            <a:r>
              <a:rPr lang="ru-RU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. </a:t>
            </a:r>
            <a:r>
              <a:rPr lang="ru-RU" sz="2000" b="1" i="0" u="none" strike="noStrike" dirty="0" smtClean="0">
                <a:solidFill>
                  <a:srgbClr val="0000C8"/>
                </a:solidFill>
                <a:effectLst/>
                <a:latin typeface="Consolas" pitchFamily="49" charset="0"/>
                <a:cs typeface="Consolas" pitchFamily="49" charset="0"/>
              </a:rPr>
              <a:t>влево</a:t>
            </a:r>
            <a:r>
              <a:rPr lang="ru-RU" sz="2000" dirty="0" smtClean="0">
                <a:effectLst/>
                <a:latin typeface="Consolas" pitchFamily="49" charset="0"/>
                <a:cs typeface="Consolas" pitchFamily="49" charset="0"/>
              </a:rPr>
              <a:t/>
            </a:r>
            <a:br>
              <a:rPr lang="ru-RU" sz="2000" dirty="0" smtClean="0">
                <a:effectLst/>
                <a:latin typeface="Consolas" pitchFamily="49" charset="0"/>
                <a:cs typeface="Consolas" pitchFamily="49" charset="0"/>
              </a:rPr>
            </a:br>
            <a:r>
              <a:rPr lang="ru-RU" sz="2000" dirty="0" smtClean="0">
                <a:effectLst/>
                <a:latin typeface="Consolas" pitchFamily="49" charset="0"/>
                <a:cs typeface="Consolas" pitchFamily="49" charset="0"/>
              </a:rPr>
              <a:t>. </a:t>
            </a:r>
            <a:r>
              <a:rPr lang="ru-RU" sz="2000" b="1" i="0" u="none" strike="noStrike" dirty="0" smtClean="0">
                <a:solidFill>
                  <a:srgbClr val="0000C8"/>
                </a:solidFill>
                <a:effectLst/>
                <a:latin typeface="Consolas" pitchFamily="49" charset="0"/>
                <a:cs typeface="Consolas" pitchFamily="49" charset="0"/>
              </a:rPr>
              <a:t>закрасить</a:t>
            </a:r>
            <a:endParaRPr lang="ru-RU" sz="2000" dirty="0" smtClean="0">
              <a:solidFill>
                <a:srgbClr val="000000"/>
              </a:solidFill>
              <a:latin typeface="Consolas" pitchFamily="49" charset="0"/>
              <a:cs typeface="Consolas" pitchFamily="49" charset="0"/>
            </a:endParaRPr>
          </a:p>
          <a:p>
            <a:r>
              <a:rPr lang="ru-RU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. </a:t>
            </a:r>
            <a:r>
              <a:rPr lang="ru-RU" sz="2000" b="1" i="0" u="none" strike="noStrike" dirty="0" smtClean="0">
                <a:solidFill>
                  <a:srgbClr val="0000C8"/>
                </a:solidFill>
                <a:effectLst/>
                <a:latin typeface="Consolas" pitchFamily="49" charset="0"/>
                <a:cs typeface="Consolas" pitchFamily="49" charset="0"/>
              </a:rPr>
              <a:t>вверх</a:t>
            </a:r>
            <a:r>
              <a:rPr lang="ru-RU" sz="2000" dirty="0" smtClean="0">
                <a:effectLst/>
                <a:latin typeface="Consolas" pitchFamily="49" charset="0"/>
                <a:cs typeface="Consolas" pitchFamily="49" charset="0"/>
              </a:rPr>
              <a:t/>
            </a:r>
            <a:br>
              <a:rPr lang="ru-RU" sz="2000" dirty="0" smtClean="0">
                <a:effectLst/>
                <a:latin typeface="Consolas" pitchFamily="49" charset="0"/>
                <a:cs typeface="Consolas" pitchFamily="49" charset="0"/>
              </a:rPr>
            </a:br>
            <a:r>
              <a:rPr lang="ru-RU" sz="20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кон</a:t>
            </a:r>
            <a:endParaRPr lang="ru-RU" sz="2000" dirty="0">
              <a:effectLst/>
              <a:latin typeface="Consolas" pitchFamily="49" charset="0"/>
              <a:cs typeface="Consolas" pitchFamily="49" charset="0"/>
            </a:endParaRPr>
          </a:p>
        </p:txBody>
      </p:sp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859713"/>
            <a:ext cx="4791075" cy="357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Управляющая кнопка: настраиваемая 1">
            <a:hlinkClick r:id="rId3" action="ppaction://hlinksldjump" highlightClick="1"/>
          </p:cNvPr>
          <p:cNvSpPr/>
          <p:nvPr/>
        </p:nvSpPr>
        <p:spPr>
          <a:xfrm>
            <a:off x="5437367" y="5621536"/>
            <a:ext cx="1908212" cy="324036"/>
          </a:xfrm>
          <a:prstGeom prst="actionButtonBlank">
            <a:avLst/>
          </a:prstGeom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Демонстрация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629388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1"/>
          <p:cNvSpPr txBox="1">
            <a:spLocks noChangeArrowheads="1"/>
          </p:cNvSpPr>
          <p:nvPr/>
        </p:nvSpPr>
        <p:spPr bwMode="auto">
          <a:xfrm>
            <a:off x="241300" y="115888"/>
            <a:ext cx="77406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b="1" dirty="0">
                <a:solidFill>
                  <a:srgbClr val="000000"/>
                </a:solidFill>
              </a:rPr>
              <a:t>Задача. </a:t>
            </a:r>
            <a:r>
              <a:rPr lang="ru-RU" dirty="0">
                <a:solidFill>
                  <a:srgbClr val="000000"/>
                </a:solidFill>
              </a:rPr>
              <a:t>Составить </a:t>
            </a:r>
            <a:r>
              <a:rPr lang="ru-RU" dirty="0" smtClean="0">
                <a:solidFill>
                  <a:srgbClr val="000000"/>
                </a:solidFill>
              </a:rPr>
              <a:t>алгоритм для исполнителя Робот, закрашивающий квадрат размером 2х2 клетки. Робот находится в левом верхнем углу поля.</a:t>
            </a:r>
            <a:endParaRPr lang="ru-RU" dirty="0">
              <a:solidFill>
                <a:srgbClr val="000000"/>
              </a:solidFill>
            </a:endParaRPr>
          </a:p>
        </p:txBody>
      </p:sp>
      <p:pic>
        <p:nvPicPr>
          <p:cNvPr id="1036" name="Picture 12" descr="D:\_Папа-адм\Desktop\Алгоритмизация (през)\квадрат5\Image 00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1558196"/>
            <a:ext cx="8746949" cy="4566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D:\_Папа-адм\Desktop\Алгоритмизация (през)\квадрат5\Image 00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1558196"/>
            <a:ext cx="8746949" cy="4566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D:\_Папа-адм\Desktop\Алгоритмизация (през)\квадрат5\Image 00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1558196"/>
            <a:ext cx="8746949" cy="4566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D:\_Папа-адм\Desktop\Алгоритмизация (през)\квадрат5\Image 006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1558196"/>
            <a:ext cx="8746949" cy="4566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D:\_Папа-адм\Desktop\Алгоритмизация (през)\квадрат5\Image 007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1558196"/>
            <a:ext cx="8746949" cy="4566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D:\_Папа-адм\Desktop\Алгоритмизация (през)\квадрат5\Image 008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1558196"/>
            <a:ext cx="8746949" cy="4566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D:\_Папа-адм\Desktop\Алгоритмизация (през)\квадрат5\Image 009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1558196"/>
            <a:ext cx="8746949" cy="4566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D:\_Папа-адм\Desktop\Алгоритмизация (през)\квадрат5\Image 010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1558196"/>
            <a:ext cx="8746949" cy="4566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D:\_Папа-адм\Desktop\Алгоритмизация (през)\квадрат5\Image 011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1558196"/>
            <a:ext cx="8746949" cy="4566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5" name="Picture 21" descr="D:\_Папа-адм\Desktop\Алгоритмизация (през)\квадрат5\Image 012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1558196"/>
            <a:ext cx="8746949" cy="4566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43608" y="6229099"/>
            <a:ext cx="2520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i="1" dirty="0" smtClean="0">
                <a:solidFill>
                  <a:srgbClr val="00B050"/>
                </a:solidFill>
              </a:rPr>
              <a:t>Щелчок – шаг алгоритма</a:t>
            </a:r>
            <a:endParaRPr lang="ru-RU" sz="1400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431484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3508" y="116632"/>
            <a:ext cx="7740860" cy="436910"/>
          </a:xfrm>
        </p:spPr>
        <p:txBody>
          <a:bodyPr/>
          <a:lstStyle/>
          <a:p>
            <a:pPr algn="ctr"/>
            <a:r>
              <a:rPr lang="ru-RU" sz="2800" dirty="0" err="1" smtClean="0"/>
              <a:t>КуМир</a:t>
            </a:r>
            <a:r>
              <a:rPr lang="ru-RU" sz="2800" dirty="0" smtClean="0"/>
              <a:t>. Величины в алгоритмах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43508" y="5157192"/>
            <a:ext cx="89289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tx2"/>
                </a:solidFill>
              </a:rPr>
              <a:t>Величина</a:t>
            </a:r>
            <a:r>
              <a:rPr lang="ru-RU" sz="1600" dirty="0">
                <a:solidFill>
                  <a:schemeClr val="tx2"/>
                </a:solidFill>
              </a:rPr>
              <a:t> в информатике – это отдельный информационный объект (число, символ, строка, таблица и др.). </a:t>
            </a:r>
          </a:p>
          <a:p>
            <a:r>
              <a:rPr lang="ru-RU" sz="1600" b="1" dirty="0">
                <a:solidFill>
                  <a:schemeClr val="tx2"/>
                </a:solidFill>
              </a:rPr>
              <a:t>Константа</a:t>
            </a:r>
            <a:r>
              <a:rPr lang="ru-RU" sz="1600" dirty="0">
                <a:solidFill>
                  <a:schemeClr val="tx2"/>
                </a:solidFill>
              </a:rPr>
              <a:t> – величина, значение которой не изменяется в процессе выполнения алгоритма.</a:t>
            </a:r>
          </a:p>
          <a:p>
            <a:r>
              <a:rPr lang="ru-RU" sz="1600" b="1" dirty="0">
                <a:solidFill>
                  <a:schemeClr val="tx2"/>
                </a:solidFill>
              </a:rPr>
              <a:t>Переменная</a:t>
            </a:r>
            <a:r>
              <a:rPr lang="ru-RU" sz="1600" dirty="0">
                <a:solidFill>
                  <a:schemeClr val="tx2"/>
                </a:solidFill>
              </a:rPr>
              <a:t> – величина, значение которой может измениться при выполнении алгоритма.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20965"/>
            <a:ext cx="6660740" cy="4600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8514154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3508" y="116632"/>
            <a:ext cx="7740860" cy="436910"/>
          </a:xfrm>
        </p:spPr>
        <p:txBody>
          <a:bodyPr/>
          <a:lstStyle/>
          <a:p>
            <a:pPr algn="ctr"/>
            <a:r>
              <a:rPr lang="ru-RU" sz="2800" dirty="0" err="1" smtClean="0"/>
              <a:t>КуМир</a:t>
            </a:r>
            <a:r>
              <a:rPr lang="ru-RU" sz="2800" dirty="0" smtClean="0"/>
              <a:t>. Величины в алгоритмах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203258" y="584684"/>
            <a:ext cx="77531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tx2"/>
                </a:solidFill>
              </a:rPr>
              <a:t>Любая </a:t>
            </a:r>
            <a:r>
              <a:rPr lang="ru-RU" dirty="0" smtClean="0">
                <a:solidFill>
                  <a:schemeClr val="tx2"/>
                </a:solidFill>
              </a:rPr>
              <a:t>переменная </a:t>
            </a:r>
            <a:r>
              <a:rPr lang="ru-RU" dirty="0">
                <a:solidFill>
                  <a:schemeClr val="tx2"/>
                </a:solidFill>
              </a:rPr>
              <a:t>имеет </a:t>
            </a:r>
            <a:r>
              <a:rPr lang="ru-RU" b="1" dirty="0">
                <a:solidFill>
                  <a:schemeClr val="tx2"/>
                </a:solidFill>
              </a:rPr>
              <a:t>имя</a:t>
            </a:r>
            <a:r>
              <a:rPr lang="ru-RU" dirty="0">
                <a:solidFill>
                  <a:schemeClr val="tx2"/>
                </a:solidFill>
              </a:rPr>
              <a:t>,</a:t>
            </a:r>
            <a:r>
              <a:rPr lang="ru-RU" b="1" dirty="0">
                <a:solidFill>
                  <a:schemeClr val="tx2"/>
                </a:solidFill>
              </a:rPr>
              <a:t> значение</a:t>
            </a:r>
            <a:r>
              <a:rPr lang="ru-RU" dirty="0">
                <a:solidFill>
                  <a:schemeClr val="tx2"/>
                </a:solidFill>
              </a:rPr>
              <a:t> и</a:t>
            </a:r>
            <a:r>
              <a:rPr lang="ru-RU" b="1" dirty="0">
                <a:solidFill>
                  <a:schemeClr val="tx2"/>
                </a:solidFill>
              </a:rPr>
              <a:t> тип</a:t>
            </a:r>
            <a:r>
              <a:rPr lang="ru-RU" dirty="0">
                <a:solidFill>
                  <a:schemeClr val="tx2"/>
                </a:solidFill>
              </a:rPr>
              <a:t>. </a:t>
            </a:r>
          </a:p>
          <a:p>
            <a:r>
              <a:rPr lang="ru-RU" b="1" dirty="0">
                <a:solidFill>
                  <a:schemeClr val="tx2"/>
                </a:solidFill>
              </a:rPr>
              <a:t>Имя</a:t>
            </a:r>
            <a:r>
              <a:rPr lang="ru-RU" dirty="0">
                <a:solidFill>
                  <a:schemeClr val="tx2"/>
                </a:solidFill>
              </a:rPr>
              <a:t> служит для обозначения величины и образуется из одного или нескольких символов (букв и цифр), но не может начинаться с цифры. </a:t>
            </a:r>
            <a:endParaRPr lang="ru-RU" dirty="0" smtClean="0">
              <a:solidFill>
                <a:schemeClr val="tx2"/>
              </a:solidFill>
            </a:endParaRPr>
          </a:p>
          <a:p>
            <a:r>
              <a:rPr lang="ru-RU" i="1" dirty="0" smtClean="0">
                <a:solidFill>
                  <a:schemeClr val="tx2"/>
                </a:solidFill>
              </a:rPr>
              <a:t>Например</a:t>
            </a:r>
            <a:r>
              <a:rPr lang="ru-RU" i="1" dirty="0">
                <a:solidFill>
                  <a:schemeClr val="tx2"/>
                </a:solidFill>
              </a:rPr>
              <a:t>:</a:t>
            </a:r>
            <a:r>
              <a:rPr lang="ru-RU" dirty="0">
                <a:solidFill>
                  <a:schemeClr val="tx2"/>
                </a:solidFill>
              </a:rPr>
              <a:t>  </a:t>
            </a:r>
            <a:r>
              <a:rPr lang="en-US" dirty="0">
                <a:solidFill>
                  <a:schemeClr val="tx2"/>
                </a:solidFill>
              </a:rPr>
              <a:t>S, S1, SUMMA</a:t>
            </a:r>
            <a:r>
              <a:rPr lang="ru-RU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03258" y="1880828"/>
            <a:ext cx="865321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tx2"/>
                </a:solidFill>
              </a:rPr>
              <a:t>Типы величин</a:t>
            </a:r>
            <a:r>
              <a:rPr lang="ru-RU" dirty="0">
                <a:solidFill>
                  <a:schemeClr val="tx2"/>
                </a:solidFill>
              </a:rPr>
              <a:t> определяют набор возможных </a:t>
            </a:r>
            <a:r>
              <a:rPr lang="ru-RU" b="1" dirty="0">
                <a:solidFill>
                  <a:schemeClr val="tx2"/>
                </a:solidFill>
              </a:rPr>
              <a:t>значений</a:t>
            </a:r>
            <a:r>
              <a:rPr lang="ru-RU" dirty="0">
                <a:solidFill>
                  <a:schemeClr val="tx2"/>
                </a:solidFill>
              </a:rPr>
              <a:t>: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>
                <a:solidFill>
                  <a:schemeClr val="tx2"/>
                </a:solidFill>
              </a:rPr>
              <a:t>числовая целая (</a:t>
            </a:r>
            <a:r>
              <a:rPr lang="ru-RU" b="1" dirty="0">
                <a:solidFill>
                  <a:srgbClr val="CC6600"/>
                </a:solidFill>
              </a:rPr>
              <a:t>цел</a:t>
            </a:r>
            <a:r>
              <a:rPr lang="ru-RU" dirty="0">
                <a:solidFill>
                  <a:schemeClr val="tx2"/>
                </a:solidFill>
              </a:rPr>
              <a:t>) – </a:t>
            </a:r>
            <a:r>
              <a:rPr lang="ru-RU" i="1" dirty="0">
                <a:solidFill>
                  <a:schemeClr val="tx2"/>
                </a:solidFill>
              </a:rPr>
              <a:t>целое число, например 5 </a:t>
            </a:r>
            <a:r>
              <a:rPr lang="ru-RU" dirty="0">
                <a:solidFill>
                  <a:schemeClr val="tx2"/>
                </a:solidFill>
              </a:rPr>
              <a:t>;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>
                <a:solidFill>
                  <a:schemeClr val="tx2"/>
                </a:solidFill>
              </a:rPr>
              <a:t>числовая вещественная (</a:t>
            </a:r>
            <a:r>
              <a:rPr lang="ru-RU" b="1" dirty="0">
                <a:solidFill>
                  <a:srgbClr val="CC6600"/>
                </a:solidFill>
              </a:rPr>
              <a:t>вещ</a:t>
            </a:r>
            <a:r>
              <a:rPr lang="ru-RU" dirty="0">
                <a:solidFill>
                  <a:schemeClr val="tx2"/>
                </a:solidFill>
              </a:rPr>
              <a:t>) – </a:t>
            </a:r>
            <a:r>
              <a:rPr lang="ru-RU" i="1" dirty="0">
                <a:solidFill>
                  <a:schemeClr val="tx2"/>
                </a:solidFill>
              </a:rPr>
              <a:t>вещественное (действительное) число, например 3.14, 1.2</a:t>
            </a:r>
            <a:r>
              <a:rPr lang="en-US" i="1" dirty="0">
                <a:solidFill>
                  <a:schemeClr val="tx2"/>
                </a:solidFill>
              </a:rPr>
              <a:t>E</a:t>
            </a:r>
            <a:r>
              <a:rPr lang="ru-RU" i="1" dirty="0">
                <a:solidFill>
                  <a:schemeClr val="tx2"/>
                </a:solidFill>
              </a:rPr>
              <a:t>+8</a:t>
            </a:r>
            <a:r>
              <a:rPr lang="ru-RU" dirty="0">
                <a:solidFill>
                  <a:schemeClr val="tx2"/>
                </a:solidFill>
              </a:rPr>
              <a:t>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>
                <a:solidFill>
                  <a:schemeClr val="tx2"/>
                </a:solidFill>
              </a:rPr>
              <a:t>текстовая символьная (</a:t>
            </a:r>
            <a:r>
              <a:rPr lang="ru-RU" b="1" dirty="0">
                <a:solidFill>
                  <a:srgbClr val="CC6600"/>
                </a:solidFill>
              </a:rPr>
              <a:t>сим</a:t>
            </a:r>
            <a:r>
              <a:rPr lang="ru-RU" dirty="0">
                <a:solidFill>
                  <a:schemeClr val="tx2"/>
                </a:solidFill>
              </a:rPr>
              <a:t>) – </a:t>
            </a:r>
            <a:r>
              <a:rPr lang="ru-RU" i="1" dirty="0">
                <a:solidFill>
                  <a:schemeClr val="tx2"/>
                </a:solidFill>
              </a:rPr>
              <a:t>один любой символ, например "А"</a:t>
            </a:r>
            <a:r>
              <a:rPr lang="ru-RU" dirty="0">
                <a:solidFill>
                  <a:schemeClr val="tx2"/>
                </a:solidFill>
              </a:rPr>
              <a:t>;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>
                <a:solidFill>
                  <a:schemeClr val="tx2"/>
                </a:solidFill>
              </a:rPr>
              <a:t>текстовая литерная (</a:t>
            </a:r>
            <a:r>
              <a:rPr lang="ru-RU" b="1" dirty="0">
                <a:solidFill>
                  <a:srgbClr val="CC6600"/>
                </a:solidFill>
              </a:rPr>
              <a:t>лит</a:t>
            </a:r>
            <a:r>
              <a:rPr lang="ru-RU" dirty="0">
                <a:solidFill>
                  <a:schemeClr val="tx2"/>
                </a:solidFill>
              </a:rPr>
              <a:t>) – </a:t>
            </a:r>
            <a:r>
              <a:rPr lang="ru-RU" i="1" dirty="0">
                <a:solidFill>
                  <a:schemeClr val="tx2"/>
                </a:solidFill>
              </a:rPr>
              <a:t>строка любых символов, например "АЛГОРИТМ"</a:t>
            </a:r>
            <a:r>
              <a:rPr lang="ru-RU" dirty="0">
                <a:solidFill>
                  <a:schemeClr val="tx2"/>
                </a:solidFill>
              </a:rPr>
              <a:t>;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>
                <a:solidFill>
                  <a:schemeClr val="tx2"/>
                </a:solidFill>
              </a:rPr>
              <a:t>логическая (</a:t>
            </a:r>
            <a:r>
              <a:rPr lang="ru-RU" b="1" dirty="0">
                <a:solidFill>
                  <a:srgbClr val="CC6600"/>
                </a:solidFill>
              </a:rPr>
              <a:t>лог</a:t>
            </a:r>
            <a:r>
              <a:rPr lang="ru-RU" dirty="0">
                <a:solidFill>
                  <a:schemeClr val="tx2"/>
                </a:solidFill>
              </a:rPr>
              <a:t>) – </a:t>
            </a:r>
            <a:r>
              <a:rPr lang="ru-RU" i="1" dirty="0">
                <a:solidFill>
                  <a:schemeClr val="tx2"/>
                </a:solidFill>
              </a:rPr>
              <a:t>принимает всего два значения ДА (ИСТИНА, </a:t>
            </a:r>
            <a:r>
              <a:rPr lang="en-US" i="1" dirty="0">
                <a:solidFill>
                  <a:schemeClr val="tx2"/>
                </a:solidFill>
              </a:rPr>
              <a:t>TRUE</a:t>
            </a:r>
            <a:r>
              <a:rPr lang="ru-RU" i="1" dirty="0">
                <a:solidFill>
                  <a:schemeClr val="tx2"/>
                </a:solidFill>
              </a:rPr>
              <a:t>, 1) или НЕТ (ЛОЖЬ, </a:t>
            </a:r>
            <a:r>
              <a:rPr lang="en-US" i="1" dirty="0">
                <a:solidFill>
                  <a:schemeClr val="tx2"/>
                </a:solidFill>
              </a:rPr>
              <a:t>FALS</a:t>
            </a:r>
            <a:r>
              <a:rPr lang="ru-RU" i="1" dirty="0">
                <a:solidFill>
                  <a:schemeClr val="tx2"/>
                </a:solidFill>
              </a:rPr>
              <a:t>, 0)</a:t>
            </a:r>
            <a:r>
              <a:rPr lang="ru-RU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3258" y="4466151"/>
            <a:ext cx="872522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tx2"/>
                </a:solidFill>
              </a:rPr>
              <a:t>Операции над величинами:</a:t>
            </a:r>
            <a:endParaRPr lang="ru-RU" dirty="0">
              <a:solidFill>
                <a:schemeClr val="tx2"/>
              </a:solidFill>
            </a:endParaRPr>
          </a:p>
          <a:p>
            <a:r>
              <a:rPr lang="ru-RU" sz="1600" dirty="0">
                <a:solidFill>
                  <a:schemeClr val="tx2"/>
                </a:solidFill>
              </a:rPr>
              <a:t>арифметические (</a:t>
            </a:r>
            <a:r>
              <a:rPr lang="ru-RU" sz="1600" b="1" dirty="0"/>
              <a:t>+</a:t>
            </a:r>
            <a:r>
              <a:rPr lang="ru-RU" sz="1600" b="1" dirty="0">
                <a:solidFill>
                  <a:schemeClr val="tx2"/>
                </a:solidFill>
              </a:rPr>
              <a:t>, </a:t>
            </a:r>
            <a:r>
              <a:rPr lang="ru-RU" sz="1600" b="1" dirty="0"/>
              <a:t>-</a:t>
            </a:r>
            <a:r>
              <a:rPr lang="ru-RU" sz="1600" b="1" dirty="0">
                <a:solidFill>
                  <a:schemeClr val="tx2"/>
                </a:solidFill>
              </a:rPr>
              <a:t>, </a:t>
            </a:r>
            <a:r>
              <a:rPr lang="ru-RU" sz="1600" b="1" dirty="0"/>
              <a:t>*</a:t>
            </a:r>
            <a:r>
              <a:rPr lang="ru-RU" sz="1600" b="1" dirty="0">
                <a:solidFill>
                  <a:schemeClr val="tx2"/>
                </a:solidFill>
              </a:rPr>
              <a:t>, </a:t>
            </a:r>
            <a:r>
              <a:rPr lang="ru-RU" sz="1600" b="1" dirty="0"/>
              <a:t>/</a:t>
            </a:r>
            <a:r>
              <a:rPr lang="ru-RU" sz="1600" dirty="0">
                <a:solidFill>
                  <a:schemeClr val="tx2"/>
                </a:solidFill>
              </a:rPr>
              <a:t>); отношения (</a:t>
            </a:r>
            <a:r>
              <a:rPr lang="ru-RU" sz="1600" b="1" dirty="0"/>
              <a:t>&lt;</a:t>
            </a:r>
            <a:r>
              <a:rPr lang="ru-RU" sz="1600" b="1" dirty="0">
                <a:solidFill>
                  <a:schemeClr val="tx2"/>
                </a:solidFill>
              </a:rPr>
              <a:t>, </a:t>
            </a:r>
            <a:r>
              <a:rPr lang="ru-RU" sz="1600" b="1" dirty="0"/>
              <a:t>&gt;</a:t>
            </a:r>
            <a:r>
              <a:rPr lang="ru-RU" sz="1600" b="1" dirty="0">
                <a:solidFill>
                  <a:schemeClr val="tx2"/>
                </a:solidFill>
              </a:rPr>
              <a:t>, </a:t>
            </a:r>
            <a:r>
              <a:rPr lang="ru-RU" sz="1600" b="1" dirty="0"/>
              <a:t>&lt;=</a:t>
            </a:r>
            <a:r>
              <a:rPr lang="ru-RU" sz="1600" b="1" dirty="0">
                <a:solidFill>
                  <a:schemeClr val="tx2"/>
                </a:solidFill>
              </a:rPr>
              <a:t>, </a:t>
            </a:r>
            <a:r>
              <a:rPr lang="ru-RU" sz="1600" b="1" dirty="0"/>
              <a:t>&gt;=</a:t>
            </a:r>
            <a:r>
              <a:rPr lang="ru-RU" sz="1600" b="1" dirty="0">
                <a:solidFill>
                  <a:schemeClr val="tx2"/>
                </a:solidFill>
              </a:rPr>
              <a:t>, </a:t>
            </a:r>
            <a:r>
              <a:rPr lang="ru-RU" sz="1600" b="1" dirty="0"/>
              <a:t>=</a:t>
            </a:r>
            <a:r>
              <a:rPr lang="ru-RU" sz="1600" b="1" dirty="0">
                <a:solidFill>
                  <a:schemeClr val="tx2"/>
                </a:solidFill>
              </a:rPr>
              <a:t>, </a:t>
            </a:r>
            <a:r>
              <a:rPr lang="ru-RU" sz="1600" b="1" dirty="0"/>
              <a:t>&lt;&gt;</a:t>
            </a:r>
            <a:r>
              <a:rPr lang="ru-RU" sz="1600" dirty="0">
                <a:solidFill>
                  <a:schemeClr val="tx2"/>
                </a:solidFill>
              </a:rPr>
              <a:t>); логические (</a:t>
            </a:r>
            <a:r>
              <a:rPr lang="ru-RU" sz="1600" b="1" dirty="0"/>
              <a:t>И</a:t>
            </a:r>
            <a:r>
              <a:rPr lang="ru-RU" sz="1600" b="1" dirty="0">
                <a:solidFill>
                  <a:schemeClr val="tx2"/>
                </a:solidFill>
              </a:rPr>
              <a:t>, </a:t>
            </a:r>
            <a:r>
              <a:rPr lang="ru-RU" sz="1600" b="1" dirty="0"/>
              <a:t>ИЛИ</a:t>
            </a:r>
            <a:r>
              <a:rPr lang="ru-RU" sz="1600" b="1" dirty="0">
                <a:solidFill>
                  <a:schemeClr val="tx2"/>
                </a:solidFill>
              </a:rPr>
              <a:t>, </a:t>
            </a:r>
            <a:r>
              <a:rPr lang="ru-RU" sz="1600" b="1" dirty="0"/>
              <a:t>НЕ</a:t>
            </a:r>
            <a:r>
              <a:rPr lang="ru-RU" sz="1600" dirty="0" smtClean="0">
                <a:solidFill>
                  <a:schemeClr val="tx2"/>
                </a:solidFill>
              </a:rPr>
              <a:t>).</a:t>
            </a:r>
            <a:endParaRPr lang="ru-RU" sz="1600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3258" y="5157192"/>
            <a:ext cx="8725226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Выражения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sz="1600" dirty="0">
                <a:solidFill>
                  <a:schemeClr val="tx2"/>
                </a:solidFill>
              </a:rPr>
              <a:t>состоят из операндов (констант, переменных, функций) и знаков операций, записываются в виде линейной последовательности символов (</a:t>
            </a:r>
            <a:r>
              <a:rPr lang="ru-RU" sz="1600" i="1" dirty="0">
                <a:solidFill>
                  <a:schemeClr val="tx2"/>
                </a:solidFill>
              </a:rPr>
              <a:t>линейная запись</a:t>
            </a:r>
            <a:r>
              <a:rPr lang="ru-RU" sz="1600" dirty="0">
                <a:solidFill>
                  <a:schemeClr val="tx2"/>
                </a:solidFill>
              </a:rPr>
              <a:t>). Порядок выполнения операций определяется скобками и приоритетом (старшинством) операций. Операции одинакового приоритета выполняются последовательно слева направо. </a:t>
            </a:r>
            <a:r>
              <a:rPr lang="ru-RU" sz="1600" i="1" dirty="0">
                <a:solidFill>
                  <a:schemeClr val="tx2"/>
                </a:solidFill>
              </a:rPr>
              <a:t>Например:</a:t>
            </a:r>
            <a:r>
              <a:rPr lang="ru-RU" sz="1600" dirty="0">
                <a:solidFill>
                  <a:schemeClr val="tx2"/>
                </a:solidFill>
              </a:rPr>
              <a:t>  </a:t>
            </a:r>
            <a:r>
              <a:rPr lang="ru-RU" sz="2000" dirty="0">
                <a:solidFill>
                  <a:srgbClr val="000000"/>
                </a:solidFill>
                <a:latin typeface="Droid Sans Mono"/>
              </a:rPr>
              <a:t>2*(</a:t>
            </a:r>
            <a:r>
              <a:rPr lang="en-US" sz="2000" dirty="0">
                <a:solidFill>
                  <a:srgbClr val="000000"/>
                </a:solidFill>
                <a:latin typeface="Droid Sans Mono"/>
              </a:rPr>
              <a:t>x</a:t>
            </a:r>
            <a:r>
              <a:rPr lang="ru-RU" sz="2000" dirty="0">
                <a:solidFill>
                  <a:srgbClr val="000000"/>
                </a:solidFill>
                <a:latin typeface="Droid Sans Mono"/>
              </a:rPr>
              <a:t>+3)/(</a:t>
            </a:r>
            <a:r>
              <a:rPr lang="en-US" sz="2000" dirty="0">
                <a:solidFill>
                  <a:srgbClr val="000000"/>
                </a:solidFill>
                <a:latin typeface="Droid Sans Mono"/>
              </a:rPr>
              <a:t>y</a:t>
            </a:r>
            <a:r>
              <a:rPr lang="ru-RU" sz="2000" dirty="0">
                <a:solidFill>
                  <a:srgbClr val="000000"/>
                </a:solidFill>
                <a:latin typeface="Droid Sans Mono"/>
              </a:rPr>
              <a:t>-5); (</a:t>
            </a:r>
            <a:r>
              <a:rPr lang="en-US" sz="2000" dirty="0">
                <a:solidFill>
                  <a:srgbClr val="000000"/>
                </a:solidFill>
                <a:latin typeface="Droid Sans Mono"/>
              </a:rPr>
              <a:t>x</a:t>
            </a:r>
            <a:r>
              <a:rPr lang="ru-RU" sz="2000" dirty="0">
                <a:solidFill>
                  <a:srgbClr val="000000"/>
                </a:solidFill>
                <a:latin typeface="Droid Sans Mono"/>
              </a:rPr>
              <a:t>&gt;5) и (</a:t>
            </a:r>
            <a:r>
              <a:rPr lang="en-US" sz="2000" dirty="0">
                <a:solidFill>
                  <a:srgbClr val="000000"/>
                </a:solidFill>
                <a:latin typeface="Droid Sans Mono"/>
              </a:rPr>
              <a:t>x</a:t>
            </a:r>
            <a:r>
              <a:rPr lang="ru-RU" sz="2000" dirty="0">
                <a:solidFill>
                  <a:srgbClr val="000000"/>
                </a:solidFill>
                <a:latin typeface="Droid Sans Mono"/>
              </a:rPr>
              <a:t>&lt;10).</a:t>
            </a:r>
          </a:p>
        </p:txBody>
      </p:sp>
    </p:spTree>
    <p:extLst>
      <p:ext uri="{BB962C8B-B14F-4D97-AF65-F5344CB8AC3E}">
        <p14:creationId xmlns:p14="http://schemas.microsoft.com/office/powerpoint/2010/main" val="3519079501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3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3508" y="116632"/>
            <a:ext cx="7740860" cy="436910"/>
          </a:xfrm>
        </p:spPr>
        <p:txBody>
          <a:bodyPr/>
          <a:lstStyle/>
          <a:p>
            <a:pPr algn="ctr"/>
            <a:r>
              <a:rPr lang="ru-RU" sz="2800" dirty="0" err="1" smtClean="0"/>
              <a:t>КуМир</a:t>
            </a:r>
            <a:r>
              <a:rPr lang="ru-RU" sz="2800" dirty="0" smtClean="0"/>
              <a:t>. </a:t>
            </a:r>
            <a:r>
              <a:rPr lang="ru-RU" sz="2800" dirty="0"/>
              <a:t>Команда присваивания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0152" y="836712"/>
            <a:ext cx="882098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rgbClr val="330066"/>
                </a:solidFill>
              </a:rPr>
              <a:t>Команда присваивания </a:t>
            </a:r>
            <a:r>
              <a:rPr lang="ru-RU" dirty="0">
                <a:solidFill>
                  <a:srgbClr val="330066"/>
                </a:solidFill>
              </a:rPr>
              <a:t>используется для задания и изменения </a:t>
            </a:r>
            <a:r>
              <a:rPr lang="ru-RU" dirty="0" smtClean="0">
                <a:solidFill>
                  <a:srgbClr val="330066"/>
                </a:solidFill>
              </a:rPr>
              <a:t/>
            </a:r>
            <a:br>
              <a:rPr lang="ru-RU" dirty="0" smtClean="0">
                <a:solidFill>
                  <a:srgbClr val="330066"/>
                </a:solidFill>
              </a:rPr>
            </a:br>
            <a:r>
              <a:rPr lang="ru-RU" dirty="0" smtClean="0">
                <a:solidFill>
                  <a:srgbClr val="330066"/>
                </a:solidFill>
              </a:rPr>
              <a:t>значений </a:t>
            </a:r>
            <a:r>
              <a:rPr lang="ru-RU" dirty="0">
                <a:solidFill>
                  <a:srgbClr val="330066"/>
                </a:solidFill>
              </a:rPr>
              <a:t>переменных. Обозначается  знаком </a:t>
            </a:r>
            <a:r>
              <a:rPr lang="ru-RU" dirty="0" smtClean="0">
                <a:solidFill>
                  <a:srgbClr val="330066"/>
                </a:solidFill>
              </a:rPr>
              <a:t>«</a:t>
            </a:r>
            <a:r>
              <a:rPr lang="ru-RU" sz="2000" dirty="0">
                <a:solidFill>
                  <a:srgbClr val="000000"/>
                </a:solidFill>
                <a:latin typeface="Droid Sans Mono"/>
              </a:rPr>
              <a:t>:=</a:t>
            </a:r>
            <a:r>
              <a:rPr lang="ru-RU" dirty="0" smtClean="0">
                <a:solidFill>
                  <a:srgbClr val="330066"/>
                </a:solidFill>
              </a:rPr>
              <a:t>».</a:t>
            </a:r>
          </a:p>
          <a:p>
            <a:endParaRPr lang="ru-RU" dirty="0">
              <a:solidFill>
                <a:srgbClr val="330066"/>
              </a:solidFill>
            </a:endParaRPr>
          </a:p>
          <a:p>
            <a:r>
              <a:rPr lang="ru-RU" sz="2000" dirty="0">
                <a:solidFill>
                  <a:srgbClr val="000000"/>
                </a:solidFill>
                <a:latin typeface="Droid Sans Mono"/>
              </a:rPr>
              <a:t>&lt;имя переменной&gt; := &lt;выражение&gt;</a:t>
            </a:r>
          </a:p>
          <a:p>
            <a:endParaRPr lang="ru-RU" dirty="0" smtClean="0">
              <a:solidFill>
                <a:srgbClr val="330066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solidFill>
                  <a:srgbClr val="330066"/>
                </a:solidFill>
              </a:rPr>
              <a:t>Сначала </a:t>
            </a:r>
            <a:r>
              <a:rPr lang="ru-RU" dirty="0">
                <a:solidFill>
                  <a:srgbClr val="330066"/>
                </a:solidFill>
              </a:rPr>
              <a:t>определяется значение выражения справа от знака присваивания, затем оно записывается в переменную, указанную слева, при этом предыдущее значение переменной стирается. </a:t>
            </a:r>
            <a:endParaRPr lang="ru-RU" dirty="0" smtClean="0">
              <a:solidFill>
                <a:srgbClr val="330066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i="1" dirty="0" smtClean="0">
              <a:solidFill>
                <a:srgbClr val="330066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i="1" dirty="0" smtClean="0">
                <a:solidFill>
                  <a:srgbClr val="330066"/>
                </a:solidFill>
              </a:rPr>
              <a:t>Например</a:t>
            </a:r>
            <a:r>
              <a:rPr lang="ru-RU" i="1" dirty="0">
                <a:solidFill>
                  <a:srgbClr val="330066"/>
                </a:solidFill>
              </a:rPr>
              <a:t>: </a:t>
            </a:r>
            <a:endParaRPr lang="ru-RU" i="1" dirty="0" smtClean="0">
              <a:solidFill>
                <a:srgbClr val="330066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83668" y="4001286"/>
            <a:ext cx="11869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pt-BR" sz="2000" i="1" dirty="0">
                <a:solidFill>
                  <a:srgbClr val="000000"/>
                </a:solidFill>
                <a:latin typeface="Droid Sans Mono"/>
              </a:rPr>
              <a:t>a</a:t>
            </a:r>
            <a:r>
              <a:rPr lang="pt-BR" sz="2000" dirty="0">
                <a:solidFill>
                  <a:srgbClr val="000000"/>
                </a:solidFill>
                <a:latin typeface="Droid Sans Mono"/>
              </a:rPr>
              <a:t>:=</a:t>
            </a:r>
            <a:r>
              <a:rPr lang="pt-BR" sz="2000" b="1" dirty="0">
                <a:solidFill>
                  <a:srgbClr val="0095FF"/>
                </a:solidFill>
                <a:latin typeface="Droid Sans Mono"/>
              </a:rPr>
              <a:t>5</a:t>
            </a:r>
            <a:r>
              <a:rPr lang="pt-BR" sz="2000" dirty="0">
                <a:solidFill>
                  <a:srgbClr val="000000"/>
                </a:solidFill>
                <a:latin typeface="Droid Sans Mono"/>
              </a:rPr>
              <a:t> </a:t>
            </a:r>
            <a:endParaRPr lang="ru-RU" sz="2000" dirty="0">
              <a:solidFill>
                <a:srgbClr val="000000"/>
              </a:solidFill>
              <a:latin typeface="Droid Sans Mono"/>
            </a:endParaRPr>
          </a:p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pt-BR" sz="2000" i="1" dirty="0">
                <a:solidFill>
                  <a:srgbClr val="000000"/>
                </a:solidFill>
                <a:latin typeface="Droid Sans Mono"/>
              </a:rPr>
              <a:t>b</a:t>
            </a:r>
            <a:r>
              <a:rPr lang="pt-BR" sz="2000" dirty="0">
                <a:solidFill>
                  <a:srgbClr val="000000"/>
                </a:solidFill>
                <a:latin typeface="Droid Sans Mono"/>
              </a:rPr>
              <a:t>:=</a:t>
            </a:r>
            <a:r>
              <a:rPr lang="pt-BR" sz="2000" i="1" dirty="0">
                <a:solidFill>
                  <a:srgbClr val="000000"/>
                </a:solidFill>
                <a:latin typeface="Droid Sans Mono"/>
              </a:rPr>
              <a:t>a</a:t>
            </a:r>
            <a:r>
              <a:rPr lang="pt-BR" sz="2000" dirty="0">
                <a:solidFill>
                  <a:srgbClr val="000000"/>
                </a:solidFill>
                <a:latin typeface="Droid Sans Mono"/>
              </a:rPr>
              <a:t> </a:t>
            </a:r>
            <a:endParaRPr lang="ru-RU" sz="2000" dirty="0">
              <a:solidFill>
                <a:srgbClr val="000000"/>
              </a:solidFill>
              <a:latin typeface="Droid Sans Mono"/>
            </a:endParaRPr>
          </a:p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pt-BR" sz="2000" i="1" dirty="0">
                <a:solidFill>
                  <a:srgbClr val="000000"/>
                </a:solidFill>
                <a:latin typeface="Droid Sans Mono"/>
              </a:rPr>
              <a:t>b</a:t>
            </a:r>
            <a:r>
              <a:rPr lang="pt-BR" sz="2000" dirty="0">
                <a:solidFill>
                  <a:srgbClr val="000000"/>
                </a:solidFill>
                <a:latin typeface="Droid Sans Mono"/>
              </a:rPr>
              <a:t>:=</a:t>
            </a:r>
            <a:r>
              <a:rPr lang="pt-BR" sz="2000" i="1" dirty="0">
                <a:solidFill>
                  <a:srgbClr val="000000"/>
                </a:solidFill>
                <a:latin typeface="Droid Sans Mono"/>
              </a:rPr>
              <a:t>b</a:t>
            </a:r>
            <a:r>
              <a:rPr lang="pt-BR" sz="2000" dirty="0">
                <a:solidFill>
                  <a:srgbClr val="000000"/>
                </a:solidFill>
                <a:latin typeface="Droid Sans Mono"/>
              </a:rPr>
              <a:t>+</a:t>
            </a:r>
            <a:r>
              <a:rPr lang="pt-BR" sz="2000" b="1" dirty="0">
                <a:solidFill>
                  <a:srgbClr val="0095FF"/>
                </a:solidFill>
                <a:latin typeface="Droid Sans Mono"/>
              </a:rPr>
              <a:t>1</a:t>
            </a:r>
            <a:endParaRPr lang="pt-BR" sz="2000" dirty="0">
              <a:solidFill>
                <a:srgbClr val="000000"/>
              </a:solidFill>
              <a:latin typeface="Droid Sans Mono"/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3865878" y="3635805"/>
            <a:ext cx="1962858" cy="1298668"/>
            <a:chOff x="3869282" y="3609020"/>
            <a:chExt cx="1962858" cy="1298668"/>
          </a:xfrm>
        </p:grpSpPr>
        <p:grpSp>
          <p:nvGrpSpPr>
            <p:cNvPr id="14" name="Группа 13"/>
            <p:cNvGrpSpPr/>
            <p:nvPr/>
          </p:nvGrpSpPr>
          <p:grpSpPr>
            <a:xfrm>
              <a:off x="3869282" y="3898259"/>
              <a:ext cx="1962858" cy="1009429"/>
              <a:chOff x="3209005" y="3898259"/>
              <a:chExt cx="1962858" cy="1009429"/>
            </a:xfrm>
          </p:grpSpPr>
          <p:grpSp>
            <p:nvGrpSpPr>
              <p:cNvPr id="9" name="Группа 8"/>
              <p:cNvGrpSpPr/>
              <p:nvPr/>
            </p:nvGrpSpPr>
            <p:grpSpPr>
              <a:xfrm>
                <a:off x="3209005" y="3898259"/>
                <a:ext cx="720080" cy="1009429"/>
                <a:chOff x="3209005" y="3898259"/>
                <a:chExt cx="720080" cy="1009429"/>
              </a:xfrm>
            </p:grpSpPr>
            <p:sp>
              <p:nvSpPr>
                <p:cNvPr id="2" name="Куб 1"/>
                <p:cNvSpPr/>
                <p:nvPr/>
              </p:nvSpPr>
              <p:spPr>
                <a:xfrm>
                  <a:off x="3209005" y="4223612"/>
                  <a:ext cx="720080" cy="684076"/>
                </a:xfrm>
                <a:prstGeom prst="cub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3" name="TextBox 2"/>
                <p:cNvSpPr txBox="1"/>
                <p:nvPr/>
              </p:nvSpPr>
              <p:spPr>
                <a:xfrm>
                  <a:off x="3407027" y="3898259"/>
                  <a:ext cx="324036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i="1" dirty="0">
                      <a:solidFill>
                        <a:srgbClr val="000000"/>
                      </a:solidFill>
                      <a:latin typeface="Droid Sans Mono"/>
                    </a:rPr>
                    <a:t>a</a:t>
                  </a:r>
                  <a:endParaRPr lang="ru-RU" sz="2000" i="1" dirty="0">
                    <a:solidFill>
                      <a:srgbClr val="000000"/>
                    </a:solidFill>
                    <a:latin typeface="Droid Sans Mono"/>
                  </a:endParaRPr>
                </a:p>
              </p:txBody>
            </p:sp>
          </p:grpSp>
          <p:grpSp>
            <p:nvGrpSpPr>
              <p:cNvPr id="10" name="Группа 9"/>
              <p:cNvGrpSpPr/>
              <p:nvPr/>
            </p:nvGrpSpPr>
            <p:grpSpPr>
              <a:xfrm>
                <a:off x="4451783" y="3898259"/>
                <a:ext cx="720080" cy="1009429"/>
                <a:chOff x="4451783" y="3898259"/>
                <a:chExt cx="720080" cy="1009429"/>
              </a:xfrm>
            </p:grpSpPr>
            <p:sp>
              <p:nvSpPr>
                <p:cNvPr id="6" name="Куб 5"/>
                <p:cNvSpPr/>
                <p:nvPr/>
              </p:nvSpPr>
              <p:spPr>
                <a:xfrm>
                  <a:off x="4451783" y="4223612"/>
                  <a:ext cx="720080" cy="684076"/>
                </a:xfrm>
                <a:prstGeom prst="cub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" name="TextBox 6"/>
                <p:cNvSpPr txBox="1"/>
                <p:nvPr/>
              </p:nvSpPr>
              <p:spPr>
                <a:xfrm>
                  <a:off x="4649805" y="3898259"/>
                  <a:ext cx="324036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i="1" dirty="0" smtClean="0">
                      <a:solidFill>
                        <a:srgbClr val="000000"/>
                      </a:solidFill>
                      <a:latin typeface="Droid Sans Mono"/>
                    </a:rPr>
                    <a:t>b</a:t>
                  </a:r>
                  <a:endParaRPr lang="ru-RU" sz="2000" i="1" dirty="0">
                    <a:solidFill>
                      <a:srgbClr val="000000"/>
                    </a:solidFill>
                    <a:latin typeface="Droid Sans Mono"/>
                  </a:endParaRPr>
                </a:p>
              </p:txBody>
            </p:sp>
          </p:grpSp>
        </p:grpSp>
        <p:sp>
          <p:nvSpPr>
            <p:cNvPr id="15" name="TextBox 14"/>
            <p:cNvSpPr txBox="1"/>
            <p:nvPr/>
          </p:nvSpPr>
          <p:spPr>
            <a:xfrm>
              <a:off x="4319972" y="3609020"/>
              <a:ext cx="10807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u="sng" dirty="0" smtClean="0"/>
                <a:t>Память</a:t>
              </a:r>
              <a:endParaRPr lang="ru-RU" u="sng" dirty="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929085" y="4473116"/>
            <a:ext cx="462895" cy="4001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95FF"/>
                </a:solidFill>
                <a:latin typeface="Droid Sans Mono"/>
              </a:rPr>
              <a:t>5</a:t>
            </a:r>
            <a:endParaRPr lang="ru-RU" sz="2000" b="1" dirty="0">
              <a:solidFill>
                <a:srgbClr val="0095FF"/>
              </a:solidFill>
              <a:latin typeface="Droid Sans Mono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52616" y="4473116"/>
            <a:ext cx="462895" cy="4001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95FF"/>
                </a:solidFill>
                <a:latin typeface="Droid Sans Mono"/>
              </a:rPr>
              <a:t>5</a:t>
            </a:r>
            <a:endParaRPr lang="ru-RU" sz="2000" b="1" dirty="0">
              <a:solidFill>
                <a:srgbClr val="0095FF"/>
              </a:solidFill>
              <a:latin typeface="Droid Sans Mono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56690" y="4473116"/>
            <a:ext cx="462895" cy="4001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95FF"/>
                </a:solidFill>
                <a:latin typeface="Droid Sans Mono"/>
              </a:rPr>
              <a:t>6</a:t>
            </a:r>
            <a:endParaRPr lang="ru-RU" sz="2000" b="1" dirty="0">
              <a:solidFill>
                <a:srgbClr val="0095FF"/>
              </a:solidFill>
              <a:latin typeface="Droid Sans Mono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624829" y="3645021"/>
            <a:ext cx="4608512" cy="17281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5284366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mph" presetSubtype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29" dur="indefinite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A32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mph" presetSubtype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38" dur="indefinite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A32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mph" presetSubtype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47" dur="indefinite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A32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8" grpId="0" animBg="1"/>
    </p:bldLst>
  </p:timing>
</p:sld>
</file>

<file path=ppt/theme/theme1.xml><?xml version="1.0" encoding="utf-8"?>
<a:theme xmlns:a="http://schemas.openxmlformats.org/drawingml/2006/main" name="Сеть 2">
  <a:themeElements>
    <a:clrScheme name="Сеть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Сеть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еть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Сеть 2">
  <a:themeElements>
    <a:clrScheme name="Сеть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еть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Сеть 2">
  <a:themeElements>
    <a:clrScheme name="Сеть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еть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4338</TotalTime>
  <Words>767</Words>
  <Application>Microsoft Office PowerPoint</Application>
  <PresentationFormat>Экран (4:3)</PresentationFormat>
  <Paragraphs>151</Paragraphs>
  <Slides>13</Slides>
  <Notes>0</Notes>
  <HiddenSlides>1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Сеть 2</vt:lpstr>
      <vt:lpstr>1_Сеть 2</vt:lpstr>
      <vt:lpstr>2_Сеть 2</vt:lpstr>
      <vt:lpstr>Основы  алгоритмизации</vt:lpstr>
      <vt:lpstr>Следование</vt:lpstr>
      <vt:lpstr>Система программирования КуМир. Исполнитель Робот</vt:lpstr>
      <vt:lpstr>Презентация PowerPoint</vt:lpstr>
      <vt:lpstr>Презентация PowerPoint</vt:lpstr>
      <vt:lpstr>Презентация PowerPoint</vt:lpstr>
      <vt:lpstr>КуМир. Величины в алгоритмах</vt:lpstr>
      <vt:lpstr>КуМир. Величины в алгоритмах</vt:lpstr>
      <vt:lpstr>КуМир. Команда присваивания </vt:lpstr>
      <vt:lpstr>КуМир. Команда вывода </vt:lpstr>
      <vt:lpstr>КуМир. Команда ввода</vt:lpstr>
      <vt:lpstr>Презентация PowerPoint</vt:lpstr>
      <vt:lpstr>Презентация PowerPoint</vt:lpstr>
    </vt:vector>
  </TitlesOfParts>
  <Company>Сеть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Алгоритм и его свойства</dc:title>
  <dc:creator>Админ</dc:creator>
  <cp:lastModifiedBy>Папа-админ</cp:lastModifiedBy>
  <cp:revision>194</cp:revision>
  <dcterms:created xsi:type="dcterms:W3CDTF">2010-02-14T19:37:55Z</dcterms:created>
  <dcterms:modified xsi:type="dcterms:W3CDTF">2018-07-31T18:19:29Z</dcterms:modified>
</cp:coreProperties>
</file>