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3" r:id="rId2"/>
    <p:sldMasterId id="2147483767" r:id="rId3"/>
    <p:sldMasterId id="2147483781" r:id="rId4"/>
  </p:sldMasterIdLst>
  <p:sldIdLst>
    <p:sldId id="329" r:id="rId5"/>
    <p:sldId id="330" r:id="rId6"/>
    <p:sldId id="331" r:id="rId7"/>
    <p:sldId id="269" r:id="rId8"/>
    <p:sldId id="332" r:id="rId9"/>
    <p:sldId id="333" r:id="rId10"/>
    <p:sldId id="270" r:id="rId11"/>
    <p:sldId id="334" r:id="rId12"/>
    <p:sldId id="335" r:id="rId13"/>
    <p:sldId id="266" r:id="rId14"/>
    <p:sldId id="267" r:id="rId15"/>
    <p:sldId id="301" r:id="rId16"/>
    <p:sldId id="30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43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684410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582693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638151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263916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128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33060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6373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30810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5019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007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21285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0168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20291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9624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2889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16145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4283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69918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010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73423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32017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7069601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31289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02172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14939"/>
      </p:ext>
    </p:extLst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80885"/>
      </p:ext>
    </p:extLst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9954"/>
      </p:ext>
    </p:extLst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61014"/>
      </p:ext>
    </p:extLst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4098"/>
      </p:ext>
    </p:extLst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28888"/>
      </p:ext>
    </p:extLst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4971"/>
      </p:ext>
    </p:extLst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152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64100426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 dirty="0" smtClean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3E105-D027-40A3-847D-303E8E35392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pic>
        <p:nvPicPr>
          <p:cNvPr id="6146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504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E0ED7-DB4D-4DB9-8182-EFC0D4946C7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93049"/>
      </p:ext>
    </p:extLst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58D7-701D-48F6-95CE-CD010E4E5974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77959"/>
      </p:ext>
    </p:extLst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09E74-0138-4E6B-8763-A93950415DB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17"/>
      </p:ext>
    </p:extLst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90636"/>
      </p:ext>
    </p:extLst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67348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92055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04844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3499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0E95-A5D1-48FA-827D-1A9B1C67C70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482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4771-EDA8-44CC-AC72-72A9B03C88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957176"/>
      </p:ext>
    </p:extLst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E3CA5-2211-486F-BA15-A5BF6B12B86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84659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4620E-03B6-4A88-961C-A5C379453379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73887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E84B-C348-421B-83C5-873C26BD10DF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562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27D03-7E06-4DA9-A3C8-9CB304C503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8905843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93E3B-E540-4AB8-B4D1-FF27EE22D9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97456742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DEED7-92A4-43A8-9B21-73CC7A8532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586391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6D9F-73B6-4FAC-BBD0-32571A5841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99234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65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0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EF3DB5B2-37A1-44B2-9AFD-B95B216D0AE0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40" name="Picture 2" descr="D:\_Папа-адм\Desktop\Рисунок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71" y="6597651"/>
            <a:ext cx="2700337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4400" dirty="0" smtClean="0"/>
              <a:t>Основы </a:t>
            </a:r>
            <a:br>
              <a:rPr lang="ru-RU" sz="4400" dirty="0" smtClean="0"/>
            </a:br>
            <a:r>
              <a:rPr lang="ru-RU" sz="4400" dirty="0" smtClean="0"/>
              <a:t>алгоритмизации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00" y="3049588"/>
            <a:ext cx="7236804" cy="2362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Разветвляющиеся алгоритмы</a:t>
            </a:r>
          </a:p>
        </p:txBody>
      </p:sp>
    </p:spTree>
    <p:extLst>
      <p:ext uri="{BB962C8B-B14F-4D97-AF65-F5344CB8AC3E}">
        <p14:creationId xmlns:p14="http://schemas.microsoft.com/office/powerpoint/2010/main" val="15106272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/>
              <a:t>Составить алгоритм, определяющий большее </a:t>
            </a:r>
            <a:r>
              <a:rPr lang="ru-RU" dirty="0" smtClean="0"/>
              <a:t>из </a:t>
            </a:r>
            <a:r>
              <a:rPr lang="ru-RU" dirty="0"/>
              <a:t>двух </a:t>
            </a:r>
            <a:r>
              <a:rPr lang="ru-RU" dirty="0" smtClean="0"/>
              <a:t>значений переменных</a:t>
            </a:r>
            <a:r>
              <a:rPr lang="ru-RU" dirty="0"/>
              <a:t>.</a:t>
            </a:r>
          </a:p>
        </p:txBody>
      </p:sp>
      <p:grpSp>
        <p:nvGrpSpPr>
          <p:cNvPr id="10243" name="Group 34"/>
          <p:cNvGrpSpPr>
            <a:grpSpLocks/>
          </p:cNvGrpSpPr>
          <p:nvPr/>
        </p:nvGrpSpPr>
        <p:grpSpPr bwMode="auto">
          <a:xfrm>
            <a:off x="307975" y="2276872"/>
            <a:ext cx="3275013" cy="3778250"/>
            <a:chOff x="1746" y="686"/>
            <a:chExt cx="1860" cy="2177"/>
          </a:xfrm>
        </p:grpSpPr>
        <p:sp>
          <p:nvSpPr>
            <p:cNvPr id="10246" name="AutoShape 5"/>
            <p:cNvSpPr>
              <a:spLocks noChangeArrowheads="1"/>
            </p:cNvSpPr>
            <p:nvPr/>
          </p:nvSpPr>
          <p:spPr bwMode="auto">
            <a:xfrm>
              <a:off x="2377" y="686"/>
              <a:ext cx="605" cy="179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начало</a:t>
              </a:r>
            </a:p>
          </p:txBody>
        </p:sp>
        <p:sp>
          <p:nvSpPr>
            <p:cNvPr id="10247" name="AutoShape 6"/>
            <p:cNvSpPr>
              <a:spLocks noChangeArrowheads="1"/>
            </p:cNvSpPr>
            <p:nvPr/>
          </p:nvSpPr>
          <p:spPr bwMode="auto">
            <a:xfrm>
              <a:off x="2200" y="1029"/>
              <a:ext cx="929" cy="201"/>
            </a:xfrm>
            <a:prstGeom prst="parallelogram">
              <a:avLst>
                <a:gd name="adj" fmla="val 115547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ввод</a:t>
              </a:r>
              <a:r>
                <a:rPr lang="ru-RU" sz="1200"/>
                <a:t> </a:t>
              </a:r>
              <a:r>
                <a:rPr lang="en-US" sz="1600" i="1">
                  <a:latin typeface="Times New Roman" pitchFamily="18" charset="0"/>
                </a:rPr>
                <a:t>A, 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2358" y="1389"/>
              <a:ext cx="635" cy="272"/>
            </a:xfrm>
            <a:prstGeom prst="flowChartDecision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A&gt;B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358" y="2682"/>
              <a:ext cx="605" cy="181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конец</a:t>
              </a: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2675" y="865"/>
              <a:ext cx="0" cy="1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2675" y="1223"/>
              <a:ext cx="0" cy="1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2" name="Freeform 13"/>
            <p:cNvSpPr>
              <a:spLocks/>
            </p:cNvSpPr>
            <p:nvPr/>
          </p:nvSpPr>
          <p:spPr bwMode="auto">
            <a:xfrm>
              <a:off x="2064" y="1525"/>
              <a:ext cx="296" cy="267"/>
            </a:xfrm>
            <a:custGeom>
              <a:avLst/>
              <a:gdLst>
                <a:gd name="T0" fmla="*/ 296 w 228"/>
                <a:gd name="T1" fmla="*/ 0 h 285"/>
                <a:gd name="T2" fmla="*/ 0 w 228"/>
                <a:gd name="T3" fmla="*/ 0 h 285"/>
                <a:gd name="T4" fmla="*/ 0 w 228"/>
                <a:gd name="T5" fmla="*/ 267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285">
                  <a:moveTo>
                    <a:pt x="228" y="0"/>
                  </a:moveTo>
                  <a:lnTo>
                    <a:pt x="0" y="0"/>
                  </a:lnTo>
                  <a:lnTo>
                    <a:pt x="0" y="2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3" name="Freeform 14"/>
            <p:cNvSpPr>
              <a:spLocks/>
            </p:cNvSpPr>
            <p:nvPr/>
          </p:nvSpPr>
          <p:spPr bwMode="auto">
            <a:xfrm flipH="1">
              <a:off x="2993" y="1525"/>
              <a:ext cx="309" cy="270"/>
            </a:xfrm>
            <a:custGeom>
              <a:avLst/>
              <a:gdLst>
                <a:gd name="T0" fmla="*/ 309 w 228"/>
                <a:gd name="T1" fmla="*/ 0 h 285"/>
                <a:gd name="T2" fmla="*/ 0 w 228"/>
                <a:gd name="T3" fmla="*/ 0 h 285"/>
                <a:gd name="T4" fmla="*/ 0 w 228"/>
                <a:gd name="T5" fmla="*/ 270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285">
                  <a:moveTo>
                    <a:pt x="228" y="0"/>
                  </a:moveTo>
                  <a:lnTo>
                    <a:pt x="0" y="0"/>
                  </a:lnTo>
                  <a:lnTo>
                    <a:pt x="0" y="2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4" name="Line 16"/>
            <p:cNvSpPr>
              <a:spLocks noChangeShapeType="1"/>
            </p:cNvSpPr>
            <p:nvPr/>
          </p:nvSpPr>
          <p:spPr bwMode="auto">
            <a:xfrm>
              <a:off x="2667" y="2517"/>
              <a:ext cx="0" cy="1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1973" y="1344"/>
              <a:ext cx="30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да</a:t>
              </a:r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3073" y="1344"/>
              <a:ext cx="30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нет</a:t>
              </a:r>
            </a:p>
          </p:txBody>
        </p:sp>
        <p:sp>
          <p:nvSpPr>
            <p:cNvPr id="10257" name="Line 23"/>
            <p:cNvSpPr>
              <a:spLocks noChangeShapeType="1"/>
            </p:cNvSpPr>
            <p:nvPr/>
          </p:nvSpPr>
          <p:spPr bwMode="auto">
            <a:xfrm>
              <a:off x="2676" y="2153"/>
              <a:ext cx="0" cy="1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258" name="Rectangle 25"/>
            <p:cNvSpPr>
              <a:spLocks noChangeArrowheads="1"/>
            </p:cNvSpPr>
            <p:nvPr/>
          </p:nvSpPr>
          <p:spPr bwMode="auto">
            <a:xfrm>
              <a:off x="1746" y="1797"/>
              <a:ext cx="613" cy="20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MAX:=A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0259" name="Rectangle 31"/>
            <p:cNvSpPr>
              <a:spLocks noChangeArrowheads="1"/>
            </p:cNvSpPr>
            <p:nvPr/>
          </p:nvSpPr>
          <p:spPr bwMode="auto">
            <a:xfrm>
              <a:off x="2993" y="1797"/>
              <a:ext cx="613" cy="204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0260" name="Freeform 32"/>
            <p:cNvSpPr>
              <a:spLocks/>
            </p:cNvSpPr>
            <p:nvPr/>
          </p:nvSpPr>
          <p:spPr bwMode="auto">
            <a:xfrm>
              <a:off x="2064" y="2001"/>
              <a:ext cx="1247" cy="159"/>
            </a:xfrm>
            <a:custGeom>
              <a:avLst/>
              <a:gdLst>
                <a:gd name="T0" fmla="*/ 0 w 1270"/>
                <a:gd name="T1" fmla="*/ 0 h 159"/>
                <a:gd name="T2" fmla="*/ 0 w 1270"/>
                <a:gd name="T3" fmla="*/ 159 h 159"/>
                <a:gd name="T4" fmla="*/ 1247 w 1270"/>
                <a:gd name="T5" fmla="*/ 159 h 159"/>
                <a:gd name="T6" fmla="*/ 1247 w 1270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0" h="159">
                  <a:moveTo>
                    <a:pt x="0" y="0"/>
                  </a:moveTo>
                  <a:lnTo>
                    <a:pt x="0" y="159"/>
                  </a:lnTo>
                  <a:lnTo>
                    <a:pt x="1270" y="159"/>
                  </a:lnTo>
                  <a:lnTo>
                    <a:pt x="127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AutoShape 33"/>
            <p:cNvSpPr>
              <a:spLocks noChangeArrowheads="1"/>
            </p:cNvSpPr>
            <p:nvPr/>
          </p:nvSpPr>
          <p:spPr bwMode="auto">
            <a:xfrm>
              <a:off x="2109" y="2319"/>
              <a:ext cx="1089" cy="201"/>
            </a:xfrm>
            <a:prstGeom prst="parallelogram">
              <a:avLst>
                <a:gd name="adj" fmla="val 135448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вывод</a:t>
              </a:r>
              <a:r>
                <a:rPr lang="ru-RU" sz="1200"/>
                <a:t> </a:t>
              </a:r>
              <a:r>
                <a:rPr lang="en-US" sz="1600" i="1">
                  <a:latin typeface="Times New Roman" pitchFamily="18" charset="0"/>
                </a:rPr>
                <a:t>MAX</a:t>
              </a:r>
              <a:endParaRPr lang="ru-RU" sz="1600" i="1">
                <a:latin typeface="Times New Roman" pitchFamily="18" charset="0"/>
              </a:endParaRPr>
            </a:p>
          </p:txBody>
        </p:sp>
      </p:grpSp>
      <p:sp>
        <p:nvSpPr>
          <p:cNvPr id="10244" name="Прямоугольник 23"/>
          <p:cNvSpPr>
            <a:spLocks noChangeArrowheads="1"/>
          </p:cNvSpPr>
          <p:nvPr/>
        </p:nvSpPr>
        <p:spPr bwMode="auto">
          <a:xfrm>
            <a:off x="4111625" y="2202978"/>
            <a:ext cx="4572000" cy="31702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БИД1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"Введите два </a:t>
            </a:r>
            <a:r>
              <a:rPr lang="ru-RU" sz="2000" b="1" dirty="0" smtClean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числа: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иначе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"Большее число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ru-RU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245" name="Прямоугольник 24"/>
          <p:cNvSpPr>
            <a:spLocks noChangeArrowheads="1"/>
          </p:cNvSpPr>
          <p:nvPr/>
        </p:nvSpPr>
        <p:spPr bwMode="auto">
          <a:xfrm>
            <a:off x="4102100" y="5745311"/>
            <a:ext cx="4572000" cy="7080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Введите два 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числа: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5 6</a:t>
            </a:r>
          </a:p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Большее </a:t>
            </a:r>
            <a:r>
              <a:rPr lang="ru-RU" sz="2000" dirty="0" smtClean="0">
                <a:latin typeface="Consolas" pitchFamily="49" charset="0"/>
                <a:cs typeface="Consolas" pitchFamily="49" charset="0"/>
              </a:rPr>
              <a:t>число: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6252" y="1547500"/>
            <a:ext cx="171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1 способ</a:t>
            </a:r>
            <a:endParaRPr lang="ru-RU" u="sng" dirty="0"/>
          </a:p>
        </p:txBody>
      </p:sp>
      <p:pic>
        <p:nvPicPr>
          <p:cNvPr id="23" name="Picture 4" descr="http://static.freepik.com/free-photo/libra----vector-material_34-5689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39739"/>
            <a:ext cx="2113806" cy="16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>
                <a:solidFill>
                  <a:srgbClr val="000000"/>
                </a:solidFill>
              </a:rPr>
              <a:t>Составить алгоритм, определяющий большее из двух значений переменных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267" name="Прямоугольник 24"/>
          <p:cNvSpPr>
            <a:spLocks noChangeArrowheads="1"/>
          </p:cNvSpPr>
          <p:nvPr/>
        </p:nvSpPr>
        <p:spPr bwMode="auto">
          <a:xfrm>
            <a:off x="4102100" y="5733256"/>
            <a:ext cx="4572000" cy="70802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Введите два числа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: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 5 6</a:t>
            </a:r>
          </a:p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Большее число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: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 6</a:t>
            </a:r>
          </a:p>
        </p:txBody>
      </p:sp>
      <p:sp>
        <p:nvSpPr>
          <p:cNvPr id="11268" name="Прямоугольник 20"/>
          <p:cNvSpPr>
            <a:spLocks noChangeArrowheads="1"/>
          </p:cNvSpPr>
          <p:nvPr/>
        </p:nvSpPr>
        <p:spPr bwMode="auto">
          <a:xfrm>
            <a:off x="4103688" y="2202978"/>
            <a:ext cx="4572000" cy="3170238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БИД2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"Введите два числа</a:t>
            </a:r>
            <a:r>
              <a:rPr lang="en-US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 "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"Большее число</a:t>
            </a:r>
            <a:r>
              <a:rPr lang="en-US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1269" name="Группа 21"/>
          <p:cNvGrpSpPr>
            <a:grpSpLocks/>
          </p:cNvGrpSpPr>
          <p:nvPr/>
        </p:nvGrpSpPr>
        <p:grpSpPr bwMode="auto">
          <a:xfrm>
            <a:off x="241300" y="2276872"/>
            <a:ext cx="3043237" cy="4010025"/>
            <a:chOff x="215516" y="1473201"/>
            <a:chExt cx="2952328" cy="3816351"/>
          </a:xfrm>
        </p:grpSpPr>
        <p:sp>
          <p:nvSpPr>
            <p:cNvPr id="11270" name="AutoShape 36"/>
            <p:cNvSpPr>
              <a:spLocks noChangeArrowheads="1"/>
            </p:cNvSpPr>
            <p:nvPr/>
          </p:nvSpPr>
          <p:spPr bwMode="auto">
            <a:xfrm>
              <a:off x="1397248" y="1473201"/>
              <a:ext cx="960437" cy="284163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начало</a:t>
              </a:r>
            </a:p>
          </p:txBody>
        </p:sp>
        <p:sp>
          <p:nvSpPr>
            <p:cNvPr id="11271" name="AutoShape 37"/>
            <p:cNvSpPr>
              <a:spLocks noChangeArrowheads="1"/>
            </p:cNvSpPr>
            <p:nvPr/>
          </p:nvSpPr>
          <p:spPr bwMode="auto">
            <a:xfrm>
              <a:off x="1116261" y="2017714"/>
              <a:ext cx="1474787" cy="319088"/>
            </a:xfrm>
            <a:prstGeom prst="parallelogram">
              <a:avLst>
                <a:gd name="adj" fmla="val 115547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ввод</a:t>
              </a:r>
              <a:r>
                <a:rPr lang="ru-RU" sz="1200"/>
                <a:t> </a:t>
              </a:r>
              <a:r>
                <a:rPr lang="en-US" sz="1600" i="1">
                  <a:latin typeface="Times New Roman" pitchFamily="18" charset="0"/>
                </a:rPr>
                <a:t>A, 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1272" name="AutoShape 38"/>
            <p:cNvSpPr>
              <a:spLocks noChangeArrowheads="1"/>
            </p:cNvSpPr>
            <p:nvPr/>
          </p:nvSpPr>
          <p:spPr bwMode="auto">
            <a:xfrm>
              <a:off x="1135311" y="3165476"/>
              <a:ext cx="1455737" cy="431800"/>
            </a:xfrm>
            <a:prstGeom prst="flowChartDecision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B&gt;MAX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1273" name="AutoShape 39"/>
            <p:cNvSpPr>
              <a:spLocks noChangeArrowheads="1"/>
            </p:cNvSpPr>
            <p:nvPr/>
          </p:nvSpPr>
          <p:spPr bwMode="auto">
            <a:xfrm>
              <a:off x="1367086" y="5002214"/>
              <a:ext cx="960437" cy="287338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конец</a:t>
              </a:r>
            </a:p>
          </p:txBody>
        </p:sp>
        <p:sp>
          <p:nvSpPr>
            <p:cNvPr id="11274" name="Line 40"/>
            <p:cNvSpPr>
              <a:spLocks noChangeShapeType="1"/>
            </p:cNvSpPr>
            <p:nvPr/>
          </p:nvSpPr>
          <p:spPr bwMode="auto">
            <a:xfrm>
              <a:off x="1870323" y="1757364"/>
              <a:ext cx="0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5" name="Line 41"/>
            <p:cNvSpPr>
              <a:spLocks noChangeShapeType="1"/>
            </p:cNvSpPr>
            <p:nvPr/>
          </p:nvSpPr>
          <p:spPr bwMode="auto">
            <a:xfrm>
              <a:off x="1870323" y="2325689"/>
              <a:ext cx="0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6" name="Freeform 42"/>
            <p:cNvSpPr>
              <a:spLocks/>
            </p:cNvSpPr>
            <p:nvPr/>
          </p:nvSpPr>
          <p:spPr bwMode="auto">
            <a:xfrm>
              <a:off x="683568" y="3381376"/>
              <a:ext cx="469900" cy="323850"/>
            </a:xfrm>
            <a:custGeom>
              <a:avLst/>
              <a:gdLst>
                <a:gd name="T0" fmla="*/ 469900 w 228"/>
                <a:gd name="T1" fmla="*/ 0 h 285"/>
                <a:gd name="T2" fmla="*/ 0 w 228"/>
                <a:gd name="T3" fmla="*/ 0 h 285"/>
                <a:gd name="T4" fmla="*/ 0 w 228"/>
                <a:gd name="T5" fmla="*/ 323850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285">
                  <a:moveTo>
                    <a:pt x="228" y="0"/>
                  </a:moveTo>
                  <a:lnTo>
                    <a:pt x="0" y="0"/>
                  </a:lnTo>
                  <a:lnTo>
                    <a:pt x="0" y="2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7" name="Line 44"/>
            <p:cNvSpPr>
              <a:spLocks noChangeShapeType="1"/>
            </p:cNvSpPr>
            <p:nvPr/>
          </p:nvSpPr>
          <p:spPr bwMode="auto">
            <a:xfrm>
              <a:off x="1857623" y="4740276"/>
              <a:ext cx="0" cy="261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78" name="Text Box 45"/>
            <p:cNvSpPr txBox="1">
              <a:spLocks noChangeArrowheads="1"/>
            </p:cNvSpPr>
            <p:nvPr/>
          </p:nvSpPr>
          <p:spPr bwMode="auto">
            <a:xfrm>
              <a:off x="755898" y="3094039"/>
              <a:ext cx="4794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да</a:t>
              </a:r>
            </a:p>
          </p:txBody>
        </p:sp>
        <p:sp>
          <p:nvSpPr>
            <p:cNvPr id="11279" name="Text Box 46"/>
            <p:cNvSpPr txBox="1">
              <a:spLocks noChangeArrowheads="1"/>
            </p:cNvSpPr>
            <p:nvPr/>
          </p:nvSpPr>
          <p:spPr bwMode="auto">
            <a:xfrm>
              <a:off x="2502148" y="3094039"/>
              <a:ext cx="4794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нет</a:t>
              </a:r>
            </a:p>
          </p:txBody>
        </p:sp>
        <p:sp>
          <p:nvSpPr>
            <p:cNvPr id="11280" name="Line 47"/>
            <p:cNvSpPr>
              <a:spLocks noChangeShapeType="1"/>
            </p:cNvSpPr>
            <p:nvPr/>
          </p:nvSpPr>
          <p:spPr bwMode="auto">
            <a:xfrm>
              <a:off x="1871911" y="4162426"/>
              <a:ext cx="0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1" name="Rectangle 48"/>
            <p:cNvSpPr>
              <a:spLocks noChangeArrowheads="1"/>
            </p:cNvSpPr>
            <p:nvPr/>
          </p:nvSpPr>
          <p:spPr bwMode="auto">
            <a:xfrm>
              <a:off x="215516" y="3705226"/>
              <a:ext cx="973137" cy="32385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1282" name="Rectangle 49"/>
            <p:cNvSpPr>
              <a:spLocks noChangeArrowheads="1"/>
            </p:cNvSpPr>
            <p:nvPr/>
          </p:nvSpPr>
          <p:spPr bwMode="auto">
            <a:xfrm>
              <a:off x="1367086" y="2589214"/>
              <a:ext cx="973137" cy="323850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MAX:=A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1283" name="AutoShape 51"/>
            <p:cNvSpPr>
              <a:spLocks noChangeArrowheads="1"/>
            </p:cNvSpPr>
            <p:nvPr/>
          </p:nvSpPr>
          <p:spPr bwMode="auto">
            <a:xfrm>
              <a:off x="971798" y="4425951"/>
              <a:ext cx="1728787" cy="319088"/>
            </a:xfrm>
            <a:prstGeom prst="parallelogram">
              <a:avLst>
                <a:gd name="adj" fmla="val 135448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вывод</a:t>
              </a:r>
              <a:r>
                <a:rPr lang="ru-RU" sz="1200"/>
                <a:t> </a:t>
              </a:r>
              <a:r>
                <a:rPr lang="en-US" sz="1600" i="1">
                  <a:latin typeface="Times New Roman" pitchFamily="18" charset="0"/>
                </a:rPr>
                <a:t>MAX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1284" name="Line 52"/>
            <p:cNvSpPr>
              <a:spLocks noChangeShapeType="1"/>
            </p:cNvSpPr>
            <p:nvPr/>
          </p:nvSpPr>
          <p:spPr bwMode="auto">
            <a:xfrm>
              <a:off x="1870323" y="2913064"/>
              <a:ext cx="0" cy="2635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285" name="Freeform 53"/>
            <p:cNvSpPr>
              <a:spLocks/>
            </p:cNvSpPr>
            <p:nvPr/>
          </p:nvSpPr>
          <p:spPr bwMode="auto">
            <a:xfrm>
              <a:off x="683568" y="3381376"/>
              <a:ext cx="2484276" cy="792163"/>
            </a:xfrm>
            <a:custGeom>
              <a:avLst/>
              <a:gdLst>
                <a:gd name="T0" fmla="*/ 0 w 1248"/>
                <a:gd name="T1" fmla="*/ 649288 h 499"/>
                <a:gd name="T2" fmla="*/ 0 w 1248"/>
                <a:gd name="T3" fmla="*/ 792163 h 499"/>
                <a:gd name="T4" fmla="*/ 2484276 w 1248"/>
                <a:gd name="T5" fmla="*/ 792163 h 499"/>
                <a:gd name="T6" fmla="*/ 2484276 w 1248"/>
                <a:gd name="T7" fmla="*/ 0 h 499"/>
                <a:gd name="T8" fmla="*/ 1851263 w 1248"/>
                <a:gd name="T9" fmla="*/ 0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499">
                  <a:moveTo>
                    <a:pt x="0" y="409"/>
                  </a:moveTo>
                  <a:lnTo>
                    <a:pt x="0" y="499"/>
                  </a:lnTo>
                  <a:lnTo>
                    <a:pt x="1248" y="499"/>
                  </a:lnTo>
                  <a:lnTo>
                    <a:pt x="1248" y="0"/>
                  </a:lnTo>
                  <a:lnTo>
                    <a:pt x="93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176252" y="1547500"/>
            <a:ext cx="171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2 способ</a:t>
            </a:r>
            <a:endParaRPr lang="ru-RU" u="sng" dirty="0"/>
          </a:p>
        </p:txBody>
      </p:sp>
      <p:pic>
        <p:nvPicPr>
          <p:cNvPr id="23" name="Picture 4" descr="http://static.freepik.com/free-photo/libra----vector-material_34-5689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39739"/>
            <a:ext cx="2113806" cy="16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288" y="115888"/>
            <a:ext cx="8075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Дан алгоритм нахождения большего из трех значений переменных</a:t>
            </a:r>
            <a:r>
              <a:rPr lang="ru-RU" dirty="0"/>
              <a:t>. Составьте таблицу значений переменных </a:t>
            </a:r>
            <a:r>
              <a:rPr lang="ru-RU" dirty="0" smtClean="0"/>
              <a:t>этого алгоритма при </a:t>
            </a:r>
            <a:r>
              <a:rPr lang="en-US" dirty="0" smtClean="0"/>
              <a:t>A=10, B=30, C=20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AutoShape 36"/>
          <p:cNvSpPr>
            <a:spLocks noChangeArrowheads="1"/>
          </p:cNvSpPr>
          <p:nvPr/>
        </p:nvSpPr>
        <p:spPr bwMode="auto">
          <a:xfrm>
            <a:off x="1367261" y="1232756"/>
            <a:ext cx="990011" cy="298584"/>
          </a:xfrm>
          <a:prstGeom prst="flowChartTerminator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/>
              <a:t>начало</a:t>
            </a:r>
          </a:p>
        </p:txBody>
      </p:sp>
      <p:sp>
        <p:nvSpPr>
          <p:cNvPr id="5" name="AutoShape 37"/>
          <p:cNvSpPr>
            <a:spLocks noChangeArrowheads="1"/>
          </p:cNvSpPr>
          <p:nvPr/>
        </p:nvSpPr>
        <p:spPr bwMode="auto">
          <a:xfrm>
            <a:off x="1077622" y="1714326"/>
            <a:ext cx="1520199" cy="335281"/>
          </a:xfrm>
          <a:prstGeom prst="parallelogram">
            <a:avLst>
              <a:gd name="adj" fmla="val 115547"/>
            </a:avLst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ввод</a:t>
            </a:r>
            <a:r>
              <a:rPr lang="ru-RU" sz="1200" dirty="0"/>
              <a:t> </a:t>
            </a:r>
            <a:r>
              <a:rPr lang="en-US" sz="1600" i="1" dirty="0" smtClean="0">
                <a:latin typeface="Times New Roman" pitchFamily="18" charset="0"/>
              </a:rPr>
              <a:t>A,B,C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6" name="AutoShape 38"/>
          <p:cNvSpPr>
            <a:spLocks noChangeArrowheads="1"/>
          </p:cNvSpPr>
          <p:nvPr/>
        </p:nvSpPr>
        <p:spPr bwMode="auto">
          <a:xfrm>
            <a:off x="1097259" y="2761496"/>
            <a:ext cx="1500563" cy="453713"/>
          </a:xfrm>
          <a:prstGeom prst="flowChartDecision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600" i="1" dirty="0">
                <a:latin typeface="Times New Roman" pitchFamily="18" charset="0"/>
              </a:rPr>
              <a:t>B&gt;MAX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7" name="AutoShape 39"/>
          <p:cNvSpPr>
            <a:spLocks noChangeArrowheads="1"/>
          </p:cNvSpPr>
          <p:nvPr/>
        </p:nvSpPr>
        <p:spPr bwMode="auto">
          <a:xfrm>
            <a:off x="1336171" y="5527766"/>
            <a:ext cx="990011" cy="301920"/>
          </a:xfrm>
          <a:prstGeom prst="flowChartTerminator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400"/>
              <a:t>конец</a:t>
            </a:r>
          </a:p>
        </p:txBody>
      </p:sp>
      <p:sp>
        <p:nvSpPr>
          <p:cNvPr id="8" name="Line 40"/>
          <p:cNvSpPr>
            <a:spLocks noChangeShapeType="1"/>
          </p:cNvSpPr>
          <p:nvPr/>
        </p:nvSpPr>
        <p:spPr bwMode="auto">
          <a:xfrm>
            <a:off x="1854903" y="1531340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631605" y="2988354"/>
            <a:ext cx="484369" cy="226856"/>
          </a:xfrm>
          <a:custGeom>
            <a:avLst/>
            <a:gdLst>
              <a:gd name="T0" fmla="*/ 469900 w 228"/>
              <a:gd name="T1" fmla="*/ 0 h 285"/>
              <a:gd name="T2" fmla="*/ 0 w 228"/>
              <a:gd name="T3" fmla="*/ 0 h 285"/>
              <a:gd name="T4" fmla="*/ 0 w 228"/>
              <a:gd name="T5" fmla="*/ 323850 h 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" h="285">
                <a:moveTo>
                  <a:pt x="228" y="0"/>
                </a:moveTo>
                <a:lnTo>
                  <a:pt x="0" y="0"/>
                </a:lnTo>
                <a:lnTo>
                  <a:pt x="0" y="285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706163" y="2686434"/>
            <a:ext cx="494188" cy="2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/>
              <a:t>да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2506184" y="2686434"/>
            <a:ext cx="494188" cy="2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/>
              <a:t>нет</a:t>
            </a:r>
          </a:p>
        </p:txBody>
      </p:sp>
      <p:sp>
        <p:nvSpPr>
          <p:cNvPr id="15" name="Rectangle 48"/>
          <p:cNvSpPr>
            <a:spLocks noChangeArrowheads="1"/>
          </p:cNvSpPr>
          <p:nvPr/>
        </p:nvSpPr>
        <p:spPr bwMode="auto">
          <a:xfrm>
            <a:off x="149141" y="3210245"/>
            <a:ext cx="1003102" cy="34028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600" i="1" dirty="0">
                <a:latin typeface="Times New Roman" pitchFamily="18" charset="0"/>
              </a:rPr>
              <a:t>MAX:=B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16" name="Rectangle 49"/>
          <p:cNvSpPr>
            <a:spLocks noChangeArrowheads="1"/>
          </p:cNvSpPr>
          <p:nvPr/>
        </p:nvSpPr>
        <p:spPr bwMode="auto">
          <a:xfrm>
            <a:off x="1353352" y="2235474"/>
            <a:ext cx="1003102" cy="34028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600" i="1" dirty="0">
                <a:latin typeface="Times New Roman" pitchFamily="18" charset="0"/>
              </a:rPr>
              <a:t>MAX:=A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>
            <a:off x="928711" y="4990690"/>
            <a:ext cx="1782020" cy="335281"/>
          </a:xfrm>
          <a:prstGeom prst="parallelogram">
            <a:avLst>
              <a:gd name="adj" fmla="val 135448"/>
            </a:avLst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ru-RU" sz="1400" dirty="0"/>
              <a:t>вывод</a:t>
            </a:r>
            <a:r>
              <a:rPr lang="ru-RU" sz="1200" dirty="0"/>
              <a:t> </a:t>
            </a:r>
            <a:r>
              <a:rPr lang="en-US" sz="1600" i="1" dirty="0">
                <a:latin typeface="Times New Roman" pitchFamily="18" charset="0"/>
              </a:rPr>
              <a:t>MAX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19" name="Freeform 53"/>
          <p:cNvSpPr>
            <a:spLocks/>
          </p:cNvSpPr>
          <p:nvPr/>
        </p:nvSpPr>
        <p:spPr bwMode="auto">
          <a:xfrm>
            <a:off x="631605" y="2988353"/>
            <a:ext cx="2560773" cy="706193"/>
          </a:xfrm>
          <a:custGeom>
            <a:avLst/>
            <a:gdLst>
              <a:gd name="T0" fmla="*/ 0 w 1248"/>
              <a:gd name="T1" fmla="*/ 649288 h 499"/>
              <a:gd name="T2" fmla="*/ 0 w 1248"/>
              <a:gd name="T3" fmla="*/ 792163 h 499"/>
              <a:gd name="T4" fmla="*/ 2484276 w 1248"/>
              <a:gd name="T5" fmla="*/ 792163 h 499"/>
              <a:gd name="T6" fmla="*/ 2484276 w 1248"/>
              <a:gd name="T7" fmla="*/ 0 h 499"/>
              <a:gd name="T8" fmla="*/ 1851263 w 1248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499">
                <a:moveTo>
                  <a:pt x="0" y="409"/>
                </a:moveTo>
                <a:lnTo>
                  <a:pt x="0" y="499"/>
                </a:lnTo>
                <a:lnTo>
                  <a:pt x="1248" y="499"/>
                </a:lnTo>
                <a:lnTo>
                  <a:pt x="1248" y="0"/>
                </a:lnTo>
                <a:lnTo>
                  <a:pt x="93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1854903" y="2049607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1847540" y="2575759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1111095" y="3877620"/>
            <a:ext cx="1500563" cy="453713"/>
          </a:xfrm>
          <a:prstGeom prst="flowChartDecision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600" i="1" dirty="0" smtClean="0">
                <a:latin typeface="Times New Roman" pitchFamily="18" charset="0"/>
              </a:rPr>
              <a:t>C&gt;MAX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24" name="Freeform 42"/>
          <p:cNvSpPr>
            <a:spLocks/>
          </p:cNvSpPr>
          <p:nvPr/>
        </p:nvSpPr>
        <p:spPr bwMode="auto">
          <a:xfrm>
            <a:off x="645441" y="4104478"/>
            <a:ext cx="484369" cy="226856"/>
          </a:xfrm>
          <a:custGeom>
            <a:avLst/>
            <a:gdLst>
              <a:gd name="T0" fmla="*/ 469900 w 228"/>
              <a:gd name="T1" fmla="*/ 0 h 285"/>
              <a:gd name="T2" fmla="*/ 0 w 228"/>
              <a:gd name="T3" fmla="*/ 0 h 285"/>
              <a:gd name="T4" fmla="*/ 0 w 228"/>
              <a:gd name="T5" fmla="*/ 323850 h 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8" h="285">
                <a:moveTo>
                  <a:pt x="228" y="0"/>
                </a:moveTo>
                <a:lnTo>
                  <a:pt x="0" y="0"/>
                </a:lnTo>
                <a:lnTo>
                  <a:pt x="0" y="285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719999" y="3802558"/>
            <a:ext cx="494188" cy="2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/>
              <a:t>да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2520020" y="3802558"/>
            <a:ext cx="494188" cy="29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200" dirty="0"/>
              <a:t>нет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162977" y="4326369"/>
            <a:ext cx="1003102" cy="340285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sz="1600" i="1" dirty="0">
                <a:latin typeface="Times New Roman" pitchFamily="18" charset="0"/>
              </a:rPr>
              <a:t>MAX</a:t>
            </a:r>
            <a:r>
              <a:rPr lang="en-US" sz="1600" i="1" dirty="0" smtClean="0">
                <a:latin typeface="Times New Roman" pitchFamily="18" charset="0"/>
              </a:rPr>
              <a:t>:=C</a:t>
            </a:r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28" name="Freeform 53"/>
          <p:cNvSpPr>
            <a:spLocks/>
          </p:cNvSpPr>
          <p:nvPr/>
        </p:nvSpPr>
        <p:spPr bwMode="auto">
          <a:xfrm>
            <a:off x="645441" y="4104477"/>
            <a:ext cx="2560773" cy="706193"/>
          </a:xfrm>
          <a:custGeom>
            <a:avLst/>
            <a:gdLst>
              <a:gd name="T0" fmla="*/ 0 w 1248"/>
              <a:gd name="T1" fmla="*/ 649288 h 499"/>
              <a:gd name="T2" fmla="*/ 0 w 1248"/>
              <a:gd name="T3" fmla="*/ 792163 h 499"/>
              <a:gd name="T4" fmla="*/ 2484276 w 1248"/>
              <a:gd name="T5" fmla="*/ 792163 h 499"/>
              <a:gd name="T6" fmla="*/ 2484276 w 1248"/>
              <a:gd name="T7" fmla="*/ 0 h 499"/>
              <a:gd name="T8" fmla="*/ 1851263 w 1248"/>
              <a:gd name="T9" fmla="*/ 0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8" h="499">
                <a:moveTo>
                  <a:pt x="0" y="409"/>
                </a:moveTo>
                <a:lnTo>
                  <a:pt x="0" y="499"/>
                </a:lnTo>
                <a:lnTo>
                  <a:pt x="1248" y="499"/>
                </a:lnTo>
                <a:lnTo>
                  <a:pt x="1248" y="0"/>
                </a:lnTo>
                <a:lnTo>
                  <a:pt x="93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1847540" y="3694546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1854903" y="4810670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>
            <a:off x="1837721" y="5325971"/>
            <a:ext cx="0" cy="182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aphicFrame>
        <p:nvGraphicFramePr>
          <p:cNvPr id="3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83875"/>
              </p:ext>
            </p:extLst>
          </p:nvPr>
        </p:nvGraphicFramePr>
        <p:xfrm>
          <a:off x="3455876" y="1745884"/>
          <a:ext cx="5256584" cy="3230766"/>
        </p:xfrm>
        <a:graphic>
          <a:graphicData uri="http://schemas.openxmlformats.org/drawingml/2006/table">
            <a:tbl>
              <a:tblPr/>
              <a:tblGrid>
                <a:gridCol w="760657"/>
                <a:gridCol w="656930"/>
                <a:gridCol w="691506"/>
                <a:gridCol w="656930"/>
                <a:gridCol w="795231"/>
                <a:gridCol w="1695330"/>
              </a:tblGrid>
              <a:tr h="42667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Шаг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-ритма</a:t>
                      </a: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Переменные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Условие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704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onsolas" pitchFamily="49" charset="0"/>
                        </a:rPr>
                        <a:t>A</a:t>
                      </a:r>
                      <a:endParaRPr kumimoji="0" lang="ru-RU" sz="20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nsolas" pitchFamily="49" charset="0"/>
                        </a:rPr>
                        <a:t>B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nsolas" pitchFamily="49" charset="0"/>
                        </a:rPr>
                        <a:t>C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nsolas" pitchFamily="49" charset="0"/>
                        </a:rPr>
                        <a:t>MAX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5716" marB="45716" horzOverflow="overflow">
                    <a:lnL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59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Text Box 52"/>
          <p:cNvSpPr txBox="1">
            <a:spLocks noChangeArrowheads="1"/>
          </p:cNvSpPr>
          <p:nvPr/>
        </p:nvSpPr>
        <p:spPr bwMode="auto">
          <a:xfrm>
            <a:off x="6264187" y="3257432"/>
            <a:ext cx="72008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 smtClean="0"/>
              <a:t>10</a:t>
            </a:r>
            <a:endParaRPr lang="ru-RU" sz="2200" dirty="0"/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6247070" y="4112850"/>
            <a:ext cx="72008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dirty="0" smtClean="0"/>
              <a:t>30</a:t>
            </a:r>
            <a:endParaRPr lang="ru-RU" sz="2200" dirty="0"/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7003688" y="3702740"/>
            <a:ext cx="174477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 smtClean="0"/>
              <a:t>30</a:t>
            </a:r>
            <a:r>
              <a:rPr lang="en-US" sz="2200" dirty="0" smtClean="0"/>
              <a:t>&gt;10 (</a:t>
            </a:r>
            <a:r>
              <a:rPr lang="ru-RU" sz="2200" dirty="0" smtClean="0"/>
              <a:t>да)</a:t>
            </a:r>
            <a:endParaRPr lang="ru-RU" sz="2200" dirty="0"/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7003688" y="4542047"/>
            <a:ext cx="174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 smtClean="0"/>
              <a:t>20</a:t>
            </a:r>
            <a:r>
              <a:rPr lang="en-US" sz="2200" dirty="0" smtClean="0"/>
              <a:t>&gt;</a:t>
            </a:r>
            <a:r>
              <a:rPr lang="ru-RU" sz="2200" dirty="0" smtClean="0"/>
              <a:t>3</a:t>
            </a:r>
            <a:r>
              <a:rPr lang="en-US" sz="2200" dirty="0" smtClean="0"/>
              <a:t>0 (</a:t>
            </a:r>
            <a:r>
              <a:rPr lang="ru-RU" sz="2200" dirty="0" smtClean="0"/>
              <a:t>нет)</a:t>
            </a:r>
            <a:endParaRPr lang="ru-RU" sz="22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247965" y="2831555"/>
            <a:ext cx="1944215" cy="427038"/>
            <a:chOff x="4247965" y="2831555"/>
            <a:chExt cx="1944215" cy="427038"/>
          </a:xfrm>
        </p:grpSpPr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4247965" y="2831555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-</a:t>
              </a:r>
              <a:endParaRPr lang="ru-RU" sz="2200" dirty="0"/>
            </a:p>
          </p:txBody>
        </p:sp>
        <p:sp>
          <p:nvSpPr>
            <p:cNvPr id="41" name="Text Box 52"/>
            <p:cNvSpPr txBox="1">
              <a:spLocks noChangeArrowheads="1"/>
            </p:cNvSpPr>
            <p:nvPr/>
          </p:nvSpPr>
          <p:spPr bwMode="auto">
            <a:xfrm>
              <a:off x="4932040" y="2831555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-</a:t>
              </a:r>
              <a:endParaRPr lang="ru-RU" sz="2200" dirty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5616116" y="2831555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-</a:t>
              </a:r>
              <a:endParaRPr lang="ru-RU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247965" y="2850131"/>
            <a:ext cx="1944215" cy="427081"/>
            <a:chOff x="4247965" y="2850131"/>
            <a:chExt cx="1944215" cy="427081"/>
          </a:xfrm>
        </p:grpSpPr>
        <p:sp>
          <p:nvSpPr>
            <p:cNvPr id="43" name="Text Box 52"/>
            <p:cNvSpPr txBox="1">
              <a:spLocks noChangeArrowheads="1"/>
            </p:cNvSpPr>
            <p:nvPr/>
          </p:nvSpPr>
          <p:spPr bwMode="auto">
            <a:xfrm>
              <a:off x="4247965" y="2850131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10</a:t>
              </a:r>
              <a:endParaRPr lang="ru-RU" sz="2200" dirty="0"/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4932040" y="2850174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30</a:t>
              </a:r>
              <a:endParaRPr lang="ru-RU" sz="2200" dirty="0"/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5616116" y="2850131"/>
              <a:ext cx="576064" cy="42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200" dirty="0" smtClean="0"/>
                <a:t>20</a:t>
              </a:r>
              <a:endParaRPr lang="ru-RU" sz="22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55876" y="5615001"/>
            <a:ext cx="4428492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olas" pitchFamily="49" charset="0"/>
                <a:cs typeface="Consolas" pitchFamily="49" charset="0"/>
              </a:rPr>
              <a:t>Большее 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>число 30</a:t>
            </a:r>
          </a:p>
        </p:txBody>
      </p:sp>
    </p:spTree>
    <p:extLst>
      <p:ext uri="{BB962C8B-B14F-4D97-AF65-F5344CB8AC3E}">
        <p14:creationId xmlns:p14="http://schemas.microsoft.com/office/powerpoint/2010/main" val="10541221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1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3F0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5" grpId="0" animBg="1"/>
      <p:bldP spid="16" grpId="0" animBg="1"/>
      <p:bldP spid="17" grpId="0" animBg="1"/>
      <p:bldP spid="23" grpId="0" animBg="1"/>
      <p:bldP spid="26" grpId="0"/>
      <p:bldP spid="34" grpId="0"/>
      <p:bldP spid="37" grpId="0"/>
      <p:bldP spid="38" grpId="0"/>
      <p:bldP spid="39" grpId="0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288" y="115888"/>
            <a:ext cx="8075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/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Дан алгоритм нахождения большего из трех значений переменных</a:t>
            </a:r>
            <a:r>
              <a:rPr lang="ru-RU" dirty="0"/>
              <a:t>. Составьте </a:t>
            </a:r>
            <a:r>
              <a:rPr lang="ru-RU" dirty="0" smtClean="0"/>
              <a:t>программу на языке КУМИР.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143508" y="1210260"/>
            <a:ext cx="3057073" cy="4596930"/>
            <a:chOff x="237684" y="1039218"/>
            <a:chExt cx="3057073" cy="4596930"/>
          </a:xfrm>
        </p:grpSpPr>
        <p:sp>
          <p:nvSpPr>
            <p:cNvPr id="4" name="AutoShape 36"/>
            <p:cNvSpPr>
              <a:spLocks noChangeArrowheads="1"/>
            </p:cNvSpPr>
            <p:nvPr/>
          </p:nvSpPr>
          <p:spPr bwMode="auto">
            <a:xfrm>
              <a:off x="1455804" y="1039218"/>
              <a:ext cx="990011" cy="298584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начало</a:t>
              </a:r>
            </a:p>
          </p:txBody>
        </p:sp>
        <p:sp>
          <p:nvSpPr>
            <p:cNvPr id="5" name="AutoShape 37"/>
            <p:cNvSpPr>
              <a:spLocks noChangeArrowheads="1"/>
            </p:cNvSpPr>
            <p:nvPr/>
          </p:nvSpPr>
          <p:spPr bwMode="auto">
            <a:xfrm>
              <a:off x="1166165" y="1520788"/>
              <a:ext cx="1520199" cy="335281"/>
            </a:xfrm>
            <a:prstGeom prst="parallelogram">
              <a:avLst>
                <a:gd name="adj" fmla="val 115547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 dirty="0"/>
                <a:t>ввод</a:t>
              </a:r>
              <a:r>
                <a:rPr lang="ru-RU" sz="1200" dirty="0"/>
                <a:t> </a:t>
              </a:r>
              <a:r>
                <a:rPr lang="en-US" sz="1600" i="1" dirty="0" smtClean="0">
                  <a:latin typeface="Times New Roman" pitchFamily="18" charset="0"/>
                </a:rPr>
                <a:t>A,B,C</a:t>
              </a:r>
              <a:endParaRPr lang="ru-RU" sz="1600" i="1" dirty="0">
                <a:latin typeface="Times New Roman" pitchFamily="18" charset="0"/>
              </a:endParaRPr>
            </a:p>
          </p:txBody>
        </p:sp>
        <p:sp>
          <p:nvSpPr>
            <p:cNvPr id="6" name="AutoShape 38"/>
            <p:cNvSpPr>
              <a:spLocks noChangeArrowheads="1"/>
            </p:cNvSpPr>
            <p:nvPr/>
          </p:nvSpPr>
          <p:spPr bwMode="auto">
            <a:xfrm>
              <a:off x="1185802" y="2567958"/>
              <a:ext cx="1500563" cy="453713"/>
            </a:xfrm>
            <a:prstGeom prst="flowChartDecision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B&gt;MAX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7" name="AutoShape 39"/>
            <p:cNvSpPr>
              <a:spLocks noChangeArrowheads="1"/>
            </p:cNvSpPr>
            <p:nvPr/>
          </p:nvSpPr>
          <p:spPr bwMode="auto">
            <a:xfrm>
              <a:off x="1424714" y="5334228"/>
              <a:ext cx="990011" cy="301920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конец</a:t>
              </a:r>
            </a:p>
          </p:txBody>
        </p:sp>
        <p:sp>
          <p:nvSpPr>
            <p:cNvPr id="8" name="Line 40"/>
            <p:cNvSpPr>
              <a:spLocks noChangeShapeType="1"/>
            </p:cNvSpPr>
            <p:nvPr/>
          </p:nvSpPr>
          <p:spPr bwMode="auto">
            <a:xfrm>
              <a:off x="1943446" y="1337802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720148" y="2794816"/>
              <a:ext cx="484369" cy="226856"/>
            </a:xfrm>
            <a:custGeom>
              <a:avLst/>
              <a:gdLst>
                <a:gd name="T0" fmla="*/ 469900 w 228"/>
                <a:gd name="T1" fmla="*/ 0 h 285"/>
                <a:gd name="T2" fmla="*/ 0 w 228"/>
                <a:gd name="T3" fmla="*/ 0 h 285"/>
                <a:gd name="T4" fmla="*/ 0 w 228"/>
                <a:gd name="T5" fmla="*/ 323850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285">
                  <a:moveTo>
                    <a:pt x="228" y="0"/>
                  </a:moveTo>
                  <a:lnTo>
                    <a:pt x="0" y="0"/>
                  </a:lnTo>
                  <a:lnTo>
                    <a:pt x="0" y="2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794706" y="2492896"/>
              <a:ext cx="494188" cy="29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да</a:t>
              </a:r>
            </a:p>
          </p:txBody>
        </p:sp>
        <p:sp>
          <p:nvSpPr>
            <p:cNvPr id="13" name="Text Box 46"/>
            <p:cNvSpPr txBox="1">
              <a:spLocks noChangeArrowheads="1"/>
            </p:cNvSpPr>
            <p:nvPr/>
          </p:nvSpPr>
          <p:spPr bwMode="auto">
            <a:xfrm>
              <a:off x="2594727" y="2492896"/>
              <a:ext cx="494188" cy="29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нет</a:t>
              </a:r>
            </a:p>
          </p:txBody>
        </p:sp>
        <p:sp>
          <p:nvSpPr>
            <p:cNvPr id="15" name="Rectangle 48"/>
            <p:cNvSpPr>
              <a:spLocks noChangeArrowheads="1"/>
            </p:cNvSpPr>
            <p:nvPr/>
          </p:nvSpPr>
          <p:spPr bwMode="auto">
            <a:xfrm>
              <a:off x="237684" y="3016707"/>
              <a:ext cx="1003102" cy="34028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MAX:=B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6" name="Rectangle 49"/>
            <p:cNvSpPr>
              <a:spLocks noChangeArrowheads="1"/>
            </p:cNvSpPr>
            <p:nvPr/>
          </p:nvSpPr>
          <p:spPr bwMode="auto">
            <a:xfrm>
              <a:off x="1441895" y="2041936"/>
              <a:ext cx="1003102" cy="34028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>
                  <a:latin typeface="Times New Roman" pitchFamily="18" charset="0"/>
                </a:rPr>
                <a:t>MAX:=A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7" name="AutoShape 51"/>
            <p:cNvSpPr>
              <a:spLocks noChangeArrowheads="1"/>
            </p:cNvSpPr>
            <p:nvPr/>
          </p:nvSpPr>
          <p:spPr bwMode="auto">
            <a:xfrm>
              <a:off x="1017254" y="4797152"/>
              <a:ext cx="1782020" cy="335281"/>
            </a:xfrm>
            <a:prstGeom prst="parallelogram">
              <a:avLst>
                <a:gd name="adj" fmla="val 135448"/>
              </a:avLst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ru-RU" sz="1400"/>
                <a:t>вывод</a:t>
              </a:r>
              <a:r>
                <a:rPr lang="ru-RU" sz="1200"/>
                <a:t> </a:t>
              </a:r>
              <a:r>
                <a:rPr lang="en-US" sz="1600" i="1">
                  <a:latin typeface="Times New Roman" pitchFamily="18" charset="0"/>
                </a:rPr>
                <a:t>MAX</a:t>
              </a:r>
              <a:endParaRPr lang="ru-RU" sz="1600" i="1">
                <a:latin typeface="Times New Roman" pitchFamily="18" charset="0"/>
              </a:endParaRPr>
            </a:p>
          </p:txBody>
        </p:sp>
        <p:sp>
          <p:nvSpPr>
            <p:cNvPr id="19" name="Freeform 53"/>
            <p:cNvSpPr>
              <a:spLocks/>
            </p:cNvSpPr>
            <p:nvPr/>
          </p:nvSpPr>
          <p:spPr bwMode="auto">
            <a:xfrm>
              <a:off x="720148" y="2794815"/>
              <a:ext cx="2560773" cy="706193"/>
            </a:xfrm>
            <a:custGeom>
              <a:avLst/>
              <a:gdLst>
                <a:gd name="T0" fmla="*/ 0 w 1248"/>
                <a:gd name="T1" fmla="*/ 649288 h 499"/>
                <a:gd name="T2" fmla="*/ 0 w 1248"/>
                <a:gd name="T3" fmla="*/ 792163 h 499"/>
                <a:gd name="T4" fmla="*/ 2484276 w 1248"/>
                <a:gd name="T5" fmla="*/ 792163 h 499"/>
                <a:gd name="T6" fmla="*/ 2484276 w 1248"/>
                <a:gd name="T7" fmla="*/ 0 h 499"/>
                <a:gd name="T8" fmla="*/ 1851263 w 1248"/>
                <a:gd name="T9" fmla="*/ 0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499">
                  <a:moveTo>
                    <a:pt x="0" y="409"/>
                  </a:moveTo>
                  <a:lnTo>
                    <a:pt x="0" y="499"/>
                  </a:lnTo>
                  <a:lnTo>
                    <a:pt x="1248" y="499"/>
                  </a:lnTo>
                  <a:lnTo>
                    <a:pt x="1248" y="0"/>
                  </a:lnTo>
                  <a:lnTo>
                    <a:pt x="93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1943446" y="1856069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1936083" y="2382221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1199638" y="3684082"/>
              <a:ext cx="1500563" cy="453713"/>
            </a:xfrm>
            <a:prstGeom prst="flowChartDecision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 dirty="0" smtClean="0">
                  <a:latin typeface="Times New Roman" pitchFamily="18" charset="0"/>
                </a:rPr>
                <a:t>C&gt;MAX</a:t>
              </a:r>
              <a:endParaRPr lang="ru-RU" sz="1600" i="1" dirty="0">
                <a:latin typeface="Times New Roman" pitchFamily="18" charset="0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733984" y="3910940"/>
              <a:ext cx="484369" cy="226856"/>
            </a:xfrm>
            <a:custGeom>
              <a:avLst/>
              <a:gdLst>
                <a:gd name="T0" fmla="*/ 469900 w 228"/>
                <a:gd name="T1" fmla="*/ 0 h 285"/>
                <a:gd name="T2" fmla="*/ 0 w 228"/>
                <a:gd name="T3" fmla="*/ 0 h 285"/>
                <a:gd name="T4" fmla="*/ 0 w 228"/>
                <a:gd name="T5" fmla="*/ 323850 h 2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8" h="285">
                  <a:moveTo>
                    <a:pt x="228" y="0"/>
                  </a:moveTo>
                  <a:lnTo>
                    <a:pt x="0" y="0"/>
                  </a:lnTo>
                  <a:lnTo>
                    <a:pt x="0" y="285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Text Box 45"/>
            <p:cNvSpPr txBox="1">
              <a:spLocks noChangeArrowheads="1"/>
            </p:cNvSpPr>
            <p:nvPr/>
          </p:nvSpPr>
          <p:spPr bwMode="auto">
            <a:xfrm>
              <a:off x="808542" y="3609020"/>
              <a:ext cx="494188" cy="29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да</a:t>
              </a:r>
            </a:p>
          </p:txBody>
        </p:sp>
        <p:sp>
          <p:nvSpPr>
            <p:cNvPr id="26" name="Text Box 46"/>
            <p:cNvSpPr txBox="1">
              <a:spLocks noChangeArrowheads="1"/>
            </p:cNvSpPr>
            <p:nvPr/>
          </p:nvSpPr>
          <p:spPr bwMode="auto">
            <a:xfrm>
              <a:off x="2608563" y="3609020"/>
              <a:ext cx="494188" cy="29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200"/>
                <a:t>нет</a:t>
              </a:r>
            </a:p>
          </p:txBody>
        </p:sp>
        <p:sp>
          <p:nvSpPr>
            <p:cNvPr id="27" name="Rectangle 48"/>
            <p:cNvSpPr>
              <a:spLocks noChangeArrowheads="1"/>
            </p:cNvSpPr>
            <p:nvPr/>
          </p:nvSpPr>
          <p:spPr bwMode="auto">
            <a:xfrm>
              <a:off x="251520" y="4132831"/>
              <a:ext cx="1003102" cy="340285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sz="1600" i="1" dirty="0">
                  <a:latin typeface="Times New Roman" pitchFamily="18" charset="0"/>
                </a:rPr>
                <a:t>MAX</a:t>
              </a:r>
              <a:r>
                <a:rPr lang="en-US" sz="1600" i="1" dirty="0" smtClean="0">
                  <a:latin typeface="Times New Roman" pitchFamily="18" charset="0"/>
                </a:rPr>
                <a:t>:=C</a:t>
              </a:r>
              <a:endParaRPr lang="ru-RU" sz="1600" i="1" dirty="0">
                <a:latin typeface="Times New Roman" pitchFamily="18" charset="0"/>
              </a:endParaRPr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733984" y="3910939"/>
              <a:ext cx="2560773" cy="706193"/>
            </a:xfrm>
            <a:custGeom>
              <a:avLst/>
              <a:gdLst>
                <a:gd name="T0" fmla="*/ 0 w 1248"/>
                <a:gd name="T1" fmla="*/ 649288 h 499"/>
                <a:gd name="T2" fmla="*/ 0 w 1248"/>
                <a:gd name="T3" fmla="*/ 792163 h 499"/>
                <a:gd name="T4" fmla="*/ 2484276 w 1248"/>
                <a:gd name="T5" fmla="*/ 792163 h 499"/>
                <a:gd name="T6" fmla="*/ 2484276 w 1248"/>
                <a:gd name="T7" fmla="*/ 0 h 499"/>
                <a:gd name="T8" fmla="*/ 1851263 w 1248"/>
                <a:gd name="T9" fmla="*/ 0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499">
                  <a:moveTo>
                    <a:pt x="0" y="409"/>
                  </a:moveTo>
                  <a:lnTo>
                    <a:pt x="0" y="499"/>
                  </a:lnTo>
                  <a:lnTo>
                    <a:pt x="1248" y="499"/>
                  </a:lnTo>
                  <a:lnTo>
                    <a:pt x="1248" y="0"/>
                  </a:lnTo>
                  <a:lnTo>
                    <a:pt x="93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936083" y="3501008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1943446" y="4617132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1926264" y="5132433"/>
              <a:ext cx="0" cy="18298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55876" y="938356"/>
            <a:ext cx="4428492" cy="440120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БИТ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C05800"/>
                </a:solidFill>
                <a:latin typeface="Consolas" pitchFamily="49" charset="0"/>
                <a:cs typeface="Consolas" pitchFamily="49" charset="0"/>
              </a:rPr>
              <a:t>вещ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"Ведите три числа "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:=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en-US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>
                <a:latin typeface="Consolas" pitchFamily="49" charset="0"/>
                <a:cs typeface="Consolas" pitchFamily="49" charset="0"/>
              </a:rPr>
            </a:br>
            <a:r>
              <a:rPr lang="ru-RU" sz="2000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вывод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dirty="0">
                <a:solidFill>
                  <a:srgbClr val="0095FF"/>
                </a:solidFill>
                <a:latin typeface="Consolas" pitchFamily="49" charset="0"/>
                <a:cs typeface="Consolas" pitchFamily="49" charset="0"/>
              </a:rPr>
              <a:t>"Большее число "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i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MAX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2000" dirty="0">
                <a:latin typeface="Consolas" pitchFamily="49" charset="0"/>
                <a:cs typeface="Consolas" pitchFamily="49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5876" y="5615001"/>
            <a:ext cx="4428492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Ведите три числа 10 30 20</a:t>
            </a:r>
          </a:p>
          <a:p>
            <a:r>
              <a:rPr lang="ru-RU" sz="2000" dirty="0">
                <a:latin typeface="Consolas" pitchFamily="49" charset="0"/>
                <a:cs typeface="Consolas" pitchFamily="49" charset="0"/>
              </a:rPr>
              <a:t>Большее число 30</a:t>
            </a:r>
          </a:p>
        </p:txBody>
      </p:sp>
    </p:spTree>
    <p:extLst>
      <p:ext uri="{BB962C8B-B14F-4D97-AF65-F5344CB8AC3E}">
        <p14:creationId xmlns:p14="http://schemas.microsoft.com/office/powerpoint/2010/main" val="3004312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58775" y="115888"/>
            <a:ext cx="7543800" cy="6064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Ветвление</a:t>
            </a:r>
          </a:p>
        </p:txBody>
      </p:sp>
      <p:grpSp>
        <p:nvGrpSpPr>
          <p:cNvPr id="8196" name="Группа 1"/>
          <p:cNvGrpSpPr>
            <a:grpSpLocks/>
          </p:cNvGrpSpPr>
          <p:nvPr/>
        </p:nvGrpSpPr>
        <p:grpSpPr bwMode="auto">
          <a:xfrm>
            <a:off x="358775" y="3113088"/>
            <a:ext cx="3602038" cy="2509837"/>
            <a:chOff x="358775" y="3113708"/>
            <a:chExt cx="3602038" cy="2509217"/>
          </a:xfrm>
        </p:grpSpPr>
        <p:sp>
          <p:nvSpPr>
            <p:cNvPr id="8212" name="AutoShape 8"/>
            <p:cNvSpPr>
              <a:spLocks noChangeAspect="1" noChangeArrowheads="1"/>
            </p:cNvSpPr>
            <p:nvPr/>
          </p:nvSpPr>
          <p:spPr bwMode="auto">
            <a:xfrm>
              <a:off x="1318346" y="3113708"/>
              <a:ext cx="1773311" cy="325658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Начало</a:t>
              </a:r>
            </a:p>
          </p:txBody>
        </p:sp>
        <p:sp>
          <p:nvSpPr>
            <p:cNvPr id="8213" name="AutoShape 9"/>
            <p:cNvSpPr>
              <a:spLocks noChangeAspect="1" noChangeArrowheads="1"/>
            </p:cNvSpPr>
            <p:nvPr/>
          </p:nvSpPr>
          <p:spPr bwMode="auto">
            <a:xfrm>
              <a:off x="1300846" y="5299211"/>
              <a:ext cx="1773311" cy="323714"/>
            </a:xfrm>
            <a:prstGeom prst="flowChartTerminator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18000" tIns="10800" rIns="18000" bIns="10800"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Конец</a:t>
              </a:r>
            </a:p>
          </p:txBody>
        </p:sp>
        <p:sp>
          <p:nvSpPr>
            <p:cNvPr id="8214" name="Rectangle 10"/>
            <p:cNvSpPr>
              <a:spLocks noChangeAspect="1" noChangeArrowheads="1"/>
            </p:cNvSpPr>
            <p:nvPr/>
          </p:nvSpPr>
          <p:spPr bwMode="auto">
            <a:xfrm>
              <a:off x="358775" y="4301822"/>
              <a:ext cx="1163735" cy="60951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Серия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>
                  <a:solidFill>
                    <a:srgbClr val="000000"/>
                  </a:solidFill>
                </a:rPr>
                <a:t> команд 1</a:t>
              </a:r>
            </a:p>
          </p:txBody>
        </p:sp>
        <p:sp>
          <p:nvSpPr>
            <p:cNvPr id="8215" name="Line 11"/>
            <p:cNvSpPr>
              <a:spLocks noChangeAspect="1" noChangeShapeType="1"/>
            </p:cNvSpPr>
            <p:nvPr/>
          </p:nvSpPr>
          <p:spPr bwMode="auto">
            <a:xfrm>
              <a:off x="2187502" y="3446362"/>
              <a:ext cx="0" cy="1895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6" name="Line 12"/>
            <p:cNvSpPr>
              <a:spLocks noChangeAspect="1" noChangeShapeType="1"/>
            </p:cNvSpPr>
            <p:nvPr/>
          </p:nvSpPr>
          <p:spPr bwMode="auto">
            <a:xfrm>
              <a:off x="2205002" y="4015049"/>
              <a:ext cx="0" cy="227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7" name="Line 13"/>
            <p:cNvSpPr>
              <a:spLocks noChangeAspect="1" noChangeShapeType="1"/>
            </p:cNvSpPr>
            <p:nvPr/>
          </p:nvSpPr>
          <p:spPr bwMode="auto">
            <a:xfrm>
              <a:off x="2187502" y="5077569"/>
              <a:ext cx="0" cy="2274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18" name="AutoShape 14"/>
            <p:cNvSpPr>
              <a:spLocks noChangeAspect="1" noChangeArrowheads="1"/>
            </p:cNvSpPr>
            <p:nvPr/>
          </p:nvSpPr>
          <p:spPr bwMode="auto">
            <a:xfrm>
              <a:off x="1134599" y="3636896"/>
              <a:ext cx="2105807" cy="649372"/>
            </a:xfrm>
            <a:prstGeom prst="flowChartDecision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Условие</a:t>
              </a:r>
            </a:p>
          </p:txBody>
        </p:sp>
        <p:sp>
          <p:nvSpPr>
            <p:cNvPr id="8219" name="Freeform 15"/>
            <p:cNvSpPr>
              <a:spLocks noChangeAspect="1"/>
            </p:cNvSpPr>
            <p:nvPr/>
          </p:nvSpPr>
          <p:spPr bwMode="auto">
            <a:xfrm>
              <a:off x="968351" y="3969359"/>
              <a:ext cx="166248" cy="332463"/>
            </a:xfrm>
            <a:custGeom>
              <a:avLst/>
              <a:gdLst>
                <a:gd name="T0" fmla="*/ 166248 w 171"/>
                <a:gd name="T1" fmla="*/ 0 h 342"/>
                <a:gd name="T2" fmla="*/ 0 w 171"/>
                <a:gd name="T3" fmla="*/ 0 h 342"/>
                <a:gd name="T4" fmla="*/ 0 w 171"/>
                <a:gd name="T5" fmla="*/ 332463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342">
                  <a:moveTo>
                    <a:pt x="171" y="0"/>
                  </a:moveTo>
                  <a:lnTo>
                    <a:pt x="0" y="0"/>
                  </a:lnTo>
                  <a:lnTo>
                    <a:pt x="0" y="34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0" name="Freeform 16"/>
            <p:cNvSpPr>
              <a:spLocks noChangeAspect="1"/>
            </p:cNvSpPr>
            <p:nvPr/>
          </p:nvSpPr>
          <p:spPr bwMode="auto">
            <a:xfrm flipH="1">
              <a:off x="3240405" y="3969359"/>
              <a:ext cx="166248" cy="332463"/>
            </a:xfrm>
            <a:custGeom>
              <a:avLst/>
              <a:gdLst>
                <a:gd name="T0" fmla="*/ 166248 w 171"/>
                <a:gd name="T1" fmla="*/ 0 h 342"/>
                <a:gd name="T2" fmla="*/ 0 w 171"/>
                <a:gd name="T3" fmla="*/ 0 h 342"/>
                <a:gd name="T4" fmla="*/ 0 w 171"/>
                <a:gd name="T5" fmla="*/ 332463 h 3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1" h="342">
                  <a:moveTo>
                    <a:pt x="171" y="0"/>
                  </a:moveTo>
                  <a:lnTo>
                    <a:pt x="0" y="0"/>
                  </a:lnTo>
                  <a:lnTo>
                    <a:pt x="0" y="34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1" name="Rectangle 17"/>
            <p:cNvSpPr>
              <a:spLocks noChangeAspect="1" noChangeArrowheads="1"/>
            </p:cNvSpPr>
            <p:nvPr/>
          </p:nvSpPr>
          <p:spPr bwMode="auto">
            <a:xfrm>
              <a:off x="2797078" y="4301822"/>
              <a:ext cx="1163735" cy="60951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600">
                  <a:solidFill>
                    <a:srgbClr val="000000"/>
                  </a:solidFill>
                </a:rPr>
                <a:t>Серия</a:t>
              </a:r>
              <a:br>
                <a:rPr lang="ru-RU" sz="1600">
                  <a:solidFill>
                    <a:srgbClr val="000000"/>
                  </a:solidFill>
                </a:rPr>
              </a:br>
              <a:r>
                <a:rPr lang="ru-RU" sz="1600">
                  <a:solidFill>
                    <a:srgbClr val="000000"/>
                  </a:solidFill>
                </a:rPr>
                <a:t> команд 2</a:t>
              </a:r>
            </a:p>
          </p:txBody>
        </p:sp>
        <p:sp>
          <p:nvSpPr>
            <p:cNvPr id="8222" name="Freeform 18"/>
            <p:cNvSpPr>
              <a:spLocks noChangeAspect="1"/>
            </p:cNvSpPr>
            <p:nvPr/>
          </p:nvSpPr>
          <p:spPr bwMode="auto">
            <a:xfrm>
              <a:off x="968351" y="4911338"/>
              <a:ext cx="2438303" cy="166231"/>
            </a:xfrm>
            <a:custGeom>
              <a:avLst/>
              <a:gdLst>
                <a:gd name="T0" fmla="*/ 0 w 2508"/>
                <a:gd name="T1" fmla="*/ 0 h 171"/>
                <a:gd name="T2" fmla="*/ 0 w 2508"/>
                <a:gd name="T3" fmla="*/ 166231 h 171"/>
                <a:gd name="T4" fmla="*/ 2438303 w 2508"/>
                <a:gd name="T5" fmla="*/ 166231 h 171"/>
                <a:gd name="T6" fmla="*/ 2438303 w 2508"/>
                <a:gd name="T7" fmla="*/ 0 h 1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08" h="171">
                  <a:moveTo>
                    <a:pt x="0" y="0"/>
                  </a:moveTo>
                  <a:lnTo>
                    <a:pt x="0" y="171"/>
                  </a:lnTo>
                  <a:lnTo>
                    <a:pt x="2508" y="171"/>
                  </a:lnTo>
                  <a:lnTo>
                    <a:pt x="250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23" name="Text Box 19"/>
            <p:cNvSpPr txBox="1">
              <a:spLocks noChangeAspect="1" noChangeArrowheads="1"/>
            </p:cNvSpPr>
            <p:nvPr/>
          </p:nvSpPr>
          <p:spPr bwMode="auto">
            <a:xfrm>
              <a:off x="802103" y="3659255"/>
              <a:ext cx="498744" cy="33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8224" name="Text Box 20"/>
            <p:cNvSpPr txBox="1">
              <a:spLocks noChangeAspect="1" noChangeArrowheads="1"/>
            </p:cNvSpPr>
            <p:nvPr/>
          </p:nvSpPr>
          <p:spPr bwMode="auto">
            <a:xfrm>
              <a:off x="3074157" y="3659255"/>
              <a:ext cx="664992" cy="33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нет</a:t>
              </a:r>
            </a:p>
          </p:txBody>
        </p:sp>
      </p:grp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2373313" y="2238375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330066"/>
                </a:solidFill>
              </a:rPr>
              <a:t>Полная форма ветвления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2816" y="692150"/>
            <a:ext cx="75735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Разветвляющий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в зависимости от некоторого условия выполняется либо одна, либо другая последовательность действий (</a:t>
            </a:r>
            <a:r>
              <a:rPr lang="ru-RU" sz="2000" dirty="0" smtClean="0">
                <a:solidFill>
                  <a:srgbClr val="330066"/>
                </a:solidFill>
              </a:rPr>
              <a:t>ветвь).</a:t>
            </a:r>
            <a:endParaRPr lang="ru-RU" sz="2000" dirty="0">
              <a:solidFill>
                <a:srgbClr val="330066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16016" y="3113088"/>
            <a:ext cx="4212468" cy="2921458"/>
            <a:chOff x="4716016" y="3113088"/>
            <a:chExt cx="4212468" cy="2921458"/>
          </a:xfrm>
        </p:grpSpPr>
        <p:sp>
          <p:nvSpPr>
            <p:cNvPr id="2" name="TextBox 1"/>
            <p:cNvSpPr txBox="1"/>
            <p:nvPr/>
          </p:nvSpPr>
          <p:spPr>
            <a:xfrm>
              <a:off x="4716016" y="3787777"/>
              <a:ext cx="421246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если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условие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то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команды 1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иначе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команды 2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все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6036" y="3113088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0680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15888"/>
            <a:ext cx="7543800" cy="606425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Ветвление</a:t>
            </a:r>
          </a:p>
        </p:txBody>
      </p:sp>
      <p:sp>
        <p:nvSpPr>
          <p:cNvPr id="9220" name="Text Box 34"/>
          <p:cNvSpPr txBox="1">
            <a:spLocks noChangeArrowheads="1"/>
          </p:cNvSpPr>
          <p:nvPr/>
        </p:nvSpPr>
        <p:spPr bwMode="auto">
          <a:xfrm>
            <a:off x="2124075" y="2246313"/>
            <a:ext cx="4643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330066"/>
                </a:solidFill>
              </a:rPr>
              <a:t>Неполная форма ветвления</a:t>
            </a:r>
          </a:p>
        </p:txBody>
      </p:sp>
      <p:grpSp>
        <p:nvGrpSpPr>
          <p:cNvPr id="9221" name="Group 35"/>
          <p:cNvGrpSpPr>
            <a:grpSpLocks noChangeAspect="1"/>
          </p:cNvGrpSpPr>
          <p:nvPr/>
        </p:nvGrpSpPr>
        <p:grpSpPr bwMode="auto">
          <a:xfrm>
            <a:off x="395288" y="3105150"/>
            <a:ext cx="3371850" cy="2520950"/>
            <a:chOff x="1716" y="4008"/>
            <a:chExt cx="3465" cy="2590"/>
          </a:xfrm>
        </p:grpSpPr>
        <p:grpSp>
          <p:nvGrpSpPr>
            <p:cNvPr id="9236" name="Group 36"/>
            <p:cNvGrpSpPr>
              <a:grpSpLocks noChangeAspect="1"/>
            </p:cNvGrpSpPr>
            <p:nvPr/>
          </p:nvGrpSpPr>
          <p:grpSpPr bwMode="auto">
            <a:xfrm>
              <a:off x="1716" y="4008"/>
              <a:ext cx="3135" cy="2590"/>
              <a:chOff x="4782" y="4016"/>
              <a:chExt cx="3135" cy="2590"/>
            </a:xfrm>
          </p:grpSpPr>
          <p:sp>
            <p:nvSpPr>
              <p:cNvPr id="9239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5769" y="4016"/>
                <a:ext cx="1824" cy="335"/>
              </a:xfrm>
              <a:prstGeom prst="flowChartTerminator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algn="ctr"/>
                <a:r>
                  <a:rPr lang="ru-RU" sz="1600">
                    <a:solidFill>
                      <a:srgbClr val="000000"/>
                    </a:solidFill>
                  </a:rPr>
                  <a:t>Начало</a:t>
                </a:r>
              </a:p>
            </p:txBody>
          </p:sp>
          <p:sp>
            <p:nvSpPr>
              <p:cNvPr id="9240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5751" y="6273"/>
                <a:ext cx="1824" cy="333"/>
              </a:xfrm>
              <a:prstGeom prst="flowChartTerminator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8000" tIns="10800" rIns="18000" bIns="10800"/>
              <a:lstStyle/>
              <a:p>
                <a:pPr algn="ctr"/>
                <a:r>
                  <a:rPr lang="ru-RU" sz="1600">
                    <a:solidFill>
                      <a:srgbClr val="000000"/>
                    </a:solidFill>
                  </a:rPr>
                  <a:t>Конец</a:t>
                </a:r>
              </a:p>
            </p:txBody>
          </p:sp>
          <p:sp>
            <p:nvSpPr>
              <p:cNvPr id="924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782" y="5247"/>
                <a:ext cx="1197" cy="62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>
                    <a:solidFill>
                      <a:srgbClr val="000000"/>
                    </a:solidFill>
                  </a:rPr>
                  <a:t>Серия</a:t>
                </a:r>
                <a:br>
                  <a:rPr lang="ru-RU" sz="1600">
                    <a:solidFill>
                      <a:srgbClr val="000000"/>
                    </a:solidFill>
                  </a:rPr>
                </a:br>
                <a:r>
                  <a:rPr lang="ru-RU" sz="1600">
                    <a:solidFill>
                      <a:srgbClr val="000000"/>
                    </a:solidFill>
                  </a:rPr>
                  <a:t> команд</a:t>
                </a:r>
              </a:p>
            </p:txBody>
          </p:sp>
          <p:sp>
            <p:nvSpPr>
              <p:cNvPr id="9242" name="Line 40"/>
              <p:cNvSpPr>
                <a:spLocks noChangeAspect="1" noChangeShapeType="1"/>
              </p:cNvSpPr>
              <p:nvPr/>
            </p:nvSpPr>
            <p:spPr bwMode="auto">
              <a:xfrm>
                <a:off x="6663" y="4367"/>
                <a:ext cx="0" cy="19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43" name="Line 41"/>
              <p:cNvSpPr>
                <a:spLocks noChangeAspect="1" noChangeShapeType="1"/>
              </p:cNvSpPr>
              <p:nvPr/>
            </p:nvSpPr>
            <p:spPr bwMode="auto">
              <a:xfrm>
                <a:off x="6681" y="4952"/>
                <a:ext cx="0" cy="2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44" name="Line 42"/>
              <p:cNvSpPr>
                <a:spLocks noChangeAspect="1" noChangeShapeType="1"/>
              </p:cNvSpPr>
              <p:nvPr/>
            </p:nvSpPr>
            <p:spPr bwMode="auto">
              <a:xfrm>
                <a:off x="6663" y="6045"/>
                <a:ext cx="0" cy="2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45" name="AutoShape 43"/>
              <p:cNvSpPr>
                <a:spLocks noChangeAspect="1" noChangeArrowheads="1"/>
              </p:cNvSpPr>
              <p:nvPr/>
            </p:nvSpPr>
            <p:spPr bwMode="auto">
              <a:xfrm>
                <a:off x="5580" y="4563"/>
                <a:ext cx="2166" cy="668"/>
              </a:xfrm>
              <a:prstGeom prst="flowChartDecision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600">
                    <a:solidFill>
                      <a:srgbClr val="000000"/>
                    </a:solidFill>
                  </a:rPr>
                  <a:t>Условие</a:t>
                </a:r>
              </a:p>
            </p:txBody>
          </p:sp>
          <p:sp>
            <p:nvSpPr>
              <p:cNvPr id="9246" name="Freeform 44"/>
              <p:cNvSpPr>
                <a:spLocks noChangeAspect="1"/>
              </p:cNvSpPr>
              <p:nvPr/>
            </p:nvSpPr>
            <p:spPr bwMode="auto">
              <a:xfrm>
                <a:off x="5409" y="4905"/>
                <a:ext cx="171" cy="342"/>
              </a:xfrm>
              <a:custGeom>
                <a:avLst/>
                <a:gdLst>
                  <a:gd name="T0" fmla="*/ 171 w 171"/>
                  <a:gd name="T1" fmla="*/ 0 h 342"/>
                  <a:gd name="T2" fmla="*/ 0 w 171"/>
                  <a:gd name="T3" fmla="*/ 0 h 342"/>
                  <a:gd name="T4" fmla="*/ 0 w 171"/>
                  <a:gd name="T5" fmla="*/ 342 h 3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1" h="342">
                    <a:moveTo>
                      <a:pt x="171" y="0"/>
                    </a:moveTo>
                    <a:lnTo>
                      <a:pt x="0" y="0"/>
                    </a:lnTo>
                    <a:lnTo>
                      <a:pt x="0" y="342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47" name="Freeform 45"/>
              <p:cNvSpPr>
                <a:spLocks noChangeAspect="1"/>
              </p:cNvSpPr>
              <p:nvPr/>
            </p:nvSpPr>
            <p:spPr bwMode="auto">
              <a:xfrm>
                <a:off x="5409" y="5874"/>
                <a:ext cx="2508" cy="171"/>
              </a:xfrm>
              <a:custGeom>
                <a:avLst/>
                <a:gdLst>
                  <a:gd name="T0" fmla="*/ 0 w 2508"/>
                  <a:gd name="T1" fmla="*/ 0 h 171"/>
                  <a:gd name="T2" fmla="*/ 0 w 2508"/>
                  <a:gd name="T3" fmla="*/ 171 h 171"/>
                  <a:gd name="T4" fmla="*/ 2508 w 2508"/>
                  <a:gd name="T5" fmla="*/ 171 h 171"/>
                  <a:gd name="T6" fmla="*/ 2508 w 2508"/>
                  <a:gd name="T7" fmla="*/ 0 h 1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08" h="171">
                    <a:moveTo>
                      <a:pt x="0" y="0"/>
                    </a:moveTo>
                    <a:lnTo>
                      <a:pt x="0" y="171"/>
                    </a:lnTo>
                    <a:lnTo>
                      <a:pt x="2508" y="171"/>
                    </a:lnTo>
                    <a:lnTo>
                      <a:pt x="2508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9248" name="Freeform 46"/>
              <p:cNvSpPr>
                <a:spLocks noChangeAspect="1"/>
              </p:cNvSpPr>
              <p:nvPr/>
            </p:nvSpPr>
            <p:spPr bwMode="auto">
              <a:xfrm>
                <a:off x="7746" y="4896"/>
                <a:ext cx="171" cy="969"/>
              </a:xfrm>
              <a:custGeom>
                <a:avLst/>
                <a:gdLst>
                  <a:gd name="T0" fmla="*/ 171 w 171"/>
                  <a:gd name="T1" fmla="*/ 969 h 969"/>
                  <a:gd name="T2" fmla="*/ 171 w 171"/>
                  <a:gd name="T3" fmla="*/ 0 h 969"/>
                  <a:gd name="T4" fmla="*/ 0 w 171"/>
                  <a:gd name="T5" fmla="*/ 0 h 96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1" h="969">
                    <a:moveTo>
                      <a:pt x="171" y="969"/>
                    </a:moveTo>
                    <a:lnTo>
                      <a:pt x="171" y="0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237" name="Text Box 47"/>
            <p:cNvSpPr txBox="1">
              <a:spLocks noChangeAspect="1" noChangeArrowheads="1"/>
            </p:cNvSpPr>
            <p:nvPr/>
          </p:nvSpPr>
          <p:spPr bwMode="auto">
            <a:xfrm>
              <a:off x="2217" y="4554"/>
              <a:ext cx="570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да</a:t>
              </a:r>
            </a:p>
          </p:txBody>
        </p:sp>
        <p:sp>
          <p:nvSpPr>
            <p:cNvPr id="9238" name="Text Box 48"/>
            <p:cNvSpPr txBox="1">
              <a:spLocks noChangeAspect="1" noChangeArrowheads="1"/>
            </p:cNvSpPr>
            <p:nvPr/>
          </p:nvSpPr>
          <p:spPr bwMode="auto">
            <a:xfrm>
              <a:off x="4497" y="4554"/>
              <a:ext cx="684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600">
                  <a:solidFill>
                    <a:srgbClr val="000000"/>
                  </a:solidFill>
                </a:rPr>
                <a:t>нет</a:t>
              </a:r>
            </a:p>
          </p:txBody>
        </p:sp>
      </p:grp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2816" y="692150"/>
            <a:ext cx="757356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330066"/>
                </a:solidFill>
              </a:rPr>
              <a:t>Разветвляющий алгоритм</a:t>
            </a:r>
            <a:r>
              <a:rPr lang="ru-RU" sz="2400" dirty="0">
                <a:solidFill>
                  <a:srgbClr val="330066"/>
                </a:solidFill>
              </a:rPr>
              <a:t> – </a:t>
            </a:r>
            <a:r>
              <a:rPr lang="ru-RU" sz="2000" dirty="0">
                <a:solidFill>
                  <a:srgbClr val="330066"/>
                </a:solidFill>
              </a:rPr>
              <a:t>это алгоритм, в котором в зависимости от некоторого условия выполняется либо одна, либо другая последовательность действий (</a:t>
            </a:r>
            <a:r>
              <a:rPr lang="ru-RU" sz="2000" dirty="0" smtClean="0">
                <a:solidFill>
                  <a:srgbClr val="330066"/>
                </a:solidFill>
              </a:rPr>
              <a:t>ветвь).</a:t>
            </a:r>
            <a:endParaRPr lang="ru-RU" sz="2000" dirty="0">
              <a:solidFill>
                <a:srgbClr val="330066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13586" y="3113088"/>
            <a:ext cx="4142890" cy="2513012"/>
            <a:chOff x="4713586" y="3113088"/>
            <a:chExt cx="4142890" cy="2513012"/>
          </a:xfrm>
        </p:grpSpPr>
        <p:sp>
          <p:nvSpPr>
            <p:cNvPr id="33" name="TextBox 32"/>
            <p:cNvSpPr txBox="1"/>
            <p:nvPr/>
          </p:nvSpPr>
          <p:spPr>
            <a:xfrm>
              <a:off x="4713586" y="3810218"/>
              <a:ext cx="377119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если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условие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  <a:r>
                <a:rPr lang="ru-RU" sz="2800" b="1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то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&lt;</a:t>
              </a:r>
              <a:r>
                <a:rPr lang="ru-RU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команды</a:t>
              </a:r>
              <a:r>
                <a:rPr lang="en-US" sz="2800" b="1" dirty="0" smtClean="0">
                  <a:solidFill>
                    <a:srgbClr val="0000C8"/>
                  </a:solidFill>
                  <a:latin typeface="Consolas" pitchFamily="49" charset="0"/>
                  <a:cs typeface="Consolas" pitchFamily="49" charset="0"/>
                </a:rPr>
                <a:t>&gt;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r>
                <a:rPr lang="ru-RU" sz="280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ru-RU" sz="2800" b="1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все</a:t>
              </a:r>
              <a: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/>
              </a:r>
              <a:br>
                <a:rPr lang="ru-RU" sz="280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</a:br>
              <a:endParaRPr lang="ru-RU" sz="2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96036" y="3113088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u="sng" dirty="0" smtClean="0">
                  <a:solidFill>
                    <a:srgbClr val="000000"/>
                  </a:solidFill>
                </a:rPr>
                <a:t>Алгоритмический язык (</a:t>
              </a:r>
              <a:r>
                <a:rPr lang="ru-RU" i="1" u="sng" dirty="0" err="1" smtClean="0">
                  <a:solidFill>
                    <a:srgbClr val="000000"/>
                  </a:solidFill>
                </a:rPr>
                <a:t>КуМир</a:t>
              </a:r>
              <a:r>
                <a:rPr lang="ru-RU" i="1" u="sng" dirty="0" smtClean="0">
                  <a:solidFill>
                    <a:srgbClr val="000000"/>
                  </a:solidFill>
                </a:rPr>
                <a:t>):</a:t>
              </a:r>
              <a:endParaRPr lang="ru-RU" i="1" u="sng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7167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внутри прямоугольника из двух клеток, расположенных вертикально и огороженных стеной. В какой именно клетке находится Робот, неизвестно. Необходимо перевести его в другую клетку.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206603"/>
            <a:ext cx="3492388" cy="255454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AA00"/>
                </a:solidFill>
                <a:effectLst/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Другая клетка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сверху стена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вниз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иначе</a:t>
            </a:r>
            <a:r>
              <a:rPr lang="ru-RU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sz="2000" b="1" i="0" u="none" strike="noStrike" dirty="0" smtClean="0">
                <a:solidFill>
                  <a:srgbClr val="0000C8"/>
                </a:solidFill>
                <a:effectLst/>
                <a:latin typeface="Consolas" pitchFamily="49" charset="0"/>
                <a:cs typeface="Consolas" pitchFamily="49" charset="0"/>
              </a:rPr>
              <a:t>вверх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>. </a:t>
            </a: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lang="ru-RU" sz="2000" dirty="0" smtClean="0">
                <a:effectLst/>
                <a:latin typeface="Consolas" pitchFamily="49" charset="0"/>
                <a:cs typeface="Consolas" pitchFamily="49" charset="0"/>
              </a:rPr>
            </a:br>
            <a:r>
              <a:rPr lang="ru-RU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sz="2000" dirty="0">
              <a:effectLst/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089096" y="4437112"/>
            <a:ext cx="2023624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1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6484280" y="4437112"/>
            <a:ext cx="2023624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2</a:t>
            </a:r>
            <a:endParaRPr lang="ru-RU" dirty="0"/>
          </a:p>
        </p:txBody>
      </p:sp>
      <p:pic>
        <p:nvPicPr>
          <p:cNvPr id="1026" name="Picture 2" descr="D:\_Папа-адм\Desktop\Алгоритмизация (през)\другая клетка 1\Image 0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5661" y="2206603"/>
            <a:ext cx="1750495" cy="17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Папа-адм\Desktop\Алгоритмизация (през)\другая клетка 2\Image 00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526" y="2206603"/>
            <a:ext cx="1763894" cy="172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223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внутри прямоугольника из двух клеток, расположенных вертикально и огороженных стеной. В какой именно клетке находится Робот, неизвестно. Необходимо перевести его в другую клетку.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80" y="56612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  <p:pic>
        <p:nvPicPr>
          <p:cNvPr id="1033" name="Picture 9" descr="D:\_Папа-адм\Desktop\Алгоритмизация (през)\другая клетка 1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_Папа-адм\Desktop\Алгоритмизация (през)\другая клетка 1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_Папа-адм\Desktop\Алгоритмизация (през)\другая клетка 1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_Папа-адм\Desktop\Алгоритмизация (през)\другая клетка 1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_Папа-адм\Desktop\Алгоритмизация (през)\другая клетка 1\Image 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_Папа-адм\Desktop\Алгоритмизация (през)\другая клетка 1\Image 0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_Папа-адм\Desktop\Алгоритмизация (през)\другая клетка 1\Image 00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7" y="1733550"/>
            <a:ext cx="82200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158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41300" y="115888"/>
            <a:ext cx="7740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внутри прямоугольника из двух клеток, расположенных вертикально и огороженных стеной. В какой именно клетке находится Робот, неизвестно. Необходимо перевести его в другую клетку.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580" y="566124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  <p:pic>
        <p:nvPicPr>
          <p:cNvPr id="2066" name="Picture 18" descr="D:\_Папа-адм\Desktop\Алгоритмизация (през)\другая клетка 2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D:\_Папа-адм\Desktop\Алгоритмизация (през)\другая клетка 2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:\_Папа-адм\Desktop\Алгоритмизация (през)\другая клетка 2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:\_Папа-адм\Desktop\Алгоритмизация (през)\другая клетка 2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D:\_Папа-адм\Desktop\Алгоритмизация (през)\другая клетка 2\Image 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D:\_Папа-адм\Desktop\Алгоритмизация (през)\другая клетка 2\Image 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D:\_Папа-адм\Desktop\Алгоритмизация (през)\другая клетка 2\Image 0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1715111"/>
            <a:ext cx="82391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82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15516" y="115888"/>
            <a:ext cx="77408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 одном из углов рабочего поля, огороженного стеной. В каком именно углу находится Робот, неизвестно. Необходимо вывести его из угла.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24" y="1227299"/>
            <a:ext cx="3672408" cy="452431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использовать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AA00"/>
                </a:solidFill>
                <a:latin typeface="Consolas" pitchFamily="49" charset="0"/>
                <a:cs typeface="Consolas" pitchFamily="49" charset="0"/>
              </a:rPr>
              <a:t>Робот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алг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Из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угла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нач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слева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вправо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справа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влево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снизу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вверх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если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сверху </a:t>
            </a:r>
            <a:r>
              <a:rPr lang="ru-RU" b="1" dirty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стена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то</a:t>
            </a:r>
            <a:r>
              <a:rPr lang="ru-R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ru-RU" b="1" dirty="0" smtClean="0">
                <a:solidFill>
                  <a:srgbClr val="0000C8"/>
                </a:solidFill>
                <a:latin typeface="Consolas" pitchFamily="49" charset="0"/>
                <a:cs typeface="Consolas" pitchFamily="49" charset="0"/>
              </a:rPr>
              <a:t>вниз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dirty="0">
                <a:latin typeface="Consolas" pitchFamily="49" charset="0"/>
                <a:cs typeface="Consolas" pitchFamily="49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все</a:t>
            </a:r>
            <a:r>
              <a:rPr lang="ru-RU" dirty="0">
                <a:latin typeface="Consolas" pitchFamily="49" charset="0"/>
                <a:cs typeface="Consolas" pitchFamily="49" charset="0"/>
              </a:rPr>
              <a:t/>
            </a:r>
            <a:br>
              <a:rPr lang="ru-RU" dirty="0"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кон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24" y="5877272"/>
            <a:ext cx="846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окажется Робот после выполнения данного алгоритма в каждом случае?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139952" y="1258740"/>
            <a:ext cx="3714949" cy="2909529"/>
            <a:chOff x="143508" y="1227300"/>
            <a:chExt cx="3714949" cy="290952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4243" y="1227300"/>
              <a:ext cx="1291798" cy="126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5897" y="1229484"/>
              <a:ext cx="1189241" cy="1281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5897" y="2927969"/>
              <a:ext cx="1212560" cy="1208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1572" y="2928667"/>
              <a:ext cx="1261136" cy="1208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0187" y="122730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1)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40407" y="123955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2)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3508" y="293874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3)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41695" y="292796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4)</a:t>
              </a:r>
              <a:endParaRPr lang="ru-RU" dirty="0"/>
            </a:p>
          </p:txBody>
        </p:sp>
      </p:grp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4089096" y="4437112"/>
            <a:ext cx="2023624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1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6484280" y="4437112"/>
            <a:ext cx="2023624" cy="3240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Демонстрация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60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15516" y="115888"/>
            <a:ext cx="77408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 одном из углов рабочего поля, огороженного стеной. В каком именно углу находится Робот, неизвестно. Необходимо вывести его из угла.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1026" name="Picture 2" descr="D:\_Папа-адм\Desktop\Алгоритмизация (през)\из угла 1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_Папа-адм\Desktop\Алгоритмизация (през)\из угла 1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_Папа-адм\Desktop\Алгоритмизация (през)\из угла 1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_Папа-адм\Desktop\Алгоритмизация (през)\из угла 1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_Папа-адм\Desktop\Алгоритмизация (през)\из угла 1\Image 0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_Папа-адм\Desktop\Алгоритмизация (през)\из угла 1\Image 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_Папа-адм\Desktop\Алгоритмизация (през)\из угла 1\Image 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_Папа-адм\Desktop\Алгоритмизация (през)\из угла 1\Image 0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_Папа-адм\Desktop\Алгоритмизация (през)\из угла 1\Image 0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_Папа-адм\Desktop\Алгоритмизация (през)\из угла 1\Image 0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_Папа-адм\Desktop\Алгоритмизация (през)\из угла 1\Image 01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_Папа-адм\Desktop\Алгоритмизация (през)\из угла 1\Image 01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_Папа-адм\Desktop\Алгоритмизация (през)\из угла 1\Image 013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_Папа-адм\Desktop\Алгоритмизация (през)\из угла 1\Image 014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2" y="1146376"/>
            <a:ext cx="8496944" cy="50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56076" y="49051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40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15516" y="115888"/>
            <a:ext cx="77408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00"/>
                </a:solidFill>
              </a:rPr>
              <a:t>Задача. </a:t>
            </a:r>
            <a:r>
              <a:rPr lang="ru-RU" dirty="0" smtClean="0">
                <a:solidFill>
                  <a:srgbClr val="000000"/>
                </a:solidFill>
              </a:rPr>
              <a:t>Исполнитель Робот находится в одном из углов рабочего поля, огороженного стеной. В каком именно углу находится Робот, неизвестно. Необходимо вывести его из угла.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050" name="Picture 2" descr="D:\_Папа-адм\Desktop\Алгоритмизация (през)\из угла 2\Image 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_Папа-адм\Desktop\Алгоритмизация (през)\из угла 2\Image 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_Папа-адм\Desktop\Алгоритмизация (през)\из угла 2\Image 0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_Папа-адм\Desktop\Алгоритмизация (през)\из угла 2\Image 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_Папа-адм\Desktop\Алгоритмизация (през)\из угла 2\Image 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_Папа-адм\Desktop\Алгоритмизация (през)\из угла 2\Image 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_Папа-адм\Desktop\Алгоритмизация (през)\из угла 2\Image 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_Папа-адм\Desktop\Алгоритмизация (през)\из угла 2\Image 00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_Папа-адм\Desktop\Алгоритмизация (през)\из угла 2\Image 0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_Папа-адм\Desktop\Алгоритмизация (през)\из угла 2\Image 0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_Папа-адм\Desktop\Алгоритмизация (през)\из угла 2\Image 01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_Папа-адм\Desktop\Алгоритмизация (през)\из угла 2\Image 01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:\_Папа-адм\Desktop\Алгоритмизация (през)\из угла 2\Image 013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D:\_Папа-адм\Desktop\Алгоритмизация (през)\из угла 2\Image 01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0"/>
            <a:ext cx="8505576" cy="51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56076" y="49051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B050"/>
                </a:solidFill>
              </a:rPr>
              <a:t>Щелчок – шаг алгоритма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40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Сеть 2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545</Words>
  <Application>Microsoft Office PowerPoint</Application>
  <PresentationFormat>Экран (4:3)</PresentationFormat>
  <Paragraphs>130</Paragraphs>
  <Slides>13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Сеть 2</vt:lpstr>
      <vt:lpstr>1_Сеть 2</vt:lpstr>
      <vt:lpstr>2_Сеть 2</vt:lpstr>
      <vt:lpstr>3_Сеть 2</vt:lpstr>
      <vt:lpstr>Основы  алгоритмизации</vt:lpstr>
      <vt:lpstr>Ветвление</vt:lpstr>
      <vt:lpstr>Ветвление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Сеть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 его свойства</dc:title>
  <dc:creator>Админ</dc:creator>
  <cp:lastModifiedBy>Папа-админ</cp:lastModifiedBy>
  <cp:revision>155</cp:revision>
  <dcterms:created xsi:type="dcterms:W3CDTF">2010-02-14T19:37:55Z</dcterms:created>
  <dcterms:modified xsi:type="dcterms:W3CDTF">2018-07-31T18:25:15Z</dcterms:modified>
</cp:coreProperties>
</file>