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53" r:id="rId2"/>
    <p:sldMasterId id="2147483767" r:id="rId3"/>
  </p:sldMasterIdLst>
  <p:sldIdLst>
    <p:sldId id="329" r:id="rId4"/>
    <p:sldId id="330" r:id="rId5"/>
    <p:sldId id="278" r:id="rId6"/>
    <p:sldId id="331" r:id="rId7"/>
    <p:sldId id="282" r:id="rId8"/>
    <p:sldId id="311" r:id="rId9"/>
    <p:sldId id="312" r:id="rId10"/>
    <p:sldId id="313" r:id="rId11"/>
    <p:sldId id="314" r:id="rId12"/>
    <p:sldId id="30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03E105-D027-40A3-847D-303E8E35392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pic>
        <p:nvPicPr>
          <p:cNvPr id="6146" name="Picture 2" descr="D:\_Папа-адм\Desktop\Рисунок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71" y="6597651"/>
            <a:ext cx="2700337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55430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60E95-A5D1-48FA-827D-1A9B1C67C70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66844106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E3CA5-2211-486F-BA15-A5BF6B12B86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05826932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4620E-03B6-4A88-961C-A5C37945337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36381513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2E84B-C348-421B-83C5-873C26BD10D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5263916"/>
      </p:ext>
    </p:extLst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ru-RU" altLang="en-US" noProof="0" dirty="0" smtClean="0"/>
              <a:t>Образец подзаголовка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03E105-D027-40A3-847D-303E8E35392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pic>
        <p:nvPicPr>
          <p:cNvPr id="6146" name="Picture 2" descr="D:\_Папа-адм\Desktop\Рисунок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71" y="6597651"/>
            <a:ext cx="2700337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45298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E0ED7-DB4D-4DB9-8182-EFC0D4946C7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24713"/>
      </p:ext>
    </p:extLst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D58D7-701D-48F6-95CE-CD010E4E5974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392809"/>
      </p:ext>
    </p:extLst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09E74-0138-4E6B-8763-A93950415DB8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35699"/>
      </p:ext>
    </p:extLst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B4771-EDA8-44CC-AC72-72A9B03C887B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565383"/>
      </p:ext>
    </p:extLst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27D03-7E06-4DA9-A3C8-9CB304C503B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070062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E0ED7-DB4D-4DB9-8182-EFC0D4946C7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52212859"/>
      </p:ext>
    </p:extLst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93E3B-E540-4AB8-B4D1-FF27EE22D9E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303569"/>
      </p:ext>
    </p:extLst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DEED7-92A4-43A8-9B21-73CC7A85329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744751"/>
      </p:ext>
    </p:extLst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56D9F-73B6-4FAC-BBD0-32571A58418C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510343"/>
      </p:ext>
    </p:extLst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60E95-A5D1-48FA-827D-1A9B1C67C70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094966"/>
      </p:ext>
    </p:extLst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E3CA5-2211-486F-BA15-A5BF6B12B867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853879"/>
      </p:ext>
    </p:extLst>
  </p:cSld>
  <p:clrMapOvr>
    <a:masterClrMapping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4620E-03B6-4A88-961C-A5C379453379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514968"/>
      </p:ext>
    </p:extLst>
  </p:cSld>
  <p:clrMapOvr>
    <a:masterClrMapping/>
  </p:clrMapOvr>
  <p:transition spd="med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2E84B-C348-421B-83C5-873C26BD10DF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937082"/>
      </p:ext>
    </p:extLst>
  </p:cSld>
  <p:clrMapOvr>
    <a:masterClrMapping/>
  </p:clrMapOvr>
  <p:transition spd="med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ru-RU" altLang="en-US" noProof="0" dirty="0" smtClean="0"/>
              <a:t>Образец подзаголовка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03E105-D027-40A3-847D-303E8E35392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pic>
        <p:nvPicPr>
          <p:cNvPr id="6146" name="Picture 2" descr="D:\_Папа-адм\Desktop\Рисунок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71" y="6597651"/>
            <a:ext cx="2700337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31513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E0ED7-DB4D-4DB9-8182-EFC0D4946C7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002565"/>
      </p:ext>
    </p:extLst>
  </p:cSld>
  <p:clrMapOvr>
    <a:masterClrMapping/>
  </p:clrMapOvr>
  <p:transition spd="med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D58D7-701D-48F6-95CE-CD010E4E5974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964785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D58D7-701D-48F6-95CE-CD010E4E597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87069601"/>
      </p:ext>
    </p:extLst>
  </p:cSld>
  <p:clrMapOvr>
    <a:masterClrMapping/>
  </p:clrMapOvr>
  <p:transition spd="med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09E74-0138-4E6B-8763-A93950415DB8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92633"/>
      </p:ext>
    </p:extLst>
  </p:cSld>
  <p:clrMapOvr>
    <a:masterClrMapping/>
  </p:clrMapOvr>
  <p:transition spd="med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B4771-EDA8-44CC-AC72-72A9B03C887B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660359"/>
      </p:ext>
    </p:extLst>
  </p:cSld>
  <p:clrMapOvr>
    <a:masterClrMapping/>
  </p:clrMapOvr>
  <p:transition spd="med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27D03-7E06-4DA9-A3C8-9CB304C503B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656198"/>
      </p:ext>
    </p:extLst>
  </p:cSld>
  <p:clrMapOvr>
    <a:masterClrMapping/>
  </p:clrMapOvr>
  <p:transition spd="med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93E3B-E540-4AB8-B4D1-FF27EE22D9E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983713"/>
      </p:ext>
    </p:extLst>
  </p:cSld>
  <p:clrMapOvr>
    <a:masterClrMapping/>
  </p:clrMapOvr>
  <p:transition spd="med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DEED7-92A4-43A8-9B21-73CC7A85329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42243"/>
      </p:ext>
    </p:extLst>
  </p:cSld>
  <p:clrMapOvr>
    <a:masterClrMapping/>
  </p:clrMapOvr>
  <p:transition spd="med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56D9F-73B6-4FAC-BBD0-32571A58418C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346833"/>
      </p:ext>
    </p:extLst>
  </p:cSld>
  <p:clrMapOvr>
    <a:masterClrMapping/>
  </p:clrMapOvr>
  <p:transition spd="med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60E95-A5D1-48FA-827D-1A9B1C67C70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016860"/>
      </p:ext>
    </p:extLst>
  </p:cSld>
  <p:clrMapOvr>
    <a:masterClrMapping/>
  </p:clrMapOvr>
  <p:transition spd="med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E3CA5-2211-486F-BA15-A5BF6B12B867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028046"/>
      </p:ext>
    </p:extLst>
  </p:cSld>
  <p:clrMapOvr>
    <a:masterClrMapping/>
  </p:clrMapOvr>
  <p:transition spd="med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4620E-03B6-4A88-961C-A5C379453379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523023"/>
      </p:ext>
    </p:extLst>
  </p:cSld>
  <p:clrMapOvr>
    <a:masterClrMapping/>
  </p:clrMapOvr>
  <p:transition spd="med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2E84B-C348-421B-83C5-873C26BD10DF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74602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09E74-0138-4E6B-8763-A93950415DB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64100426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B4771-EDA8-44CC-AC72-72A9B03C887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35957176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27D03-7E06-4DA9-A3C8-9CB304C503B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89058435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93E3B-E540-4AB8-B4D1-FF27EE22D9E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97456742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DEED7-92A4-43A8-9B21-73CC7A85329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55863918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56D9F-73B6-4FAC-BBD0-32571A58418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9923410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EF3DB5B2-37A1-44B2-9AFD-B95B216D0AE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40" name="Picture 2" descr="D:\_Папа-адм\Desktop\Рисунок1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71" y="6597651"/>
            <a:ext cx="2700337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EF3DB5B2-37A1-44B2-9AFD-B95B216D0AE0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40" name="Picture 2" descr="D:\_Папа-адм\Desktop\Рисунок1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71" y="6597651"/>
            <a:ext cx="2700337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44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EF3DB5B2-37A1-44B2-9AFD-B95B216D0AE0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40" name="Picture 2" descr="D:\_Папа-адм\Desktop\Рисунок1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71" y="6597651"/>
            <a:ext cx="2700337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37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4400" dirty="0" smtClean="0"/>
              <a:t>Основы </a:t>
            </a:r>
            <a:br>
              <a:rPr lang="ru-RU" sz="4400" dirty="0" smtClean="0"/>
            </a:br>
            <a:r>
              <a:rPr lang="ru-RU" sz="4400" dirty="0" smtClean="0"/>
              <a:t>алгоритмизации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500" y="3049588"/>
            <a:ext cx="7236804" cy="23622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accent6">
                    <a:lumMod val="75000"/>
                  </a:schemeClr>
                </a:solidFill>
              </a:rPr>
              <a:t>Циклические алгоритмы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Цикл с постусловием</a:t>
            </a:r>
          </a:p>
        </p:txBody>
      </p:sp>
    </p:spTree>
    <p:extLst>
      <p:ext uri="{BB962C8B-B14F-4D97-AF65-F5344CB8AC3E}">
        <p14:creationId xmlns:p14="http://schemas.microsoft.com/office/powerpoint/2010/main" val="254488814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241300" y="115888"/>
            <a:ext cx="77150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0000"/>
                </a:solidFill>
              </a:rPr>
              <a:t>Задача. </a:t>
            </a:r>
            <a:r>
              <a:rPr lang="ru-RU" dirty="0">
                <a:solidFill>
                  <a:srgbClr val="000000"/>
                </a:solidFill>
              </a:rPr>
              <a:t>Дан алгоритм вычисления степеней числа 2. Составьте </a:t>
            </a:r>
            <a:r>
              <a:rPr lang="ru-RU" dirty="0" smtClean="0">
                <a:solidFill>
                  <a:srgbClr val="000000"/>
                </a:solidFill>
              </a:rPr>
              <a:t>программу на языке КУМИР при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x = 0, 1, 2, </a:t>
            </a:r>
            <a:r>
              <a:rPr lang="en-US" dirty="0" smtClean="0">
                <a:solidFill>
                  <a:srgbClr val="000000"/>
                </a:solidFill>
              </a:rPr>
              <a:t>…,5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4710" y="994992"/>
            <a:ext cx="3672408" cy="3477875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алг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b="1" dirty="0">
                <a:solidFill>
                  <a:srgbClr val="0000C8"/>
                </a:solidFill>
                <a:latin typeface="Consolas" pitchFamily="49" charset="0"/>
                <a:cs typeface="Consolas" pitchFamily="49" charset="0"/>
              </a:rPr>
              <a:t>Цикл ДО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</a:br>
            <a:r>
              <a:rPr lang="ru-RU" sz="20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нач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b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b="1" dirty="0">
                <a:solidFill>
                  <a:srgbClr val="C05800"/>
                </a:solidFill>
                <a:latin typeface="Consolas" pitchFamily="49" charset="0"/>
                <a:cs typeface="Consolas" pitchFamily="49" charset="0"/>
              </a:rPr>
              <a:t>цел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x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ru-RU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y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x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:=</a:t>
            </a:r>
            <a:r>
              <a:rPr lang="ru-RU" sz="2000" b="1" dirty="0">
                <a:solidFill>
                  <a:srgbClr val="0095FF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y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:=</a:t>
            </a:r>
            <a:r>
              <a:rPr lang="ru-RU" sz="2000" b="1" dirty="0">
                <a:solidFill>
                  <a:srgbClr val="0095FF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нц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b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 . </a:t>
            </a: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вывод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x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ru-RU" sz="2000" b="1" dirty="0">
                <a:solidFill>
                  <a:srgbClr val="0095FF"/>
                </a:solidFill>
                <a:latin typeface="Consolas" pitchFamily="49" charset="0"/>
                <a:cs typeface="Consolas" pitchFamily="49" charset="0"/>
              </a:rPr>
              <a:t>' '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ru-RU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y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нс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b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 . </a:t>
            </a:r>
            <a:r>
              <a:rPr lang="ru-RU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x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:=</a:t>
            </a:r>
            <a:r>
              <a:rPr lang="ru-RU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x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+</a:t>
            </a:r>
            <a:r>
              <a:rPr lang="ru-RU" sz="2000" b="1" dirty="0">
                <a:solidFill>
                  <a:srgbClr val="0095FF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 . </a:t>
            </a:r>
            <a:r>
              <a:rPr lang="ru-RU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y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:=</a:t>
            </a:r>
            <a:r>
              <a:rPr lang="ru-RU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y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*</a:t>
            </a:r>
            <a:r>
              <a:rPr lang="ru-RU" sz="2000" b="1" dirty="0">
                <a:solidFill>
                  <a:srgbClr val="0095FF"/>
                </a:solidFill>
                <a:latin typeface="Consolas" pitchFamily="49" charset="0"/>
                <a:cs typeface="Consolas" pitchFamily="49" charset="0"/>
              </a:rPr>
              <a:t>2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кц</a:t>
            </a: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при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x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ru-RU" sz="2000" b="1" dirty="0">
                <a:solidFill>
                  <a:srgbClr val="0095FF"/>
                </a:solidFill>
                <a:latin typeface="Consolas" pitchFamily="49" charset="0"/>
                <a:cs typeface="Consolas" pitchFamily="49" charset="0"/>
              </a:rPr>
              <a:t>5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кон</a:t>
            </a:r>
            <a:endParaRPr lang="ru-RU" sz="20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753159" y="994992"/>
            <a:ext cx="1880893" cy="4369554"/>
            <a:chOff x="753159" y="994992"/>
            <a:chExt cx="1880893" cy="4369554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1051609" y="994992"/>
              <a:ext cx="960438" cy="320675"/>
            </a:xfrm>
            <a:prstGeom prst="flowChartTermina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/>
              <a:r>
                <a:rPr lang="ru-RU" sz="1400" dirty="0">
                  <a:solidFill>
                    <a:srgbClr val="000000"/>
                  </a:solidFill>
                </a:rPr>
                <a:t>начало</a:t>
              </a: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510397" y="1307729"/>
              <a:ext cx="0" cy="2635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1510397" y="1858592"/>
              <a:ext cx="0" cy="2619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934134" y="1571254"/>
              <a:ext cx="1152525" cy="287337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x </a:t>
              </a:r>
              <a:r>
                <a:rPr lang="en-US" sz="1400" dirty="0">
                  <a:solidFill>
                    <a:srgbClr val="000000"/>
                  </a:solidFill>
                </a:rPr>
                <a:t>:= </a:t>
              </a:r>
              <a:r>
                <a:rPr lang="en-US" sz="1400" dirty="0" smtClean="0">
                  <a:solidFill>
                    <a:srgbClr val="000000"/>
                  </a:solidFill>
                </a:rPr>
                <a:t>0</a:t>
              </a: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" name="AutoShape 9"/>
            <p:cNvSpPr>
              <a:spLocks noChangeAspect="1" noChangeArrowheads="1"/>
            </p:cNvSpPr>
            <p:nvPr/>
          </p:nvSpPr>
          <p:spPr bwMode="auto">
            <a:xfrm>
              <a:off x="891271" y="4312637"/>
              <a:ext cx="1235075" cy="468312"/>
            </a:xfrm>
            <a:prstGeom prst="flowChartDecision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x </a:t>
              </a:r>
              <a:r>
                <a:rPr lang="en-US" sz="1400" dirty="0" smtClean="0">
                  <a:solidFill>
                    <a:srgbClr val="000000"/>
                  </a:solidFill>
                  <a:cs typeface="Arial" pitchFamily="34" charset="0"/>
                </a:rPr>
                <a:t>&gt; </a:t>
              </a:r>
              <a:r>
                <a:rPr lang="ru-RU" sz="1400" dirty="0" smtClean="0">
                  <a:solidFill>
                    <a:srgbClr val="000000"/>
                  </a:solidFill>
                  <a:cs typeface="Arial" pitchFamily="34" charset="0"/>
                </a:rPr>
                <a:t>5</a:t>
              </a:r>
              <a:endParaRPr lang="en-US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" name="Text Box 10"/>
            <p:cNvSpPr txBox="1">
              <a:spLocks noChangeAspect="1" noChangeArrowheads="1"/>
            </p:cNvSpPr>
            <p:nvPr/>
          </p:nvSpPr>
          <p:spPr bwMode="auto">
            <a:xfrm>
              <a:off x="1542209" y="4700421"/>
              <a:ext cx="522288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/>
              <a:r>
                <a:rPr lang="ru-RU" sz="1400" dirty="0">
                  <a:solidFill>
                    <a:srgbClr val="000000"/>
                  </a:solidFill>
                </a:rPr>
                <a:t>да</a:t>
              </a:r>
            </a:p>
          </p:txBody>
        </p:sp>
        <p:sp>
          <p:nvSpPr>
            <p:cNvPr id="12" name="Text Box 11"/>
            <p:cNvSpPr txBox="1">
              <a:spLocks noChangeAspect="1" noChangeArrowheads="1"/>
            </p:cNvSpPr>
            <p:nvPr/>
          </p:nvSpPr>
          <p:spPr bwMode="auto">
            <a:xfrm>
              <a:off x="2024747" y="4248343"/>
              <a:ext cx="522288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/>
              <a:r>
                <a:rPr lang="ru-RU" sz="1400" dirty="0">
                  <a:solidFill>
                    <a:srgbClr val="000000"/>
                  </a:solidFill>
                </a:rPr>
                <a:t>нет</a:t>
              </a: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753159" y="2663702"/>
              <a:ext cx="1485900" cy="287337"/>
            </a:xfrm>
            <a:prstGeom prst="parallelogram">
              <a:avLst>
                <a:gd name="adj" fmla="val 141022"/>
              </a:avLst>
            </a:prstGeom>
            <a:solidFill>
              <a:srgbClr val="FFFF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ru-RU" sz="1200" dirty="0">
                  <a:solidFill>
                    <a:srgbClr val="000000"/>
                  </a:solidFill>
                </a:rPr>
                <a:t>вывод </a:t>
              </a:r>
              <a:r>
                <a:rPr lang="ru-RU" sz="1200" dirty="0" smtClean="0">
                  <a:solidFill>
                    <a:srgbClr val="000000"/>
                  </a:solidFill>
                </a:rPr>
                <a:t> </a:t>
              </a:r>
              <a:r>
                <a:rPr lang="en-US" sz="1200" dirty="0" smtClean="0">
                  <a:solidFill>
                    <a:srgbClr val="000000"/>
                  </a:solidFill>
                </a:rPr>
                <a:t>x, y</a:t>
              </a:r>
              <a:endParaRPr lang="ru-RU" sz="1200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878572" y="3776650"/>
              <a:ext cx="1235075" cy="287337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y:=y</a:t>
              </a:r>
              <a:r>
                <a:rPr lang="ru-RU" sz="1400" dirty="0" smtClean="0">
                  <a:solidFill>
                    <a:srgbClr val="000000"/>
                  </a:solidFill>
                  <a:cs typeface="Arial" pitchFamily="34" charset="0"/>
                </a:rPr>
                <a:t>*</a:t>
              </a:r>
              <a:r>
                <a:rPr lang="en-US" sz="1400" dirty="0" smtClean="0">
                  <a:solidFill>
                    <a:srgbClr val="000000"/>
                  </a:solidFill>
                </a:rPr>
                <a:t>2</a:t>
              </a: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1510397" y="4067163"/>
              <a:ext cx="0" cy="2619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1061556" y="5043871"/>
              <a:ext cx="960438" cy="320675"/>
            </a:xfrm>
            <a:prstGeom prst="flowChartTermina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/>
              <a:r>
                <a:rPr lang="ru-RU" sz="1400" dirty="0">
                  <a:solidFill>
                    <a:srgbClr val="000000"/>
                  </a:solidFill>
                </a:rPr>
                <a:t>конец</a:t>
              </a: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878572" y="3240075"/>
              <a:ext cx="1235075" cy="287337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x </a:t>
              </a:r>
              <a:r>
                <a:rPr lang="en-US" sz="1400" dirty="0">
                  <a:solidFill>
                    <a:srgbClr val="000000"/>
                  </a:solidFill>
                </a:rPr>
                <a:t>:= </a:t>
              </a:r>
              <a:r>
                <a:rPr lang="en-US" sz="1400" dirty="0" smtClean="0">
                  <a:solidFill>
                    <a:srgbClr val="000000"/>
                  </a:solidFill>
                </a:rPr>
                <a:t>x+1</a:t>
              </a:r>
              <a:endParaRPr lang="ru-RU" sz="140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1508809" y="3517888"/>
              <a:ext cx="0" cy="2619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1508809" y="2398342"/>
              <a:ext cx="0" cy="2619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932547" y="2111004"/>
              <a:ext cx="1152525" cy="287337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y </a:t>
              </a:r>
              <a:r>
                <a:rPr lang="en-US" sz="1400" dirty="0">
                  <a:solidFill>
                    <a:srgbClr val="000000"/>
                  </a:solidFill>
                </a:rPr>
                <a:t>:= </a:t>
              </a:r>
              <a:r>
                <a:rPr lang="ru-RU" sz="1400" dirty="0" smtClean="0">
                  <a:solidFill>
                    <a:srgbClr val="000000"/>
                  </a:solidFill>
                </a:rPr>
                <a:t>1</a:t>
              </a: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24" name="Line 15"/>
            <p:cNvSpPr>
              <a:spLocks noChangeShapeType="1"/>
            </p:cNvSpPr>
            <p:nvPr/>
          </p:nvSpPr>
          <p:spPr bwMode="auto">
            <a:xfrm>
              <a:off x="1523097" y="4780949"/>
              <a:ext cx="0" cy="2619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" name="Line 15"/>
            <p:cNvSpPr>
              <a:spLocks noChangeShapeType="1"/>
            </p:cNvSpPr>
            <p:nvPr/>
          </p:nvSpPr>
          <p:spPr bwMode="auto">
            <a:xfrm>
              <a:off x="1492703" y="2951040"/>
              <a:ext cx="0" cy="2890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" name="Полилиния 2"/>
            <p:cNvSpPr/>
            <p:nvPr/>
          </p:nvSpPr>
          <p:spPr>
            <a:xfrm>
              <a:off x="1515371" y="2537201"/>
              <a:ext cx="1118681" cy="2009592"/>
            </a:xfrm>
            <a:custGeom>
              <a:avLst/>
              <a:gdLst>
                <a:gd name="connsiteX0" fmla="*/ 593387 w 1118681"/>
                <a:gd name="connsiteY0" fmla="*/ 1459149 h 1459149"/>
                <a:gd name="connsiteX1" fmla="*/ 1118681 w 1118681"/>
                <a:gd name="connsiteY1" fmla="*/ 1459149 h 1459149"/>
                <a:gd name="connsiteX2" fmla="*/ 1118681 w 1118681"/>
                <a:gd name="connsiteY2" fmla="*/ 0 h 1459149"/>
                <a:gd name="connsiteX3" fmla="*/ 0 w 1118681"/>
                <a:gd name="connsiteY3" fmla="*/ 0 h 145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8681" h="1459149">
                  <a:moveTo>
                    <a:pt x="593387" y="1459149"/>
                  </a:moveTo>
                  <a:lnTo>
                    <a:pt x="1118681" y="1459149"/>
                  </a:lnTo>
                  <a:lnTo>
                    <a:pt x="1118681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647281" y="4770980"/>
            <a:ext cx="3672408" cy="1754326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Consolas" pitchFamily="49" charset="0"/>
                <a:cs typeface="Consolas" pitchFamily="49" charset="0"/>
              </a:rPr>
              <a:t>0 1</a:t>
            </a:r>
          </a:p>
          <a:p>
            <a:r>
              <a:rPr lang="ru-RU" dirty="0">
                <a:latin typeface="Consolas" pitchFamily="49" charset="0"/>
                <a:cs typeface="Consolas" pitchFamily="49" charset="0"/>
              </a:rPr>
              <a:t>1 2</a:t>
            </a:r>
          </a:p>
          <a:p>
            <a:r>
              <a:rPr lang="ru-RU" dirty="0">
                <a:latin typeface="Consolas" pitchFamily="49" charset="0"/>
                <a:cs typeface="Consolas" pitchFamily="49" charset="0"/>
              </a:rPr>
              <a:t>2 4</a:t>
            </a:r>
          </a:p>
          <a:p>
            <a:r>
              <a:rPr lang="ru-RU" dirty="0">
                <a:latin typeface="Consolas" pitchFamily="49" charset="0"/>
                <a:cs typeface="Consolas" pitchFamily="49" charset="0"/>
              </a:rPr>
              <a:t>3 8</a:t>
            </a:r>
          </a:p>
          <a:p>
            <a:r>
              <a:rPr lang="ru-RU" dirty="0">
                <a:latin typeface="Consolas" pitchFamily="49" charset="0"/>
                <a:cs typeface="Consolas" pitchFamily="49" charset="0"/>
              </a:rPr>
              <a:t>4 16</a:t>
            </a:r>
          </a:p>
          <a:p>
            <a:r>
              <a:rPr lang="ru-RU" dirty="0">
                <a:latin typeface="Consolas" pitchFamily="49" charset="0"/>
                <a:cs typeface="Consolas" pitchFamily="49" charset="0"/>
              </a:rPr>
              <a:t>5 32</a:t>
            </a:r>
          </a:p>
        </p:txBody>
      </p:sp>
    </p:spTree>
    <p:extLst>
      <p:ext uri="{BB962C8B-B14F-4D97-AF65-F5344CB8AC3E}">
        <p14:creationId xmlns:p14="http://schemas.microsoft.com/office/powerpoint/2010/main" val="401365508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7543800" cy="569913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Циклы</a:t>
            </a:r>
          </a:p>
        </p:txBody>
      </p:sp>
      <p:grpSp>
        <p:nvGrpSpPr>
          <p:cNvPr id="13317" name="Group 29"/>
          <p:cNvGrpSpPr>
            <a:grpSpLocks noChangeAspect="1"/>
          </p:cNvGrpSpPr>
          <p:nvPr/>
        </p:nvGrpSpPr>
        <p:grpSpPr bwMode="auto">
          <a:xfrm>
            <a:off x="936625" y="3429000"/>
            <a:ext cx="2555875" cy="2879725"/>
            <a:chOff x="2388" y="8735"/>
            <a:chExt cx="2907" cy="3277"/>
          </a:xfrm>
        </p:grpSpPr>
        <p:sp>
          <p:nvSpPr>
            <p:cNvPr id="13329" name="AutoShape 30"/>
            <p:cNvSpPr>
              <a:spLocks noChangeAspect="1" noChangeArrowheads="1"/>
            </p:cNvSpPr>
            <p:nvPr/>
          </p:nvSpPr>
          <p:spPr bwMode="auto">
            <a:xfrm>
              <a:off x="2955" y="8735"/>
              <a:ext cx="1824" cy="335"/>
            </a:xfrm>
            <a:prstGeom prst="flowChartTerminator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/>
              <a:r>
                <a:rPr lang="ru-RU" sz="1600">
                  <a:solidFill>
                    <a:srgbClr val="000000"/>
                  </a:solidFill>
                </a:rPr>
                <a:t>Начало</a:t>
              </a:r>
            </a:p>
          </p:txBody>
        </p:sp>
        <p:sp>
          <p:nvSpPr>
            <p:cNvPr id="13330" name="AutoShape 31"/>
            <p:cNvSpPr>
              <a:spLocks noChangeAspect="1" noChangeArrowheads="1"/>
            </p:cNvSpPr>
            <p:nvPr/>
          </p:nvSpPr>
          <p:spPr bwMode="auto">
            <a:xfrm>
              <a:off x="2901" y="11679"/>
              <a:ext cx="1824" cy="333"/>
            </a:xfrm>
            <a:prstGeom prst="flowChartTerminator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/>
              <a:r>
                <a:rPr lang="ru-RU" sz="1600">
                  <a:solidFill>
                    <a:srgbClr val="000000"/>
                  </a:solidFill>
                </a:rPr>
                <a:t>Конец</a:t>
              </a:r>
            </a:p>
          </p:txBody>
        </p:sp>
        <p:sp>
          <p:nvSpPr>
            <p:cNvPr id="13331" name="Rectangle 32"/>
            <p:cNvSpPr>
              <a:spLocks noChangeAspect="1" noChangeArrowheads="1"/>
            </p:cNvSpPr>
            <p:nvPr/>
          </p:nvSpPr>
          <p:spPr bwMode="auto">
            <a:xfrm>
              <a:off x="3243" y="9513"/>
              <a:ext cx="1197" cy="62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>
                  <a:solidFill>
                    <a:srgbClr val="000000"/>
                  </a:solidFill>
                </a:rPr>
                <a:t>Тело</a:t>
              </a:r>
              <a:br>
                <a:rPr lang="ru-RU" sz="1600">
                  <a:solidFill>
                    <a:srgbClr val="000000"/>
                  </a:solidFill>
                </a:rPr>
              </a:br>
              <a:r>
                <a:rPr lang="ru-RU" sz="1600">
                  <a:solidFill>
                    <a:srgbClr val="000000"/>
                  </a:solidFill>
                </a:rPr>
                <a:t>цикла</a:t>
              </a:r>
            </a:p>
          </p:txBody>
        </p:sp>
        <p:sp>
          <p:nvSpPr>
            <p:cNvPr id="13332" name="Line 33"/>
            <p:cNvSpPr>
              <a:spLocks noChangeAspect="1" noChangeShapeType="1"/>
            </p:cNvSpPr>
            <p:nvPr/>
          </p:nvSpPr>
          <p:spPr bwMode="auto">
            <a:xfrm>
              <a:off x="3813" y="10140"/>
              <a:ext cx="0" cy="2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33" name="AutoShape 34"/>
            <p:cNvSpPr>
              <a:spLocks noChangeAspect="1" noChangeArrowheads="1"/>
            </p:cNvSpPr>
            <p:nvPr/>
          </p:nvSpPr>
          <p:spPr bwMode="auto">
            <a:xfrm>
              <a:off x="2730" y="10368"/>
              <a:ext cx="2166" cy="809"/>
            </a:xfrm>
            <a:prstGeom prst="flowChartDecision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/>
              <a:r>
                <a:rPr lang="ru-RU" sz="1600">
                  <a:solidFill>
                    <a:srgbClr val="000000"/>
                  </a:solidFill>
                </a:rPr>
                <a:t>Условие</a:t>
              </a:r>
            </a:p>
          </p:txBody>
        </p:sp>
        <p:sp>
          <p:nvSpPr>
            <p:cNvPr id="13334" name="Text Box 35"/>
            <p:cNvSpPr txBox="1">
              <a:spLocks noChangeAspect="1" noChangeArrowheads="1"/>
            </p:cNvSpPr>
            <p:nvPr/>
          </p:nvSpPr>
          <p:spPr bwMode="auto">
            <a:xfrm>
              <a:off x="2388" y="10425"/>
              <a:ext cx="513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1600">
                  <a:solidFill>
                    <a:srgbClr val="000000"/>
                  </a:solidFill>
                </a:rPr>
                <a:t>да</a:t>
              </a:r>
            </a:p>
          </p:txBody>
        </p:sp>
        <p:sp>
          <p:nvSpPr>
            <p:cNvPr id="13335" name="Line 36"/>
            <p:cNvSpPr>
              <a:spLocks noChangeAspect="1" noChangeShapeType="1"/>
            </p:cNvSpPr>
            <p:nvPr/>
          </p:nvSpPr>
          <p:spPr bwMode="auto">
            <a:xfrm flipV="1">
              <a:off x="3831" y="9066"/>
              <a:ext cx="0" cy="4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36" name="Freeform 37"/>
            <p:cNvSpPr>
              <a:spLocks noChangeAspect="1"/>
            </p:cNvSpPr>
            <p:nvPr/>
          </p:nvSpPr>
          <p:spPr bwMode="auto">
            <a:xfrm flipH="1">
              <a:off x="2559" y="10767"/>
              <a:ext cx="1254" cy="912"/>
            </a:xfrm>
            <a:custGeom>
              <a:avLst/>
              <a:gdLst>
                <a:gd name="T0" fmla="*/ 1083 w 1254"/>
                <a:gd name="T1" fmla="*/ 0 h 1140"/>
                <a:gd name="T2" fmla="*/ 1254 w 1254"/>
                <a:gd name="T3" fmla="*/ 0 h 1140"/>
                <a:gd name="T4" fmla="*/ 1254 w 1254"/>
                <a:gd name="T5" fmla="*/ 593 h 1140"/>
                <a:gd name="T6" fmla="*/ 0 w 1254"/>
                <a:gd name="T7" fmla="*/ 593 h 1140"/>
                <a:gd name="T8" fmla="*/ 0 w 1254"/>
                <a:gd name="T9" fmla="*/ 912 h 1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4" h="1140">
                  <a:moveTo>
                    <a:pt x="1083" y="0"/>
                  </a:moveTo>
                  <a:lnTo>
                    <a:pt x="1254" y="0"/>
                  </a:lnTo>
                  <a:lnTo>
                    <a:pt x="1254" y="741"/>
                  </a:lnTo>
                  <a:lnTo>
                    <a:pt x="0" y="741"/>
                  </a:lnTo>
                  <a:lnTo>
                    <a:pt x="0" y="114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337" name="Text Box 38"/>
            <p:cNvSpPr txBox="1">
              <a:spLocks noChangeAspect="1" noChangeArrowheads="1"/>
            </p:cNvSpPr>
            <p:nvPr/>
          </p:nvSpPr>
          <p:spPr bwMode="auto">
            <a:xfrm>
              <a:off x="4668" y="10425"/>
              <a:ext cx="627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ru-RU" sz="1600">
                  <a:solidFill>
                    <a:srgbClr val="000000"/>
                  </a:solidFill>
                </a:rPr>
                <a:t>нет</a:t>
              </a:r>
            </a:p>
          </p:txBody>
        </p:sp>
        <p:sp>
          <p:nvSpPr>
            <p:cNvPr id="13338" name="Freeform 39"/>
            <p:cNvSpPr>
              <a:spLocks noChangeAspect="1"/>
            </p:cNvSpPr>
            <p:nvPr/>
          </p:nvSpPr>
          <p:spPr bwMode="auto">
            <a:xfrm>
              <a:off x="3813" y="9228"/>
              <a:ext cx="1368" cy="1539"/>
            </a:xfrm>
            <a:custGeom>
              <a:avLst/>
              <a:gdLst>
                <a:gd name="T0" fmla="*/ 1083 w 1368"/>
                <a:gd name="T1" fmla="*/ 1539 h 1539"/>
                <a:gd name="T2" fmla="*/ 1368 w 1368"/>
                <a:gd name="T3" fmla="*/ 1539 h 1539"/>
                <a:gd name="T4" fmla="*/ 1368 w 1368"/>
                <a:gd name="T5" fmla="*/ 0 h 1539"/>
                <a:gd name="T6" fmla="*/ 0 w 1368"/>
                <a:gd name="T7" fmla="*/ 0 h 15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8" h="1539">
                  <a:moveTo>
                    <a:pt x="1083" y="1539"/>
                  </a:moveTo>
                  <a:lnTo>
                    <a:pt x="1368" y="1539"/>
                  </a:lnTo>
                  <a:lnTo>
                    <a:pt x="1368" y="0"/>
                  </a:ln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92738" y="765175"/>
            <a:ext cx="759690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dirty="0">
                <a:solidFill>
                  <a:srgbClr val="330066"/>
                </a:solidFill>
              </a:rPr>
              <a:t>Циклический алгоритм</a:t>
            </a:r>
            <a:r>
              <a:rPr lang="ru-RU" sz="2400" dirty="0">
                <a:solidFill>
                  <a:srgbClr val="330066"/>
                </a:solidFill>
              </a:rPr>
              <a:t> – </a:t>
            </a:r>
            <a:r>
              <a:rPr lang="ru-RU" sz="2000" dirty="0">
                <a:solidFill>
                  <a:srgbClr val="330066"/>
                </a:solidFill>
              </a:rPr>
              <a:t>это алгоритм, в котором одна и та же последовательность команд (тело цикла) повторяется несколько раз </a:t>
            </a:r>
            <a:r>
              <a:rPr lang="ru-RU" sz="2000" dirty="0" smtClean="0">
                <a:solidFill>
                  <a:srgbClr val="330066"/>
                </a:solidFill>
              </a:rPr>
              <a:t>в </a:t>
            </a:r>
            <a:r>
              <a:rPr lang="ru-RU" sz="2000" dirty="0">
                <a:solidFill>
                  <a:srgbClr val="330066"/>
                </a:solidFill>
              </a:rPr>
              <a:t>зависимости от некоторого условия.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0" y="2315778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 dirty="0">
                <a:solidFill>
                  <a:srgbClr val="330066"/>
                </a:solidFill>
              </a:rPr>
              <a:t>Цикл с постусловием (цикл «ДО») </a:t>
            </a:r>
            <a:r>
              <a:rPr lang="ru-RU" dirty="0">
                <a:solidFill>
                  <a:srgbClr val="330066"/>
                </a:solidFill>
              </a:rPr>
              <a:t>–</a:t>
            </a:r>
            <a:br>
              <a:rPr lang="ru-RU" dirty="0">
                <a:solidFill>
                  <a:srgbClr val="330066"/>
                </a:solidFill>
              </a:rPr>
            </a:br>
            <a:r>
              <a:rPr lang="ru-RU" sz="2000" dirty="0">
                <a:solidFill>
                  <a:srgbClr val="330066"/>
                </a:solidFill>
              </a:rPr>
              <a:t>повторение тела цикла </a:t>
            </a:r>
            <a:r>
              <a:rPr lang="ru-RU" sz="2000" dirty="0" smtClean="0">
                <a:solidFill>
                  <a:srgbClr val="330066"/>
                </a:solidFill>
              </a:rPr>
              <a:t/>
            </a:r>
            <a:br>
              <a:rPr lang="ru-RU" sz="2000" dirty="0" smtClean="0">
                <a:solidFill>
                  <a:srgbClr val="330066"/>
                </a:solidFill>
              </a:rPr>
            </a:br>
            <a:r>
              <a:rPr lang="ru-RU" sz="2000" b="1" i="1" dirty="0" smtClean="0">
                <a:solidFill>
                  <a:srgbClr val="330066"/>
                </a:solidFill>
              </a:rPr>
              <a:t>до </a:t>
            </a:r>
            <a:r>
              <a:rPr lang="ru-RU" sz="2000" b="1" i="1" dirty="0">
                <a:solidFill>
                  <a:srgbClr val="330066"/>
                </a:solidFill>
              </a:rPr>
              <a:t>выполнения </a:t>
            </a:r>
            <a:r>
              <a:rPr lang="ru-RU" sz="2000" b="1" i="1" dirty="0" smtClean="0">
                <a:solidFill>
                  <a:srgbClr val="330066"/>
                </a:solidFill>
              </a:rPr>
              <a:t>условия окончания цикла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endParaRPr lang="ru-RU" dirty="0">
              <a:solidFill>
                <a:srgbClr val="00000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968044" y="3454349"/>
            <a:ext cx="3960440" cy="1901818"/>
            <a:chOff x="4968044" y="3454349"/>
            <a:chExt cx="3960440" cy="1901818"/>
          </a:xfrm>
        </p:grpSpPr>
        <p:sp>
          <p:nvSpPr>
            <p:cNvPr id="29" name="TextBox 28"/>
            <p:cNvSpPr txBox="1"/>
            <p:nvPr/>
          </p:nvSpPr>
          <p:spPr>
            <a:xfrm>
              <a:off x="4968044" y="3971172"/>
              <a:ext cx="370808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err="1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нц</a:t>
              </a:r>
              <a:r>
                <a:rPr lang="ru-RU" sz="280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br>
                <a:rPr lang="ru-RU" sz="280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</a:br>
              <a:r>
                <a:rPr lang="ru-RU" sz="2800" dirty="0" smtClean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  </a:t>
              </a:r>
              <a:r>
                <a:rPr lang="en-US" sz="2800" b="1" dirty="0" smtClean="0">
                  <a:solidFill>
                    <a:srgbClr val="0000C8"/>
                  </a:solidFill>
                  <a:latin typeface="Consolas" pitchFamily="49" charset="0"/>
                  <a:cs typeface="Consolas" pitchFamily="49" charset="0"/>
                </a:rPr>
                <a:t>&lt;</a:t>
              </a:r>
              <a:r>
                <a:rPr lang="ru-RU" sz="2800" b="1" dirty="0" smtClean="0">
                  <a:solidFill>
                    <a:srgbClr val="0000C8"/>
                  </a:solidFill>
                  <a:latin typeface="Consolas" pitchFamily="49" charset="0"/>
                  <a:cs typeface="Consolas" pitchFamily="49" charset="0"/>
                </a:rPr>
                <a:t>тело цикла</a:t>
              </a:r>
              <a:r>
                <a:rPr lang="en-US" sz="2800" b="1" dirty="0" smtClean="0">
                  <a:solidFill>
                    <a:srgbClr val="0000C8"/>
                  </a:solidFill>
                  <a:latin typeface="Consolas" pitchFamily="49" charset="0"/>
                  <a:cs typeface="Consolas" pitchFamily="49" charset="0"/>
                </a:rPr>
                <a:t>&gt;</a:t>
              </a:r>
              <a:r>
                <a:rPr lang="ru-RU" sz="280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/>
              </a:r>
              <a:br>
                <a:rPr lang="ru-RU" sz="280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</a:br>
              <a:r>
                <a:rPr lang="ru-RU" sz="2800" b="1" dirty="0" err="1" smtClean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кц</a:t>
              </a:r>
              <a:r>
                <a:rPr lang="ru-RU" sz="2800" b="1" dirty="0" smtClean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ru-RU" sz="2800" b="1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при</a:t>
              </a:r>
              <a:r>
                <a:rPr lang="ru-RU" sz="280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2800" b="1" dirty="0" smtClean="0">
                  <a:solidFill>
                    <a:srgbClr val="0000C8"/>
                  </a:solidFill>
                  <a:latin typeface="Consolas" pitchFamily="49" charset="0"/>
                  <a:cs typeface="Consolas" pitchFamily="49" charset="0"/>
                </a:rPr>
                <a:t>&lt;</a:t>
              </a:r>
              <a:r>
                <a:rPr lang="ru-RU" sz="2800" b="1" dirty="0" smtClean="0">
                  <a:solidFill>
                    <a:srgbClr val="0000C8"/>
                  </a:solidFill>
                  <a:latin typeface="Consolas" pitchFamily="49" charset="0"/>
                  <a:cs typeface="Consolas" pitchFamily="49" charset="0"/>
                </a:rPr>
                <a:t>условие</a:t>
              </a:r>
              <a:r>
                <a:rPr lang="en-US" sz="2800" b="1" dirty="0" smtClean="0">
                  <a:solidFill>
                    <a:srgbClr val="0000C8"/>
                  </a:solidFill>
                  <a:latin typeface="Consolas" pitchFamily="49" charset="0"/>
                  <a:cs typeface="Consolas" pitchFamily="49" charset="0"/>
                </a:rPr>
                <a:t>&gt;</a:t>
              </a:r>
              <a:endParaRPr lang="ru-RU" sz="2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68044" y="3454349"/>
              <a:ext cx="3960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i="1" u="sng" dirty="0" smtClean="0">
                  <a:solidFill>
                    <a:srgbClr val="000000"/>
                  </a:solidFill>
                </a:rPr>
                <a:t>Алгоритмический язык (</a:t>
              </a:r>
              <a:r>
                <a:rPr lang="ru-RU" i="1" u="sng" dirty="0" err="1" smtClean="0">
                  <a:solidFill>
                    <a:srgbClr val="000000"/>
                  </a:solidFill>
                </a:rPr>
                <a:t>КуМир</a:t>
              </a:r>
              <a:r>
                <a:rPr lang="ru-RU" i="1" u="sng" dirty="0" smtClean="0">
                  <a:solidFill>
                    <a:srgbClr val="000000"/>
                  </a:solidFill>
                </a:rPr>
                <a:t>):</a:t>
              </a:r>
              <a:endParaRPr lang="ru-RU" i="1" u="sng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792825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241300" y="115888"/>
            <a:ext cx="77406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0000"/>
                </a:solidFill>
              </a:rPr>
              <a:t>Задача. </a:t>
            </a:r>
            <a:r>
              <a:rPr lang="ru-RU" dirty="0" smtClean="0">
                <a:solidFill>
                  <a:srgbClr val="000000"/>
                </a:solidFill>
              </a:rPr>
              <a:t>Правее Робота расположен коридор неизвестной длины. Робот должен закрасить все клетки этого коридора и вернуться в исходное положение.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952836"/>
            <a:ext cx="5400600" cy="3139321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использовать</a:t>
            </a:r>
            <a:r>
              <a:rPr lang="ru-RU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b="1" dirty="0">
                <a:solidFill>
                  <a:srgbClr val="00AA00"/>
                </a:solidFill>
                <a:latin typeface="Consolas" pitchFamily="49" charset="0"/>
                <a:cs typeface="Consolas" pitchFamily="49" charset="0"/>
              </a:rPr>
              <a:t>Робот</a:t>
            </a:r>
            <a:r>
              <a:rPr lang="ru-RU" dirty="0">
                <a:latin typeface="Consolas" pitchFamily="49" charset="0"/>
                <a:cs typeface="Consolas" pitchFamily="49" charset="0"/>
              </a:rPr>
              <a:t/>
            </a:r>
            <a:br>
              <a:rPr lang="ru-RU" dirty="0">
                <a:latin typeface="Consolas" pitchFamily="49" charset="0"/>
                <a:cs typeface="Consolas" pitchFamily="49" charset="0"/>
              </a:rPr>
            </a:br>
            <a:r>
              <a:rPr lang="ru-RU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алг</a:t>
            </a:r>
            <a:r>
              <a:rPr lang="ru-RU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b="1" dirty="0">
                <a:solidFill>
                  <a:srgbClr val="0000C8"/>
                </a:solidFill>
                <a:latin typeface="Consolas" pitchFamily="49" charset="0"/>
                <a:cs typeface="Consolas" pitchFamily="49" charset="0"/>
              </a:rPr>
              <a:t>Коридор</a:t>
            </a:r>
            <a:r>
              <a:rPr lang="ru-RU" dirty="0">
                <a:latin typeface="Consolas" pitchFamily="49" charset="0"/>
                <a:cs typeface="Consolas" pitchFamily="49" charset="0"/>
              </a:rPr>
              <a:t/>
            </a:r>
            <a:br>
              <a:rPr lang="ru-RU" dirty="0">
                <a:latin typeface="Consolas" pitchFamily="49" charset="0"/>
                <a:cs typeface="Consolas" pitchFamily="49" charset="0"/>
              </a:rPr>
            </a:br>
            <a:r>
              <a:rPr lang="ru-RU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нач</a:t>
            </a:r>
            <a:r>
              <a:rPr lang="ru-RU" dirty="0">
                <a:latin typeface="Consolas" pitchFamily="49" charset="0"/>
                <a:cs typeface="Consolas" pitchFamily="49" charset="0"/>
              </a:rPr>
              <a:t/>
            </a:r>
            <a:br>
              <a:rPr lang="ru-RU" dirty="0">
                <a:latin typeface="Consolas" pitchFamily="49" charset="0"/>
                <a:cs typeface="Consolas" pitchFamily="49" charset="0"/>
              </a:rPr>
            </a:br>
            <a:r>
              <a:rPr lang="ru-RU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нц</a:t>
            </a:r>
            <a:r>
              <a:rPr lang="ru-RU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dirty="0">
                <a:latin typeface="Consolas" pitchFamily="49" charset="0"/>
                <a:cs typeface="Consolas" pitchFamily="49" charset="0"/>
              </a:rPr>
              <a:t/>
            </a:r>
            <a:br>
              <a:rPr lang="ru-RU" dirty="0">
                <a:latin typeface="Consolas" pitchFamily="49" charset="0"/>
                <a:cs typeface="Consolas" pitchFamily="49" charset="0"/>
              </a:rPr>
            </a:br>
            <a:r>
              <a:rPr lang="ru-RU" dirty="0">
                <a:latin typeface="Consolas" pitchFamily="49" charset="0"/>
                <a:cs typeface="Consolas" pitchFamily="49" charset="0"/>
              </a:rPr>
              <a:t>. . </a:t>
            </a:r>
            <a:r>
              <a:rPr lang="ru-RU" b="1" dirty="0">
                <a:solidFill>
                  <a:srgbClr val="0000C8"/>
                </a:solidFill>
                <a:latin typeface="Consolas" pitchFamily="49" charset="0"/>
                <a:cs typeface="Consolas" pitchFamily="49" charset="0"/>
              </a:rPr>
              <a:t>вправо</a:t>
            </a:r>
            <a:r>
              <a:rPr lang="ru-RU" dirty="0">
                <a:latin typeface="Consolas" pitchFamily="49" charset="0"/>
                <a:cs typeface="Consolas" pitchFamily="49" charset="0"/>
              </a:rPr>
              <a:t/>
            </a:r>
            <a:br>
              <a:rPr lang="ru-RU" dirty="0">
                <a:latin typeface="Consolas" pitchFamily="49" charset="0"/>
                <a:cs typeface="Consolas" pitchFamily="49" charset="0"/>
              </a:rPr>
            </a:br>
            <a:r>
              <a:rPr lang="ru-RU" dirty="0">
                <a:latin typeface="Consolas" pitchFamily="49" charset="0"/>
                <a:cs typeface="Consolas" pitchFamily="49" charset="0"/>
              </a:rPr>
              <a:t>. . </a:t>
            </a:r>
            <a:r>
              <a:rPr lang="ru-RU" b="1" dirty="0">
                <a:solidFill>
                  <a:srgbClr val="0000C8"/>
                </a:solidFill>
                <a:latin typeface="Consolas" pitchFamily="49" charset="0"/>
                <a:cs typeface="Consolas" pitchFamily="49" charset="0"/>
              </a:rPr>
              <a:t>закрасить</a:t>
            </a:r>
            <a:r>
              <a:rPr lang="ru-RU" dirty="0">
                <a:latin typeface="Consolas" pitchFamily="49" charset="0"/>
                <a:cs typeface="Consolas" pitchFamily="49" charset="0"/>
              </a:rPr>
              <a:t/>
            </a:r>
            <a:br>
              <a:rPr lang="ru-RU" dirty="0">
                <a:latin typeface="Consolas" pitchFamily="49" charset="0"/>
                <a:cs typeface="Consolas" pitchFamily="49" charset="0"/>
              </a:rPr>
            </a:br>
            <a:r>
              <a:rPr lang="ru-RU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кц</a:t>
            </a:r>
            <a:r>
              <a:rPr lang="ru-RU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при</a:t>
            </a:r>
            <a:r>
              <a:rPr lang="ru-RU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b="1" dirty="0">
                <a:solidFill>
                  <a:srgbClr val="0000C8"/>
                </a:solidFill>
                <a:latin typeface="Consolas" pitchFamily="49" charset="0"/>
                <a:cs typeface="Consolas" pitchFamily="49" charset="0"/>
              </a:rPr>
              <a:t>справа стена</a:t>
            </a:r>
            <a:r>
              <a:rPr lang="ru-RU" dirty="0">
                <a:latin typeface="Consolas" pitchFamily="49" charset="0"/>
                <a:cs typeface="Consolas" pitchFamily="49" charset="0"/>
              </a:rPr>
              <a:t/>
            </a:r>
            <a:br>
              <a:rPr lang="ru-RU" dirty="0">
                <a:latin typeface="Consolas" pitchFamily="49" charset="0"/>
                <a:cs typeface="Consolas" pitchFamily="49" charset="0"/>
              </a:rPr>
            </a:br>
            <a:r>
              <a:rPr lang="ru-RU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нц</a:t>
            </a:r>
            <a:r>
              <a:rPr lang="ru-RU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dirty="0">
                <a:latin typeface="Consolas" pitchFamily="49" charset="0"/>
                <a:cs typeface="Consolas" pitchFamily="49" charset="0"/>
              </a:rPr>
              <a:t/>
            </a:r>
            <a:br>
              <a:rPr lang="ru-RU" dirty="0">
                <a:latin typeface="Consolas" pitchFamily="49" charset="0"/>
                <a:cs typeface="Consolas" pitchFamily="49" charset="0"/>
              </a:rPr>
            </a:br>
            <a:r>
              <a:rPr lang="ru-RU" dirty="0">
                <a:latin typeface="Consolas" pitchFamily="49" charset="0"/>
                <a:cs typeface="Consolas" pitchFamily="49" charset="0"/>
              </a:rPr>
              <a:t>. . </a:t>
            </a:r>
            <a:r>
              <a:rPr lang="ru-RU" b="1" dirty="0">
                <a:solidFill>
                  <a:srgbClr val="0000C8"/>
                </a:solidFill>
                <a:latin typeface="Consolas" pitchFamily="49" charset="0"/>
                <a:cs typeface="Consolas" pitchFamily="49" charset="0"/>
              </a:rPr>
              <a:t>влево</a:t>
            </a:r>
            <a:r>
              <a:rPr lang="ru-RU" dirty="0">
                <a:latin typeface="Consolas" pitchFamily="49" charset="0"/>
                <a:cs typeface="Consolas" pitchFamily="49" charset="0"/>
              </a:rPr>
              <a:t/>
            </a:r>
            <a:br>
              <a:rPr lang="ru-RU" dirty="0">
                <a:latin typeface="Consolas" pitchFamily="49" charset="0"/>
                <a:cs typeface="Consolas" pitchFamily="49" charset="0"/>
              </a:rPr>
            </a:br>
            <a:r>
              <a:rPr lang="ru-RU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кц</a:t>
            </a:r>
            <a:r>
              <a:rPr lang="ru-RU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при</a:t>
            </a:r>
            <a:r>
              <a:rPr lang="ru-RU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b="1" dirty="0">
                <a:solidFill>
                  <a:srgbClr val="0000C8"/>
                </a:solidFill>
                <a:latin typeface="Consolas" pitchFamily="49" charset="0"/>
                <a:cs typeface="Consolas" pitchFamily="49" charset="0"/>
              </a:rPr>
              <a:t>сверху свободно</a:t>
            </a:r>
            <a:r>
              <a:rPr lang="ru-RU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и</a:t>
            </a:r>
            <a:r>
              <a:rPr lang="ru-RU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b="1" dirty="0">
                <a:solidFill>
                  <a:srgbClr val="0000C8"/>
                </a:solidFill>
                <a:latin typeface="Consolas" pitchFamily="49" charset="0"/>
                <a:cs typeface="Consolas" pitchFamily="49" charset="0"/>
              </a:rPr>
              <a:t>снизу свободно</a:t>
            </a:r>
            <a:r>
              <a:rPr lang="ru-RU" dirty="0">
                <a:latin typeface="Consolas" pitchFamily="49" charset="0"/>
                <a:cs typeface="Consolas" pitchFamily="49" charset="0"/>
              </a:rPr>
              <a:t/>
            </a:r>
            <a:br>
              <a:rPr lang="ru-RU" dirty="0">
                <a:latin typeface="Consolas" pitchFamily="49" charset="0"/>
                <a:cs typeface="Consolas" pitchFamily="49" charset="0"/>
              </a:rPr>
            </a:br>
            <a:r>
              <a:rPr lang="ru-RU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кон</a:t>
            </a:r>
            <a:endParaRPr lang="ru-RU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5" name="Picture 2" descr="D:\_Папа-адм\Desktop\Алгоритмизация (през)\коридор 4 раз\Image 00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05162" y="1304764"/>
            <a:ext cx="4286456" cy="32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6010690" y="4761148"/>
            <a:ext cx="1908212" cy="324036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Демонстрация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5445224"/>
            <a:ext cx="54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Можно ли упростить условие во втором цикле?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261570893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241300" y="115888"/>
            <a:ext cx="77406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0000"/>
                </a:solidFill>
              </a:rPr>
              <a:t>Задача. </a:t>
            </a:r>
            <a:r>
              <a:rPr lang="ru-RU" dirty="0" smtClean="0">
                <a:solidFill>
                  <a:srgbClr val="000000"/>
                </a:solidFill>
              </a:rPr>
              <a:t>Правее Робота расположен коридор неизвестной длины. Робот должен закрасить все клетки этого коридора и вернуться в исходное положение.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1331" y="5229200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00B050"/>
                </a:solidFill>
              </a:rPr>
              <a:t>Щелчок – шаг алгоритма</a:t>
            </a:r>
            <a:endParaRPr lang="ru-RU" sz="1400" i="1" dirty="0">
              <a:solidFill>
                <a:srgbClr val="00B050"/>
              </a:solidFill>
            </a:endParaRPr>
          </a:p>
        </p:txBody>
      </p:sp>
      <p:pic>
        <p:nvPicPr>
          <p:cNvPr id="1058" name="Picture 34" descr="D:\_Папа-адм\Desktop\Алгоритмизация (през)\коридор до\Image 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92988" cy="358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D:\_Папа-адм\Desktop\Алгоритмизация (през)\коридор до\Image 0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92988" cy="358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D:\_Папа-адм\Desktop\Алгоритмизация (през)\коридор до\Image 0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92988" cy="358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D:\_Папа-адм\Desktop\Алгоритмизация (през)\коридор до\Image 00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92988" cy="358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D:\_Папа-адм\Desktop\Алгоритмизация (през)\коридор до\Image 00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92988" cy="358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 descr="D:\_Папа-адм\Desktop\Алгоритмизация (през)\коридор до\Image 00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92988" cy="358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D:\_Папа-адм\Desktop\Алгоритмизация (през)\коридор до\Image 00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92988" cy="358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 descr="D:\_Папа-адм\Desktop\Алгоритмизация (през)\коридор до\Image 00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92988" cy="358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D:\_Папа-адм\Desktop\Алгоритмизация (през)\коридор до\Image 009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92988" cy="358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 descr="D:\_Папа-адм\Desktop\Алгоритмизация (през)\коридор до\Image 010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92988" cy="358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D:\_Папа-адм\Desktop\Алгоритмизация (през)\коридор до\Image 01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92988" cy="358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 descr="D:\_Папа-адм\Desktop\Алгоритмизация (през)\коридор до\Image 012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92988" cy="358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D:\_Папа-адм\Desktop\Алгоритмизация (през)\коридор до\Image 013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92988" cy="358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Picture 47" descr="D:\_Папа-адм\Desktop\Алгоритмизация (през)\коридор до\Image 014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92988" cy="358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D:\_Папа-адм\Desktop\Алгоритмизация (през)\коридор до\Image 015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92988" cy="358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" name="Picture 49" descr="D:\_Папа-адм\Desktop\Алгоритмизация (през)\коридор до\Image 016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92988" cy="358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D:\_Папа-адм\Desktop\Алгоритмизация (през)\коридор до\Image 017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92988" cy="358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" name="Picture 51" descr="D:\_Папа-адм\Desktop\Алгоритмизация (през)\коридор до\Image 018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92988" cy="358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D:\_Папа-адм\Desktop\Алгоритмизация (през)\коридор до\Image 019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92988" cy="358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7" name="Picture 53" descr="D:\_Папа-адм\Desktop\Алгоритмизация (през)\коридор до\Image 020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92988" cy="358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D:\_Папа-адм\Desktop\Алгоритмизация (през)\коридор до\Image 021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92988" cy="358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9" name="Picture 55" descr="D:\_Папа-адм\Desktop\Алгоритмизация (през)\коридор до\Image 022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92988" cy="358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D:\_Папа-адм\Desktop\Алгоритмизация (през)\коридор до\Image 023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92988" cy="358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1" name="Picture 57" descr="D:\_Папа-адм\Desktop\Алгоритмизация (през)\коридор до\Image 024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92988" cy="358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D:\_Папа-адм\Desktop\Алгоритмизация (през)\коридор до\Image 025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92988" cy="358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3" name="Picture 59" descr="D:\_Папа-адм\Desktop\Алгоритмизация (през)\коридор до\Image 026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92988" cy="358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D:\_Папа-адм\Desktop\Алгоритмизация (през)\коридор до\Image 027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92988" cy="358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" name="Picture 61" descr="D:\_Папа-адм\Desktop\Алгоритмизация (през)\коридор до\Image 028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92988" cy="358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62" descr="D:\_Папа-адм\Desktop\Алгоритмизация (през)\коридор до\Image 029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92988" cy="358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7" name="Picture 63" descr="D:\_Папа-адм\Desktop\Алгоритмизация (през)\коридор до\Image 031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92988" cy="358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 descr="D:\_Папа-адм\Desktop\Алгоритмизация (през)\коридор до\Image 032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92988" cy="358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9" name="Picture 65" descr="D:\_Папа-адм\Desktop\Алгоритмизация (през)\коридор до\Image 033.pn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8892988" cy="358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96897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241300" y="115888"/>
            <a:ext cx="771507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0000"/>
                </a:solidFill>
              </a:rPr>
              <a:t>Задача. </a:t>
            </a:r>
            <a:r>
              <a:rPr lang="ru-RU" dirty="0">
                <a:solidFill>
                  <a:srgbClr val="330066"/>
                </a:solidFill>
              </a:rPr>
              <a:t>Лыжник в первый день тренировок пробежал 10 км. </a:t>
            </a:r>
            <a:br>
              <a:rPr lang="ru-RU" dirty="0">
                <a:solidFill>
                  <a:srgbClr val="330066"/>
                </a:solidFill>
              </a:rPr>
            </a:br>
            <a:r>
              <a:rPr lang="ru-RU" dirty="0">
                <a:solidFill>
                  <a:srgbClr val="330066"/>
                </a:solidFill>
              </a:rPr>
              <a:t>Каждый следующий день он увеличивал пройденное расстояние</a:t>
            </a:r>
            <a:br>
              <a:rPr lang="ru-RU" dirty="0">
                <a:solidFill>
                  <a:srgbClr val="330066"/>
                </a:solidFill>
              </a:rPr>
            </a:br>
            <a:r>
              <a:rPr lang="ru-RU" dirty="0">
                <a:solidFill>
                  <a:srgbClr val="330066"/>
                </a:solidFill>
              </a:rPr>
              <a:t>на 10% от пройденного в предыдущий день. </a:t>
            </a:r>
            <a:r>
              <a:rPr lang="ru-RU" dirty="0" smtClean="0">
                <a:solidFill>
                  <a:srgbClr val="330066"/>
                </a:solidFill>
              </a:rPr>
              <a:t>При достижении 25 км увеличение дистанции должно прекратиться. В </a:t>
            </a:r>
            <a:r>
              <a:rPr lang="ru-RU" dirty="0">
                <a:solidFill>
                  <a:srgbClr val="330066"/>
                </a:solidFill>
              </a:rPr>
              <a:t>какой день он пробежит больше </a:t>
            </a:r>
            <a:r>
              <a:rPr lang="ru-RU" dirty="0" smtClean="0">
                <a:solidFill>
                  <a:srgbClr val="330066"/>
                </a:solidFill>
              </a:rPr>
              <a:t>25 </a:t>
            </a:r>
            <a:r>
              <a:rPr lang="ru-RU" dirty="0">
                <a:solidFill>
                  <a:srgbClr val="330066"/>
                </a:solidFill>
              </a:rPr>
              <a:t>км?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71900" y="1852257"/>
            <a:ext cx="5076564" cy="3170099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алг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b="1" dirty="0">
                <a:solidFill>
                  <a:srgbClr val="0000C8"/>
                </a:solidFill>
                <a:latin typeface="Consolas" pitchFamily="49" charset="0"/>
                <a:cs typeface="Consolas" pitchFamily="49" charset="0"/>
              </a:rPr>
              <a:t>Тренировка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нач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b="1" dirty="0">
                <a:solidFill>
                  <a:srgbClr val="C05800"/>
                </a:solidFill>
                <a:latin typeface="Consolas" pitchFamily="49" charset="0"/>
                <a:cs typeface="Consolas" pitchFamily="49" charset="0"/>
              </a:rPr>
              <a:t>цел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д, </a:t>
            </a:r>
            <a:r>
              <a:rPr lang="ru-RU" sz="2000" b="1" dirty="0">
                <a:solidFill>
                  <a:srgbClr val="C05800"/>
                </a:solidFill>
                <a:latin typeface="Consolas" pitchFamily="49" charset="0"/>
                <a:cs typeface="Consolas" pitchFamily="49" charset="0"/>
              </a:rPr>
              <a:t>вещ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р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д:=</a:t>
            </a:r>
            <a:r>
              <a:rPr lang="ru-RU" sz="2000" b="1" dirty="0">
                <a:solidFill>
                  <a:srgbClr val="0095FF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р:=</a:t>
            </a:r>
            <a:r>
              <a:rPr lang="ru-RU" sz="2000" b="1" dirty="0">
                <a:solidFill>
                  <a:srgbClr val="0095FF"/>
                </a:solidFill>
                <a:latin typeface="Consolas" pitchFamily="49" charset="0"/>
                <a:cs typeface="Consolas" pitchFamily="49" charset="0"/>
              </a:rPr>
              <a:t>10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нц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. 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д:=д+</a:t>
            </a:r>
            <a:r>
              <a:rPr lang="ru-RU" sz="2000" b="1" dirty="0">
                <a:solidFill>
                  <a:srgbClr val="0095FF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. 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р:=р+</a:t>
            </a:r>
            <a:r>
              <a:rPr lang="ru-RU" sz="2000" b="1" dirty="0">
                <a:solidFill>
                  <a:srgbClr val="0095FF"/>
                </a:solidFill>
                <a:latin typeface="Consolas" pitchFamily="49" charset="0"/>
                <a:cs typeface="Consolas" pitchFamily="49" charset="0"/>
              </a:rPr>
              <a:t>0.1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*р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кц</a:t>
            </a: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при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р&gt;=</a:t>
            </a:r>
            <a:r>
              <a:rPr lang="ru-RU" sz="2000" b="1" dirty="0">
                <a:solidFill>
                  <a:srgbClr val="0095FF"/>
                </a:solidFill>
                <a:latin typeface="Consolas" pitchFamily="49" charset="0"/>
                <a:cs typeface="Consolas" pitchFamily="49" charset="0"/>
              </a:rPr>
              <a:t>25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вывод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b="1" dirty="0">
                <a:solidFill>
                  <a:srgbClr val="0095FF"/>
                </a:solidFill>
                <a:latin typeface="Consolas" pitchFamily="49" charset="0"/>
                <a:cs typeface="Consolas" pitchFamily="49" charset="0"/>
              </a:rPr>
              <a:t>"25 км будет с "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д, </a:t>
            </a:r>
            <a:r>
              <a:rPr lang="ru-RU" sz="2000" b="1" dirty="0">
                <a:solidFill>
                  <a:srgbClr val="0095FF"/>
                </a:solidFill>
                <a:latin typeface="Consolas" pitchFamily="49" charset="0"/>
                <a:cs typeface="Consolas" pitchFamily="49" charset="0"/>
              </a:rPr>
              <a:t>" дня"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кон</a:t>
            </a:r>
            <a:endParaRPr lang="ru-RU" sz="2000" dirty="0">
              <a:latin typeface="Consolas" pitchFamily="49" charset="0"/>
              <a:cs typeface="Consolas" pitchFamily="49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19115" y="1677646"/>
            <a:ext cx="1880894" cy="4368569"/>
            <a:chOff x="619115" y="1677646"/>
            <a:chExt cx="1880894" cy="4368569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917566" y="1677646"/>
              <a:ext cx="960438" cy="320675"/>
            </a:xfrm>
            <a:prstGeom prst="flowChartTermina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/>
              <a:r>
                <a:rPr lang="ru-RU" sz="1400" dirty="0">
                  <a:solidFill>
                    <a:srgbClr val="000000"/>
                  </a:solidFill>
                </a:rPr>
                <a:t>начало</a:t>
              </a: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376354" y="1990383"/>
              <a:ext cx="0" cy="2635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1376354" y="2541246"/>
              <a:ext cx="0" cy="2619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800091" y="2253908"/>
              <a:ext cx="1152525" cy="287337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/>
              <a:r>
                <a:rPr lang="ru-RU" sz="1400" dirty="0" smtClean="0">
                  <a:solidFill>
                    <a:srgbClr val="000000"/>
                  </a:solidFill>
                </a:rPr>
                <a:t>д</a:t>
              </a:r>
              <a:r>
                <a:rPr lang="en-US" sz="1400" dirty="0" smtClean="0">
                  <a:solidFill>
                    <a:srgbClr val="000000"/>
                  </a:solidFill>
                </a:rPr>
                <a:t> </a:t>
              </a:r>
              <a:r>
                <a:rPr lang="en-US" sz="1400" dirty="0">
                  <a:solidFill>
                    <a:srgbClr val="000000"/>
                  </a:solidFill>
                </a:rPr>
                <a:t>:= </a:t>
              </a:r>
              <a:r>
                <a:rPr lang="ru-RU" sz="14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0" name="AutoShape 9"/>
            <p:cNvSpPr>
              <a:spLocks noChangeAspect="1" noChangeArrowheads="1"/>
            </p:cNvSpPr>
            <p:nvPr/>
          </p:nvSpPr>
          <p:spPr bwMode="auto">
            <a:xfrm>
              <a:off x="744528" y="4446017"/>
              <a:ext cx="1235075" cy="468312"/>
            </a:xfrm>
            <a:prstGeom prst="flowChartDecision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ru-RU" sz="1400" dirty="0" smtClean="0">
                  <a:solidFill>
                    <a:srgbClr val="000000"/>
                  </a:solidFill>
                </a:rPr>
                <a:t>р</a:t>
              </a:r>
              <a:r>
                <a:rPr lang="en-US" sz="1400" dirty="0" smtClean="0">
                  <a:solidFill>
                    <a:srgbClr val="000000"/>
                  </a:solidFill>
                </a:rPr>
                <a:t> </a:t>
              </a:r>
              <a:r>
                <a:rPr lang="en-US" sz="1400" dirty="0" smtClean="0">
                  <a:solidFill>
                    <a:srgbClr val="000000"/>
                  </a:solidFill>
                  <a:cs typeface="Arial" pitchFamily="34" charset="0"/>
                </a:rPr>
                <a:t>≥ </a:t>
              </a:r>
              <a:r>
                <a:rPr lang="ru-RU" sz="1400" dirty="0" smtClean="0">
                  <a:solidFill>
                    <a:srgbClr val="000000"/>
                  </a:solidFill>
                  <a:cs typeface="Arial" pitchFamily="34" charset="0"/>
                </a:rPr>
                <a:t>25</a:t>
              </a:r>
              <a:endParaRPr lang="en-US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" name="Text Box 10"/>
            <p:cNvSpPr txBox="1">
              <a:spLocks noChangeAspect="1" noChangeArrowheads="1"/>
            </p:cNvSpPr>
            <p:nvPr/>
          </p:nvSpPr>
          <p:spPr bwMode="auto">
            <a:xfrm>
              <a:off x="1395466" y="4833801"/>
              <a:ext cx="522288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/>
              <a:r>
                <a:rPr lang="ru-RU" sz="1400" dirty="0">
                  <a:solidFill>
                    <a:srgbClr val="000000"/>
                  </a:solidFill>
                </a:rPr>
                <a:t>да</a:t>
              </a:r>
            </a:p>
          </p:txBody>
        </p:sp>
        <p:sp>
          <p:nvSpPr>
            <p:cNvPr id="12" name="Text Box 11"/>
            <p:cNvSpPr txBox="1">
              <a:spLocks noChangeAspect="1" noChangeArrowheads="1"/>
            </p:cNvSpPr>
            <p:nvPr/>
          </p:nvSpPr>
          <p:spPr bwMode="auto">
            <a:xfrm>
              <a:off x="1878004" y="4381723"/>
              <a:ext cx="522288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/>
              <a:r>
                <a:rPr lang="ru-RU" sz="1400" dirty="0">
                  <a:solidFill>
                    <a:srgbClr val="000000"/>
                  </a:solidFill>
                </a:rPr>
                <a:t>нет</a:t>
              </a: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619115" y="5176266"/>
              <a:ext cx="1485900" cy="287337"/>
            </a:xfrm>
            <a:prstGeom prst="parallelogram">
              <a:avLst>
                <a:gd name="adj" fmla="val 141022"/>
              </a:avLst>
            </a:prstGeom>
            <a:solidFill>
              <a:srgbClr val="FFFF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ru-RU" sz="1200" dirty="0">
                  <a:solidFill>
                    <a:srgbClr val="000000"/>
                  </a:solidFill>
                </a:rPr>
                <a:t>вывод </a:t>
              </a:r>
              <a:r>
                <a:rPr lang="ru-RU" sz="1200" dirty="0" smtClean="0">
                  <a:solidFill>
                    <a:srgbClr val="000000"/>
                  </a:solidFill>
                </a:rPr>
                <a:t> д</a:t>
              </a:r>
              <a:endParaRPr lang="ru-RU" sz="1200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744529" y="3893567"/>
              <a:ext cx="1235075" cy="287337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/>
              <a:r>
                <a:rPr lang="ru-RU" sz="1400" dirty="0" smtClean="0">
                  <a:solidFill>
                    <a:srgbClr val="000000"/>
                  </a:solidFill>
                </a:rPr>
                <a:t>р</a:t>
              </a:r>
              <a:r>
                <a:rPr lang="en-US" sz="1400" dirty="0" smtClean="0">
                  <a:solidFill>
                    <a:srgbClr val="000000"/>
                  </a:solidFill>
                </a:rPr>
                <a:t>:=</a:t>
              </a:r>
              <a:r>
                <a:rPr lang="ru-RU" sz="1400" dirty="0" smtClean="0">
                  <a:solidFill>
                    <a:srgbClr val="000000"/>
                  </a:solidFill>
                </a:rPr>
                <a:t>р</a:t>
              </a:r>
              <a:r>
                <a:rPr lang="en-US" sz="1400" dirty="0" smtClean="0">
                  <a:solidFill>
                    <a:srgbClr val="000000"/>
                  </a:solidFill>
                </a:rPr>
                <a:t>+0,1</a:t>
              </a:r>
              <a:r>
                <a:rPr lang="ru-RU" sz="1400" dirty="0" smtClean="0">
                  <a:solidFill>
                    <a:srgbClr val="000000"/>
                  </a:solidFill>
                  <a:cs typeface="Arial" pitchFamily="34" charset="0"/>
                </a:rPr>
                <a:t>*</a:t>
              </a:r>
              <a:r>
                <a:rPr lang="ru-RU" sz="1400" dirty="0" smtClean="0">
                  <a:solidFill>
                    <a:srgbClr val="000000"/>
                  </a:solidFill>
                </a:rPr>
                <a:t>р</a:t>
              </a: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1376354" y="4184080"/>
              <a:ext cx="0" cy="2619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881846" y="5725540"/>
              <a:ext cx="960438" cy="320675"/>
            </a:xfrm>
            <a:prstGeom prst="flowChartTerminator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/>
              <a:r>
                <a:rPr lang="ru-RU" sz="1400" dirty="0">
                  <a:solidFill>
                    <a:srgbClr val="000000"/>
                  </a:solidFill>
                </a:rPr>
                <a:t>конец</a:t>
              </a: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744529" y="3356992"/>
              <a:ext cx="1235075" cy="287337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/>
              <a:r>
                <a:rPr lang="ru-RU" sz="1400" dirty="0" smtClean="0">
                  <a:solidFill>
                    <a:srgbClr val="000000"/>
                  </a:solidFill>
                </a:rPr>
                <a:t>д</a:t>
              </a:r>
              <a:r>
                <a:rPr lang="en-US" sz="1400" dirty="0" smtClean="0">
                  <a:solidFill>
                    <a:srgbClr val="000000"/>
                  </a:solidFill>
                </a:rPr>
                <a:t> </a:t>
              </a:r>
              <a:r>
                <a:rPr lang="en-US" sz="1400" dirty="0">
                  <a:solidFill>
                    <a:srgbClr val="000000"/>
                  </a:solidFill>
                </a:rPr>
                <a:t>:= </a:t>
              </a:r>
              <a:r>
                <a:rPr lang="ru-RU" sz="1400" dirty="0" smtClean="0">
                  <a:solidFill>
                    <a:srgbClr val="000000"/>
                  </a:solidFill>
                </a:rPr>
                <a:t>д</a:t>
              </a:r>
              <a:r>
                <a:rPr lang="en-US" sz="1400" dirty="0" smtClean="0">
                  <a:solidFill>
                    <a:srgbClr val="000000"/>
                  </a:solidFill>
                </a:rPr>
                <a:t>+1</a:t>
              </a:r>
              <a:endParaRPr lang="ru-RU" sz="140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1374766" y="3634805"/>
              <a:ext cx="0" cy="2619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1374766" y="3080996"/>
              <a:ext cx="0" cy="2619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798504" y="2793658"/>
              <a:ext cx="1152525" cy="287337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/>
              <a:r>
                <a:rPr lang="ru-RU" sz="1400" dirty="0" smtClean="0">
                  <a:solidFill>
                    <a:srgbClr val="000000"/>
                  </a:solidFill>
                </a:rPr>
                <a:t>р</a:t>
              </a:r>
              <a:r>
                <a:rPr lang="en-US" sz="1400" dirty="0" smtClean="0">
                  <a:solidFill>
                    <a:srgbClr val="000000"/>
                  </a:solidFill>
                </a:rPr>
                <a:t> </a:t>
              </a:r>
              <a:r>
                <a:rPr lang="en-US" sz="1400" dirty="0">
                  <a:solidFill>
                    <a:srgbClr val="000000"/>
                  </a:solidFill>
                </a:rPr>
                <a:t>:= </a:t>
              </a:r>
              <a:r>
                <a:rPr lang="ru-RU" sz="1400" dirty="0">
                  <a:solidFill>
                    <a:srgbClr val="000000"/>
                  </a:solidFill>
                </a:rPr>
                <a:t>1</a:t>
              </a:r>
              <a:r>
                <a:rPr lang="en-US" sz="1400" dirty="0">
                  <a:solidFill>
                    <a:srgbClr val="000000"/>
                  </a:solidFill>
                </a:rPr>
                <a:t>0</a:t>
              </a: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24" name="Line 15"/>
            <p:cNvSpPr>
              <a:spLocks noChangeShapeType="1"/>
            </p:cNvSpPr>
            <p:nvPr/>
          </p:nvSpPr>
          <p:spPr bwMode="auto">
            <a:xfrm>
              <a:off x="1376354" y="4914329"/>
              <a:ext cx="0" cy="2619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" name="Line 15"/>
            <p:cNvSpPr>
              <a:spLocks noChangeShapeType="1"/>
            </p:cNvSpPr>
            <p:nvPr/>
          </p:nvSpPr>
          <p:spPr bwMode="auto">
            <a:xfrm>
              <a:off x="1376354" y="5463603"/>
              <a:ext cx="0" cy="2619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" name="Полилиния 2"/>
            <p:cNvSpPr/>
            <p:nvPr/>
          </p:nvSpPr>
          <p:spPr>
            <a:xfrm>
              <a:off x="1381328" y="3219855"/>
              <a:ext cx="1118681" cy="1459149"/>
            </a:xfrm>
            <a:custGeom>
              <a:avLst/>
              <a:gdLst>
                <a:gd name="connsiteX0" fmla="*/ 593387 w 1118681"/>
                <a:gd name="connsiteY0" fmla="*/ 1459149 h 1459149"/>
                <a:gd name="connsiteX1" fmla="*/ 1118681 w 1118681"/>
                <a:gd name="connsiteY1" fmla="*/ 1459149 h 1459149"/>
                <a:gd name="connsiteX2" fmla="*/ 1118681 w 1118681"/>
                <a:gd name="connsiteY2" fmla="*/ 0 h 1459149"/>
                <a:gd name="connsiteX3" fmla="*/ 0 w 1118681"/>
                <a:gd name="connsiteY3" fmla="*/ 0 h 145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8681" h="1459149">
                  <a:moveTo>
                    <a:pt x="593387" y="1459149"/>
                  </a:moveTo>
                  <a:lnTo>
                    <a:pt x="1118681" y="1459149"/>
                  </a:lnTo>
                  <a:lnTo>
                    <a:pt x="1118681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3675112" y="5610113"/>
            <a:ext cx="5076564" cy="369332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onsolas" pitchFamily="49" charset="0"/>
                <a:cs typeface="Consolas" pitchFamily="49" charset="0"/>
              </a:rPr>
              <a:t>25 км будет с 11 дня</a:t>
            </a:r>
          </a:p>
        </p:txBody>
      </p:sp>
    </p:spTree>
    <p:extLst>
      <p:ext uri="{BB962C8B-B14F-4D97-AF65-F5344CB8AC3E}">
        <p14:creationId xmlns:p14="http://schemas.microsoft.com/office/powerpoint/2010/main" val="115260199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1300" y="115888"/>
            <a:ext cx="7740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eaLnBrk="1" hangingPunct="1"/>
            <a:r>
              <a:rPr lang="ru-RU" b="1" dirty="0">
                <a:solidFill>
                  <a:srgbClr val="000000"/>
                </a:solidFill>
              </a:rPr>
              <a:t>Задача</a:t>
            </a:r>
            <a:r>
              <a:rPr lang="ru-RU" b="1" dirty="0" smtClean="0">
                <a:solidFill>
                  <a:srgbClr val="000000"/>
                </a:solidFill>
              </a:rPr>
              <a:t>. </a:t>
            </a:r>
            <a:r>
              <a:rPr lang="ru-RU" dirty="0">
                <a:solidFill>
                  <a:srgbClr val="000000"/>
                </a:solidFill>
              </a:rPr>
              <a:t>Дан алгоритм </a:t>
            </a:r>
            <a:r>
              <a:rPr lang="ru-RU" dirty="0" smtClean="0">
                <a:solidFill>
                  <a:srgbClr val="000000"/>
                </a:solidFill>
              </a:rPr>
              <a:t>вычисления степеней числа 2. </a:t>
            </a:r>
            <a:r>
              <a:rPr lang="ru-RU" dirty="0">
                <a:solidFill>
                  <a:srgbClr val="000000"/>
                </a:solidFill>
              </a:rPr>
              <a:t>Составьте таблицу значений переменных этого </a:t>
            </a:r>
            <a:r>
              <a:rPr lang="ru-RU" dirty="0" smtClean="0">
                <a:solidFill>
                  <a:srgbClr val="000000"/>
                </a:solidFill>
              </a:rPr>
              <a:t>алгоритма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при</a:t>
            </a:r>
            <a:r>
              <a:rPr lang="en-US" dirty="0" smtClean="0">
                <a:solidFill>
                  <a:srgbClr val="000000"/>
                </a:solidFill>
              </a:rPr>
              <a:t> x = 0, 1, 2, </a:t>
            </a:r>
            <a:r>
              <a:rPr lang="ru-RU" dirty="0" smtClean="0">
                <a:solidFill>
                  <a:srgbClr val="000000"/>
                </a:solidFill>
              </a:rPr>
              <a:t>3.</a:t>
            </a:r>
            <a:endParaRPr lang="ru-RU" dirty="0">
              <a:solidFill>
                <a:srgbClr val="000000"/>
              </a:solidFill>
            </a:endParaRPr>
          </a:p>
        </p:txBody>
      </p:sp>
      <p:graphicFrame>
        <p:nvGraphicFramePr>
          <p:cNvPr id="28" name="Group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50113"/>
              </p:ext>
            </p:extLst>
          </p:nvPr>
        </p:nvGraphicFramePr>
        <p:xfrm>
          <a:off x="3183552" y="858258"/>
          <a:ext cx="4088748" cy="5212338"/>
        </p:xfrm>
        <a:graphic>
          <a:graphicData uri="http://schemas.openxmlformats.org/drawingml/2006/table">
            <a:tbl>
              <a:tblPr/>
              <a:tblGrid>
                <a:gridCol w="740376"/>
                <a:gridCol w="1008112"/>
                <a:gridCol w="1008112"/>
                <a:gridCol w="1332148"/>
              </a:tblGrid>
              <a:tr h="304817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Шаг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алго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ритма</a:t>
                      </a: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Переменная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Условие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 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</a:tr>
              <a:tr h="3352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y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Text Box 155"/>
          <p:cNvSpPr txBox="1">
            <a:spLocks noChangeArrowheads="1"/>
          </p:cNvSpPr>
          <p:nvPr/>
        </p:nvSpPr>
        <p:spPr bwMode="auto">
          <a:xfrm>
            <a:off x="4211960" y="1592796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-</a:t>
            </a:r>
            <a:endParaRPr lang="ru-RU" sz="1500" dirty="0"/>
          </a:p>
        </p:txBody>
      </p:sp>
      <p:sp>
        <p:nvSpPr>
          <p:cNvPr id="32" name="Text Box 155"/>
          <p:cNvSpPr txBox="1">
            <a:spLocks noChangeArrowheads="1"/>
          </p:cNvSpPr>
          <p:nvPr/>
        </p:nvSpPr>
        <p:spPr bwMode="auto">
          <a:xfrm>
            <a:off x="5220072" y="1592796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-</a:t>
            </a:r>
            <a:endParaRPr lang="ru-RU" sz="1500" dirty="0"/>
          </a:p>
        </p:txBody>
      </p:sp>
      <p:sp>
        <p:nvSpPr>
          <p:cNvPr id="33" name="Text Box 155"/>
          <p:cNvSpPr txBox="1">
            <a:spLocks noChangeArrowheads="1"/>
          </p:cNvSpPr>
          <p:nvPr/>
        </p:nvSpPr>
        <p:spPr bwMode="auto">
          <a:xfrm>
            <a:off x="4210139" y="1623145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0</a:t>
            </a:r>
            <a:endParaRPr lang="ru-RU" sz="1500" dirty="0"/>
          </a:p>
        </p:txBody>
      </p:sp>
      <p:sp>
        <p:nvSpPr>
          <p:cNvPr id="34" name="Text Box 155"/>
          <p:cNvSpPr txBox="1">
            <a:spLocks noChangeArrowheads="1"/>
          </p:cNvSpPr>
          <p:nvPr/>
        </p:nvSpPr>
        <p:spPr bwMode="auto">
          <a:xfrm>
            <a:off x="5220072" y="1937656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1500" dirty="0" smtClean="0"/>
              <a:t>1</a:t>
            </a:r>
            <a:endParaRPr lang="ru-RU" sz="1500" dirty="0"/>
          </a:p>
        </p:txBody>
      </p:sp>
      <p:sp>
        <p:nvSpPr>
          <p:cNvPr id="35" name="Text Box 197"/>
          <p:cNvSpPr txBox="1">
            <a:spLocks noChangeArrowheads="1"/>
          </p:cNvSpPr>
          <p:nvPr/>
        </p:nvSpPr>
        <p:spPr bwMode="auto">
          <a:xfrm>
            <a:off x="6012051" y="2902335"/>
            <a:ext cx="12239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500" dirty="0" smtClean="0"/>
              <a:t>1 &gt; </a:t>
            </a:r>
            <a:r>
              <a:rPr lang="ru-RU" sz="1500" dirty="0" smtClean="0"/>
              <a:t>3 (Нет)</a:t>
            </a:r>
            <a:endParaRPr lang="ru-RU" sz="1500" dirty="0"/>
          </a:p>
        </p:txBody>
      </p:sp>
      <p:sp>
        <p:nvSpPr>
          <p:cNvPr id="36" name="Text Box 155"/>
          <p:cNvSpPr txBox="1">
            <a:spLocks noChangeArrowheads="1"/>
          </p:cNvSpPr>
          <p:nvPr/>
        </p:nvSpPr>
        <p:spPr bwMode="auto">
          <a:xfrm>
            <a:off x="4210139" y="2262735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1</a:t>
            </a:r>
            <a:endParaRPr lang="ru-RU" sz="1500" dirty="0"/>
          </a:p>
        </p:txBody>
      </p:sp>
      <p:sp>
        <p:nvSpPr>
          <p:cNvPr id="37" name="Text Box 155"/>
          <p:cNvSpPr txBox="1">
            <a:spLocks noChangeArrowheads="1"/>
          </p:cNvSpPr>
          <p:nvPr/>
        </p:nvSpPr>
        <p:spPr bwMode="auto">
          <a:xfrm>
            <a:off x="5209414" y="2578299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2</a:t>
            </a:r>
            <a:endParaRPr lang="ru-RU" sz="1500" dirty="0"/>
          </a:p>
        </p:txBody>
      </p:sp>
      <p:sp>
        <p:nvSpPr>
          <p:cNvPr id="38" name="AutoShape 5"/>
          <p:cNvSpPr>
            <a:spLocks noChangeArrowheads="1"/>
          </p:cNvSpPr>
          <p:nvPr/>
        </p:nvSpPr>
        <p:spPr bwMode="auto">
          <a:xfrm>
            <a:off x="827584" y="1200931"/>
            <a:ext cx="960438" cy="320675"/>
          </a:xfrm>
          <a:prstGeom prst="flowChartTerminator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ru-RU" sz="1400" dirty="0">
                <a:solidFill>
                  <a:srgbClr val="000000"/>
                </a:solidFill>
              </a:rPr>
              <a:t>начало</a:t>
            </a:r>
          </a:p>
        </p:txBody>
      </p:sp>
      <p:sp>
        <p:nvSpPr>
          <p:cNvPr id="39" name="Line 6"/>
          <p:cNvSpPr>
            <a:spLocks noChangeShapeType="1"/>
          </p:cNvSpPr>
          <p:nvPr/>
        </p:nvSpPr>
        <p:spPr bwMode="auto">
          <a:xfrm>
            <a:off x="1286372" y="1513668"/>
            <a:ext cx="0" cy="263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0" name="Line 7"/>
          <p:cNvSpPr>
            <a:spLocks noChangeShapeType="1"/>
          </p:cNvSpPr>
          <p:nvPr/>
        </p:nvSpPr>
        <p:spPr bwMode="auto">
          <a:xfrm>
            <a:off x="1286372" y="2064531"/>
            <a:ext cx="0" cy="261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1" name="Rectangle 8"/>
          <p:cNvSpPr>
            <a:spLocks noChangeArrowheads="1"/>
          </p:cNvSpPr>
          <p:nvPr/>
        </p:nvSpPr>
        <p:spPr bwMode="auto">
          <a:xfrm>
            <a:off x="710109" y="1777193"/>
            <a:ext cx="1152525" cy="287337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x </a:t>
            </a:r>
            <a:r>
              <a:rPr lang="en-US" sz="1400" dirty="0">
                <a:solidFill>
                  <a:srgbClr val="000000"/>
                </a:solidFill>
              </a:rPr>
              <a:t>:= </a:t>
            </a:r>
            <a:r>
              <a:rPr lang="en-US" sz="1400" dirty="0" smtClean="0">
                <a:solidFill>
                  <a:srgbClr val="000000"/>
                </a:solidFill>
              </a:rPr>
              <a:t>0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42" name="AutoShape 9"/>
          <p:cNvSpPr>
            <a:spLocks noChangeAspect="1" noChangeArrowheads="1"/>
          </p:cNvSpPr>
          <p:nvPr/>
        </p:nvSpPr>
        <p:spPr bwMode="auto">
          <a:xfrm>
            <a:off x="667246" y="4518576"/>
            <a:ext cx="1235075" cy="468312"/>
          </a:xfrm>
          <a:prstGeom prst="flowChartDecision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x </a:t>
            </a:r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&gt; 3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3" name="Text Box 10"/>
          <p:cNvSpPr txBox="1">
            <a:spLocks noChangeAspect="1" noChangeArrowheads="1"/>
          </p:cNvSpPr>
          <p:nvPr/>
        </p:nvSpPr>
        <p:spPr bwMode="auto">
          <a:xfrm>
            <a:off x="1318184" y="4906360"/>
            <a:ext cx="522288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ru-RU" sz="1400" dirty="0">
                <a:solidFill>
                  <a:srgbClr val="000000"/>
                </a:solidFill>
              </a:rPr>
              <a:t>да</a:t>
            </a:r>
          </a:p>
        </p:txBody>
      </p:sp>
      <p:sp>
        <p:nvSpPr>
          <p:cNvPr id="44" name="Text Box 11"/>
          <p:cNvSpPr txBox="1">
            <a:spLocks noChangeAspect="1" noChangeArrowheads="1"/>
          </p:cNvSpPr>
          <p:nvPr/>
        </p:nvSpPr>
        <p:spPr bwMode="auto">
          <a:xfrm>
            <a:off x="1800722" y="4454282"/>
            <a:ext cx="522288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ru-RU" sz="1400" dirty="0">
                <a:solidFill>
                  <a:srgbClr val="000000"/>
                </a:solidFill>
              </a:rPr>
              <a:t>нет</a:t>
            </a:r>
          </a:p>
        </p:txBody>
      </p:sp>
      <p:sp>
        <p:nvSpPr>
          <p:cNvPr id="45" name="AutoShape 13"/>
          <p:cNvSpPr>
            <a:spLocks noChangeArrowheads="1"/>
          </p:cNvSpPr>
          <p:nvPr/>
        </p:nvSpPr>
        <p:spPr bwMode="auto">
          <a:xfrm>
            <a:off x="529134" y="2869641"/>
            <a:ext cx="1485900" cy="287337"/>
          </a:xfrm>
          <a:prstGeom prst="parallelogram">
            <a:avLst>
              <a:gd name="adj" fmla="val 141022"/>
            </a:avLst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ru-RU" sz="1200" dirty="0">
                <a:solidFill>
                  <a:srgbClr val="000000"/>
                </a:solidFill>
              </a:rPr>
              <a:t>вывод </a:t>
            </a:r>
            <a:r>
              <a:rPr lang="ru-RU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x, y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46" name="Rectangle 14"/>
          <p:cNvSpPr>
            <a:spLocks noChangeArrowheads="1"/>
          </p:cNvSpPr>
          <p:nvPr/>
        </p:nvSpPr>
        <p:spPr bwMode="auto">
          <a:xfrm>
            <a:off x="654547" y="3982589"/>
            <a:ext cx="1235075" cy="287337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y:=y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*</a:t>
            </a:r>
            <a:r>
              <a:rPr lang="en-US" sz="1400" dirty="0" smtClean="0">
                <a:solidFill>
                  <a:srgbClr val="000000"/>
                </a:solidFill>
              </a:rPr>
              <a:t>2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47" name="Line 15"/>
          <p:cNvSpPr>
            <a:spLocks noChangeShapeType="1"/>
          </p:cNvSpPr>
          <p:nvPr/>
        </p:nvSpPr>
        <p:spPr bwMode="auto">
          <a:xfrm>
            <a:off x="1286372" y="4273102"/>
            <a:ext cx="0" cy="261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8" name="AutoShape 18"/>
          <p:cNvSpPr>
            <a:spLocks noChangeArrowheads="1"/>
          </p:cNvSpPr>
          <p:nvPr/>
        </p:nvSpPr>
        <p:spPr bwMode="auto">
          <a:xfrm>
            <a:off x="837531" y="5249810"/>
            <a:ext cx="960438" cy="320675"/>
          </a:xfrm>
          <a:prstGeom prst="flowChartTerminator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ru-RU" sz="1400" dirty="0">
                <a:solidFill>
                  <a:srgbClr val="000000"/>
                </a:solidFill>
              </a:rPr>
              <a:t>конец</a:t>
            </a:r>
          </a:p>
        </p:txBody>
      </p:sp>
      <p:sp>
        <p:nvSpPr>
          <p:cNvPr id="49" name="Rectangle 19"/>
          <p:cNvSpPr>
            <a:spLocks noChangeArrowheads="1"/>
          </p:cNvSpPr>
          <p:nvPr/>
        </p:nvSpPr>
        <p:spPr bwMode="auto">
          <a:xfrm>
            <a:off x="654547" y="3446014"/>
            <a:ext cx="1235075" cy="287337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x </a:t>
            </a:r>
            <a:r>
              <a:rPr lang="en-US" sz="1400" dirty="0">
                <a:solidFill>
                  <a:srgbClr val="000000"/>
                </a:solidFill>
              </a:rPr>
              <a:t>:= </a:t>
            </a:r>
            <a:r>
              <a:rPr lang="en-US" sz="1400" dirty="0" smtClean="0">
                <a:solidFill>
                  <a:srgbClr val="000000"/>
                </a:solidFill>
              </a:rPr>
              <a:t>x+1</a:t>
            </a:r>
            <a:endParaRPr lang="ru-RU" sz="1400" baseline="30000" dirty="0">
              <a:solidFill>
                <a:srgbClr val="000000"/>
              </a:solidFill>
            </a:endParaRPr>
          </a:p>
        </p:txBody>
      </p:sp>
      <p:sp>
        <p:nvSpPr>
          <p:cNvPr id="50" name="Line 20"/>
          <p:cNvSpPr>
            <a:spLocks noChangeShapeType="1"/>
          </p:cNvSpPr>
          <p:nvPr/>
        </p:nvSpPr>
        <p:spPr bwMode="auto">
          <a:xfrm>
            <a:off x="1284784" y="3723827"/>
            <a:ext cx="0" cy="261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1" name="Line 23"/>
          <p:cNvSpPr>
            <a:spLocks noChangeShapeType="1"/>
          </p:cNvSpPr>
          <p:nvPr/>
        </p:nvSpPr>
        <p:spPr bwMode="auto">
          <a:xfrm>
            <a:off x="1284784" y="2604281"/>
            <a:ext cx="0" cy="261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708522" y="2316943"/>
            <a:ext cx="1152525" cy="287337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y </a:t>
            </a:r>
            <a:r>
              <a:rPr lang="en-US" sz="1400" dirty="0">
                <a:solidFill>
                  <a:srgbClr val="000000"/>
                </a:solidFill>
              </a:rPr>
              <a:t>:= </a:t>
            </a:r>
            <a:r>
              <a:rPr lang="ru-RU" sz="1400" dirty="0" smtClean="0">
                <a:solidFill>
                  <a:srgbClr val="000000"/>
                </a:solidFill>
              </a:rPr>
              <a:t>1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53" name="Line 15"/>
          <p:cNvSpPr>
            <a:spLocks noChangeShapeType="1"/>
          </p:cNvSpPr>
          <p:nvPr/>
        </p:nvSpPr>
        <p:spPr bwMode="auto">
          <a:xfrm>
            <a:off x="1299072" y="4986888"/>
            <a:ext cx="0" cy="261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4" name="Line 15"/>
          <p:cNvSpPr>
            <a:spLocks noChangeShapeType="1"/>
          </p:cNvSpPr>
          <p:nvPr/>
        </p:nvSpPr>
        <p:spPr bwMode="auto">
          <a:xfrm>
            <a:off x="1268678" y="3156979"/>
            <a:ext cx="0" cy="28903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5" name="Полилиния 54"/>
          <p:cNvSpPr/>
          <p:nvPr/>
        </p:nvSpPr>
        <p:spPr>
          <a:xfrm>
            <a:off x="1291346" y="2743140"/>
            <a:ext cx="1118681" cy="2009592"/>
          </a:xfrm>
          <a:custGeom>
            <a:avLst/>
            <a:gdLst>
              <a:gd name="connsiteX0" fmla="*/ 593387 w 1118681"/>
              <a:gd name="connsiteY0" fmla="*/ 1459149 h 1459149"/>
              <a:gd name="connsiteX1" fmla="*/ 1118681 w 1118681"/>
              <a:gd name="connsiteY1" fmla="*/ 1459149 h 1459149"/>
              <a:gd name="connsiteX2" fmla="*/ 1118681 w 1118681"/>
              <a:gd name="connsiteY2" fmla="*/ 0 h 1459149"/>
              <a:gd name="connsiteX3" fmla="*/ 0 w 1118681"/>
              <a:gd name="connsiteY3" fmla="*/ 0 h 1459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681" h="1459149">
                <a:moveTo>
                  <a:pt x="593387" y="1459149"/>
                </a:moveTo>
                <a:lnTo>
                  <a:pt x="1118681" y="1459149"/>
                </a:lnTo>
                <a:lnTo>
                  <a:pt x="1118681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7981950" y="2902335"/>
            <a:ext cx="982538" cy="1754326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Consolas" pitchFamily="49" charset="0"/>
                <a:cs typeface="Consolas" pitchFamily="49" charset="0"/>
              </a:rPr>
              <a:t>0 1</a:t>
            </a:r>
          </a:p>
          <a:p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endParaRPr lang="en-US" dirty="0">
              <a:latin typeface="Consolas" pitchFamily="49" charset="0"/>
              <a:cs typeface="Consolas" pitchFamily="49" charset="0"/>
            </a:endParaRPr>
          </a:p>
          <a:p>
            <a:endParaRPr lang="ru-RU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22123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  <p:bldP spid="35" grpId="0"/>
      <p:bldP spid="36" grpId="0"/>
      <p:bldP spid="37" grpId="0"/>
      <p:bldP spid="41" grpId="0" animBg="1"/>
      <p:bldP spid="42" grpId="0" animBg="1"/>
      <p:bldP spid="44" grpId="0"/>
      <p:bldP spid="45" grpId="0" animBg="1"/>
      <p:bldP spid="46" grpId="0" animBg="1"/>
      <p:bldP spid="49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155"/>
          <p:cNvSpPr txBox="1">
            <a:spLocks noChangeArrowheads="1"/>
          </p:cNvSpPr>
          <p:nvPr/>
        </p:nvSpPr>
        <p:spPr bwMode="auto">
          <a:xfrm>
            <a:off x="4210139" y="1623145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0</a:t>
            </a:r>
            <a:endParaRPr lang="ru-RU" sz="1500" dirty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1300" y="115888"/>
            <a:ext cx="7740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eaLnBrk="1" hangingPunct="1"/>
            <a:r>
              <a:rPr lang="ru-RU" b="1" dirty="0">
                <a:solidFill>
                  <a:srgbClr val="000000"/>
                </a:solidFill>
              </a:rPr>
              <a:t>Задача</a:t>
            </a:r>
            <a:r>
              <a:rPr lang="ru-RU" b="1" dirty="0" smtClean="0">
                <a:solidFill>
                  <a:srgbClr val="000000"/>
                </a:solidFill>
              </a:rPr>
              <a:t>. </a:t>
            </a:r>
            <a:r>
              <a:rPr lang="ru-RU" dirty="0">
                <a:solidFill>
                  <a:srgbClr val="000000"/>
                </a:solidFill>
              </a:rPr>
              <a:t>Дан алгоритм </a:t>
            </a:r>
            <a:r>
              <a:rPr lang="ru-RU" dirty="0" smtClean="0">
                <a:solidFill>
                  <a:srgbClr val="000000"/>
                </a:solidFill>
              </a:rPr>
              <a:t>вычисления степеней числа 2. </a:t>
            </a:r>
            <a:r>
              <a:rPr lang="ru-RU" dirty="0">
                <a:solidFill>
                  <a:srgbClr val="000000"/>
                </a:solidFill>
              </a:rPr>
              <a:t>Составьте таблицу значений переменных этого </a:t>
            </a:r>
            <a:r>
              <a:rPr lang="ru-RU" dirty="0" smtClean="0">
                <a:solidFill>
                  <a:srgbClr val="000000"/>
                </a:solidFill>
              </a:rPr>
              <a:t>алгоритма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при</a:t>
            </a:r>
            <a:r>
              <a:rPr lang="en-US" dirty="0" smtClean="0">
                <a:solidFill>
                  <a:srgbClr val="000000"/>
                </a:solidFill>
              </a:rPr>
              <a:t> x = 0, 1, 2, </a:t>
            </a:r>
            <a:r>
              <a:rPr lang="ru-RU" dirty="0" smtClean="0">
                <a:solidFill>
                  <a:srgbClr val="000000"/>
                </a:solidFill>
              </a:rPr>
              <a:t>3.</a:t>
            </a:r>
            <a:endParaRPr lang="ru-RU" dirty="0">
              <a:solidFill>
                <a:srgbClr val="000000"/>
              </a:solidFill>
            </a:endParaRPr>
          </a:p>
        </p:txBody>
      </p:sp>
      <p:graphicFrame>
        <p:nvGraphicFramePr>
          <p:cNvPr id="28" name="Group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547399"/>
              </p:ext>
            </p:extLst>
          </p:nvPr>
        </p:nvGraphicFramePr>
        <p:xfrm>
          <a:off x="3183552" y="858258"/>
          <a:ext cx="4088748" cy="5212338"/>
        </p:xfrm>
        <a:graphic>
          <a:graphicData uri="http://schemas.openxmlformats.org/drawingml/2006/table">
            <a:tbl>
              <a:tblPr/>
              <a:tblGrid>
                <a:gridCol w="740376"/>
                <a:gridCol w="1008112"/>
                <a:gridCol w="1008112"/>
                <a:gridCol w="1332148"/>
              </a:tblGrid>
              <a:tr h="304817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Шаг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алго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ритма</a:t>
                      </a: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Переменная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Условие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 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</a:tr>
              <a:tr h="3352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y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" name="Text Box 155"/>
          <p:cNvSpPr txBox="1">
            <a:spLocks noChangeArrowheads="1"/>
          </p:cNvSpPr>
          <p:nvPr/>
        </p:nvSpPr>
        <p:spPr bwMode="auto">
          <a:xfrm>
            <a:off x="5220072" y="1592796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-</a:t>
            </a:r>
            <a:endParaRPr lang="ru-RU" sz="1500" dirty="0"/>
          </a:p>
        </p:txBody>
      </p:sp>
      <p:sp>
        <p:nvSpPr>
          <p:cNvPr id="34" name="Text Box 155"/>
          <p:cNvSpPr txBox="1">
            <a:spLocks noChangeArrowheads="1"/>
          </p:cNvSpPr>
          <p:nvPr/>
        </p:nvSpPr>
        <p:spPr bwMode="auto">
          <a:xfrm>
            <a:off x="5220072" y="1937656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1500" dirty="0" smtClean="0"/>
              <a:t>1</a:t>
            </a:r>
            <a:endParaRPr lang="ru-RU" sz="1500" dirty="0"/>
          </a:p>
        </p:txBody>
      </p:sp>
      <p:sp>
        <p:nvSpPr>
          <p:cNvPr id="35" name="Text Box 197"/>
          <p:cNvSpPr txBox="1">
            <a:spLocks noChangeArrowheads="1"/>
          </p:cNvSpPr>
          <p:nvPr/>
        </p:nvSpPr>
        <p:spPr bwMode="auto">
          <a:xfrm>
            <a:off x="6012051" y="2902335"/>
            <a:ext cx="12239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500" dirty="0" smtClean="0"/>
              <a:t>1 &gt; </a:t>
            </a:r>
            <a:r>
              <a:rPr lang="ru-RU" sz="1500" dirty="0" smtClean="0"/>
              <a:t>3 (Нет)</a:t>
            </a:r>
            <a:endParaRPr lang="ru-RU" sz="1500" dirty="0"/>
          </a:p>
        </p:txBody>
      </p:sp>
      <p:sp>
        <p:nvSpPr>
          <p:cNvPr id="36" name="Text Box 155"/>
          <p:cNvSpPr txBox="1">
            <a:spLocks noChangeArrowheads="1"/>
          </p:cNvSpPr>
          <p:nvPr/>
        </p:nvSpPr>
        <p:spPr bwMode="auto">
          <a:xfrm>
            <a:off x="4210139" y="2262735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1</a:t>
            </a:r>
            <a:endParaRPr lang="ru-RU" sz="1500" dirty="0"/>
          </a:p>
        </p:txBody>
      </p:sp>
      <p:sp>
        <p:nvSpPr>
          <p:cNvPr id="37" name="Text Box 155"/>
          <p:cNvSpPr txBox="1">
            <a:spLocks noChangeArrowheads="1"/>
          </p:cNvSpPr>
          <p:nvPr/>
        </p:nvSpPr>
        <p:spPr bwMode="auto">
          <a:xfrm>
            <a:off x="5209414" y="2578299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2</a:t>
            </a:r>
            <a:endParaRPr lang="ru-RU" sz="1500" dirty="0"/>
          </a:p>
        </p:txBody>
      </p:sp>
      <p:sp>
        <p:nvSpPr>
          <p:cNvPr id="38" name="AutoShape 5"/>
          <p:cNvSpPr>
            <a:spLocks noChangeArrowheads="1"/>
          </p:cNvSpPr>
          <p:nvPr/>
        </p:nvSpPr>
        <p:spPr bwMode="auto">
          <a:xfrm>
            <a:off x="827584" y="1200931"/>
            <a:ext cx="960438" cy="320675"/>
          </a:xfrm>
          <a:prstGeom prst="flowChartTerminator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ru-RU" sz="1400" dirty="0">
                <a:solidFill>
                  <a:srgbClr val="000000"/>
                </a:solidFill>
              </a:rPr>
              <a:t>начало</a:t>
            </a:r>
          </a:p>
        </p:txBody>
      </p:sp>
      <p:sp>
        <p:nvSpPr>
          <p:cNvPr id="39" name="Line 6"/>
          <p:cNvSpPr>
            <a:spLocks noChangeShapeType="1"/>
          </p:cNvSpPr>
          <p:nvPr/>
        </p:nvSpPr>
        <p:spPr bwMode="auto">
          <a:xfrm>
            <a:off x="1286372" y="1513668"/>
            <a:ext cx="0" cy="263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0" name="Line 7"/>
          <p:cNvSpPr>
            <a:spLocks noChangeShapeType="1"/>
          </p:cNvSpPr>
          <p:nvPr/>
        </p:nvSpPr>
        <p:spPr bwMode="auto">
          <a:xfrm>
            <a:off x="1286372" y="2064531"/>
            <a:ext cx="0" cy="261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1" name="Rectangle 8"/>
          <p:cNvSpPr>
            <a:spLocks noChangeArrowheads="1"/>
          </p:cNvSpPr>
          <p:nvPr/>
        </p:nvSpPr>
        <p:spPr bwMode="auto">
          <a:xfrm>
            <a:off x="710109" y="1777193"/>
            <a:ext cx="1152525" cy="287337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x </a:t>
            </a:r>
            <a:r>
              <a:rPr lang="en-US" sz="1400" dirty="0">
                <a:solidFill>
                  <a:srgbClr val="000000"/>
                </a:solidFill>
              </a:rPr>
              <a:t>:= </a:t>
            </a:r>
            <a:r>
              <a:rPr lang="en-US" sz="1400" dirty="0" smtClean="0">
                <a:solidFill>
                  <a:srgbClr val="000000"/>
                </a:solidFill>
              </a:rPr>
              <a:t>0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42" name="AutoShape 9"/>
          <p:cNvSpPr>
            <a:spLocks noChangeAspect="1" noChangeArrowheads="1"/>
          </p:cNvSpPr>
          <p:nvPr/>
        </p:nvSpPr>
        <p:spPr bwMode="auto">
          <a:xfrm>
            <a:off x="667246" y="4518576"/>
            <a:ext cx="1235075" cy="468312"/>
          </a:xfrm>
          <a:prstGeom prst="flowChartDecision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x </a:t>
            </a:r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&gt; 3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3" name="Text Box 10"/>
          <p:cNvSpPr txBox="1">
            <a:spLocks noChangeAspect="1" noChangeArrowheads="1"/>
          </p:cNvSpPr>
          <p:nvPr/>
        </p:nvSpPr>
        <p:spPr bwMode="auto">
          <a:xfrm>
            <a:off x="1318184" y="4906360"/>
            <a:ext cx="522288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ru-RU" sz="1400" dirty="0">
                <a:solidFill>
                  <a:srgbClr val="000000"/>
                </a:solidFill>
              </a:rPr>
              <a:t>да</a:t>
            </a:r>
          </a:p>
        </p:txBody>
      </p:sp>
      <p:sp>
        <p:nvSpPr>
          <p:cNvPr id="44" name="Text Box 11"/>
          <p:cNvSpPr txBox="1">
            <a:spLocks noChangeAspect="1" noChangeArrowheads="1"/>
          </p:cNvSpPr>
          <p:nvPr/>
        </p:nvSpPr>
        <p:spPr bwMode="auto">
          <a:xfrm>
            <a:off x="1800722" y="4454282"/>
            <a:ext cx="522288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ru-RU" sz="1400" dirty="0">
                <a:solidFill>
                  <a:srgbClr val="000000"/>
                </a:solidFill>
              </a:rPr>
              <a:t>нет</a:t>
            </a:r>
          </a:p>
        </p:txBody>
      </p:sp>
      <p:sp>
        <p:nvSpPr>
          <p:cNvPr id="45" name="AutoShape 13"/>
          <p:cNvSpPr>
            <a:spLocks noChangeArrowheads="1"/>
          </p:cNvSpPr>
          <p:nvPr/>
        </p:nvSpPr>
        <p:spPr bwMode="auto">
          <a:xfrm>
            <a:off x="529134" y="2869641"/>
            <a:ext cx="1485900" cy="287337"/>
          </a:xfrm>
          <a:prstGeom prst="parallelogram">
            <a:avLst>
              <a:gd name="adj" fmla="val 141022"/>
            </a:avLst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ru-RU" sz="1200" dirty="0">
                <a:solidFill>
                  <a:srgbClr val="000000"/>
                </a:solidFill>
              </a:rPr>
              <a:t>вывод </a:t>
            </a:r>
            <a:r>
              <a:rPr lang="ru-RU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x, y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46" name="Rectangle 14"/>
          <p:cNvSpPr>
            <a:spLocks noChangeArrowheads="1"/>
          </p:cNvSpPr>
          <p:nvPr/>
        </p:nvSpPr>
        <p:spPr bwMode="auto">
          <a:xfrm>
            <a:off x="654547" y="3982589"/>
            <a:ext cx="1235075" cy="287337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y:=y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*</a:t>
            </a:r>
            <a:r>
              <a:rPr lang="en-US" sz="1400" dirty="0" smtClean="0">
                <a:solidFill>
                  <a:srgbClr val="000000"/>
                </a:solidFill>
              </a:rPr>
              <a:t>2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47" name="Line 15"/>
          <p:cNvSpPr>
            <a:spLocks noChangeShapeType="1"/>
          </p:cNvSpPr>
          <p:nvPr/>
        </p:nvSpPr>
        <p:spPr bwMode="auto">
          <a:xfrm>
            <a:off x="1286372" y="4273102"/>
            <a:ext cx="0" cy="261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8" name="AutoShape 18"/>
          <p:cNvSpPr>
            <a:spLocks noChangeArrowheads="1"/>
          </p:cNvSpPr>
          <p:nvPr/>
        </p:nvSpPr>
        <p:spPr bwMode="auto">
          <a:xfrm>
            <a:off x="837531" y="5249810"/>
            <a:ext cx="960438" cy="320675"/>
          </a:xfrm>
          <a:prstGeom prst="flowChartTerminator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ru-RU" sz="1400" dirty="0">
                <a:solidFill>
                  <a:srgbClr val="000000"/>
                </a:solidFill>
              </a:rPr>
              <a:t>конец</a:t>
            </a:r>
          </a:p>
        </p:txBody>
      </p:sp>
      <p:sp>
        <p:nvSpPr>
          <p:cNvPr id="49" name="Rectangle 19"/>
          <p:cNvSpPr>
            <a:spLocks noChangeArrowheads="1"/>
          </p:cNvSpPr>
          <p:nvPr/>
        </p:nvSpPr>
        <p:spPr bwMode="auto">
          <a:xfrm>
            <a:off x="654547" y="3446014"/>
            <a:ext cx="1235075" cy="287337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x </a:t>
            </a:r>
            <a:r>
              <a:rPr lang="en-US" sz="1400" dirty="0">
                <a:solidFill>
                  <a:srgbClr val="000000"/>
                </a:solidFill>
              </a:rPr>
              <a:t>:= </a:t>
            </a:r>
            <a:r>
              <a:rPr lang="en-US" sz="1400" dirty="0" smtClean="0">
                <a:solidFill>
                  <a:srgbClr val="000000"/>
                </a:solidFill>
              </a:rPr>
              <a:t>x+1</a:t>
            </a:r>
            <a:endParaRPr lang="ru-RU" sz="1400" baseline="30000" dirty="0">
              <a:solidFill>
                <a:srgbClr val="000000"/>
              </a:solidFill>
            </a:endParaRPr>
          </a:p>
        </p:txBody>
      </p:sp>
      <p:sp>
        <p:nvSpPr>
          <p:cNvPr id="50" name="Line 20"/>
          <p:cNvSpPr>
            <a:spLocks noChangeShapeType="1"/>
          </p:cNvSpPr>
          <p:nvPr/>
        </p:nvSpPr>
        <p:spPr bwMode="auto">
          <a:xfrm>
            <a:off x="1284784" y="3723827"/>
            <a:ext cx="0" cy="261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1" name="Line 23"/>
          <p:cNvSpPr>
            <a:spLocks noChangeShapeType="1"/>
          </p:cNvSpPr>
          <p:nvPr/>
        </p:nvSpPr>
        <p:spPr bwMode="auto">
          <a:xfrm>
            <a:off x="1284784" y="2604281"/>
            <a:ext cx="0" cy="261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708522" y="2316943"/>
            <a:ext cx="1152525" cy="287337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y </a:t>
            </a:r>
            <a:r>
              <a:rPr lang="en-US" sz="1400" dirty="0">
                <a:solidFill>
                  <a:srgbClr val="000000"/>
                </a:solidFill>
              </a:rPr>
              <a:t>:= </a:t>
            </a:r>
            <a:r>
              <a:rPr lang="ru-RU" sz="1400" dirty="0" smtClean="0">
                <a:solidFill>
                  <a:srgbClr val="000000"/>
                </a:solidFill>
              </a:rPr>
              <a:t>1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53" name="Line 15"/>
          <p:cNvSpPr>
            <a:spLocks noChangeShapeType="1"/>
          </p:cNvSpPr>
          <p:nvPr/>
        </p:nvSpPr>
        <p:spPr bwMode="auto">
          <a:xfrm>
            <a:off x="1299072" y="4986888"/>
            <a:ext cx="0" cy="261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4" name="Line 15"/>
          <p:cNvSpPr>
            <a:spLocks noChangeShapeType="1"/>
          </p:cNvSpPr>
          <p:nvPr/>
        </p:nvSpPr>
        <p:spPr bwMode="auto">
          <a:xfrm>
            <a:off x="1268678" y="3156979"/>
            <a:ext cx="0" cy="28903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5" name="Полилиния 54"/>
          <p:cNvSpPr/>
          <p:nvPr/>
        </p:nvSpPr>
        <p:spPr>
          <a:xfrm>
            <a:off x="1291346" y="2743140"/>
            <a:ext cx="1118681" cy="2009592"/>
          </a:xfrm>
          <a:custGeom>
            <a:avLst/>
            <a:gdLst>
              <a:gd name="connsiteX0" fmla="*/ 593387 w 1118681"/>
              <a:gd name="connsiteY0" fmla="*/ 1459149 h 1459149"/>
              <a:gd name="connsiteX1" fmla="*/ 1118681 w 1118681"/>
              <a:gd name="connsiteY1" fmla="*/ 1459149 h 1459149"/>
              <a:gd name="connsiteX2" fmla="*/ 1118681 w 1118681"/>
              <a:gd name="connsiteY2" fmla="*/ 0 h 1459149"/>
              <a:gd name="connsiteX3" fmla="*/ 0 w 1118681"/>
              <a:gd name="connsiteY3" fmla="*/ 0 h 1459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681" h="1459149">
                <a:moveTo>
                  <a:pt x="593387" y="1459149"/>
                </a:moveTo>
                <a:lnTo>
                  <a:pt x="1118681" y="1459149"/>
                </a:lnTo>
                <a:lnTo>
                  <a:pt x="1118681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 Box 197"/>
          <p:cNvSpPr txBox="1">
            <a:spLocks noChangeArrowheads="1"/>
          </p:cNvSpPr>
          <p:nvPr/>
        </p:nvSpPr>
        <p:spPr bwMode="auto">
          <a:xfrm>
            <a:off x="6013872" y="3864918"/>
            <a:ext cx="12239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500" dirty="0" smtClean="0"/>
              <a:t>2</a:t>
            </a:r>
            <a:r>
              <a:rPr lang="en-US" sz="1500" dirty="0" smtClean="0"/>
              <a:t> &gt; </a:t>
            </a:r>
            <a:r>
              <a:rPr lang="ru-RU" sz="1500" dirty="0" smtClean="0"/>
              <a:t>3 (Нет)</a:t>
            </a:r>
            <a:endParaRPr lang="ru-RU" sz="1500" dirty="0"/>
          </a:p>
        </p:txBody>
      </p:sp>
      <p:sp>
        <p:nvSpPr>
          <p:cNvPr id="30" name="Text Box 155"/>
          <p:cNvSpPr txBox="1">
            <a:spLocks noChangeArrowheads="1"/>
          </p:cNvSpPr>
          <p:nvPr/>
        </p:nvSpPr>
        <p:spPr bwMode="auto">
          <a:xfrm>
            <a:off x="4211960" y="3225318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1500" dirty="0" smtClean="0"/>
              <a:t>2</a:t>
            </a:r>
            <a:endParaRPr lang="ru-RU" sz="1500" dirty="0"/>
          </a:p>
        </p:txBody>
      </p:sp>
      <p:sp>
        <p:nvSpPr>
          <p:cNvPr id="56" name="Text Box 155"/>
          <p:cNvSpPr txBox="1">
            <a:spLocks noChangeArrowheads="1"/>
          </p:cNvSpPr>
          <p:nvPr/>
        </p:nvSpPr>
        <p:spPr bwMode="auto">
          <a:xfrm>
            <a:off x="5211235" y="3540882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1500" dirty="0" smtClean="0"/>
              <a:t>4</a:t>
            </a:r>
            <a:endParaRPr lang="ru-RU" sz="1500" dirty="0"/>
          </a:p>
        </p:txBody>
      </p:sp>
      <p:sp>
        <p:nvSpPr>
          <p:cNvPr id="59" name="TextBox 58"/>
          <p:cNvSpPr txBox="1"/>
          <p:nvPr/>
        </p:nvSpPr>
        <p:spPr>
          <a:xfrm>
            <a:off x="7981950" y="2902335"/>
            <a:ext cx="982538" cy="1754326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Consolas" pitchFamily="49" charset="0"/>
                <a:cs typeface="Consolas" pitchFamily="49" charset="0"/>
              </a:rPr>
              <a:t>0 1</a:t>
            </a:r>
          </a:p>
          <a:p>
            <a:r>
              <a:rPr lang="ru-RU" dirty="0">
                <a:latin typeface="Consolas" pitchFamily="49" charset="0"/>
                <a:cs typeface="Consolas" pitchFamily="49" charset="0"/>
              </a:rPr>
              <a:t>1 2</a:t>
            </a:r>
          </a:p>
          <a:p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endParaRPr lang="en-US" dirty="0">
              <a:latin typeface="Consolas" pitchFamily="49" charset="0"/>
              <a:cs typeface="Consolas" pitchFamily="49" charset="0"/>
            </a:endParaRPr>
          </a:p>
          <a:p>
            <a:endParaRPr lang="ru-RU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50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/>
      <p:bldP spid="45" grpId="0" animBg="1"/>
      <p:bldP spid="46" grpId="0" animBg="1"/>
      <p:bldP spid="49" grpId="0" animBg="1"/>
      <p:bldP spid="29" grpId="0"/>
      <p:bldP spid="30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155"/>
          <p:cNvSpPr txBox="1">
            <a:spLocks noChangeArrowheads="1"/>
          </p:cNvSpPr>
          <p:nvPr/>
        </p:nvSpPr>
        <p:spPr bwMode="auto">
          <a:xfrm>
            <a:off x="4210139" y="1623145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0</a:t>
            </a:r>
            <a:endParaRPr lang="ru-RU" sz="1500" dirty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1300" y="115888"/>
            <a:ext cx="7740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eaLnBrk="1" hangingPunct="1"/>
            <a:r>
              <a:rPr lang="ru-RU" b="1" dirty="0">
                <a:solidFill>
                  <a:srgbClr val="000000"/>
                </a:solidFill>
              </a:rPr>
              <a:t>Задача</a:t>
            </a:r>
            <a:r>
              <a:rPr lang="ru-RU" b="1" dirty="0" smtClean="0">
                <a:solidFill>
                  <a:srgbClr val="000000"/>
                </a:solidFill>
              </a:rPr>
              <a:t>. </a:t>
            </a:r>
            <a:r>
              <a:rPr lang="ru-RU" dirty="0">
                <a:solidFill>
                  <a:srgbClr val="000000"/>
                </a:solidFill>
              </a:rPr>
              <a:t>Дан алгоритм </a:t>
            </a:r>
            <a:r>
              <a:rPr lang="ru-RU" dirty="0" smtClean="0">
                <a:solidFill>
                  <a:srgbClr val="000000"/>
                </a:solidFill>
              </a:rPr>
              <a:t>вычисления степеней числа 2. </a:t>
            </a:r>
            <a:r>
              <a:rPr lang="ru-RU" dirty="0">
                <a:solidFill>
                  <a:srgbClr val="000000"/>
                </a:solidFill>
              </a:rPr>
              <a:t>Составьте таблицу значений переменных этого </a:t>
            </a:r>
            <a:r>
              <a:rPr lang="ru-RU" dirty="0" smtClean="0">
                <a:solidFill>
                  <a:srgbClr val="000000"/>
                </a:solidFill>
              </a:rPr>
              <a:t>алгоритма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при</a:t>
            </a:r>
            <a:r>
              <a:rPr lang="en-US" dirty="0" smtClean="0">
                <a:solidFill>
                  <a:srgbClr val="000000"/>
                </a:solidFill>
              </a:rPr>
              <a:t> x = 0, 1, 2, </a:t>
            </a:r>
            <a:r>
              <a:rPr lang="ru-RU" dirty="0" smtClean="0">
                <a:solidFill>
                  <a:srgbClr val="000000"/>
                </a:solidFill>
              </a:rPr>
              <a:t>3.</a:t>
            </a:r>
            <a:endParaRPr lang="ru-RU" dirty="0">
              <a:solidFill>
                <a:srgbClr val="000000"/>
              </a:solidFill>
            </a:endParaRPr>
          </a:p>
        </p:txBody>
      </p:sp>
      <p:graphicFrame>
        <p:nvGraphicFramePr>
          <p:cNvPr id="28" name="Group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337559"/>
              </p:ext>
            </p:extLst>
          </p:nvPr>
        </p:nvGraphicFramePr>
        <p:xfrm>
          <a:off x="3183552" y="858258"/>
          <a:ext cx="4088748" cy="5212338"/>
        </p:xfrm>
        <a:graphic>
          <a:graphicData uri="http://schemas.openxmlformats.org/drawingml/2006/table">
            <a:tbl>
              <a:tblPr/>
              <a:tblGrid>
                <a:gridCol w="740376"/>
                <a:gridCol w="1008112"/>
                <a:gridCol w="1008112"/>
                <a:gridCol w="1332148"/>
              </a:tblGrid>
              <a:tr h="304817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Шаг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алго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ритма</a:t>
                      </a: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Переменная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Условие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 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</a:tr>
              <a:tr h="3352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y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" name="Text Box 155"/>
          <p:cNvSpPr txBox="1">
            <a:spLocks noChangeArrowheads="1"/>
          </p:cNvSpPr>
          <p:nvPr/>
        </p:nvSpPr>
        <p:spPr bwMode="auto">
          <a:xfrm>
            <a:off x="5220072" y="1592796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-</a:t>
            </a:r>
            <a:endParaRPr lang="ru-RU" sz="1500" dirty="0"/>
          </a:p>
        </p:txBody>
      </p:sp>
      <p:sp>
        <p:nvSpPr>
          <p:cNvPr id="34" name="Text Box 155"/>
          <p:cNvSpPr txBox="1">
            <a:spLocks noChangeArrowheads="1"/>
          </p:cNvSpPr>
          <p:nvPr/>
        </p:nvSpPr>
        <p:spPr bwMode="auto">
          <a:xfrm>
            <a:off x="5220072" y="1937656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1500" dirty="0" smtClean="0"/>
              <a:t>1</a:t>
            </a:r>
            <a:endParaRPr lang="ru-RU" sz="1500" dirty="0"/>
          </a:p>
        </p:txBody>
      </p:sp>
      <p:sp>
        <p:nvSpPr>
          <p:cNvPr id="35" name="Text Box 197"/>
          <p:cNvSpPr txBox="1">
            <a:spLocks noChangeArrowheads="1"/>
          </p:cNvSpPr>
          <p:nvPr/>
        </p:nvSpPr>
        <p:spPr bwMode="auto">
          <a:xfrm>
            <a:off x="6012051" y="2902335"/>
            <a:ext cx="12239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500" dirty="0" smtClean="0"/>
              <a:t>1 &gt; </a:t>
            </a:r>
            <a:r>
              <a:rPr lang="ru-RU" sz="1500" dirty="0" smtClean="0"/>
              <a:t>3 (Нет)</a:t>
            </a:r>
            <a:endParaRPr lang="ru-RU" sz="1500" dirty="0"/>
          </a:p>
        </p:txBody>
      </p:sp>
      <p:sp>
        <p:nvSpPr>
          <p:cNvPr id="36" name="Text Box 155"/>
          <p:cNvSpPr txBox="1">
            <a:spLocks noChangeArrowheads="1"/>
          </p:cNvSpPr>
          <p:nvPr/>
        </p:nvSpPr>
        <p:spPr bwMode="auto">
          <a:xfrm>
            <a:off x="4210139" y="2262735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1</a:t>
            </a:r>
            <a:endParaRPr lang="ru-RU" sz="1500" dirty="0"/>
          </a:p>
        </p:txBody>
      </p:sp>
      <p:sp>
        <p:nvSpPr>
          <p:cNvPr id="37" name="Text Box 155"/>
          <p:cNvSpPr txBox="1">
            <a:spLocks noChangeArrowheads="1"/>
          </p:cNvSpPr>
          <p:nvPr/>
        </p:nvSpPr>
        <p:spPr bwMode="auto">
          <a:xfrm>
            <a:off x="5209414" y="2578299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2</a:t>
            </a:r>
            <a:endParaRPr lang="ru-RU" sz="1500" dirty="0"/>
          </a:p>
        </p:txBody>
      </p:sp>
      <p:sp>
        <p:nvSpPr>
          <p:cNvPr id="38" name="AutoShape 5"/>
          <p:cNvSpPr>
            <a:spLocks noChangeArrowheads="1"/>
          </p:cNvSpPr>
          <p:nvPr/>
        </p:nvSpPr>
        <p:spPr bwMode="auto">
          <a:xfrm>
            <a:off x="827584" y="1200931"/>
            <a:ext cx="960438" cy="320675"/>
          </a:xfrm>
          <a:prstGeom prst="flowChartTerminator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ru-RU" sz="1400" dirty="0">
                <a:solidFill>
                  <a:srgbClr val="000000"/>
                </a:solidFill>
              </a:rPr>
              <a:t>начало</a:t>
            </a:r>
          </a:p>
        </p:txBody>
      </p:sp>
      <p:sp>
        <p:nvSpPr>
          <p:cNvPr id="39" name="Line 6"/>
          <p:cNvSpPr>
            <a:spLocks noChangeShapeType="1"/>
          </p:cNvSpPr>
          <p:nvPr/>
        </p:nvSpPr>
        <p:spPr bwMode="auto">
          <a:xfrm>
            <a:off x="1286372" y="1513668"/>
            <a:ext cx="0" cy="263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0" name="Line 7"/>
          <p:cNvSpPr>
            <a:spLocks noChangeShapeType="1"/>
          </p:cNvSpPr>
          <p:nvPr/>
        </p:nvSpPr>
        <p:spPr bwMode="auto">
          <a:xfrm>
            <a:off x="1286372" y="2064531"/>
            <a:ext cx="0" cy="261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1" name="Rectangle 8"/>
          <p:cNvSpPr>
            <a:spLocks noChangeArrowheads="1"/>
          </p:cNvSpPr>
          <p:nvPr/>
        </p:nvSpPr>
        <p:spPr bwMode="auto">
          <a:xfrm>
            <a:off x="710109" y="1777193"/>
            <a:ext cx="1152525" cy="287337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x </a:t>
            </a:r>
            <a:r>
              <a:rPr lang="en-US" sz="1400" dirty="0">
                <a:solidFill>
                  <a:srgbClr val="000000"/>
                </a:solidFill>
              </a:rPr>
              <a:t>:= </a:t>
            </a:r>
            <a:r>
              <a:rPr lang="en-US" sz="1400" dirty="0" smtClean="0">
                <a:solidFill>
                  <a:srgbClr val="000000"/>
                </a:solidFill>
              </a:rPr>
              <a:t>0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42" name="AutoShape 9"/>
          <p:cNvSpPr>
            <a:spLocks noChangeAspect="1" noChangeArrowheads="1"/>
          </p:cNvSpPr>
          <p:nvPr/>
        </p:nvSpPr>
        <p:spPr bwMode="auto">
          <a:xfrm>
            <a:off x="667246" y="4518576"/>
            <a:ext cx="1235075" cy="468312"/>
          </a:xfrm>
          <a:prstGeom prst="flowChartDecision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x </a:t>
            </a:r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&gt; 3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3" name="Text Box 10"/>
          <p:cNvSpPr txBox="1">
            <a:spLocks noChangeAspect="1" noChangeArrowheads="1"/>
          </p:cNvSpPr>
          <p:nvPr/>
        </p:nvSpPr>
        <p:spPr bwMode="auto">
          <a:xfrm>
            <a:off x="1318184" y="4906360"/>
            <a:ext cx="522288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ru-RU" sz="1400" dirty="0">
                <a:solidFill>
                  <a:srgbClr val="000000"/>
                </a:solidFill>
              </a:rPr>
              <a:t>да</a:t>
            </a:r>
          </a:p>
        </p:txBody>
      </p:sp>
      <p:sp>
        <p:nvSpPr>
          <p:cNvPr id="44" name="Text Box 11"/>
          <p:cNvSpPr txBox="1">
            <a:spLocks noChangeAspect="1" noChangeArrowheads="1"/>
          </p:cNvSpPr>
          <p:nvPr/>
        </p:nvSpPr>
        <p:spPr bwMode="auto">
          <a:xfrm>
            <a:off x="1800722" y="4454282"/>
            <a:ext cx="522288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ru-RU" sz="1400" dirty="0">
                <a:solidFill>
                  <a:srgbClr val="000000"/>
                </a:solidFill>
              </a:rPr>
              <a:t>нет</a:t>
            </a:r>
          </a:p>
        </p:txBody>
      </p:sp>
      <p:sp>
        <p:nvSpPr>
          <p:cNvPr id="45" name="AutoShape 13"/>
          <p:cNvSpPr>
            <a:spLocks noChangeArrowheads="1"/>
          </p:cNvSpPr>
          <p:nvPr/>
        </p:nvSpPr>
        <p:spPr bwMode="auto">
          <a:xfrm>
            <a:off x="529134" y="2869641"/>
            <a:ext cx="1485900" cy="287337"/>
          </a:xfrm>
          <a:prstGeom prst="parallelogram">
            <a:avLst>
              <a:gd name="adj" fmla="val 141022"/>
            </a:avLst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ru-RU" sz="1200" dirty="0">
                <a:solidFill>
                  <a:srgbClr val="000000"/>
                </a:solidFill>
              </a:rPr>
              <a:t>вывод </a:t>
            </a:r>
            <a:r>
              <a:rPr lang="ru-RU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x, y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46" name="Rectangle 14"/>
          <p:cNvSpPr>
            <a:spLocks noChangeArrowheads="1"/>
          </p:cNvSpPr>
          <p:nvPr/>
        </p:nvSpPr>
        <p:spPr bwMode="auto">
          <a:xfrm>
            <a:off x="654547" y="3982589"/>
            <a:ext cx="1235075" cy="287337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y:=y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*</a:t>
            </a:r>
            <a:r>
              <a:rPr lang="en-US" sz="1400" dirty="0" smtClean="0">
                <a:solidFill>
                  <a:srgbClr val="000000"/>
                </a:solidFill>
              </a:rPr>
              <a:t>2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47" name="Line 15"/>
          <p:cNvSpPr>
            <a:spLocks noChangeShapeType="1"/>
          </p:cNvSpPr>
          <p:nvPr/>
        </p:nvSpPr>
        <p:spPr bwMode="auto">
          <a:xfrm>
            <a:off x="1286372" y="4273102"/>
            <a:ext cx="0" cy="261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8" name="AutoShape 18"/>
          <p:cNvSpPr>
            <a:spLocks noChangeArrowheads="1"/>
          </p:cNvSpPr>
          <p:nvPr/>
        </p:nvSpPr>
        <p:spPr bwMode="auto">
          <a:xfrm>
            <a:off x="837531" y="5249810"/>
            <a:ext cx="960438" cy="320675"/>
          </a:xfrm>
          <a:prstGeom prst="flowChartTerminator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ru-RU" sz="1400" dirty="0">
                <a:solidFill>
                  <a:srgbClr val="000000"/>
                </a:solidFill>
              </a:rPr>
              <a:t>конец</a:t>
            </a:r>
          </a:p>
        </p:txBody>
      </p:sp>
      <p:sp>
        <p:nvSpPr>
          <p:cNvPr id="49" name="Rectangle 19"/>
          <p:cNvSpPr>
            <a:spLocks noChangeArrowheads="1"/>
          </p:cNvSpPr>
          <p:nvPr/>
        </p:nvSpPr>
        <p:spPr bwMode="auto">
          <a:xfrm>
            <a:off x="654547" y="3446014"/>
            <a:ext cx="1235075" cy="287337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x </a:t>
            </a:r>
            <a:r>
              <a:rPr lang="en-US" sz="1400" dirty="0">
                <a:solidFill>
                  <a:srgbClr val="000000"/>
                </a:solidFill>
              </a:rPr>
              <a:t>:= </a:t>
            </a:r>
            <a:r>
              <a:rPr lang="en-US" sz="1400" dirty="0" smtClean="0">
                <a:solidFill>
                  <a:srgbClr val="000000"/>
                </a:solidFill>
              </a:rPr>
              <a:t>x+1</a:t>
            </a:r>
            <a:endParaRPr lang="ru-RU" sz="1400" baseline="30000" dirty="0">
              <a:solidFill>
                <a:srgbClr val="000000"/>
              </a:solidFill>
            </a:endParaRPr>
          </a:p>
        </p:txBody>
      </p:sp>
      <p:sp>
        <p:nvSpPr>
          <p:cNvPr id="50" name="Line 20"/>
          <p:cNvSpPr>
            <a:spLocks noChangeShapeType="1"/>
          </p:cNvSpPr>
          <p:nvPr/>
        </p:nvSpPr>
        <p:spPr bwMode="auto">
          <a:xfrm>
            <a:off x="1284784" y="3723827"/>
            <a:ext cx="0" cy="261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1" name="Line 23"/>
          <p:cNvSpPr>
            <a:spLocks noChangeShapeType="1"/>
          </p:cNvSpPr>
          <p:nvPr/>
        </p:nvSpPr>
        <p:spPr bwMode="auto">
          <a:xfrm>
            <a:off x="1284784" y="2604281"/>
            <a:ext cx="0" cy="261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708522" y="2316943"/>
            <a:ext cx="1152525" cy="287337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y </a:t>
            </a:r>
            <a:r>
              <a:rPr lang="en-US" sz="1400" dirty="0">
                <a:solidFill>
                  <a:srgbClr val="000000"/>
                </a:solidFill>
              </a:rPr>
              <a:t>:= </a:t>
            </a:r>
            <a:r>
              <a:rPr lang="ru-RU" sz="1400" dirty="0" smtClean="0">
                <a:solidFill>
                  <a:srgbClr val="000000"/>
                </a:solidFill>
              </a:rPr>
              <a:t>1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53" name="Line 15"/>
          <p:cNvSpPr>
            <a:spLocks noChangeShapeType="1"/>
          </p:cNvSpPr>
          <p:nvPr/>
        </p:nvSpPr>
        <p:spPr bwMode="auto">
          <a:xfrm>
            <a:off x="1299072" y="4986888"/>
            <a:ext cx="0" cy="261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4" name="Line 15"/>
          <p:cNvSpPr>
            <a:spLocks noChangeShapeType="1"/>
          </p:cNvSpPr>
          <p:nvPr/>
        </p:nvSpPr>
        <p:spPr bwMode="auto">
          <a:xfrm>
            <a:off x="1268678" y="3156979"/>
            <a:ext cx="0" cy="28903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5" name="Полилиния 54"/>
          <p:cNvSpPr/>
          <p:nvPr/>
        </p:nvSpPr>
        <p:spPr>
          <a:xfrm>
            <a:off x="1291346" y="2743140"/>
            <a:ext cx="1118681" cy="2009592"/>
          </a:xfrm>
          <a:custGeom>
            <a:avLst/>
            <a:gdLst>
              <a:gd name="connsiteX0" fmla="*/ 593387 w 1118681"/>
              <a:gd name="connsiteY0" fmla="*/ 1459149 h 1459149"/>
              <a:gd name="connsiteX1" fmla="*/ 1118681 w 1118681"/>
              <a:gd name="connsiteY1" fmla="*/ 1459149 h 1459149"/>
              <a:gd name="connsiteX2" fmla="*/ 1118681 w 1118681"/>
              <a:gd name="connsiteY2" fmla="*/ 0 h 1459149"/>
              <a:gd name="connsiteX3" fmla="*/ 0 w 1118681"/>
              <a:gd name="connsiteY3" fmla="*/ 0 h 1459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681" h="1459149">
                <a:moveTo>
                  <a:pt x="593387" y="1459149"/>
                </a:moveTo>
                <a:lnTo>
                  <a:pt x="1118681" y="1459149"/>
                </a:lnTo>
                <a:lnTo>
                  <a:pt x="1118681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 Box 197"/>
          <p:cNvSpPr txBox="1">
            <a:spLocks noChangeArrowheads="1"/>
          </p:cNvSpPr>
          <p:nvPr/>
        </p:nvSpPr>
        <p:spPr bwMode="auto">
          <a:xfrm>
            <a:off x="6013872" y="3864918"/>
            <a:ext cx="12239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500" dirty="0" smtClean="0"/>
              <a:t>2</a:t>
            </a:r>
            <a:r>
              <a:rPr lang="en-US" sz="1500" dirty="0" smtClean="0"/>
              <a:t> &gt; </a:t>
            </a:r>
            <a:r>
              <a:rPr lang="ru-RU" sz="1500" dirty="0" smtClean="0"/>
              <a:t>3 (Нет)</a:t>
            </a:r>
            <a:endParaRPr lang="ru-RU" sz="1500" dirty="0"/>
          </a:p>
        </p:txBody>
      </p:sp>
      <p:sp>
        <p:nvSpPr>
          <p:cNvPr id="30" name="Text Box 155"/>
          <p:cNvSpPr txBox="1">
            <a:spLocks noChangeArrowheads="1"/>
          </p:cNvSpPr>
          <p:nvPr/>
        </p:nvSpPr>
        <p:spPr bwMode="auto">
          <a:xfrm>
            <a:off x="4211960" y="3225318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1500" dirty="0" smtClean="0"/>
              <a:t>2</a:t>
            </a:r>
            <a:endParaRPr lang="ru-RU" sz="1500" dirty="0"/>
          </a:p>
        </p:txBody>
      </p:sp>
      <p:sp>
        <p:nvSpPr>
          <p:cNvPr id="56" name="Text Box 155"/>
          <p:cNvSpPr txBox="1">
            <a:spLocks noChangeArrowheads="1"/>
          </p:cNvSpPr>
          <p:nvPr/>
        </p:nvSpPr>
        <p:spPr bwMode="auto">
          <a:xfrm>
            <a:off x="5211235" y="3540882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1500" dirty="0" smtClean="0"/>
              <a:t>4</a:t>
            </a:r>
            <a:endParaRPr lang="ru-RU" sz="1500" dirty="0"/>
          </a:p>
        </p:txBody>
      </p:sp>
      <p:sp>
        <p:nvSpPr>
          <p:cNvPr id="31" name="Text Box 197"/>
          <p:cNvSpPr txBox="1">
            <a:spLocks noChangeArrowheads="1"/>
          </p:cNvSpPr>
          <p:nvPr/>
        </p:nvSpPr>
        <p:spPr bwMode="auto">
          <a:xfrm>
            <a:off x="6012333" y="4827501"/>
            <a:ext cx="12239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500" dirty="0" smtClean="0"/>
              <a:t>3</a:t>
            </a:r>
            <a:r>
              <a:rPr lang="en-US" sz="1500" dirty="0" smtClean="0"/>
              <a:t> &gt; </a:t>
            </a:r>
            <a:r>
              <a:rPr lang="ru-RU" sz="1500" dirty="0" smtClean="0"/>
              <a:t>3 (Нет)</a:t>
            </a:r>
            <a:endParaRPr lang="ru-RU" sz="1500" dirty="0"/>
          </a:p>
        </p:txBody>
      </p:sp>
      <p:sp>
        <p:nvSpPr>
          <p:cNvPr id="57" name="Text Box 155"/>
          <p:cNvSpPr txBox="1">
            <a:spLocks noChangeArrowheads="1"/>
          </p:cNvSpPr>
          <p:nvPr/>
        </p:nvSpPr>
        <p:spPr bwMode="auto">
          <a:xfrm>
            <a:off x="4210421" y="4187901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1500" dirty="0" smtClean="0"/>
              <a:t>3</a:t>
            </a:r>
            <a:endParaRPr lang="ru-RU" sz="1500" dirty="0"/>
          </a:p>
        </p:txBody>
      </p:sp>
      <p:sp>
        <p:nvSpPr>
          <p:cNvPr id="58" name="Text Box 155"/>
          <p:cNvSpPr txBox="1">
            <a:spLocks noChangeArrowheads="1"/>
          </p:cNvSpPr>
          <p:nvPr/>
        </p:nvSpPr>
        <p:spPr bwMode="auto">
          <a:xfrm>
            <a:off x="5209696" y="4503465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1500" dirty="0" smtClean="0"/>
              <a:t>8</a:t>
            </a:r>
            <a:endParaRPr lang="ru-RU" sz="1500" dirty="0"/>
          </a:p>
        </p:txBody>
      </p:sp>
      <p:sp>
        <p:nvSpPr>
          <p:cNvPr id="60" name="TextBox 59"/>
          <p:cNvSpPr txBox="1"/>
          <p:nvPr/>
        </p:nvSpPr>
        <p:spPr>
          <a:xfrm>
            <a:off x="7981950" y="2902335"/>
            <a:ext cx="982538" cy="1754326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Consolas" pitchFamily="49" charset="0"/>
                <a:cs typeface="Consolas" pitchFamily="49" charset="0"/>
              </a:rPr>
              <a:t>0 1</a:t>
            </a:r>
          </a:p>
          <a:p>
            <a:r>
              <a:rPr lang="ru-RU" dirty="0">
                <a:latin typeface="Consolas" pitchFamily="49" charset="0"/>
                <a:cs typeface="Consolas" pitchFamily="49" charset="0"/>
              </a:rPr>
              <a:t>1 2</a:t>
            </a:r>
          </a:p>
          <a:p>
            <a:r>
              <a:rPr lang="ru-RU" dirty="0">
                <a:latin typeface="Consolas" pitchFamily="49" charset="0"/>
                <a:cs typeface="Consolas" pitchFamily="49" charset="0"/>
              </a:rPr>
              <a:t>2 4</a:t>
            </a:r>
          </a:p>
          <a:p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endParaRPr lang="en-US" dirty="0">
              <a:latin typeface="Consolas" pitchFamily="49" charset="0"/>
              <a:cs typeface="Consolas" pitchFamily="49" charset="0"/>
            </a:endParaRPr>
          </a:p>
          <a:p>
            <a:endParaRPr lang="ru-RU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22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/>
      <p:bldP spid="45" grpId="0" animBg="1"/>
      <p:bldP spid="46" grpId="0" animBg="1"/>
      <p:bldP spid="49" grpId="0" animBg="1"/>
      <p:bldP spid="31" grpId="0"/>
      <p:bldP spid="57" grpId="0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155"/>
          <p:cNvSpPr txBox="1">
            <a:spLocks noChangeArrowheads="1"/>
          </p:cNvSpPr>
          <p:nvPr/>
        </p:nvSpPr>
        <p:spPr bwMode="auto">
          <a:xfrm>
            <a:off x="4210139" y="1623145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0</a:t>
            </a:r>
            <a:endParaRPr lang="ru-RU" sz="1500" dirty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1300" y="115888"/>
            <a:ext cx="7740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eaLnBrk="1" hangingPunct="1"/>
            <a:r>
              <a:rPr lang="ru-RU" b="1" dirty="0">
                <a:solidFill>
                  <a:srgbClr val="000000"/>
                </a:solidFill>
              </a:rPr>
              <a:t>Задача</a:t>
            </a:r>
            <a:r>
              <a:rPr lang="ru-RU" b="1" dirty="0" smtClean="0">
                <a:solidFill>
                  <a:srgbClr val="000000"/>
                </a:solidFill>
              </a:rPr>
              <a:t>. </a:t>
            </a:r>
            <a:r>
              <a:rPr lang="ru-RU" dirty="0">
                <a:solidFill>
                  <a:srgbClr val="000000"/>
                </a:solidFill>
              </a:rPr>
              <a:t>Дан алгоритм </a:t>
            </a:r>
            <a:r>
              <a:rPr lang="ru-RU" dirty="0" smtClean="0">
                <a:solidFill>
                  <a:srgbClr val="000000"/>
                </a:solidFill>
              </a:rPr>
              <a:t>вычисления степеней числа 2. </a:t>
            </a:r>
            <a:r>
              <a:rPr lang="ru-RU" dirty="0">
                <a:solidFill>
                  <a:srgbClr val="000000"/>
                </a:solidFill>
              </a:rPr>
              <a:t>Составьте таблицу значений переменных этого </a:t>
            </a:r>
            <a:r>
              <a:rPr lang="ru-RU" dirty="0" smtClean="0">
                <a:solidFill>
                  <a:srgbClr val="000000"/>
                </a:solidFill>
              </a:rPr>
              <a:t>алгоритма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при</a:t>
            </a:r>
            <a:r>
              <a:rPr lang="en-US" dirty="0" smtClean="0">
                <a:solidFill>
                  <a:srgbClr val="000000"/>
                </a:solidFill>
              </a:rPr>
              <a:t> x = 0, 1, 2, </a:t>
            </a:r>
            <a:r>
              <a:rPr lang="ru-RU" dirty="0" smtClean="0">
                <a:solidFill>
                  <a:srgbClr val="000000"/>
                </a:solidFill>
              </a:rPr>
              <a:t>3.</a:t>
            </a:r>
            <a:endParaRPr lang="ru-RU" dirty="0">
              <a:solidFill>
                <a:srgbClr val="000000"/>
              </a:solidFill>
            </a:endParaRPr>
          </a:p>
        </p:txBody>
      </p:sp>
      <p:graphicFrame>
        <p:nvGraphicFramePr>
          <p:cNvPr id="28" name="Group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282245"/>
              </p:ext>
            </p:extLst>
          </p:nvPr>
        </p:nvGraphicFramePr>
        <p:xfrm>
          <a:off x="3183552" y="858258"/>
          <a:ext cx="4088748" cy="5212338"/>
        </p:xfrm>
        <a:graphic>
          <a:graphicData uri="http://schemas.openxmlformats.org/drawingml/2006/table">
            <a:tbl>
              <a:tblPr/>
              <a:tblGrid>
                <a:gridCol w="740376"/>
                <a:gridCol w="1008112"/>
                <a:gridCol w="1008112"/>
                <a:gridCol w="1332148"/>
              </a:tblGrid>
              <a:tr h="304817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Шаг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алго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ритма</a:t>
                      </a: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Переменная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Условие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 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</a:tr>
              <a:tr h="3352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y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F5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" name="Text Box 155"/>
          <p:cNvSpPr txBox="1">
            <a:spLocks noChangeArrowheads="1"/>
          </p:cNvSpPr>
          <p:nvPr/>
        </p:nvSpPr>
        <p:spPr bwMode="auto">
          <a:xfrm>
            <a:off x="5220072" y="1592796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-</a:t>
            </a:r>
            <a:endParaRPr lang="ru-RU" sz="1500" dirty="0"/>
          </a:p>
        </p:txBody>
      </p:sp>
      <p:sp>
        <p:nvSpPr>
          <p:cNvPr id="34" name="Text Box 155"/>
          <p:cNvSpPr txBox="1">
            <a:spLocks noChangeArrowheads="1"/>
          </p:cNvSpPr>
          <p:nvPr/>
        </p:nvSpPr>
        <p:spPr bwMode="auto">
          <a:xfrm>
            <a:off x="5220072" y="1937656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1500" dirty="0" smtClean="0"/>
              <a:t>1</a:t>
            </a:r>
            <a:endParaRPr lang="ru-RU" sz="1500" dirty="0"/>
          </a:p>
        </p:txBody>
      </p:sp>
      <p:sp>
        <p:nvSpPr>
          <p:cNvPr id="35" name="Text Box 197"/>
          <p:cNvSpPr txBox="1">
            <a:spLocks noChangeArrowheads="1"/>
          </p:cNvSpPr>
          <p:nvPr/>
        </p:nvSpPr>
        <p:spPr bwMode="auto">
          <a:xfrm>
            <a:off x="6012051" y="2902335"/>
            <a:ext cx="12239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500" dirty="0" smtClean="0"/>
              <a:t>1 &gt; </a:t>
            </a:r>
            <a:r>
              <a:rPr lang="ru-RU" sz="1500" dirty="0" smtClean="0"/>
              <a:t>3 (Нет)</a:t>
            </a:r>
            <a:endParaRPr lang="ru-RU" sz="1500" dirty="0"/>
          </a:p>
        </p:txBody>
      </p:sp>
      <p:sp>
        <p:nvSpPr>
          <p:cNvPr id="36" name="Text Box 155"/>
          <p:cNvSpPr txBox="1">
            <a:spLocks noChangeArrowheads="1"/>
          </p:cNvSpPr>
          <p:nvPr/>
        </p:nvSpPr>
        <p:spPr bwMode="auto">
          <a:xfrm>
            <a:off x="4210139" y="2262735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1</a:t>
            </a:r>
            <a:endParaRPr lang="ru-RU" sz="1500" dirty="0"/>
          </a:p>
        </p:txBody>
      </p:sp>
      <p:sp>
        <p:nvSpPr>
          <p:cNvPr id="37" name="Text Box 155"/>
          <p:cNvSpPr txBox="1">
            <a:spLocks noChangeArrowheads="1"/>
          </p:cNvSpPr>
          <p:nvPr/>
        </p:nvSpPr>
        <p:spPr bwMode="auto">
          <a:xfrm>
            <a:off x="5209414" y="2578299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500" dirty="0" smtClean="0"/>
              <a:t>2</a:t>
            </a:r>
            <a:endParaRPr lang="ru-RU" sz="1500" dirty="0"/>
          </a:p>
        </p:txBody>
      </p:sp>
      <p:sp>
        <p:nvSpPr>
          <p:cNvPr id="38" name="AutoShape 5"/>
          <p:cNvSpPr>
            <a:spLocks noChangeArrowheads="1"/>
          </p:cNvSpPr>
          <p:nvPr/>
        </p:nvSpPr>
        <p:spPr bwMode="auto">
          <a:xfrm>
            <a:off x="827584" y="1200931"/>
            <a:ext cx="960438" cy="320675"/>
          </a:xfrm>
          <a:prstGeom prst="flowChartTerminator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ru-RU" sz="1400" dirty="0">
                <a:solidFill>
                  <a:srgbClr val="000000"/>
                </a:solidFill>
              </a:rPr>
              <a:t>начало</a:t>
            </a:r>
          </a:p>
        </p:txBody>
      </p:sp>
      <p:sp>
        <p:nvSpPr>
          <p:cNvPr id="39" name="Line 6"/>
          <p:cNvSpPr>
            <a:spLocks noChangeShapeType="1"/>
          </p:cNvSpPr>
          <p:nvPr/>
        </p:nvSpPr>
        <p:spPr bwMode="auto">
          <a:xfrm>
            <a:off x="1286372" y="1513668"/>
            <a:ext cx="0" cy="263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0" name="Line 7"/>
          <p:cNvSpPr>
            <a:spLocks noChangeShapeType="1"/>
          </p:cNvSpPr>
          <p:nvPr/>
        </p:nvSpPr>
        <p:spPr bwMode="auto">
          <a:xfrm>
            <a:off x="1286372" y="2064531"/>
            <a:ext cx="0" cy="261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1" name="Rectangle 8"/>
          <p:cNvSpPr>
            <a:spLocks noChangeArrowheads="1"/>
          </p:cNvSpPr>
          <p:nvPr/>
        </p:nvSpPr>
        <p:spPr bwMode="auto">
          <a:xfrm>
            <a:off x="710109" y="1777193"/>
            <a:ext cx="1152525" cy="287337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x </a:t>
            </a:r>
            <a:r>
              <a:rPr lang="en-US" sz="1400" dirty="0">
                <a:solidFill>
                  <a:srgbClr val="000000"/>
                </a:solidFill>
              </a:rPr>
              <a:t>:= </a:t>
            </a:r>
            <a:r>
              <a:rPr lang="en-US" sz="1400" dirty="0" smtClean="0">
                <a:solidFill>
                  <a:srgbClr val="000000"/>
                </a:solidFill>
              </a:rPr>
              <a:t>0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42" name="AutoShape 9"/>
          <p:cNvSpPr>
            <a:spLocks noChangeAspect="1" noChangeArrowheads="1"/>
          </p:cNvSpPr>
          <p:nvPr/>
        </p:nvSpPr>
        <p:spPr bwMode="auto">
          <a:xfrm>
            <a:off x="667246" y="4518576"/>
            <a:ext cx="1235075" cy="468312"/>
          </a:xfrm>
          <a:prstGeom prst="flowChartDecision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x </a:t>
            </a:r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&gt; 3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3" name="Text Box 10"/>
          <p:cNvSpPr txBox="1">
            <a:spLocks noChangeAspect="1" noChangeArrowheads="1"/>
          </p:cNvSpPr>
          <p:nvPr/>
        </p:nvSpPr>
        <p:spPr bwMode="auto">
          <a:xfrm>
            <a:off x="1318184" y="4906360"/>
            <a:ext cx="522288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ru-RU" sz="1400" dirty="0">
                <a:solidFill>
                  <a:srgbClr val="000000"/>
                </a:solidFill>
              </a:rPr>
              <a:t>да</a:t>
            </a:r>
          </a:p>
        </p:txBody>
      </p:sp>
      <p:sp>
        <p:nvSpPr>
          <p:cNvPr id="44" name="Text Box 11"/>
          <p:cNvSpPr txBox="1">
            <a:spLocks noChangeAspect="1" noChangeArrowheads="1"/>
          </p:cNvSpPr>
          <p:nvPr/>
        </p:nvSpPr>
        <p:spPr bwMode="auto">
          <a:xfrm>
            <a:off x="1800722" y="4454282"/>
            <a:ext cx="522288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ru-RU" sz="1400" dirty="0">
                <a:solidFill>
                  <a:srgbClr val="000000"/>
                </a:solidFill>
              </a:rPr>
              <a:t>нет</a:t>
            </a:r>
          </a:p>
        </p:txBody>
      </p:sp>
      <p:sp>
        <p:nvSpPr>
          <p:cNvPr id="45" name="AutoShape 13"/>
          <p:cNvSpPr>
            <a:spLocks noChangeArrowheads="1"/>
          </p:cNvSpPr>
          <p:nvPr/>
        </p:nvSpPr>
        <p:spPr bwMode="auto">
          <a:xfrm>
            <a:off x="529134" y="2869641"/>
            <a:ext cx="1485900" cy="287337"/>
          </a:xfrm>
          <a:prstGeom prst="parallelogram">
            <a:avLst>
              <a:gd name="adj" fmla="val 141022"/>
            </a:avLst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ru-RU" sz="1200" dirty="0">
                <a:solidFill>
                  <a:srgbClr val="000000"/>
                </a:solidFill>
              </a:rPr>
              <a:t>вывод </a:t>
            </a:r>
            <a:r>
              <a:rPr lang="ru-RU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x, y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46" name="Rectangle 14"/>
          <p:cNvSpPr>
            <a:spLocks noChangeArrowheads="1"/>
          </p:cNvSpPr>
          <p:nvPr/>
        </p:nvSpPr>
        <p:spPr bwMode="auto">
          <a:xfrm>
            <a:off x="654547" y="3982589"/>
            <a:ext cx="1235075" cy="287337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y:=y</a:t>
            </a:r>
            <a:r>
              <a:rPr lang="ru-RU" sz="1400" dirty="0" smtClean="0">
                <a:solidFill>
                  <a:srgbClr val="000000"/>
                </a:solidFill>
                <a:cs typeface="Arial" pitchFamily="34" charset="0"/>
              </a:rPr>
              <a:t>*</a:t>
            </a:r>
            <a:r>
              <a:rPr lang="en-US" sz="1400" dirty="0" smtClean="0">
                <a:solidFill>
                  <a:srgbClr val="000000"/>
                </a:solidFill>
              </a:rPr>
              <a:t>2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47" name="Line 15"/>
          <p:cNvSpPr>
            <a:spLocks noChangeShapeType="1"/>
          </p:cNvSpPr>
          <p:nvPr/>
        </p:nvSpPr>
        <p:spPr bwMode="auto">
          <a:xfrm>
            <a:off x="1286372" y="4273102"/>
            <a:ext cx="0" cy="261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8" name="AutoShape 18"/>
          <p:cNvSpPr>
            <a:spLocks noChangeArrowheads="1"/>
          </p:cNvSpPr>
          <p:nvPr/>
        </p:nvSpPr>
        <p:spPr bwMode="auto">
          <a:xfrm>
            <a:off x="837531" y="5249810"/>
            <a:ext cx="960438" cy="320675"/>
          </a:xfrm>
          <a:prstGeom prst="flowChartTerminator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ru-RU" sz="1400" dirty="0">
                <a:solidFill>
                  <a:srgbClr val="000000"/>
                </a:solidFill>
              </a:rPr>
              <a:t>конец</a:t>
            </a:r>
          </a:p>
        </p:txBody>
      </p:sp>
      <p:sp>
        <p:nvSpPr>
          <p:cNvPr id="49" name="Rectangle 19"/>
          <p:cNvSpPr>
            <a:spLocks noChangeArrowheads="1"/>
          </p:cNvSpPr>
          <p:nvPr/>
        </p:nvSpPr>
        <p:spPr bwMode="auto">
          <a:xfrm>
            <a:off x="654547" y="3446014"/>
            <a:ext cx="1235075" cy="287337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x </a:t>
            </a:r>
            <a:r>
              <a:rPr lang="en-US" sz="1400" dirty="0">
                <a:solidFill>
                  <a:srgbClr val="000000"/>
                </a:solidFill>
              </a:rPr>
              <a:t>:= </a:t>
            </a:r>
            <a:r>
              <a:rPr lang="en-US" sz="1400" dirty="0" smtClean="0">
                <a:solidFill>
                  <a:srgbClr val="000000"/>
                </a:solidFill>
              </a:rPr>
              <a:t>x+1</a:t>
            </a:r>
            <a:endParaRPr lang="ru-RU" sz="1400" baseline="30000" dirty="0">
              <a:solidFill>
                <a:srgbClr val="000000"/>
              </a:solidFill>
            </a:endParaRPr>
          </a:p>
        </p:txBody>
      </p:sp>
      <p:sp>
        <p:nvSpPr>
          <p:cNvPr id="50" name="Line 20"/>
          <p:cNvSpPr>
            <a:spLocks noChangeShapeType="1"/>
          </p:cNvSpPr>
          <p:nvPr/>
        </p:nvSpPr>
        <p:spPr bwMode="auto">
          <a:xfrm>
            <a:off x="1284784" y="3723827"/>
            <a:ext cx="0" cy="261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1" name="Line 23"/>
          <p:cNvSpPr>
            <a:spLocks noChangeShapeType="1"/>
          </p:cNvSpPr>
          <p:nvPr/>
        </p:nvSpPr>
        <p:spPr bwMode="auto">
          <a:xfrm>
            <a:off x="1284784" y="2604281"/>
            <a:ext cx="0" cy="261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708522" y="2316943"/>
            <a:ext cx="1152525" cy="287337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y </a:t>
            </a:r>
            <a:r>
              <a:rPr lang="en-US" sz="1400" dirty="0">
                <a:solidFill>
                  <a:srgbClr val="000000"/>
                </a:solidFill>
              </a:rPr>
              <a:t>:= </a:t>
            </a:r>
            <a:r>
              <a:rPr lang="ru-RU" sz="1400" dirty="0" smtClean="0">
                <a:solidFill>
                  <a:srgbClr val="000000"/>
                </a:solidFill>
              </a:rPr>
              <a:t>1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53" name="Line 15"/>
          <p:cNvSpPr>
            <a:spLocks noChangeShapeType="1"/>
          </p:cNvSpPr>
          <p:nvPr/>
        </p:nvSpPr>
        <p:spPr bwMode="auto">
          <a:xfrm>
            <a:off x="1299072" y="4986888"/>
            <a:ext cx="0" cy="261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4" name="Line 15"/>
          <p:cNvSpPr>
            <a:spLocks noChangeShapeType="1"/>
          </p:cNvSpPr>
          <p:nvPr/>
        </p:nvSpPr>
        <p:spPr bwMode="auto">
          <a:xfrm>
            <a:off x="1268678" y="3156979"/>
            <a:ext cx="0" cy="28903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5" name="Полилиния 54"/>
          <p:cNvSpPr/>
          <p:nvPr/>
        </p:nvSpPr>
        <p:spPr>
          <a:xfrm>
            <a:off x="1291346" y="2743140"/>
            <a:ext cx="1118681" cy="2009592"/>
          </a:xfrm>
          <a:custGeom>
            <a:avLst/>
            <a:gdLst>
              <a:gd name="connsiteX0" fmla="*/ 593387 w 1118681"/>
              <a:gd name="connsiteY0" fmla="*/ 1459149 h 1459149"/>
              <a:gd name="connsiteX1" fmla="*/ 1118681 w 1118681"/>
              <a:gd name="connsiteY1" fmla="*/ 1459149 h 1459149"/>
              <a:gd name="connsiteX2" fmla="*/ 1118681 w 1118681"/>
              <a:gd name="connsiteY2" fmla="*/ 0 h 1459149"/>
              <a:gd name="connsiteX3" fmla="*/ 0 w 1118681"/>
              <a:gd name="connsiteY3" fmla="*/ 0 h 1459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681" h="1459149">
                <a:moveTo>
                  <a:pt x="593387" y="1459149"/>
                </a:moveTo>
                <a:lnTo>
                  <a:pt x="1118681" y="1459149"/>
                </a:lnTo>
                <a:lnTo>
                  <a:pt x="1118681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 Box 197"/>
          <p:cNvSpPr txBox="1">
            <a:spLocks noChangeArrowheads="1"/>
          </p:cNvSpPr>
          <p:nvPr/>
        </p:nvSpPr>
        <p:spPr bwMode="auto">
          <a:xfrm>
            <a:off x="6013872" y="3864918"/>
            <a:ext cx="12239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500" dirty="0" smtClean="0"/>
              <a:t>2</a:t>
            </a:r>
            <a:r>
              <a:rPr lang="en-US" sz="1500" dirty="0" smtClean="0"/>
              <a:t> &gt; </a:t>
            </a:r>
            <a:r>
              <a:rPr lang="ru-RU" sz="1500" dirty="0" smtClean="0"/>
              <a:t>3 (Нет)</a:t>
            </a:r>
            <a:endParaRPr lang="ru-RU" sz="1500" dirty="0"/>
          </a:p>
        </p:txBody>
      </p:sp>
      <p:sp>
        <p:nvSpPr>
          <p:cNvPr id="30" name="Text Box 155"/>
          <p:cNvSpPr txBox="1">
            <a:spLocks noChangeArrowheads="1"/>
          </p:cNvSpPr>
          <p:nvPr/>
        </p:nvSpPr>
        <p:spPr bwMode="auto">
          <a:xfrm>
            <a:off x="4211960" y="3225318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1500" dirty="0" smtClean="0"/>
              <a:t>2</a:t>
            </a:r>
            <a:endParaRPr lang="ru-RU" sz="1500" dirty="0"/>
          </a:p>
        </p:txBody>
      </p:sp>
      <p:sp>
        <p:nvSpPr>
          <p:cNvPr id="56" name="Text Box 155"/>
          <p:cNvSpPr txBox="1">
            <a:spLocks noChangeArrowheads="1"/>
          </p:cNvSpPr>
          <p:nvPr/>
        </p:nvSpPr>
        <p:spPr bwMode="auto">
          <a:xfrm>
            <a:off x="5211235" y="3540882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1500" dirty="0" smtClean="0"/>
              <a:t>4</a:t>
            </a:r>
            <a:endParaRPr lang="ru-RU" sz="1500" dirty="0"/>
          </a:p>
        </p:txBody>
      </p:sp>
      <p:sp>
        <p:nvSpPr>
          <p:cNvPr id="31" name="Text Box 197"/>
          <p:cNvSpPr txBox="1">
            <a:spLocks noChangeArrowheads="1"/>
          </p:cNvSpPr>
          <p:nvPr/>
        </p:nvSpPr>
        <p:spPr bwMode="auto">
          <a:xfrm>
            <a:off x="6012333" y="4820072"/>
            <a:ext cx="12239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500" dirty="0" smtClean="0"/>
              <a:t>3</a:t>
            </a:r>
            <a:r>
              <a:rPr lang="en-US" sz="1500" dirty="0" smtClean="0"/>
              <a:t> &gt; </a:t>
            </a:r>
            <a:r>
              <a:rPr lang="ru-RU" sz="1500" dirty="0" smtClean="0"/>
              <a:t>3 (Нет)</a:t>
            </a:r>
            <a:endParaRPr lang="ru-RU" sz="1500" dirty="0"/>
          </a:p>
        </p:txBody>
      </p:sp>
      <p:sp>
        <p:nvSpPr>
          <p:cNvPr id="57" name="Text Box 155"/>
          <p:cNvSpPr txBox="1">
            <a:spLocks noChangeArrowheads="1"/>
          </p:cNvSpPr>
          <p:nvPr/>
        </p:nvSpPr>
        <p:spPr bwMode="auto">
          <a:xfrm>
            <a:off x="4210421" y="4180472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1500" dirty="0" smtClean="0"/>
              <a:t>3</a:t>
            </a:r>
            <a:endParaRPr lang="ru-RU" sz="1500" dirty="0"/>
          </a:p>
        </p:txBody>
      </p:sp>
      <p:sp>
        <p:nvSpPr>
          <p:cNvPr id="58" name="Text Box 155"/>
          <p:cNvSpPr txBox="1">
            <a:spLocks noChangeArrowheads="1"/>
          </p:cNvSpPr>
          <p:nvPr/>
        </p:nvSpPr>
        <p:spPr bwMode="auto">
          <a:xfrm>
            <a:off x="5209696" y="4496036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1500" dirty="0" smtClean="0"/>
              <a:t>8</a:t>
            </a:r>
            <a:endParaRPr lang="ru-RU" sz="1500" dirty="0"/>
          </a:p>
        </p:txBody>
      </p:sp>
      <p:sp>
        <p:nvSpPr>
          <p:cNvPr id="59" name="Text Box 197"/>
          <p:cNvSpPr txBox="1">
            <a:spLocks noChangeArrowheads="1"/>
          </p:cNvSpPr>
          <p:nvPr/>
        </p:nvSpPr>
        <p:spPr bwMode="auto">
          <a:xfrm>
            <a:off x="6013872" y="5782655"/>
            <a:ext cx="12239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500" dirty="0" smtClean="0"/>
              <a:t>4</a:t>
            </a:r>
            <a:r>
              <a:rPr lang="en-US" sz="1500" dirty="0" smtClean="0"/>
              <a:t> &gt; </a:t>
            </a:r>
            <a:r>
              <a:rPr lang="ru-RU" sz="1500" dirty="0" smtClean="0"/>
              <a:t>3 (Да)</a:t>
            </a:r>
            <a:endParaRPr lang="ru-RU" sz="1500" dirty="0"/>
          </a:p>
        </p:txBody>
      </p:sp>
      <p:sp>
        <p:nvSpPr>
          <p:cNvPr id="60" name="Text Box 155"/>
          <p:cNvSpPr txBox="1">
            <a:spLocks noChangeArrowheads="1"/>
          </p:cNvSpPr>
          <p:nvPr/>
        </p:nvSpPr>
        <p:spPr bwMode="auto">
          <a:xfrm>
            <a:off x="4211960" y="5143055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1500" dirty="0" smtClean="0"/>
              <a:t>4</a:t>
            </a:r>
            <a:endParaRPr lang="ru-RU" sz="1500" dirty="0"/>
          </a:p>
        </p:txBody>
      </p:sp>
      <p:sp>
        <p:nvSpPr>
          <p:cNvPr id="61" name="Text Box 155"/>
          <p:cNvSpPr txBox="1">
            <a:spLocks noChangeArrowheads="1"/>
          </p:cNvSpPr>
          <p:nvPr/>
        </p:nvSpPr>
        <p:spPr bwMode="auto">
          <a:xfrm>
            <a:off x="5211235" y="5458619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1500" dirty="0" smtClean="0"/>
              <a:t>16</a:t>
            </a:r>
            <a:endParaRPr lang="ru-RU" sz="1500" dirty="0"/>
          </a:p>
        </p:txBody>
      </p:sp>
      <p:sp>
        <p:nvSpPr>
          <p:cNvPr id="63" name="TextBox 62"/>
          <p:cNvSpPr txBox="1"/>
          <p:nvPr/>
        </p:nvSpPr>
        <p:spPr>
          <a:xfrm>
            <a:off x="7981950" y="2902335"/>
            <a:ext cx="982538" cy="1754326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Consolas" pitchFamily="49" charset="0"/>
                <a:cs typeface="Consolas" pitchFamily="49" charset="0"/>
              </a:rPr>
              <a:t>0 1</a:t>
            </a:r>
          </a:p>
          <a:p>
            <a:r>
              <a:rPr lang="ru-RU" dirty="0">
                <a:latin typeface="Consolas" pitchFamily="49" charset="0"/>
                <a:cs typeface="Consolas" pitchFamily="49" charset="0"/>
              </a:rPr>
              <a:t>1 2</a:t>
            </a:r>
          </a:p>
          <a:p>
            <a:r>
              <a:rPr lang="ru-RU" dirty="0">
                <a:latin typeface="Consolas" pitchFamily="49" charset="0"/>
                <a:cs typeface="Consolas" pitchFamily="49" charset="0"/>
              </a:rPr>
              <a:t>2 4</a:t>
            </a:r>
          </a:p>
          <a:p>
            <a:r>
              <a:rPr lang="ru-RU" dirty="0">
                <a:latin typeface="Consolas" pitchFamily="49" charset="0"/>
                <a:cs typeface="Consolas" pitchFamily="49" charset="0"/>
              </a:rPr>
              <a:t>3 </a:t>
            </a:r>
            <a:r>
              <a:rPr lang="ru-RU" dirty="0" smtClean="0">
                <a:latin typeface="Consolas" pitchFamily="49" charset="0"/>
                <a:cs typeface="Consolas" pitchFamily="49" charset="0"/>
              </a:rPr>
              <a:t>8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endParaRPr lang="en-US" dirty="0">
              <a:latin typeface="Consolas" pitchFamily="49" charset="0"/>
              <a:cs typeface="Consolas" pitchFamily="49" charset="0"/>
            </a:endParaRPr>
          </a:p>
          <a:p>
            <a:endParaRPr lang="ru-RU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18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45" grpId="0" animBg="1"/>
      <p:bldP spid="46" grpId="0" animBg="1"/>
      <p:bldP spid="49" grpId="0" animBg="1"/>
      <p:bldP spid="59" grpId="0"/>
      <p:bldP spid="60" grpId="0"/>
      <p:bldP spid="61" grpId="0"/>
    </p:bldLst>
  </p:timing>
</p:sld>
</file>

<file path=ppt/theme/theme1.xml><?xml version="1.0" encoding="utf-8"?>
<a:theme xmlns:a="http://schemas.openxmlformats.org/drawingml/2006/main" name="Сеть 2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Сеть 2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Сеть 2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3633</TotalTime>
  <Words>638</Words>
  <Application>Microsoft Office PowerPoint</Application>
  <PresentationFormat>Экран (4:3)</PresentationFormat>
  <Paragraphs>233</Paragraphs>
  <Slides>10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Сеть 2</vt:lpstr>
      <vt:lpstr>1_Сеть 2</vt:lpstr>
      <vt:lpstr>2_Сеть 2</vt:lpstr>
      <vt:lpstr>Основы  алгоритмизации</vt:lpstr>
      <vt:lpstr>Циклы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Сеть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и его свойства</dc:title>
  <dc:creator>Админ</dc:creator>
  <cp:lastModifiedBy>Папа-админ</cp:lastModifiedBy>
  <cp:revision>147</cp:revision>
  <dcterms:created xsi:type="dcterms:W3CDTF">2010-02-14T19:37:55Z</dcterms:created>
  <dcterms:modified xsi:type="dcterms:W3CDTF">2018-07-31T18:32:03Z</dcterms:modified>
</cp:coreProperties>
</file>