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53" r:id="rId2"/>
    <p:sldMasterId id="2147483767" r:id="rId3"/>
  </p:sldMasterIdLst>
  <p:sldIdLst>
    <p:sldId id="329" r:id="rId4"/>
    <p:sldId id="330" r:id="rId5"/>
    <p:sldId id="277" r:id="rId6"/>
    <p:sldId id="331" r:id="rId7"/>
    <p:sldId id="281" r:id="rId8"/>
    <p:sldId id="303" r:id="rId9"/>
    <p:sldId id="305" r:id="rId10"/>
    <p:sldId id="306" r:id="rId11"/>
    <p:sldId id="307" r:id="rId12"/>
    <p:sldId id="308" r:id="rId13"/>
    <p:sldId id="30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543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4410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582693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6381513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26391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529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24713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2809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35699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65383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7006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2212859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03569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44751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10343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94966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53879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14968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37082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018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91835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472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7069601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90690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05765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19876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07741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30732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55092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55155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05248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84320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4249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410042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595717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05843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45674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586391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92341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4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Основы </a:t>
            </a:r>
            <a:br>
              <a:rPr lang="ru-RU" sz="4400" dirty="0" smtClean="0"/>
            </a:br>
            <a:r>
              <a:rPr lang="ru-RU" sz="4400" dirty="0" smtClean="0"/>
              <a:t>алгоритмизации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00" y="3049588"/>
            <a:ext cx="7236804" cy="23622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Циклические алгоритмы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Цикл с предусловием</a:t>
            </a:r>
          </a:p>
        </p:txBody>
      </p:sp>
    </p:spTree>
    <p:extLst>
      <p:ext uri="{BB962C8B-B14F-4D97-AF65-F5344CB8AC3E}">
        <p14:creationId xmlns:p14="http://schemas.microsoft.com/office/powerpoint/2010/main" val="25448881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0139" y="162314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90861" y="935171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начало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49649" y="1247908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549649" y="179877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73386" y="151143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>
            <a:off x="917824" y="2597283"/>
            <a:ext cx="1235075" cy="468312"/>
          </a:xfrm>
          <a:prstGeom prst="flowChartDecision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>
                <a:cs typeface="Arial" pitchFamily="34" charset="0"/>
              </a:rPr>
              <a:t>≤ </a:t>
            </a:r>
            <a:r>
              <a:rPr lang="ru-RU" sz="1400" dirty="0" smtClean="0">
                <a:cs typeface="Arial" pitchFamily="34" charset="0"/>
              </a:rPr>
              <a:t>3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spect="1" noChangeArrowheads="1"/>
          </p:cNvSpPr>
          <p:nvPr/>
        </p:nvSpPr>
        <p:spPr bwMode="auto">
          <a:xfrm>
            <a:off x="1513136" y="3029083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14" name="Text Box 11"/>
          <p:cNvSpPr txBox="1">
            <a:spLocks noChangeAspect="1" noChangeArrowheads="1"/>
          </p:cNvSpPr>
          <p:nvPr/>
        </p:nvSpPr>
        <p:spPr bwMode="auto">
          <a:xfrm>
            <a:off x="2017961" y="2560771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нет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549649" y="3065596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55576" y="3320988"/>
            <a:ext cx="1485900" cy="287337"/>
          </a:xfrm>
          <a:prstGeom prst="parallelogram">
            <a:avLst>
              <a:gd name="adj" fmla="val 141022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200" dirty="0"/>
              <a:t>вывод </a:t>
            </a:r>
            <a:r>
              <a:rPr lang="ru-RU" sz="1200" dirty="0" smtClean="0"/>
              <a:t> </a:t>
            </a:r>
            <a:r>
              <a:rPr lang="en-US" sz="1200" dirty="0" smtClean="0"/>
              <a:t>x,</a:t>
            </a:r>
            <a:r>
              <a:rPr lang="ru-RU" sz="1200" dirty="0" smtClean="0"/>
              <a:t> </a:t>
            </a:r>
            <a:r>
              <a:rPr lang="en-US" sz="1200" dirty="0" smtClean="0"/>
              <a:t>y</a:t>
            </a:r>
            <a:endParaRPr lang="ru-RU" sz="12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0523" y="4406988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y:=y</a:t>
            </a:r>
            <a:r>
              <a:rPr lang="ru-RU" sz="1400" dirty="0" smtClean="0">
                <a:cs typeface="Arial" pitchFamily="34" charset="0"/>
              </a:rPr>
              <a:t>*</a:t>
            </a:r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548060" y="3606095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95536" y="2446471"/>
            <a:ext cx="1154113" cy="2479675"/>
          </a:xfrm>
          <a:custGeom>
            <a:avLst/>
            <a:gdLst>
              <a:gd name="T0" fmla="*/ 613 w 613"/>
              <a:gd name="T1" fmla="*/ 1066 h 1180"/>
              <a:gd name="T2" fmla="*/ 613 w 613"/>
              <a:gd name="T3" fmla="*/ 1180 h 1180"/>
              <a:gd name="T4" fmla="*/ 0 w 613"/>
              <a:gd name="T5" fmla="*/ 1180 h 1180"/>
              <a:gd name="T6" fmla="*/ 0 w 613"/>
              <a:gd name="T7" fmla="*/ 0 h 1180"/>
              <a:gd name="T8" fmla="*/ 613 w 613"/>
              <a:gd name="T9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1180">
                <a:moveTo>
                  <a:pt x="613" y="1066"/>
                </a:moveTo>
                <a:lnTo>
                  <a:pt x="613" y="1180"/>
                </a:lnTo>
                <a:lnTo>
                  <a:pt x="0" y="1180"/>
                </a:lnTo>
                <a:lnTo>
                  <a:pt x="0" y="0"/>
                </a:lnTo>
                <a:lnTo>
                  <a:pt x="613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570286" y="2832232"/>
            <a:ext cx="912813" cy="2684999"/>
          </a:xfrm>
          <a:custGeom>
            <a:avLst/>
            <a:gdLst>
              <a:gd name="T0" fmla="*/ 363 w 589"/>
              <a:gd name="T1" fmla="*/ 0 h 1202"/>
              <a:gd name="T2" fmla="*/ 589 w 589"/>
              <a:gd name="T3" fmla="*/ 0 h 1202"/>
              <a:gd name="T4" fmla="*/ 589 w 589"/>
              <a:gd name="T5" fmla="*/ 1089 h 1202"/>
              <a:gd name="T6" fmla="*/ 0 w 589"/>
              <a:gd name="T7" fmla="*/ 1089 h 1202"/>
              <a:gd name="T8" fmla="*/ 0 w 589"/>
              <a:gd name="T9" fmla="*/ 1202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9" h="1202">
                <a:moveTo>
                  <a:pt x="363" y="0"/>
                </a:moveTo>
                <a:lnTo>
                  <a:pt x="589" y="0"/>
                </a:lnTo>
                <a:lnTo>
                  <a:pt x="589" y="1089"/>
                </a:lnTo>
                <a:lnTo>
                  <a:pt x="0" y="1089"/>
                </a:lnTo>
                <a:lnTo>
                  <a:pt x="0" y="1202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084511" y="5517232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конец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930523" y="3870413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x+1</a:t>
            </a:r>
            <a:endParaRPr lang="ru-RU" sz="1400" baseline="30000" dirty="0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560760" y="4165319"/>
            <a:ext cx="3970" cy="2416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548061" y="233852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71799" y="205118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 </a:t>
            </a:r>
            <a:r>
              <a:rPr lang="en-US" sz="1400" dirty="0"/>
              <a:t>:= 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05008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9376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62736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0139" y="257505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209414" y="290128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 Box 197"/>
          <p:cNvSpPr txBox="1">
            <a:spLocks noChangeArrowheads="1"/>
          </p:cNvSpPr>
          <p:nvPr/>
        </p:nvSpPr>
        <p:spPr bwMode="auto">
          <a:xfrm>
            <a:off x="6012333" y="3226371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r>
              <a:rPr lang="en-US" sz="1500" dirty="0" smtClean="0"/>
              <a:t>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0" name="Text Box 155"/>
          <p:cNvSpPr txBox="1">
            <a:spLocks noChangeArrowheads="1"/>
          </p:cNvSpPr>
          <p:nvPr/>
        </p:nvSpPr>
        <p:spPr bwMode="auto">
          <a:xfrm>
            <a:off x="4210312" y="3550407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endParaRPr lang="ru-RU" sz="1500" dirty="0"/>
          </a:p>
        </p:txBody>
      </p:sp>
      <p:sp>
        <p:nvSpPr>
          <p:cNvPr id="38" name="Text Box 155"/>
          <p:cNvSpPr txBox="1">
            <a:spLocks noChangeArrowheads="1"/>
          </p:cNvSpPr>
          <p:nvPr/>
        </p:nvSpPr>
        <p:spPr bwMode="auto">
          <a:xfrm>
            <a:off x="5209587" y="387444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31" name="Text Box 197"/>
          <p:cNvSpPr txBox="1">
            <a:spLocks noChangeArrowheads="1"/>
          </p:cNvSpPr>
          <p:nvPr/>
        </p:nvSpPr>
        <p:spPr bwMode="auto">
          <a:xfrm>
            <a:off x="6002360" y="4185084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r>
              <a:rPr lang="en-US" sz="1500" dirty="0" smtClean="0"/>
              <a:t>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9" name="Text Box 155"/>
          <p:cNvSpPr txBox="1">
            <a:spLocks noChangeArrowheads="1"/>
          </p:cNvSpPr>
          <p:nvPr/>
        </p:nvSpPr>
        <p:spPr bwMode="auto">
          <a:xfrm>
            <a:off x="4200339" y="450912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3</a:t>
            </a:r>
            <a:endParaRPr lang="ru-RU" sz="1500" dirty="0"/>
          </a:p>
        </p:txBody>
      </p:sp>
      <p:sp>
        <p:nvSpPr>
          <p:cNvPr id="40" name="Text Box 155"/>
          <p:cNvSpPr txBox="1">
            <a:spLocks noChangeArrowheads="1"/>
          </p:cNvSpPr>
          <p:nvPr/>
        </p:nvSpPr>
        <p:spPr bwMode="auto">
          <a:xfrm>
            <a:off x="5199614" y="48331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8</a:t>
            </a:r>
            <a:endParaRPr lang="ru-RU" sz="1500" dirty="0"/>
          </a:p>
        </p:txBody>
      </p:sp>
      <p:sp>
        <p:nvSpPr>
          <p:cNvPr id="41" name="Text Box 197"/>
          <p:cNvSpPr txBox="1">
            <a:spLocks noChangeArrowheads="1"/>
          </p:cNvSpPr>
          <p:nvPr/>
        </p:nvSpPr>
        <p:spPr bwMode="auto">
          <a:xfrm>
            <a:off x="6004456" y="5157192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3</a:t>
            </a:r>
            <a:r>
              <a:rPr lang="en-US" sz="1500" dirty="0" smtClean="0"/>
              <a:t>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42" name="Text Box 155"/>
          <p:cNvSpPr txBox="1">
            <a:spLocks noChangeArrowheads="1"/>
          </p:cNvSpPr>
          <p:nvPr/>
        </p:nvSpPr>
        <p:spPr bwMode="auto">
          <a:xfrm>
            <a:off x="4202435" y="548122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43" name="Text Box 155"/>
          <p:cNvSpPr txBox="1">
            <a:spLocks noChangeArrowheads="1"/>
          </p:cNvSpPr>
          <p:nvPr/>
        </p:nvSpPr>
        <p:spPr bwMode="auto">
          <a:xfrm>
            <a:off x="5201710" y="578265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16</a:t>
            </a:r>
            <a:endParaRPr lang="ru-RU" sz="1500" dirty="0"/>
          </a:p>
        </p:txBody>
      </p:sp>
      <p:sp>
        <p:nvSpPr>
          <p:cNvPr id="44" name="Text Box 197"/>
          <p:cNvSpPr txBox="1">
            <a:spLocks noChangeArrowheads="1"/>
          </p:cNvSpPr>
          <p:nvPr/>
        </p:nvSpPr>
        <p:spPr bwMode="auto">
          <a:xfrm>
            <a:off x="6004456" y="6104329"/>
            <a:ext cx="13398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r>
              <a:rPr lang="en-US" sz="1500" dirty="0" smtClean="0"/>
              <a:t> &lt;=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47" name="TextBox 46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2 4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3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8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</a:t>
            </a:r>
            <a:r>
              <a:rPr lang="ru-RU" dirty="0" smtClean="0">
                <a:solidFill>
                  <a:srgbClr val="000000"/>
                </a:solidFill>
              </a:rPr>
              <a:t>программу на языке КУМИР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…, 5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908" y="923128"/>
            <a:ext cx="3672408" cy="34778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Цикл ПОКА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цел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пока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&lt;=</a:t>
            </a:r>
            <a:r>
              <a:rPr lang="en-US" sz="2000" b="1" dirty="0" smtClean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' '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нс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95536" y="935171"/>
            <a:ext cx="2144713" cy="4902736"/>
            <a:chOff x="395536" y="935171"/>
            <a:chExt cx="2144713" cy="4902736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90861" y="935171"/>
              <a:ext cx="960438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/>
                <a:t>начало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549649" y="1247908"/>
              <a:ext cx="0" cy="263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549649" y="1798771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973386" y="1511433"/>
              <a:ext cx="115252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dirty="0" smtClean="0"/>
                <a:t>x </a:t>
              </a:r>
              <a:r>
                <a:rPr lang="en-US" sz="1400" dirty="0"/>
                <a:t>:= </a:t>
              </a:r>
              <a:r>
                <a:rPr lang="en-US" sz="1400" dirty="0" smtClean="0"/>
                <a:t>0</a:t>
              </a:r>
              <a:endParaRPr lang="ru-RU" sz="1400" dirty="0"/>
            </a:p>
          </p:txBody>
        </p:sp>
        <p:sp>
          <p:nvSpPr>
            <p:cNvPr id="12" name="AutoShape 9"/>
            <p:cNvSpPr>
              <a:spLocks noChangeAspect="1" noChangeArrowheads="1"/>
            </p:cNvSpPr>
            <p:nvPr/>
          </p:nvSpPr>
          <p:spPr bwMode="auto">
            <a:xfrm>
              <a:off x="917824" y="2597283"/>
              <a:ext cx="1235075" cy="468312"/>
            </a:xfrm>
            <a:prstGeom prst="flowChartDecision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400" dirty="0" smtClean="0"/>
                <a:t>x </a:t>
              </a:r>
              <a:r>
                <a:rPr lang="en-US" sz="1400" dirty="0">
                  <a:cs typeface="Arial" pitchFamily="34" charset="0"/>
                </a:rPr>
                <a:t>≤ </a:t>
              </a:r>
              <a:r>
                <a:rPr lang="ru-RU" sz="1400" dirty="0" smtClean="0">
                  <a:cs typeface="Arial" pitchFamily="34" charset="0"/>
                </a:rPr>
                <a:t>5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1513136" y="3029083"/>
              <a:ext cx="522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/>
                <a:t>да</a:t>
              </a:r>
            </a:p>
          </p:txBody>
        </p:sp>
        <p:sp>
          <p:nvSpPr>
            <p:cNvPr id="14" name="Text Box 11"/>
            <p:cNvSpPr txBox="1">
              <a:spLocks noChangeAspect="1" noChangeArrowheads="1"/>
            </p:cNvSpPr>
            <p:nvPr/>
          </p:nvSpPr>
          <p:spPr bwMode="auto">
            <a:xfrm>
              <a:off x="2017961" y="2560771"/>
              <a:ext cx="522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/>
                <a:t>нет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549649" y="3065596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755576" y="3320988"/>
              <a:ext cx="1485900" cy="287337"/>
            </a:xfrm>
            <a:prstGeom prst="parallelogram">
              <a:avLst>
                <a:gd name="adj" fmla="val 141022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200" dirty="0"/>
                <a:t>вывод </a:t>
              </a:r>
              <a:r>
                <a:rPr lang="ru-RU" sz="1200" dirty="0" smtClean="0"/>
                <a:t> </a:t>
              </a:r>
              <a:r>
                <a:rPr lang="en-US" sz="1200" dirty="0" smtClean="0"/>
                <a:t>x,</a:t>
              </a:r>
              <a:r>
                <a:rPr lang="ru-RU" sz="1200" dirty="0" smtClean="0"/>
                <a:t> </a:t>
              </a:r>
              <a:r>
                <a:rPr lang="en-US" sz="1200" dirty="0" smtClean="0"/>
                <a:t>y</a:t>
              </a:r>
              <a:endParaRPr lang="ru-RU" sz="1200" dirty="0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930523" y="4406988"/>
              <a:ext cx="123507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dirty="0" smtClean="0"/>
                <a:t>y:=y</a:t>
              </a:r>
              <a:r>
                <a:rPr lang="ru-RU" sz="1400" dirty="0" smtClean="0">
                  <a:cs typeface="Arial" pitchFamily="34" charset="0"/>
                </a:rPr>
                <a:t>*</a:t>
              </a:r>
              <a:r>
                <a:rPr lang="en-US" sz="1400" dirty="0"/>
                <a:t>2</a:t>
              </a:r>
              <a:endParaRPr lang="ru-RU" sz="1400" dirty="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548060" y="3606095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95536" y="2446471"/>
              <a:ext cx="1154113" cy="2479675"/>
            </a:xfrm>
            <a:custGeom>
              <a:avLst/>
              <a:gdLst>
                <a:gd name="T0" fmla="*/ 613 w 613"/>
                <a:gd name="T1" fmla="*/ 1066 h 1180"/>
                <a:gd name="T2" fmla="*/ 613 w 613"/>
                <a:gd name="T3" fmla="*/ 1180 h 1180"/>
                <a:gd name="T4" fmla="*/ 0 w 613"/>
                <a:gd name="T5" fmla="*/ 1180 h 1180"/>
                <a:gd name="T6" fmla="*/ 0 w 613"/>
                <a:gd name="T7" fmla="*/ 0 h 1180"/>
                <a:gd name="T8" fmla="*/ 613 w 613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180">
                  <a:moveTo>
                    <a:pt x="613" y="1066"/>
                  </a:moveTo>
                  <a:lnTo>
                    <a:pt x="613" y="1180"/>
                  </a:lnTo>
                  <a:lnTo>
                    <a:pt x="0" y="1180"/>
                  </a:lnTo>
                  <a:lnTo>
                    <a:pt x="0" y="0"/>
                  </a:lnTo>
                  <a:lnTo>
                    <a:pt x="613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570286" y="2832232"/>
              <a:ext cx="912813" cy="2684999"/>
            </a:xfrm>
            <a:custGeom>
              <a:avLst/>
              <a:gdLst>
                <a:gd name="T0" fmla="*/ 363 w 589"/>
                <a:gd name="T1" fmla="*/ 0 h 1202"/>
                <a:gd name="T2" fmla="*/ 589 w 589"/>
                <a:gd name="T3" fmla="*/ 0 h 1202"/>
                <a:gd name="T4" fmla="*/ 589 w 589"/>
                <a:gd name="T5" fmla="*/ 1089 h 1202"/>
                <a:gd name="T6" fmla="*/ 0 w 589"/>
                <a:gd name="T7" fmla="*/ 1089 h 1202"/>
                <a:gd name="T8" fmla="*/ 0 w 589"/>
                <a:gd name="T9" fmla="*/ 120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1202">
                  <a:moveTo>
                    <a:pt x="363" y="0"/>
                  </a:moveTo>
                  <a:lnTo>
                    <a:pt x="589" y="0"/>
                  </a:lnTo>
                  <a:lnTo>
                    <a:pt x="589" y="1089"/>
                  </a:lnTo>
                  <a:lnTo>
                    <a:pt x="0" y="1089"/>
                  </a:lnTo>
                  <a:lnTo>
                    <a:pt x="0" y="1202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1084511" y="5517232"/>
              <a:ext cx="960438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/>
                <a:t>конец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30523" y="3870413"/>
              <a:ext cx="123507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dirty="0" smtClean="0"/>
                <a:t>x </a:t>
              </a:r>
              <a:r>
                <a:rPr lang="en-US" sz="1400" dirty="0"/>
                <a:t>:= </a:t>
              </a:r>
              <a:r>
                <a:rPr lang="en-US" sz="1400" dirty="0" smtClean="0"/>
                <a:t>x+1</a:t>
              </a:r>
              <a:endParaRPr lang="ru-RU" sz="1400" baseline="30000" dirty="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560760" y="4165319"/>
              <a:ext cx="3970" cy="2416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548061" y="2338521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971799" y="2051183"/>
              <a:ext cx="115252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dirty="0" smtClean="0"/>
                <a:t>y </a:t>
              </a:r>
              <a:r>
                <a:rPr lang="en-US" sz="1400" dirty="0"/>
                <a:t>:= </a:t>
              </a:r>
              <a:r>
                <a:rPr lang="ru-RU" sz="1400" dirty="0" smtClean="0"/>
                <a:t>1</a:t>
              </a:r>
              <a:endParaRPr lang="ru-RU" sz="1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43908" y="4699010"/>
            <a:ext cx="367240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2 4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3 8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4 16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5 32</a:t>
            </a:r>
          </a:p>
        </p:txBody>
      </p:sp>
    </p:spTree>
    <p:extLst>
      <p:ext uri="{BB962C8B-B14F-4D97-AF65-F5344CB8AC3E}">
        <p14:creationId xmlns:p14="http://schemas.microsoft.com/office/powerpoint/2010/main" val="12101369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7543800" cy="56991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Циклы</a:t>
            </a:r>
          </a:p>
        </p:txBody>
      </p:sp>
      <p:grpSp>
        <p:nvGrpSpPr>
          <p:cNvPr id="12293" name="Group 7"/>
          <p:cNvGrpSpPr>
            <a:grpSpLocks noChangeAspect="1"/>
          </p:cNvGrpSpPr>
          <p:nvPr/>
        </p:nvGrpSpPr>
        <p:grpSpPr bwMode="auto">
          <a:xfrm>
            <a:off x="395288" y="3500438"/>
            <a:ext cx="3573462" cy="2519362"/>
            <a:chOff x="1476" y="12203"/>
            <a:chExt cx="3705" cy="2611"/>
          </a:xfrm>
        </p:grpSpPr>
        <p:sp>
          <p:nvSpPr>
            <p:cNvPr id="12306" name="Text Box 8"/>
            <p:cNvSpPr txBox="1">
              <a:spLocks noChangeAspect="1" noChangeArrowheads="1"/>
            </p:cNvSpPr>
            <p:nvPr/>
          </p:nvSpPr>
          <p:spPr bwMode="auto">
            <a:xfrm>
              <a:off x="4497" y="12990"/>
              <a:ext cx="68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>
                  <a:solidFill>
                    <a:srgbClr val="000000"/>
                  </a:solidFill>
                </a:rPr>
                <a:t>нет</a:t>
              </a:r>
            </a:p>
          </p:txBody>
        </p:sp>
        <p:sp>
          <p:nvSpPr>
            <p:cNvPr id="12307" name="AutoShape 9"/>
            <p:cNvSpPr>
              <a:spLocks noChangeAspect="1" noChangeArrowheads="1"/>
            </p:cNvSpPr>
            <p:nvPr/>
          </p:nvSpPr>
          <p:spPr bwMode="auto">
            <a:xfrm>
              <a:off x="2709" y="12203"/>
              <a:ext cx="1824" cy="335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Начало</a:t>
              </a:r>
            </a:p>
          </p:txBody>
        </p:sp>
        <p:sp>
          <p:nvSpPr>
            <p:cNvPr id="12308" name="AutoShape 10"/>
            <p:cNvSpPr>
              <a:spLocks noChangeAspect="1" noChangeArrowheads="1"/>
            </p:cNvSpPr>
            <p:nvPr/>
          </p:nvSpPr>
          <p:spPr bwMode="auto">
            <a:xfrm>
              <a:off x="2730" y="14481"/>
              <a:ext cx="1824" cy="333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Конец</a:t>
              </a:r>
            </a:p>
          </p:txBody>
        </p:sp>
        <p:sp>
          <p:nvSpPr>
            <p:cNvPr id="12309" name="Rectangle 11"/>
            <p:cNvSpPr>
              <a:spLocks noChangeAspect="1" noChangeArrowheads="1"/>
            </p:cNvSpPr>
            <p:nvPr/>
          </p:nvSpPr>
          <p:spPr bwMode="auto">
            <a:xfrm>
              <a:off x="1722" y="13674"/>
              <a:ext cx="1197" cy="6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Тело</a:t>
              </a:r>
              <a:br>
                <a:rPr lang="ru-RU" sz="1600">
                  <a:solidFill>
                    <a:srgbClr val="000000"/>
                  </a:solidFill>
                </a:rPr>
              </a:br>
              <a:r>
                <a:rPr lang="ru-RU" sz="1600">
                  <a:solidFill>
                    <a:srgbClr val="000000"/>
                  </a:solidFill>
                </a:rPr>
                <a:t>цикла</a:t>
              </a:r>
            </a:p>
          </p:txBody>
        </p:sp>
        <p:sp>
          <p:nvSpPr>
            <p:cNvPr id="12310" name="Line 12"/>
            <p:cNvSpPr>
              <a:spLocks noChangeAspect="1" noChangeShapeType="1"/>
            </p:cNvSpPr>
            <p:nvPr/>
          </p:nvSpPr>
          <p:spPr bwMode="auto">
            <a:xfrm>
              <a:off x="3621" y="13139"/>
              <a:ext cx="0" cy="2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11" name="AutoShape 13"/>
            <p:cNvSpPr>
              <a:spLocks noChangeAspect="1" noChangeArrowheads="1"/>
            </p:cNvSpPr>
            <p:nvPr/>
          </p:nvSpPr>
          <p:spPr bwMode="auto">
            <a:xfrm>
              <a:off x="2502" y="12990"/>
              <a:ext cx="2166" cy="668"/>
            </a:xfrm>
            <a:prstGeom prst="flowChartDecis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Условие</a:t>
              </a:r>
            </a:p>
          </p:txBody>
        </p:sp>
        <p:sp>
          <p:nvSpPr>
            <p:cNvPr id="12312" name="Freeform 14"/>
            <p:cNvSpPr>
              <a:spLocks noChangeAspect="1"/>
            </p:cNvSpPr>
            <p:nvPr/>
          </p:nvSpPr>
          <p:spPr bwMode="auto">
            <a:xfrm>
              <a:off x="2349" y="13332"/>
              <a:ext cx="171" cy="342"/>
            </a:xfrm>
            <a:custGeom>
              <a:avLst/>
              <a:gdLst>
                <a:gd name="T0" fmla="*/ 171 w 171"/>
                <a:gd name="T1" fmla="*/ 0 h 342"/>
                <a:gd name="T2" fmla="*/ 0 w 171"/>
                <a:gd name="T3" fmla="*/ 0 h 342"/>
                <a:gd name="T4" fmla="*/ 0 w 171"/>
                <a:gd name="T5" fmla="*/ 342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342">
                  <a:moveTo>
                    <a:pt x="171" y="0"/>
                  </a:moveTo>
                  <a:lnTo>
                    <a:pt x="0" y="0"/>
                  </a:lnTo>
                  <a:lnTo>
                    <a:pt x="0" y="34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13" name="Text Box 15"/>
            <p:cNvSpPr txBox="1">
              <a:spLocks noChangeAspect="1" noChangeArrowheads="1"/>
            </p:cNvSpPr>
            <p:nvPr/>
          </p:nvSpPr>
          <p:spPr bwMode="auto">
            <a:xfrm>
              <a:off x="2178" y="13013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>
                  <a:solidFill>
                    <a:srgbClr val="000000"/>
                  </a:solidFill>
                </a:rPr>
                <a:t>да</a:t>
              </a:r>
            </a:p>
          </p:txBody>
        </p:sp>
        <p:sp>
          <p:nvSpPr>
            <p:cNvPr id="12314" name="Line 16"/>
            <p:cNvSpPr>
              <a:spLocks noChangeAspect="1" noChangeShapeType="1"/>
            </p:cNvSpPr>
            <p:nvPr/>
          </p:nvSpPr>
          <p:spPr bwMode="auto">
            <a:xfrm flipV="1">
              <a:off x="3585" y="12534"/>
              <a:ext cx="0" cy="4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15" name="Freeform 17"/>
            <p:cNvSpPr>
              <a:spLocks noChangeAspect="1"/>
            </p:cNvSpPr>
            <p:nvPr/>
          </p:nvSpPr>
          <p:spPr bwMode="auto">
            <a:xfrm>
              <a:off x="1476" y="12705"/>
              <a:ext cx="2109" cy="1710"/>
            </a:xfrm>
            <a:custGeom>
              <a:avLst/>
              <a:gdLst>
                <a:gd name="T0" fmla="*/ 855 w 2109"/>
                <a:gd name="T1" fmla="*/ 1596 h 1710"/>
                <a:gd name="T2" fmla="*/ 855 w 2109"/>
                <a:gd name="T3" fmla="*/ 1710 h 1710"/>
                <a:gd name="T4" fmla="*/ 0 w 2109"/>
                <a:gd name="T5" fmla="*/ 1710 h 1710"/>
                <a:gd name="T6" fmla="*/ 0 w 2109"/>
                <a:gd name="T7" fmla="*/ 0 h 1710"/>
                <a:gd name="T8" fmla="*/ 2109 w 2109"/>
                <a:gd name="T9" fmla="*/ 0 h 1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9" h="1710">
                  <a:moveTo>
                    <a:pt x="855" y="1596"/>
                  </a:moveTo>
                  <a:lnTo>
                    <a:pt x="855" y="1710"/>
                  </a:lnTo>
                  <a:lnTo>
                    <a:pt x="0" y="1710"/>
                  </a:lnTo>
                  <a:lnTo>
                    <a:pt x="0" y="0"/>
                  </a:lnTo>
                  <a:lnTo>
                    <a:pt x="2109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16" name="Freeform 18"/>
            <p:cNvSpPr>
              <a:spLocks noChangeAspect="1"/>
            </p:cNvSpPr>
            <p:nvPr/>
          </p:nvSpPr>
          <p:spPr bwMode="auto">
            <a:xfrm>
              <a:off x="3585" y="13332"/>
              <a:ext cx="1254" cy="1140"/>
            </a:xfrm>
            <a:custGeom>
              <a:avLst/>
              <a:gdLst>
                <a:gd name="T0" fmla="*/ 1083 w 1254"/>
                <a:gd name="T1" fmla="*/ 0 h 1140"/>
                <a:gd name="T2" fmla="*/ 1254 w 1254"/>
                <a:gd name="T3" fmla="*/ 0 h 1140"/>
                <a:gd name="T4" fmla="*/ 1254 w 1254"/>
                <a:gd name="T5" fmla="*/ 741 h 1140"/>
                <a:gd name="T6" fmla="*/ 0 w 1254"/>
                <a:gd name="T7" fmla="*/ 741 h 1140"/>
                <a:gd name="T8" fmla="*/ 0 w 1254"/>
                <a:gd name="T9" fmla="*/ 1140 h 1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4" h="1140">
                  <a:moveTo>
                    <a:pt x="1083" y="0"/>
                  </a:moveTo>
                  <a:lnTo>
                    <a:pt x="1254" y="0"/>
                  </a:lnTo>
                  <a:lnTo>
                    <a:pt x="1254" y="741"/>
                  </a:lnTo>
                  <a:lnTo>
                    <a:pt x="0" y="741"/>
                  </a:lnTo>
                  <a:lnTo>
                    <a:pt x="0" y="114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2738" y="765175"/>
            <a:ext cx="75969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Циклический алгоритм</a:t>
            </a:r>
            <a:r>
              <a:rPr lang="ru-RU" sz="2400" dirty="0">
                <a:solidFill>
                  <a:srgbClr val="330066"/>
                </a:solidFill>
              </a:rPr>
              <a:t> – </a:t>
            </a:r>
            <a:r>
              <a:rPr lang="ru-RU" sz="2000" dirty="0">
                <a:solidFill>
                  <a:srgbClr val="330066"/>
                </a:solidFill>
              </a:rPr>
              <a:t>это алгоритм, в котором одна и та же последовательность команд (тело цикла) повторяется несколько раз (или ни разу) </a:t>
            </a:r>
            <a:r>
              <a:rPr lang="ru-RU" sz="2000" dirty="0" smtClean="0">
                <a:solidFill>
                  <a:srgbClr val="330066"/>
                </a:solidFill>
              </a:rPr>
              <a:t>в </a:t>
            </a:r>
            <a:r>
              <a:rPr lang="ru-RU" sz="2000" dirty="0">
                <a:solidFill>
                  <a:srgbClr val="330066"/>
                </a:solidFill>
              </a:rPr>
              <a:t>зависимости от некоторого условия.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0" y="2312876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Цикл с предусловием (цикл «ПОКА») </a:t>
            </a:r>
            <a:r>
              <a:rPr lang="ru-RU" dirty="0">
                <a:solidFill>
                  <a:srgbClr val="330066"/>
                </a:solidFill>
              </a:rPr>
              <a:t>–</a:t>
            </a:r>
            <a:br>
              <a:rPr lang="ru-RU" dirty="0">
                <a:solidFill>
                  <a:srgbClr val="330066"/>
                </a:solidFill>
              </a:rPr>
            </a:br>
            <a:r>
              <a:rPr lang="ru-RU" sz="2000" dirty="0">
                <a:solidFill>
                  <a:srgbClr val="330066"/>
                </a:solidFill>
              </a:rPr>
              <a:t>повторение тела цикла </a:t>
            </a:r>
            <a:r>
              <a:rPr lang="ru-RU" sz="2000" dirty="0" smtClean="0">
                <a:solidFill>
                  <a:srgbClr val="330066"/>
                </a:solidFill>
              </a:rPr>
              <a:t/>
            </a:r>
            <a:br>
              <a:rPr lang="ru-RU" sz="2000" dirty="0" smtClean="0">
                <a:solidFill>
                  <a:srgbClr val="330066"/>
                </a:solidFill>
              </a:rPr>
            </a:br>
            <a:r>
              <a:rPr lang="ru-RU" sz="2000" b="1" i="1" dirty="0" smtClean="0">
                <a:solidFill>
                  <a:srgbClr val="330066"/>
                </a:solidFill>
              </a:rPr>
              <a:t>пока </a:t>
            </a:r>
            <a:r>
              <a:rPr lang="ru-RU" sz="2000" b="1" i="1" dirty="0">
                <a:solidFill>
                  <a:srgbClr val="330066"/>
                </a:solidFill>
              </a:rPr>
              <a:t>условие </a:t>
            </a:r>
            <a:r>
              <a:rPr lang="ru-RU" sz="2000" b="1" i="1" dirty="0" smtClean="0">
                <a:solidFill>
                  <a:srgbClr val="330066"/>
                </a:solidFill>
              </a:rPr>
              <a:t>продолжения цикла выполняется</a:t>
            </a:r>
            <a:endParaRPr lang="ru-RU" sz="2000" b="1" i="1" dirty="0">
              <a:solidFill>
                <a:srgbClr val="330066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32040" y="3454349"/>
            <a:ext cx="3960440" cy="2070455"/>
            <a:chOff x="4932040" y="3454349"/>
            <a:chExt cx="3960440" cy="2070455"/>
          </a:xfrm>
        </p:grpSpPr>
        <p:sp>
          <p:nvSpPr>
            <p:cNvPr id="34" name="TextBox 33"/>
            <p:cNvSpPr txBox="1"/>
            <p:nvPr/>
          </p:nvSpPr>
          <p:spPr>
            <a:xfrm>
              <a:off x="4968044" y="4139809"/>
              <a:ext cx="37080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нц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пока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условие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тело цикла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b="1" dirty="0" err="1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кц</a:t>
              </a:r>
              <a:endParaRPr lang="ru-RU" sz="2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32040" y="3454349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u="sng" dirty="0" smtClean="0">
                  <a:solidFill>
                    <a:srgbClr val="000000"/>
                  </a:solidFill>
                </a:rPr>
                <a:t>Алгоритмический язык (</a:t>
              </a:r>
              <a:r>
                <a:rPr lang="ru-RU" i="1" u="sng" dirty="0" err="1" smtClean="0">
                  <a:solidFill>
                    <a:srgbClr val="000000"/>
                  </a:solidFill>
                </a:rPr>
                <a:t>КуМир</a:t>
              </a:r>
              <a:r>
                <a:rPr lang="ru-RU" i="1" u="sng" dirty="0" smtClean="0">
                  <a:solidFill>
                    <a:srgbClr val="000000"/>
                  </a:solidFill>
                </a:rPr>
                <a:t>):</a:t>
              </a:r>
              <a:endParaRPr lang="ru-RU" i="1" u="sng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2534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Правее Робота расположен коридор неизвестной длины. Робот должен закрасить все клетки этого коридора и вернуться в исходное положение.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2528900"/>
            <a:ext cx="4798752" cy="313932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использовать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AA00"/>
                </a:solidFill>
                <a:latin typeface="Consolas" pitchFamily="49" charset="0"/>
                <a:cs typeface="Consolas" pitchFamily="49" charset="0"/>
              </a:rPr>
              <a:t>Робот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Коридор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пока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справа свободно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вправо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закрасить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пока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сверху стена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снизу стена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влево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6010690" y="4761148"/>
            <a:ext cx="1908212" cy="3240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1300" y="5983034"/>
            <a:ext cx="50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Можно ли упростить условие во втором цикле?</a:t>
            </a:r>
            <a:endParaRPr lang="ru-RU" sz="1600" i="1" dirty="0"/>
          </a:p>
        </p:txBody>
      </p:sp>
      <p:pic>
        <p:nvPicPr>
          <p:cNvPr id="8" name="Picture 2" descr="D:\_Папа-адм\Desktop\Алгоритмизация (през)\коридор 4 раз\Image 0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5162" y="1304764"/>
            <a:ext cx="4286456" cy="32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582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Правее Робота расположен коридор неизвестной длины. Робот должен закрасить все клетки этого коридора и вернуться в исходное положение.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D:\_Папа-адм\Desktop\Алгоритмизация (през)\коридор пока\Image 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Папа-адм\Desktop\Алгоритмизация (през)\коридор пока\Image 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_Папа-адм\Desktop\Алгоритмизация (през)\коридор пока\Image 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_Папа-адм\Desktop\Алгоритмизация (през)\коридор пока\Image 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_Папа-адм\Desktop\Алгоритмизация (през)\коридор пока\Image 0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_Папа-адм\Desktop\Алгоритмизация (през)\коридор пока\Image 0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_Папа-адм\Desktop\Алгоритмизация (през)\коридор пока\Image 00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_Папа-адм\Desktop\Алгоритмизация (през)\коридор пока\Image 00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_Папа-адм\Desktop\Алгоритмизация (през)\коридор пока\Image 00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_Папа-адм\Desktop\Алгоритмизация (през)\коридор пока\Image 0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_Папа-адм\Desktop\Алгоритмизация (през)\коридор пока\Image 0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_Папа-адм\Desktop\Алгоритмизация (през)\коридор пока\Image 0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_Папа-адм\Desktop\Алгоритмизация (през)\коридор пока\Image 01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_Папа-адм\Desktop\Алгоритмизация (през)\коридор пока\Image 01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_Папа-адм\Desktop\Алгоритмизация (през)\коридор пока\Image 01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_Папа-адм\Desktop\Алгоритмизация (през)\коридор пока\Image 01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_Папа-адм\Desktop\Алгоритмизация (през)\коридор пока\Image 017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_Папа-адм\Desktop\Алгоритмизация (през)\коридор пока\Image 018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_Папа-адм\Desktop\Алгоритмизация (през)\коридор пока\Image 019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_Папа-адм\Desktop\Алгоритмизация (през)\коридор пока\Image 02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_Папа-адм\Desktop\Алгоритмизация (през)\коридор пока\Image 02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D:\_Папа-адм\Desktop\Алгоритмизация (през)\коридор пока\Image 022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_Папа-адм\Desktop\Алгоритмизация (през)\коридор пока\Image 023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_Папа-адм\Desktop\Алгоритмизация (през)\коридор пока\Image 024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_Папа-адм\Desktop\Алгоритмизация (през)\коридор пока\Image 025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:\_Папа-адм\Desktop\Алгоритмизация (през)\коридор пока\Image 026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_Папа-адм\Desktop\Алгоритмизация (през)\коридор пока\Image 027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_Папа-адм\Desktop\Алгоритмизация (през)\коридор пока\Image 028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_Папа-адм\Desktop\Алгоритмизация (през)\коридор пока\Image 029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_Папа-адм\Desktop\Алгоритмизация (през)\коридор пока\Image 030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:\_Папа-адм\Desktop\Алгоритмизация (през)\коридор пока\Image 031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D:\_Папа-адм\Desktop\Алгоритмизация (през)\коридор пока\Image 032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D:\_Папа-адм\Desktop\Алгоритмизация (през)\коридор пока\Image 033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56984" cy="37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61331" y="522920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843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150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>
                <a:solidFill>
                  <a:schemeClr val="tx2"/>
                </a:solidFill>
              </a:rPr>
              <a:t>Лыжник в первый день тренировок пробежал 10 км.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Каждый следующий день он увеличивал пройденное расстояние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на 10% от пройденного в предыдущий день. </a:t>
            </a:r>
            <a:r>
              <a:rPr lang="ru-RU" dirty="0" smtClean="0">
                <a:solidFill>
                  <a:schemeClr val="tx2"/>
                </a:solidFill>
              </a:rPr>
              <a:t>При достижении </a:t>
            </a:r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</a:rPr>
              <a:t>5 км увеличение дистанции должно прекратиться. В </a:t>
            </a:r>
            <a:r>
              <a:rPr lang="ru-RU" dirty="0">
                <a:solidFill>
                  <a:schemeClr val="tx2"/>
                </a:solidFill>
              </a:rPr>
              <a:t>какой день он пробежит больше </a:t>
            </a:r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</a:rPr>
              <a:t>5 </a:t>
            </a:r>
            <a:r>
              <a:rPr lang="ru-RU" dirty="0">
                <a:solidFill>
                  <a:schemeClr val="tx2"/>
                </a:solidFill>
              </a:rPr>
              <a:t>км?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5796" y="1655559"/>
            <a:ext cx="6192688" cy="317009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Тренировка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цел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д,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вещ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р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р:=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пока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р&lt;=</a:t>
            </a:r>
            <a:r>
              <a:rPr lang="en-US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b="1" dirty="0" smtClean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д:=д+</a:t>
            </a:r>
            <a:r>
              <a:rPr lang="ru-RU" sz="2000" b="1" dirty="0" smtClean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р:=р+</a:t>
            </a:r>
            <a:r>
              <a:rPr lang="ru-RU" sz="2000" b="1" dirty="0" smtClean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0.1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*р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"день "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д,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 дистанция "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р,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нс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22241" y="1677646"/>
            <a:ext cx="2144713" cy="4719637"/>
            <a:chOff x="340" y="1117"/>
            <a:chExt cx="1351" cy="2973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78" y="1117"/>
              <a:ext cx="605" cy="202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/>
                <a:t>начало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67" y="1314"/>
              <a:ext cx="0" cy="1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67" y="1661"/>
              <a:ext cx="0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04" y="1480"/>
              <a:ext cx="726" cy="18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 smtClean="0"/>
                <a:t>д</a:t>
              </a:r>
              <a:r>
                <a:rPr lang="en-US" sz="1400" dirty="0" smtClean="0"/>
                <a:t> </a:t>
              </a:r>
              <a:r>
                <a:rPr lang="en-US" sz="1400" dirty="0"/>
                <a:t>:= </a:t>
              </a:r>
              <a:r>
                <a:rPr lang="ru-RU" sz="1400" dirty="0"/>
                <a:t>1</a:t>
              </a:r>
            </a:p>
          </p:txBody>
        </p: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669" y="2164"/>
              <a:ext cx="778" cy="295"/>
            </a:xfrm>
            <a:prstGeom prst="flowChartDecision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 smtClean="0"/>
                <a:t>р</a:t>
              </a:r>
              <a:r>
                <a:rPr lang="en-US" sz="1400" dirty="0" smtClean="0"/>
                <a:t> </a:t>
              </a:r>
              <a:r>
                <a:rPr lang="en-US" sz="1400" dirty="0">
                  <a:cs typeface="Arial" pitchFamily="34" charset="0"/>
                </a:rPr>
                <a:t>≤ </a:t>
              </a:r>
              <a:r>
                <a:rPr lang="en-US" sz="1400" dirty="0" smtClean="0">
                  <a:cs typeface="Arial" pitchFamily="34" charset="0"/>
                </a:rPr>
                <a:t>1</a:t>
              </a:r>
              <a:r>
                <a:rPr lang="ru-RU" sz="1400" dirty="0" smtClean="0">
                  <a:cs typeface="Arial" pitchFamily="34" charset="0"/>
                </a:rPr>
                <a:t>5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1044" y="2436"/>
              <a:ext cx="32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/>
                <a:t>да</a:t>
              </a:r>
            </a:p>
          </p:txBody>
        </p:sp>
        <p:sp>
          <p:nvSpPr>
            <p:cNvPr id="12" name="Text Box 11"/>
            <p:cNvSpPr txBox="1">
              <a:spLocks noChangeAspect="1" noChangeArrowheads="1"/>
            </p:cNvSpPr>
            <p:nvPr/>
          </p:nvSpPr>
          <p:spPr bwMode="auto">
            <a:xfrm>
              <a:off x="1362" y="2141"/>
              <a:ext cx="32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/>
                <a:t>нет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067" y="2459"/>
              <a:ext cx="0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603" y="3296"/>
              <a:ext cx="936" cy="181"/>
            </a:xfrm>
            <a:prstGeom prst="parallelogram">
              <a:avLst>
                <a:gd name="adj" fmla="val 141022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200" dirty="0"/>
                <a:t>вывод </a:t>
              </a:r>
              <a:r>
                <a:rPr lang="ru-RU" sz="1200" dirty="0" smtClean="0"/>
                <a:t> д</a:t>
              </a:r>
              <a:r>
                <a:rPr lang="en-US" sz="1200" dirty="0" smtClean="0"/>
                <a:t>,</a:t>
              </a:r>
              <a:r>
                <a:rPr lang="ru-RU" sz="1200" dirty="0" smtClean="0"/>
                <a:t> р</a:t>
              </a:r>
              <a:endParaRPr lang="ru-RU" sz="1200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69" y="2956"/>
              <a:ext cx="778" cy="18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 smtClean="0"/>
                <a:t>р</a:t>
              </a:r>
              <a:r>
                <a:rPr lang="en-US" sz="1400" dirty="0" smtClean="0"/>
                <a:t>:=</a:t>
              </a:r>
              <a:r>
                <a:rPr lang="ru-RU" sz="1400" dirty="0" smtClean="0"/>
                <a:t>р</a:t>
              </a:r>
              <a:r>
                <a:rPr lang="en-US" sz="1400" dirty="0" smtClean="0"/>
                <a:t>+0,1</a:t>
              </a:r>
              <a:r>
                <a:rPr lang="ru-RU" sz="1400" dirty="0" smtClean="0">
                  <a:cs typeface="Arial" pitchFamily="34" charset="0"/>
                </a:rPr>
                <a:t>*</a:t>
              </a:r>
              <a:r>
                <a:rPr lang="ru-RU" sz="1400" dirty="0" smtClean="0"/>
                <a:t>р</a:t>
              </a:r>
              <a:endParaRPr lang="ru-RU" sz="1400" dirty="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067" y="3139"/>
              <a:ext cx="0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40" y="2069"/>
              <a:ext cx="727" cy="1562"/>
            </a:xfrm>
            <a:custGeom>
              <a:avLst/>
              <a:gdLst>
                <a:gd name="T0" fmla="*/ 613 w 613"/>
                <a:gd name="T1" fmla="*/ 1066 h 1180"/>
                <a:gd name="T2" fmla="*/ 613 w 613"/>
                <a:gd name="T3" fmla="*/ 1180 h 1180"/>
                <a:gd name="T4" fmla="*/ 0 w 613"/>
                <a:gd name="T5" fmla="*/ 1180 h 1180"/>
                <a:gd name="T6" fmla="*/ 0 w 613"/>
                <a:gd name="T7" fmla="*/ 0 h 1180"/>
                <a:gd name="T8" fmla="*/ 613 w 613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180">
                  <a:moveTo>
                    <a:pt x="613" y="1066"/>
                  </a:moveTo>
                  <a:lnTo>
                    <a:pt x="613" y="1180"/>
                  </a:lnTo>
                  <a:lnTo>
                    <a:pt x="0" y="1180"/>
                  </a:lnTo>
                  <a:lnTo>
                    <a:pt x="0" y="0"/>
                  </a:lnTo>
                  <a:lnTo>
                    <a:pt x="613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080" y="2312"/>
              <a:ext cx="575" cy="1576"/>
            </a:xfrm>
            <a:custGeom>
              <a:avLst/>
              <a:gdLst>
                <a:gd name="T0" fmla="*/ 363 w 589"/>
                <a:gd name="T1" fmla="*/ 0 h 1202"/>
                <a:gd name="T2" fmla="*/ 589 w 589"/>
                <a:gd name="T3" fmla="*/ 0 h 1202"/>
                <a:gd name="T4" fmla="*/ 589 w 589"/>
                <a:gd name="T5" fmla="*/ 1089 h 1202"/>
                <a:gd name="T6" fmla="*/ 0 w 589"/>
                <a:gd name="T7" fmla="*/ 1089 h 1202"/>
                <a:gd name="T8" fmla="*/ 0 w 589"/>
                <a:gd name="T9" fmla="*/ 120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1202">
                  <a:moveTo>
                    <a:pt x="363" y="0"/>
                  </a:moveTo>
                  <a:lnTo>
                    <a:pt x="589" y="0"/>
                  </a:lnTo>
                  <a:lnTo>
                    <a:pt x="589" y="1089"/>
                  </a:lnTo>
                  <a:lnTo>
                    <a:pt x="0" y="1089"/>
                  </a:lnTo>
                  <a:lnTo>
                    <a:pt x="0" y="1202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774" y="3888"/>
              <a:ext cx="605" cy="202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/>
                <a:t>конец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69" y="2618"/>
              <a:ext cx="778" cy="18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 smtClean="0"/>
                <a:t>д</a:t>
              </a:r>
              <a:r>
                <a:rPr lang="en-US" sz="1400" dirty="0" smtClean="0"/>
                <a:t> </a:t>
              </a:r>
              <a:r>
                <a:rPr lang="en-US" sz="1400" dirty="0"/>
                <a:t>:= </a:t>
              </a:r>
              <a:r>
                <a:rPr lang="ru-RU" sz="1400" dirty="0" smtClean="0"/>
                <a:t>д</a:t>
              </a:r>
              <a:r>
                <a:rPr lang="en-US" sz="1400" dirty="0" smtClean="0"/>
                <a:t>+1</a:t>
              </a:r>
              <a:endParaRPr lang="ru-RU" sz="1400" baseline="30000" dirty="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066" y="2793"/>
              <a:ext cx="0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066" y="2001"/>
              <a:ext cx="0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703" y="1820"/>
              <a:ext cx="726" cy="18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 smtClean="0"/>
                <a:t>р</a:t>
              </a:r>
              <a:r>
                <a:rPr lang="en-US" sz="1400" dirty="0" smtClean="0"/>
                <a:t> </a:t>
              </a:r>
              <a:r>
                <a:rPr lang="en-US" sz="1400" dirty="0"/>
                <a:t>:= </a:t>
              </a:r>
              <a:r>
                <a:rPr lang="ru-RU" sz="1400" dirty="0"/>
                <a:t>1</a:t>
              </a:r>
              <a:r>
                <a:rPr lang="en-US" sz="1400" dirty="0"/>
                <a:t>0</a:t>
              </a:r>
              <a:endParaRPr lang="ru-RU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35796" y="5048016"/>
            <a:ext cx="6192688" cy="147732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день 2 дистанция 11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день 3 дистанция 12.1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день 4 дистанция 13.31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день 5 дистанция 14.641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день 6 дистанция 16.1051</a:t>
            </a:r>
          </a:p>
        </p:txBody>
      </p:sp>
    </p:spTree>
    <p:extLst>
      <p:ext uri="{BB962C8B-B14F-4D97-AF65-F5344CB8AC3E}">
        <p14:creationId xmlns:p14="http://schemas.microsoft.com/office/powerpoint/2010/main" val="10959130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90861" y="935171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начало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49649" y="1247908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549649" y="179877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73386" y="151143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>
            <a:off x="917824" y="2597283"/>
            <a:ext cx="1235075" cy="468312"/>
          </a:xfrm>
          <a:prstGeom prst="flowChartDecision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>
                <a:cs typeface="Arial" pitchFamily="34" charset="0"/>
              </a:rPr>
              <a:t>≤ </a:t>
            </a:r>
            <a:r>
              <a:rPr lang="ru-RU" sz="1400" dirty="0" smtClean="0">
                <a:cs typeface="Arial" pitchFamily="34" charset="0"/>
              </a:rPr>
              <a:t>3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spect="1" noChangeArrowheads="1"/>
          </p:cNvSpPr>
          <p:nvPr/>
        </p:nvSpPr>
        <p:spPr bwMode="auto">
          <a:xfrm>
            <a:off x="1513136" y="3029083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14" name="Text Box 11"/>
          <p:cNvSpPr txBox="1">
            <a:spLocks noChangeAspect="1" noChangeArrowheads="1"/>
          </p:cNvSpPr>
          <p:nvPr/>
        </p:nvSpPr>
        <p:spPr bwMode="auto">
          <a:xfrm>
            <a:off x="2017961" y="2560771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нет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549649" y="3065596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55576" y="3320988"/>
            <a:ext cx="1485900" cy="287337"/>
          </a:xfrm>
          <a:prstGeom prst="parallelogram">
            <a:avLst>
              <a:gd name="adj" fmla="val 141022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200" dirty="0"/>
              <a:t>вывод </a:t>
            </a:r>
            <a:r>
              <a:rPr lang="ru-RU" sz="1200" dirty="0" smtClean="0"/>
              <a:t> </a:t>
            </a:r>
            <a:r>
              <a:rPr lang="en-US" sz="1200" dirty="0" smtClean="0"/>
              <a:t>x,</a:t>
            </a:r>
            <a:r>
              <a:rPr lang="ru-RU" sz="1200" dirty="0" smtClean="0"/>
              <a:t> </a:t>
            </a:r>
            <a:r>
              <a:rPr lang="en-US" sz="1200" dirty="0" smtClean="0"/>
              <a:t>y</a:t>
            </a:r>
            <a:endParaRPr lang="ru-RU" sz="12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0523" y="4406988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y:=y</a:t>
            </a:r>
            <a:r>
              <a:rPr lang="ru-RU" sz="1400" dirty="0" smtClean="0">
                <a:cs typeface="Arial" pitchFamily="34" charset="0"/>
              </a:rPr>
              <a:t>*</a:t>
            </a:r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548060" y="3606095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95536" y="2446471"/>
            <a:ext cx="1154113" cy="2479675"/>
          </a:xfrm>
          <a:custGeom>
            <a:avLst/>
            <a:gdLst>
              <a:gd name="T0" fmla="*/ 613 w 613"/>
              <a:gd name="T1" fmla="*/ 1066 h 1180"/>
              <a:gd name="T2" fmla="*/ 613 w 613"/>
              <a:gd name="T3" fmla="*/ 1180 h 1180"/>
              <a:gd name="T4" fmla="*/ 0 w 613"/>
              <a:gd name="T5" fmla="*/ 1180 h 1180"/>
              <a:gd name="T6" fmla="*/ 0 w 613"/>
              <a:gd name="T7" fmla="*/ 0 h 1180"/>
              <a:gd name="T8" fmla="*/ 613 w 613"/>
              <a:gd name="T9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1180">
                <a:moveTo>
                  <a:pt x="613" y="1066"/>
                </a:moveTo>
                <a:lnTo>
                  <a:pt x="613" y="1180"/>
                </a:lnTo>
                <a:lnTo>
                  <a:pt x="0" y="1180"/>
                </a:lnTo>
                <a:lnTo>
                  <a:pt x="0" y="0"/>
                </a:lnTo>
                <a:lnTo>
                  <a:pt x="613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570286" y="2832232"/>
            <a:ext cx="912813" cy="2684999"/>
          </a:xfrm>
          <a:custGeom>
            <a:avLst/>
            <a:gdLst>
              <a:gd name="T0" fmla="*/ 363 w 589"/>
              <a:gd name="T1" fmla="*/ 0 h 1202"/>
              <a:gd name="T2" fmla="*/ 589 w 589"/>
              <a:gd name="T3" fmla="*/ 0 h 1202"/>
              <a:gd name="T4" fmla="*/ 589 w 589"/>
              <a:gd name="T5" fmla="*/ 1089 h 1202"/>
              <a:gd name="T6" fmla="*/ 0 w 589"/>
              <a:gd name="T7" fmla="*/ 1089 h 1202"/>
              <a:gd name="T8" fmla="*/ 0 w 589"/>
              <a:gd name="T9" fmla="*/ 1202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9" h="1202">
                <a:moveTo>
                  <a:pt x="363" y="0"/>
                </a:moveTo>
                <a:lnTo>
                  <a:pt x="589" y="0"/>
                </a:lnTo>
                <a:lnTo>
                  <a:pt x="589" y="1089"/>
                </a:lnTo>
                <a:lnTo>
                  <a:pt x="0" y="1089"/>
                </a:lnTo>
                <a:lnTo>
                  <a:pt x="0" y="1202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084511" y="5517232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конец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930523" y="3870413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x+1</a:t>
            </a:r>
            <a:endParaRPr lang="ru-RU" sz="1400" baseline="30000" dirty="0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560760" y="4165319"/>
            <a:ext cx="3970" cy="2416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548061" y="233852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71799" y="205118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 </a:t>
            </a:r>
            <a:r>
              <a:rPr lang="en-US" sz="1400" dirty="0"/>
              <a:t>:= 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44445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155"/>
          <p:cNvSpPr txBox="1">
            <a:spLocks noChangeArrowheads="1"/>
          </p:cNvSpPr>
          <p:nvPr/>
        </p:nvSpPr>
        <p:spPr bwMode="auto">
          <a:xfrm>
            <a:off x="4211960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0139" y="162314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9376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62736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0139" y="257505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209414" y="290128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32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6" grpId="0" animBg="1"/>
      <p:bldP spid="17" grpId="0" animBg="1"/>
      <p:bldP spid="19" grpId="0" animBg="1"/>
      <p:bldP spid="22" grpId="0" animBg="1"/>
      <p:bldP spid="25" grpId="0" animBg="1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0139" y="162314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90861" y="935171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начало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49649" y="1247908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549649" y="179877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73386" y="151143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>
            <a:off x="917824" y="2597283"/>
            <a:ext cx="1235075" cy="468312"/>
          </a:xfrm>
          <a:prstGeom prst="flowChartDecision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>
                <a:cs typeface="Arial" pitchFamily="34" charset="0"/>
              </a:rPr>
              <a:t>≤ </a:t>
            </a:r>
            <a:r>
              <a:rPr lang="ru-RU" sz="1400" dirty="0" smtClean="0">
                <a:cs typeface="Arial" pitchFamily="34" charset="0"/>
              </a:rPr>
              <a:t>3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spect="1" noChangeArrowheads="1"/>
          </p:cNvSpPr>
          <p:nvPr/>
        </p:nvSpPr>
        <p:spPr bwMode="auto">
          <a:xfrm>
            <a:off x="1513136" y="3029083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14" name="Text Box 11"/>
          <p:cNvSpPr txBox="1">
            <a:spLocks noChangeAspect="1" noChangeArrowheads="1"/>
          </p:cNvSpPr>
          <p:nvPr/>
        </p:nvSpPr>
        <p:spPr bwMode="auto">
          <a:xfrm>
            <a:off x="2017961" y="2560771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нет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549649" y="3065596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55576" y="3320988"/>
            <a:ext cx="1485900" cy="287337"/>
          </a:xfrm>
          <a:prstGeom prst="parallelogram">
            <a:avLst>
              <a:gd name="adj" fmla="val 141022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200" dirty="0"/>
              <a:t>вывод </a:t>
            </a:r>
            <a:r>
              <a:rPr lang="ru-RU" sz="1200" dirty="0" smtClean="0"/>
              <a:t> </a:t>
            </a:r>
            <a:r>
              <a:rPr lang="en-US" sz="1200" dirty="0" smtClean="0"/>
              <a:t>x,</a:t>
            </a:r>
            <a:r>
              <a:rPr lang="ru-RU" sz="1200" dirty="0" smtClean="0"/>
              <a:t> </a:t>
            </a:r>
            <a:r>
              <a:rPr lang="en-US" sz="1200" dirty="0" smtClean="0"/>
              <a:t>y</a:t>
            </a:r>
            <a:endParaRPr lang="ru-RU" sz="12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0523" y="4406988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y:=y</a:t>
            </a:r>
            <a:r>
              <a:rPr lang="ru-RU" sz="1400" dirty="0" smtClean="0">
                <a:cs typeface="Arial" pitchFamily="34" charset="0"/>
              </a:rPr>
              <a:t>*</a:t>
            </a:r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548060" y="3606095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95536" y="2446471"/>
            <a:ext cx="1154113" cy="2479675"/>
          </a:xfrm>
          <a:custGeom>
            <a:avLst/>
            <a:gdLst>
              <a:gd name="T0" fmla="*/ 613 w 613"/>
              <a:gd name="T1" fmla="*/ 1066 h 1180"/>
              <a:gd name="T2" fmla="*/ 613 w 613"/>
              <a:gd name="T3" fmla="*/ 1180 h 1180"/>
              <a:gd name="T4" fmla="*/ 0 w 613"/>
              <a:gd name="T5" fmla="*/ 1180 h 1180"/>
              <a:gd name="T6" fmla="*/ 0 w 613"/>
              <a:gd name="T7" fmla="*/ 0 h 1180"/>
              <a:gd name="T8" fmla="*/ 613 w 613"/>
              <a:gd name="T9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1180">
                <a:moveTo>
                  <a:pt x="613" y="1066"/>
                </a:moveTo>
                <a:lnTo>
                  <a:pt x="613" y="1180"/>
                </a:lnTo>
                <a:lnTo>
                  <a:pt x="0" y="1180"/>
                </a:lnTo>
                <a:lnTo>
                  <a:pt x="0" y="0"/>
                </a:lnTo>
                <a:lnTo>
                  <a:pt x="613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570286" y="2832232"/>
            <a:ext cx="912813" cy="2684999"/>
          </a:xfrm>
          <a:custGeom>
            <a:avLst/>
            <a:gdLst>
              <a:gd name="T0" fmla="*/ 363 w 589"/>
              <a:gd name="T1" fmla="*/ 0 h 1202"/>
              <a:gd name="T2" fmla="*/ 589 w 589"/>
              <a:gd name="T3" fmla="*/ 0 h 1202"/>
              <a:gd name="T4" fmla="*/ 589 w 589"/>
              <a:gd name="T5" fmla="*/ 1089 h 1202"/>
              <a:gd name="T6" fmla="*/ 0 w 589"/>
              <a:gd name="T7" fmla="*/ 1089 h 1202"/>
              <a:gd name="T8" fmla="*/ 0 w 589"/>
              <a:gd name="T9" fmla="*/ 1202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9" h="1202">
                <a:moveTo>
                  <a:pt x="363" y="0"/>
                </a:moveTo>
                <a:lnTo>
                  <a:pt x="589" y="0"/>
                </a:lnTo>
                <a:lnTo>
                  <a:pt x="589" y="1089"/>
                </a:lnTo>
                <a:lnTo>
                  <a:pt x="0" y="1089"/>
                </a:lnTo>
                <a:lnTo>
                  <a:pt x="0" y="1202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084511" y="5517232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конец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930523" y="3870413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x+1</a:t>
            </a:r>
            <a:endParaRPr lang="ru-RU" sz="1400" baseline="30000" dirty="0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560760" y="4165319"/>
            <a:ext cx="3970" cy="2416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548061" y="233852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71799" y="205118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 </a:t>
            </a:r>
            <a:r>
              <a:rPr lang="en-US" sz="1400" dirty="0"/>
              <a:t>:= 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41335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9376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62736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0139" y="257505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209414" y="290128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 Box 197"/>
          <p:cNvSpPr txBox="1">
            <a:spLocks noChangeArrowheads="1"/>
          </p:cNvSpPr>
          <p:nvPr/>
        </p:nvSpPr>
        <p:spPr bwMode="auto">
          <a:xfrm>
            <a:off x="6012333" y="3226371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r>
              <a:rPr lang="en-US" sz="1500" dirty="0" smtClean="0"/>
              <a:t>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0" name="Text Box 155"/>
          <p:cNvSpPr txBox="1">
            <a:spLocks noChangeArrowheads="1"/>
          </p:cNvSpPr>
          <p:nvPr/>
        </p:nvSpPr>
        <p:spPr bwMode="auto">
          <a:xfrm>
            <a:off x="4210312" y="3550407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endParaRPr lang="ru-RU" sz="1500" dirty="0"/>
          </a:p>
        </p:txBody>
      </p:sp>
      <p:sp>
        <p:nvSpPr>
          <p:cNvPr id="38" name="Text Box 155"/>
          <p:cNvSpPr txBox="1">
            <a:spLocks noChangeArrowheads="1"/>
          </p:cNvSpPr>
          <p:nvPr/>
        </p:nvSpPr>
        <p:spPr bwMode="auto">
          <a:xfrm>
            <a:off x="5209587" y="387444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39" name="TextBox 38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 animBg="1"/>
      <p:bldP spid="19" grpId="0" animBg="1"/>
      <p:bldP spid="22" grpId="0" animBg="1"/>
      <p:bldP spid="29" grpId="0"/>
      <p:bldP spid="30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0139" y="162314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90861" y="935171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начало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49649" y="1247908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549649" y="179877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73386" y="151143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>
            <a:off x="917824" y="2597283"/>
            <a:ext cx="1235075" cy="468312"/>
          </a:xfrm>
          <a:prstGeom prst="flowChartDecision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>
                <a:cs typeface="Arial" pitchFamily="34" charset="0"/>
              </a:rPr>
              <a:t>≤ </a:t>
            </a:r>
            <a:r>
              <a:rPr lang="ru-RU" sz="1400" dirty="0" smtClean="0">
                <a:cs typeface="Arial" pitchFamily="34" charset="0"/>
              </a:rPr>
              <a:t>3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spect="1" noChangeArrowheads="1"/>
          </p:cNvSpPr>
          <p:nvPr/>
        </p:nvSpPr>
        <p:spPr bwMode="auto">
          <a:xfrm>
            <a:off x="1513136" y="3029083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14" name="Text Box 11"/>
          <p:cNvSpPr txBox="1">
            <a:spLocks noChangeAspect="1" noChangeArrowheads="1"/>
          </p:cNvSpPr>
          <p:nvPr/>
        </p:nvSpPr>
        <p:spPr bwMode="auto">
          <a:xfrm>
            <a:off x="2017961" y="2560771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нет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549649" y="3065596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55576" y="3320988"/>
            <a:ext cx="1485900" cy="287337"/>
          </a:xfrm>
          <a:prstGeom prst="parallelogram">
            <a:avLst>
              <a:gd name="adj" fmla="val 141022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200" dirty="0"/>
              <a:t>вывод </a:t>
            </a:r>
            <a:r>
              <a:rPr lang="ru-RU" sz="1200" dirty="0" smtClean="0"/>
              <a:t> </a:t>
            </a:r>
            <a:r>
              <a:rPr lang="en-US" sz="1200" dirty="0" smtClean="0"/>
              <a:t>x,</a:t>
            </a:r>
            <a:r>
              <a:rPr lang="ru-RU" sz="1200" dirty="0" smtClean="0"/>
              <a:t> </a:t>
            </a:r>
            <a:r>
              <a:rPr lang="en-US" sz="1200" dirty="0" smtClean="0"/>
              <a:t>y</a:t>
            </a:r>
            <a:endParaRPr lang="ru-RU" sz="12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0523" y="4406988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y:=y</a:t>
            </a:r>
            <a:r>
              <a:rPr lang="ru-RU" sz="1400" dirty="0" smtClean="0">
                <a:cs typeface="Arial" pitchFamily="34" charset="0"/>
              </a:rPr>
              <a:t>*</a:t>
            </a:r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548060" y="3606095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95536" y="2446471"/>
            <a:ext cx="1154113" cy="2479675"/>
          </a:xfrm>
          <a:custGeom>
            <a:avLst/>
            <a:gdLst>
              <a:gd name="T0" fmla="*/ 613 w 613"/>
              <a:gd name="T1" fmla="*/ 1066 h 1180"/>
              <a:gd name="T2" fmla="*/ 613 w 613"/>
              <a:gd name="T3" fmla="*/ 1180 h 1180"/>
              <a:gd name="T4" fmla="*/ 0 w 613"/>
              <a:gd name="T5" fmla="*/ 1180 h 1180"/>
              <a:gd name="T6" fmla="*/ 0 w 613"/>
              <a:gd name="T7" fmla="*/ 0 h 1180"/>
              <a:gd name="T8" fmla="*/ 613 w 613"/>
              <a:gd name="T9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1180">
                <a:moveTo>
                  <a:pt x="613" y="1066"/>
                </a:moveTo>
                <a:lnTo>
                  <a:pt x="613" y="1180"/>
                </a:lnTo>
                <a:lnTo>
                  <a:pt x="0" y="1180"/>
                </a:lnTo>
                <a:lnTo>
                  <a:pt x="0" y="0"/>
                </a:lnTo>
                <a:lnTo>
                  <a:pt x="613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570286" y="2832232"/>
            <a:ext cx="912813" cy="2684999"/>
          </a:xfrm>
          <a:custGeom>
            <a:avLst/>
            <a:gdLst>
              <a:gd name="T0" fmla="*/ 363 w 589"/>
              <a:gd name="T1" fmla="*/ 0 h 1202"/>
              <a:gd name="T2" fmla="*/ 589 w 589"/>
              <a:gd name="T3" fmla="*/ 0 h 1202"/>
              <a:gd name="T4" fmla="*/ 589 w 589"/>
              <a:gd name="T5" fmla="*/ 1089 h 1202"/>
              <a:gd name="T6" fmla="*/ 0 w 589"/>
              <a:gd name="T7" fmla="*/ 1089 h 1202"/>
              <a:gd name="T8" fmla="*/ 0 w 589"/>
              <a:gd name="T9" fmla="*/ 1202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9" h="1202">
                <a:moveTo>
                  <a:pt x="363" y="0"/>
                </a:moveTo>
                <a:lnTo>
                  <a:pt x="589" y="0"/>
                </a:lnTo>
                <a:lnTo>
                  <a:pt x="589" y="1089"/>
                </a:lnTo>
                <a:lnTo>
                  <a:pt x="0" y="1089"/>
                </a:lnTo>
                <a:lnTo>
                  <a:pt x="0" y="1202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084511" y="5517232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конец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930523" y="3870413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x+1</a:t>
            </a:r>
            <a:endParaRPr lang="ru-RU" sz="1400" baseline="30000" dirty="0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560760" y="4165319"/>
            <a:ext cx="3970" cy="2416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548061" y="233852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71799" y="205118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 </a:t>
            </a:r>
            <a:r>
              <a:rPr lang="en-US" sz="1400" dirty="0"/>
              <a:t>:= 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31592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9376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62736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0139" y="257505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209414" y="290128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 Box 197"/>
          <p:cNvSpPr txBox="1">
            <a:spLocks noChangeArrowheads="1"/>
          </p:cNvSpPr>
          <p:nvPr/>
        </p:nvSpPr>
        <p:spPr bwMode="auto">
          <a:xfrm>
            <a:off x="6012333" y="3226371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r>
              <a:rPr lang="en-US" sz="1500" dirty="0" smtClean="0"/>
              <a:t>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0" name="Text Box 155"/>
          <p:cNvSpPr txBox="1">
            <a:spLocks noChangeArrowheads="1"/>
          </p:cNvSpPr>
          <p:nvPr/>
        </p:nvSpPr>
        <p:spPr bwMode="auto">
          <a:xfrm>
            <a:off x="4210312" y="3550407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endParaRPr lang="ru-RU" sz="1500" dirty="0"/>
          </a:p>
        </p:txBody>
      </p:sp>
      <p:sp>
        <p:nvSpPr>
          <p:cNvPr id="38" name="Text Box 155"/>
          <p:cNvSpPr txBox="1">
            <a:spLocks noChangeArrowheads="1"/>
          </p:cNvSpPr>
          <p:nvPr/>
        </p:nvSpPr>
        <p:spPr bwMode="auto">
          <a:xfrm>
            <a:off x="5209587" y="387444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31" name="Text Box 197"/>
          <p:cNvSpPr txBox="1">
            <a:spLocks noChangeArrowheads="1"/>
          </p:cNvSpPr>
          <p:nvPr/>
        </p:nvSpPr>
        <p:spPr bwMode="auto">
          <a:xfrm>
            <a:off x="6002360" y="4185084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r>
              <a:rPr lang="en-US" sz="1500" dirty="0" smtClean="0"/>
              <a:t>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9" name="Text Box 155"/>
          <p:cNvSpPr txBox="1">
            <a:spLocks noChangeArrowheads="1"/>
          </p:cNvSpPr>
          <p:nvPr/>
        </p:nvSpPr>
        <p:spPr bwMode="auto">
          <a:xfrm>
            <a:off x="4200339" y="450912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3</a:t>
            </a:r>
            <a:endParaRPr lang="ru-RU" sz="1500" dirty="0"/>
          </a:p>
        </p:txBody>
      </p:sp>
      <p:sp>
        <p:nvSpPr>
          <p:cNvPr id="40" name="Text Box 155"/>
          <p:cNvSpPr txBox="1">
            <a:spLocks noChangeArrowheads="1"/>
          </p:cNvSpPr>
          <p:nvPr/>
        </p:nvSpPr>
        <p:spPr bwMode="auto">
          <a:xfrm>
            <a:off x="5199614" y="48331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8</a:t>
            </a:r>
            <a:endParaRPr lang="ru-RU" sz="1500" dirty="0"/>
          </a:p>
        </p:txBody>
      </p:sp>
      <p:sp>
        <p:nvSpPr>
          <p:cNvPr id="41" name="TextBox 40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2 4</a:t>
            </a: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 animBg="1"/>
      <p:bldP spid="19" grpId="0" animBg="1"/>
      <p:bldP spid="22" grpId="0" animBg="1"/>
      <p:bldP spid="31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0139" y="162314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90861" y="935171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начало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49649" y="1247908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549649" y="179877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73386" y="151143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>
            <a:off x="917824" y="2597283"/>
            <a:ext cx="1235075" cy="468312"/>
          </a:xfrm>
          <a:prstGeom prst="flowChartDecision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>
                <a:cs typeface="Arial" pitchFamily="34" charset="0"/>
              </a:rPr>
              <a:t>≤ </a:t>
            </a:r>
            <a:r>
              <a:rPr lang="ru-RU" sz="1400" dirty="0" smtClean="0">
                <a:cs typeface="Arial" pitchFamily="34" charset="0"/>
              </a:rPr>
              <a:t>3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spect="1" noChangeArrowheads="1"/>
          </p:cNvSpPr>
          <p:nvPr/>
        </p:nvSpPr>
        <p:spPr bwMode="auto">
          <a:xfrm>
            <a:off x="1513136" y="3029083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14" name="Text Box 11"/>
          <p:cNvSpPr txBox="1">
            <a:spLocks noChangeAspect="1" noChangeArrowheads="1"/>
          </p:cNvSpPr>
          <p:nvPr/>
        </p:nvSpPr>
        <p:spPr bwMode="auto">
          <a:xfrm>
            <a:off x="2017961" y="2560771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/>
              <a:t>нет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549649" y="3065596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55576" y="3320988"/>
            <a:ext cx="1485900" cy="287337"/>
          </a:xfrm>
          <a:prstGeom prst="parallelogram">
            <a:avLst>
              <a:gd name="adj" fmla="val 141022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200" dirty="0"/>
              <a:t>вывод </a:t>
            </a:r>
            <a:r>
              <a:rPr lang="ru-RU" sz="1200" dirty="0" smtClean="0"/>
              <a:t> </a:t>
            </a:r>
            <a:r>
              <a:rPr lang="en-US" sz="1200" dirty="0" smtClean="0"/>
              <a:t>x,</a:t>
            </a:r>
            <a:r>
              <a:rPr lang="ru-RU" sz="1200" dirty="0" smtClean="0"/>
              <a:t> </a:t>
            </a:r>
            <a:r>
              <a:rPr lang="en-US" sz="1200" dirty="0" smtClean="0"/>
              <a:t>y</a:t>
            </a:r>
            <a:endParaRPr lang="ru-RU" sz="12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0523" y="4406988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y:=y</a:t>
            </a:r>
            <a:r>
              <a:rPr lang="ru-RU" sz="1400" dirty="0" smtClean="0">
                <a:cs typeface="Arial" pitchFamily="34" charset="0"/>
              </a:rPr>
              <a:t>*</a:t>
            </a:r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548060" y="3606095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95536" y="2446471"/>
            <a:ext cx="1154113" cy="2479675"/>
          </a:xfrm>
          <a:custGeom>
            <a:avLst/>
            <a:gdLst>
              <a:gd name="T0" fmla="*/ 613 w 613"/>
              <a:gd name="T1" fmla="*/ 1066 h 1180"/>
              <a:gd name="T2" fmla="*/ 613 w 613"/>
              <a:gd name="T3" fmla="*/ 1180 h 1180"/>
              <a:gd name="T4" fmla="*/ 0 w 613"/>
              <a:gd name="T5" fmla="*/ 1180 h 1180"/>
              <a:gd name="T6" fmla="*/ 0 w 613"/>
              <a:gd name="T7" fmla="*/ 0 h 1180"/>
              <a:gd name="T8" fmla="*/ 613 w 613"/>
              <a:gd name="T9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1180">
                <a:moveTo>
                  <a:pt x="613" y="1066"/>
                </a:moveTo>
                <a:lnTo>
                  <a:pt x="613" y="1180"/>
                </a:lnTo>
                <a:lnTo>
                  <a:pt x="0" y="1180"/>
                </a:lnTo>
                <a:lnTo>
                  <a:pt x="0" y="0"/>
                </a:lnTo>
                <a:lnTo>
                  <a:pt x="613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570286" y="2832232"/>
            <a:ext cx="912813" cy="2684999"/>
          </a:xfrm>
          <a:custGeom>
            <a:avLst/>
            <a:gdLst>
              <a:gd name="T0" fmla="*/ 363 w 589"/>
              <a:gd name="T1" fmla="*/ 0 h 1202"/>
              <a:gd name="T2" fmla="*/ 589 w 589"/>
              <a:gd name="T3" fmla="*/ 0 h 1202"/>
              <a:gd name="T4" fmla="*/ 589 w 589"/>
              <a:gd name="T5" fmla="*/ 1089 h 1202"/>
              <a:gd name="T6" fmla="*/ 0 w 589"/>
              <a:gd name="T7" fmla="*/ 1089 h 1202"/>
              <a:gd name="T8" fmla="*/ 0 w 589"/>
              <a:gd name="T9" fmla="*/ 1202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9" h="1202">
                <a:moveTo>
                  <a:pt x="363" y="0"/>
                </a:moveTo>
                <a:lnTo>
                  <a:pt x="589" y="0"/>
                </a:lnTo>
                <a:lnTo>
                  <a:pt x="589" y="1089"/>
                </a:lnTo>
                <a:lnTo>
                  <a:pt x="0" y="1089"/>
                </a:lnTo>
                <a:lnTo>
                  <a:pt x="0" y="1202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084511" y="5517232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конец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930523" y="3870413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x </a:t>
            </a:r>
            <a:r>
              <a:rPr lang="en-US" sz="1400" dirty="0"/>
              <a:t>:= </a:t>
            </a:r>
            <a:r>
              <a:rPr lang="en-US" sz="1400" dirty="0" smtClean="0"/>
              <a:t>x+1</a:t>
            </a:r>
            <a:endParaRPr lang="ru-RU" sz="1400" baseline="30000" dirty="0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560760" y="4165319"/>
            <a:ext cx="3970" cy="2416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548061" y="233852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71799" y="205118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/>
              <a:t>y </a:t>
            </a:r>
            <a:r>
              <a:rPr lang="en-US" sz="1400" dirty="0"/>
              <a:t>:= 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08584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9376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62736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0139" y="257505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209414" y="290128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 Box 197"/>
          <p:cNvSpPr txBox="1">
            <a:spLocks noChangeArrowheads="1"/>
          </p:cNvSpPr>
          <p:nvPr/>
        </p:nvSpPr>
        <p:spPr bwMode="auto">
          <a:xfrm>
            <a:off x="6012333" y="3226371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r>
              <a:rPr lang="en-US" sz="1500" dirty="0" smtClean="0"/>
              <a:t>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0" name="Text Box 155"/>
          <p:cNvSpPr txBox="1">
            <a:spLocks noChangeArrowheads="1"/>
          </p:cNvSpPr>
          <p:nvPr/>
        </p:nvSpPr>
        <p:spPr bwMode="auto">
          <a:xfrm>
            <a:off x="4210312" y="3550407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endParaRPr lang="ru-RU" sz="1500" dirty="0"/>
          </a:p>
        </p:txBody>
      </p:sp>
      <p:sp>
        <p:nvSpPr>
          <p:cNvPr id="38" name="Text Box 155"/>
          <p:cNvSpPr txBox="1">
            <a:spLocks noChangeArrowheads="1"/>
          </p:cNvSpPr>
          <p:nvPr/>
        </p:nvSpPr>
        <p:spPr bwMode="auto">
          <a:xfrm>
            <a:off x="5209587" y="387444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31" name="Text Box 197"/>
          <p:cNvSpPr txBox="1">
            <a:spLocks noChangeArrowheads="1"/>
          </p:cNvSpPr>
          <p:nvPr/>
        </p:nvSpPr>
        <p:spPr bwMode="auto">
          <a:xfrm>
            <a:off x="6002360" y="4185084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r>
              <a:rPr lang="en-US" sz="1500" dirty="0" smtClean="0"/>
              <a:t>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9" name="Text Box 155"/>
          <p:cNvSpPr txBox="1">
            <a:spLocks noChangeArrowheads="1"/>
          </p:cNvSpPr>
          <p:nvPr/>
        </p:nvSpPr>
        <p:spPr bwMode="auto">
          <a:xfrm>
            <a:off x="4212208" y="450912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3</a:t>
            </a:r>
            <a:endParaRPr lang="ru-RU" sz="1500" dirty="0"/>
          </a:p>
        </p:txBody>
      </p:sp>
      <p:sp>
        <p:nvSpPr>
          <p:cNvPr id="40" name="Text Box 155"/>
          <p:cNvSpPr txBox="1">
            <a:spLocks noChangeArrowheads="1"/>
          </p:cNvSpPr>
          <p:nvPr/>
        </p:nvSpPr>
        <p:spPr bwMode="auto">
          <a:xfrm>
            <a:off x="5199614" y="48331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8</a:t>
            </a:r>
            <a:endParaRPr lang="ru-RU" sz="1500" dirty="0"/>
          </a:p>
        </p:txBody>
      </p:sp>
      <p:sp>
        <p:nvSpPr>
          <p:cNvPr id="41" name="Text Box 197"/>
          <p:cNvSpPr txBox="1">
            <a:spLocks noChangeArrowheads="1"/>
          </p:cNvSpPr>
          <p:nvPr/>
        </p:nvSpPr>
        <p:spPr bwMode="auto">
          <a:xfrm>
            <a:off x="6004456" y="513458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3</a:t>
            </a:r>
            <a:r>
              <a:rPr lang="en-US" sz="1500" dirty="0" smtClean="0"/>
              <a:t>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42" name="Text Box 155"/>
          <p:cNvSpPr txBox="1">
            <a:spLocks noChangeArrowheads="1"/>
          </p:cNvSpPr>
          <p:nvPr/>
        </p:nvSpPr>
        <p:spPr bwMode="auto">
          <a:xfrm>
            <a:off x="4202435" y="545861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43" name="Text Box 155"/>
          <p:cNvSpPr txBox="1">
            <a:spLocks noChangeArrowheads="1"/>
          </p:cNvSpPr>
          <p:nvPr/>
        </p:nvSpPr>
        <p:spPr bwMode="auto">
          <a:xfrm>
            <a:off x="5201710" y="578265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16</a:t>
            </a:r>
            <a:endParaRPr lang="ru-RU" sz="1500" dirty="0"/>
          </a:p>
        </p:txBody>
      </p:sp>
      <p:sp>
        <p:nvSpPr>
          <p:cNvPr id="44" name="TextBox 43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2 4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3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8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 animBg="1"/>
      <p:bldP spid="19" grpId="0" animBg="1"/>
      <p:bldP spid="22" grpId="0" animBg="1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</TotalTime>
  <Words>794</Words>
  <Application>Microsoft Office PowerPoint</Application>
  <PresentationFormat>Экран (4:3)</PresentationFormat>
  <Paragraphs>293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Сеть 2</vt:lpstr>
      <vt:lpstr>1_Сеть 2</vt:lpstr>
      <vt:lpstr>2_Сеть 2</vt:lpstr>
      <vt:lpstr>Основы  алгоритмизации</vt:lpstr>
      <vt:lpstr>Циклы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и его свойства</dc:title>
  <dc:creator>Админ</dc:creator>
  <cp:lastModifiedBy>Папа-админ</cp:lastModifiedBy>
  <cp:revision>155</cp:revision>
  <dcterms:created xsi:type="dcterms:W3CDTF">2010-02-14T19:37:55Z</dcterms:created>
  <dcterms:modified xsi:type="dcterms:W3CDTF">2018-07-31T18:30:19Z</dcterms:modified>
</cp:coreProperties>
</file>