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330" r:id="rId2"/>
    <p:sldId id="331" r:id="rId3"/>
    <p:sldId id="332" r:id="rId4"/>
    <p:sldId id="333" r:id="rId5"/>
    <p:sldId id="350" r:id="rId6"/>
    <p:sldId id="351" r:id="rId7"/>
    <p:sldId id="352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345" r:id="rId20"/>
    <p:sldId id="346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771" autoAdjust="0"/>
  </p:normalViewPr>
  <p:slideViewPr>
    <p:cSldViewPr>
      <p:cViewPr>
        <p:scale>
          <a:sx n="110" d="100"/>
          <a:sy n="110" d="100"/>
        </p:scale>
        <p:origin x="-516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altLang="en-US" noProof="0" dirty="0" smtClean="0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03E105-D027-40A3-847D-303E8E35392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pic>
        <p:nvPicPr>
          <p:cNvPr id="6146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55430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60E95-A5D1-48FA-827D-1A9B1C67C70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6844106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3CA5-2211-486F-BA15-A5BF6B12B86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05826932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4620E-03B6-4A88-961C-A5C37945337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36381513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E84B-C348-421B-83C5-873C26BD10D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526391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0ED7-DB4D-4DB9-8182-EFC0D4946C7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2212859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D58D7-701D-48F6-95CE-CD010E4E597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87069601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09E74-0138-4E6B-8763-A93950415DB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64100426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B4771-EDA8-44CC-AC72-72A9B03C887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35957176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27D03-7E06-4DA9-A3C8-9CB304C503B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9058435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93E3B-E540-4AB8-B4D1-FF27EE22D9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97456742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EED7-92A4-43A8-9B21-73CC7A85329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55863918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56D9F-73B6-4FAC-BBD0-32571A58418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923410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EF3DB5B2-37A1-44B2-9AFD-B95B216D0AE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0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728700"/>
            <a:ext cx="7200800" cy="19081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3200" dirty="0">
                <a:solidFill>
                  <a:srgbClr val="330066"/>
                </a:solidFill>
                <a:latin typeface="Arial"/>
              </a:rPr>
              <a:t>Язык </a:t>
            </a:r>
            <a:r>
              <a:rPr lang="ru-RU" sz="3200" dirty="0" smtClean="0">
                <a:solidFill>
                  <a:srgbClr val="330066"/>
                </a:solidFill>
                <a:latin typeface="Arial"/>
              </a:rPr>
              <a:t>программирования Паскаль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/>
            </a:r>
            <a:br>
              <a:rPr lang="ru-RU" sz="3200" dirty="0">
                <a:solidFill>
                  <a:srgbClr val="330066"/>
                </a:solidFill>
                <a:latin typeface="Arial"/>
              </a:rPr>
            </a:br>
            <a:r>
              <a:rPr lang="ru-RU" sz="3200" dirty="0">
                <a:solidFill>
                  <a:srgbClr val="330066"/>
                </a:solidFill>
                <a:latin typeface="Arial"/>
              </a:rPr>
              <a:t>(версия </a:t>
            </a:r>
            <a:r>
              <a:rPr lang="en-US" sz="3200" dirty="0">
                <a:solidFill>
                  <a:srgbClr val="330066"/>
                </a:solidFill>
                <a:latin typeface="Arial"/>
              </a:rPr>
              <a:t>PascalABC.NET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>)</a:t>
            </a:r>
            <a:endParaRPr lang="ru-RU" sz="32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3032956"/>
            <a:ext cx="7040488" cy="2362200"/>
          </a:xfrm>
        </p:spPr>
        <p:txBody>
          <a:bodyPr/>
          <a:lstStyle/>
          <a:p>
            <a:pPr lvl="0" eaLnBrk="1" hangingPunct="1">
              <a:buClr>
                <a:srgbClr val="330066"/>
              </a:buClr>
            </a:pPr>
            <a:r>
              <a:rPr lang="ru-RU" b="1" dirty="0" smtClean="0">
                <a:solidFill>
                  <a:srgbClr val="5C8A8A">
                    <a:lumMod val="75000"/>
                  </a:srgbClr>
                </a:solidFill>
              </a:rPr>
              <a:t>Операторы ветвления в языке </a:t>
            </a:r>
            <a:r>
              <a:rPr lang="en-US" b="1" dirty="0" smtClean="0">
                <a:solidFill>
                  <a:srgbClr val="5C8A8A">
                    <a:lumMod val="75000"/>
                  </a:srgbClr>
                </a:solidFill>
              </a:rPr>
              <a:t>Pascal</a:t>
            </a:r>
            <a:endParaRPr lang="en-US" b="1" dirty="0">
              <a:solidFill>
                <a:srgbClr val="5C8A8A">
                  <a:lumMod val="75000"/>
                </a:srgbClr>
              </a:solidFill>
            </a:endParaRPr>
          </a:p>
          <a:p>
            <a:pPr eaLnBrk="1" hangingPunct="1"/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29895071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15900" y="404813"/>
            <a:ext cx="7740650" cy="36671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Определить большее из двух значений переменных.</a:t>
            </a:r>
          </a:p>
        </p:txBody>
      </p:sp>
      <p:grpSp>
        <p:nvGrpSpPr>
          <p:cNvPr id="9220" name="Group 34"/>
          <p:cNvGrpSpPr>
            <a:grpSpLocks/>
          </p:cNvGrpSpPr>
          <p:nvPr/>
        </p:nvGrpSpPr>
        <p:grpSpPr bwMode="auto">
          <a:xfrm>
            <a:off x="576263" y="1449388"/>
            <a:ext cx="2952750" cy="3455987"/>
            <a:chOff x="1746" y="686"/>
            <a:chExt cx="1860" cy="2177"/>
          </a:xfrm>
        </p:grpSpPr>
        <p:sp>
          <p:nvSpPr>
            <p:cNvPr id="9240" name="AutoShape 5"/>
            <p:cNvSpPr>
              <a:spLocks noChangeArrowheads="1"/>
            </p:cNvSpPr>
            <p:nvPr/>
          </p:nvSpPr>
          <p:spPr bwMode="auto">
            <a:xfrm>
              <a:off x="2377" y="686"/>
              <a:ext cx="605" cy="179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9241" name="AutoShape 6"/>
            <p:cNvSpPr>
              <a:spLocks noChangeArrowheads="1"/>
            </p:cNvSpPr>
            <p:nvPr/>
          </p:nvSpPr>
          <p:spPr bwMode="auto">
            <a:xfrm>
              <a:off x="2200" y="1029"/>
              <a:ext cx="929" cy="201"/>
            </a:xfrm>
            <a:prstGeom prst="parallelogram">
              <a:avLst>
                <a:gd name="adj" fmla="val 11554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 i="1">
                  <a:latin typeface="Times New Roman" pitchFamily="18" charset="0"/>
                </a:rPr>
                <a:t>a, b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9242" name="AutoShape 8"/>
            <p:cNvSpPr>
              <a:spLocks noChangeArrowheads="1"/>
            </p:cNvSpPr>
            <p:nvPr/>
          </p:nvSpPr>
          <p:spPr bwMode="auto">
            <a:xfrm>
              <a:off x="2358" y="1389"/>
              <a:ext cx="635" cy="27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a&gt;b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9243" name="AutoShape 9"/>
            <p:cNvSpPr>
              <a:spLocks noChangeArrowheads="1"/>
            </p:cNvSpPr>
            <p:nvPr/>
          </p:nvSpPr>
          <p:spPr bwMode="auto">
            <a:xfrm>
              <a:off x="2358" y="2682"/>
              <a:ext cx="605" cy="181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9244" name="Line 10"/>
            <p:cNvSpPr>
              <a:spLocks noChangeShapeType="1"/>
            </p:cNvSpPr>
            <p:nvPr/>
          </p:nvSpPr>
          <p:spPr bwMode="auto">
            <a:xfrm>
              <a:off x="2675" y="865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45" name="Line 11"/>
            <p:cNvSpPr>
              <a:spLocks noChangeShapeType="1"/>
            </p:cNvSpPr>
            <p:nvPr/>
          </p:nvSpPr>
          <p:spPr bwMode="auto">
            <a:xfrm>
              <a:off x="2675" y="1223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46" name="Freeform 13"/>
            <p:cNvSpPr>
              <a:spLocks/>
            </p:cNvSpPr>
            <p:nvPr/>
          </p:nvSpPr>
          <p:spPr bwMode="auto">
            <a:xfrm>
              <a:off x="2064" y="1525"/>
              <a:ext cx="296" cy="267"/>
            </a:xfrm>
            <a:custGeom>
              <a:avLst/>
              <a:gdLst>
                <a:gd name="T0" fmla="*/ 499 w 228"/>
                <a:gd name="T1" fmla="*/ 0 h 285"/>
                <a:gd name="T2" fmla="*/ 0 w 228"/>
                <a:gd name="T3" fmla="*/ 0 h 285"/>
                <a:gd name="T4" fmla="*/ 0 w 228"/>
                <a:gd name="T5" fmla="*/ 234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47" name="Freeform 14"/>
            <p:cNvSpPr>
              <a:spLocks/>
            </p:cNvSpPr>
            <p:nvPr/>
          </p:nvSpPr>
          <p:spPr bwMode="auto">
            <a:xfrm flipH="1">
              <a:off x="2993" y="1525"/>
              <a:ext cx="309" cy="270"/>
            </a:xfrm>
            <a:custGeom>
              <a:avLst/>
              <a:gdLst>
                <a:gd name="T0" fmla="*/ 568 w 228"/>
                <a:gd name="T1" fmla="*/ 0 h 285"/>
                <a:gd name="T2" fmla="*/ 0 w 228"/>
                <a:gd name="T3" fmla="*/ 0 h 285"/>
                <a:gd name="T4" fmla="*/ 0 w 228"/>
                <a:gd name="T5" fmla="*/ 243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48" name="Line 16"/>
            <p:cNvSpPr>
              <a:spLocks noChangeShapeType="1"/>
            </p:cNvSpPr>
            <p:nvPr/>
          </p:nvSpPr>
          <p:spPr bwMode="auto">
            <a:xfrm>
              <a:off x="2667" y="2517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49" name="Text Box 17"/>
            <p:cNvSpPr txBox="1">
              <a:spLocks noChangeArrowheads="1"/>
            </p:cNvSpPr>
            <p:nvPr/>
          </p:nvSpPr>
          <p:spPr bwMode="auto">
            <a:xfrm>
              <a:off x="1973" y="1344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да</a:t>
              </a:r>
            </a:p>
          </p:txBody>
        </p:sp>
        <p:sp>
          <p:nvSpPr>
            <p:cNvPr id="9250" name="Text Box 18"/>
            <p:cNvSpPr txBox="1">
              <a:spLocks noChangeArrowheads="1"/>
            </p:cNvSpPr>
            <p:nvPr/>
          </p:nvSpPr>
          <p:spPr bwMode="auto">
            <a:xfrm>
              <a:off x="3073" y="1344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нет</a:t>
              </a:r>
            </a:p>
          </p:txBody>
        </p:sp>
        <p:sp>
          <p:nvSpPr>
            <p:cNvPr id="9251" name="Line 23"/>
            <p:cNvSpPr>
              <a:spLocks noChangeShapeType="1"/>
            </p:cNvSpPr>
            <p:nvPr/>
          </p:nvSpPr>
          <p:spPr bwMode="auto">
            <a:xfrm>
              <a:off x="2676" y="2153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52" name="Rectangle 25"/>
            <p:cNvSpPr>
              <a:spLocks noChangeArrowheads="1"/>
            </p:cNvSpPr>
            <p:nvPr/>
          </p:nvSpPr>
          <p:spPr bwMode="auto">
            <a:xfrm>
              <a:off x="1746" y="1797"/>
              <a:ext cx="613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max := a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9253" name="Rectangle 31"/>
            <p:cNvSpPr>
              <a:spLocks noChangeArrowheads="1"/>
            </p:cNvSpPr>
            <p:nvPr/>
          </p:nvSpPr>
          <p:spPr bwMode="auto">
            <a:xfrm>
              <a:off x="2993" y="1797"/>
              <a:ext cx="613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max := b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9254" name="Freeform 32"/>
            <p:cNvSpPr>
              <a:spLocks/>
            </p:cNvSpPr>
            <p:nvPr/>
          </p:nvSpPr>
          <p:spPr bwMode="auto">
            <a:xfrm>
              <a:off x="2064" y="2001"/>
              <a:ext cx="1247" cy="159"/>
            </a:xfrm>
            <a:custGeom>
              <a:avLst/>
              <a:gdLst>
                <a:gd name="T0" fmla="*/ 0 w 1270"/>
                <a:gd name="T1" fmla="*/ 0 h 159"/>
                <a:gd name="T2" fmla="*/ 0 w 1270"/>
                <a:gd name="T3" fmla="*/ 159 h 159"/>
                <a:gd name="T4" fmla="*/ 1202 w 1270"/>
                <a:gd name="T5" fmla="*/ 159 h 159"/>
                <a:gd name="T6" fmla="*/ 1202 w 1270"/>
                <a:gd name="T7" fmla="*/ 0 h 1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70" h="159">
                  <a:moveTo>
                    <a:pt x="0" y="0"/>
                  </a:moveTo>
                  <a:lnTo>
                    <a:pt x="0" y="159"/>
                  </a:lnTo>
                  <a:lnTo>
                    <a:pt x="1270" y="159"/>
                  </a:lnTo>
                  <a:lnTo>
                    <a:pt x="127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55" name="AutoShape 33"/>
            <p:cNvSpPr>
              <a:spLocks noChangeArrowheads="1"/>
            </p:cNvSpPr>
            <p:nvPr/>
          </p:nvSpPr>
          <p:spPr bwMode="auto">
            <a:xfrm>
              <a:off x="2109" y="2319"/>
              <a:ext cx="1089" cy="201"/>
            </a:xfrm>
            <a:prstGeom prst="parallelogram">
              <a:avLst>
                <a:gd name="adj" fmla="val 13544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 i="1">
                  <a:latin typeface="Times New Roman" pitchFamily="18" charset="0"/>
                </a:rPr>
                <a:t>max</a:t>
              </a:r>
              <a:endParaRPr lang="ru-RU" sz="1600" i="1">
                <a:latin typeface="Times New Roman" pitchFamily="18" charset="0"/>
              </a:endParaRPr>
            </a:p>
          </p:txBody>
        </p:sp>
      </p:grpSp>
      <p:grpSp>
        <p:nvGrpSpPr>
          <p:cNvPr id="9221" name="Group 54"/>
          <p:cNvGrpSpPr>
            <a:grpSpLocks/>
          </p:cNvGrpSpPr>
          <p:nvPr/>
        </p:nvGrpSpPr>
        <p:grpSpPr bwMode="auto">
          <a:xfrm>
            <a:off x="4967288" y="1484313"/>
            <a:ext cx="2586037" cy="3816350"/>
            <a:chOff x="2767" y="935"/>
            <a:chExt cx="1629" cy="2404"/>
          </a:xfrm>
        </p:grpSpPr>
        <p:sp>
          <p:nvSpPr>
            <p:cNvPr id="9224" name="AutoShape 36"/>
            <p:cNvSpPr>
              <a:spLocks noChangeArrowheads="1"/>
            </p:cNvSpPr>
            <p:nvPr/>
          </p:nvSpPr>
          <p:spPr bwMode="auto">
            <a:xfrm>
              <a:off x="3398" y="935"/>
              <a:ext cx="605" cy="179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9225" name="AutoShape 37"/>
            <p:cNvSpPr>
              <a:spLocks noChangeArrowheads="1"/>
            </p:cNvSpPr>
            <p:nvPr/>
          </p:nvSpPr>
          <p:spPr bwMode="auto">
            <a:xfrm>
              <a:off x="3221" y="1278"/>
              <a:ext cx="929" cy="201"/>
            </a:xfrm>
            <a:prstGeom prst="parallelogram">
              <a:avLst>
                <a:gd name="adj" fmla="val 11554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 i="1">
                  <a:latin typeface="Times New Roman" pitchFamily="18" charset="0"/>
                </a:rPr>
                <a:t>a, b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9226" name="AutoShape 38"/>
            <p:cNvSpPr>
              <a:spLocks noChangeArrowheads="1"/>
            </p:cNvSpPr>
            <p:nvPr/>
          </p:nvSpPr>
          <p:spPr bwMode="auto">
            <a:xfrm>
              <a:off x="3379" y="2001"/>
              <a:ext cx="635" cy="27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a&lt;b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9227" name="AutoShape 39"/>
            <p:cNvSpPr>
              <a:spLocks noChangeArrowheads="1"/>
            </p:cNvSpPr>
            <p:nvPr/>
          </p:nvSpPr>
          <p:spPr bwMode="auto">
            <a:xfrm>
              <a:off x="3379" y="3158"/>
              <a:ext cx="605" cy="181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9228" name="Line 40"/>
            <p:cNvSpPr>
              <a:spLocks noChangeShapeType="1"/>
            </p:cNvSpPr>
            <p:nvPr/>
          </p:nvSpPr>
          <p:spPr bwMode="auto">
            <a:xfrm>
              <a:off x="3696" y="1114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>
              <a:off x="3696" y="1472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30" name="Freeform 42"/>
            <p:cNvSpPr>
              <a:spLocks/>
            </p:cNvSpPr>
            <p:nvPr/>
          </p:nvSpPr>
          <p:spPr bwMode="auto">
            <a:xfrm>
              <a:off x="3085" y="2137"/>
              <a:ext cx="296" cy="204"/>
            </a:xfrm>
            <a:custGeom>
              <a:avLst/>
              <a:gdLst>
                <a:gd name="T0" fmla="*/ 499 w 228"/>
                <a:gd name="T1" fmla="*/ 0 h 285"/>
                <a:gd name="T2" fmla="*/ 0 w 228"/>
                <a:gd name="T3" fmla="*/ 0 h 285"/>
                <a:gd name="T4" fmla="*/ 0 w 228"/>
                <a:gd name="T5" fmla="*/ 105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31" name="Line 44"/>
            <p:cNvSpPr>
              <a:spLocks noChangeShapeType="1"/>
            </p:cNvSpPr>
            <p:nvPr/>
          </p:nvSpPr>
          <p:spPr bwMode="auto">
            <a:xfrm>
              <a:off x="3688" y="2993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32" name="Text Box 45"/>
            <p:cNvSpPr txBox="1">
              <a:spLocks noChangeArrowheads="1"/>
            </p:cNvSpPr>
            <p:nvPr/>
          </p:nvSpPr>
          <p:spPr bwMode="auto">
            <a:xfrm>
              <a:off x="2994" y="1956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да</a:t>
              </a:r>
            </a:p>
          </p:txBody>
        </p:sp>
        <p:sp>
          <p:nvSpPr>
            <p:cNvPr id="9233" name="Text Box 46"/>
            <p:cNvSpPr txBox="1">
              <a:spLocks noChangeArrowheads="1"/>
            </p:cNvSpPr>
            <p:nvPr/>
          </p:nvSpPr>
          <p:spPr bwMode="auto">
            <a:xfrm>
              <a:off x="4094" y="1956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нет</a:t>
              </a:r>
            </a:p>
          </p:txBody>
        </p:sp>
        <p:sp>
          <p:nvSpPr>
            <p:cNvPr id="9234" name="Line 47"/>
            <p:cNvSpPr>
              <a:spLocks noChangeShapeType="1"/>
            </p:cNvSpPr>
            <p:nvPr/>
          </p:nvSpPr>
          <p:spPr bwMode="auto">
            <a:xfrm>
              <a:off x="3697" y="2629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35" name="Rectangle 48"/>
            <p:cNvSpPr>
              <a:spLocks noChangeArrowheads="1"/>
            </p:cNvSpPr>
            <p:nvPr/>
          </p:nvSpPr>
          <p:spPr bwMode="auto">
            <a:xfrm>
              <a:off x="2767" y="2341"/>
              <a:ext cx="613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max := b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9236" name="Rectangle 49"/>
            <p:cNvSpPr>
              <a:spLocks noChangeArrowheads="1"/>
            </p:cNvSpPr>
            <p:nvPr/>
          </p:nvSpPr>
          <p:spPr bwMode="auto">
            <a:xfrm>
              <a:off x="3379" y="1638"/>
              <a:ext cx="613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 dirty="0">
                  <a:latin typeface="Times New Roman" pitchFamily="18" charset="0"/>
                </a:rPr>
                <a:t>max := a</a:t>
              </a:r>
              <a:endParaRPr lang="ru-RU" sz="1600" i="1" dirty="0">
                <a:latin typeface="Times New Roman" pitchFamily="18" charset="0"/>
              </a:endParaRPr>
            </a:p>
          </p:txBody>
        </p:sp>
        <p:sp>
          <p:nvSpPr>
            <p:cNvPr id="9237" name="AutoShape 51"/>
            <p:cNvSpPr>
              <a:spLocks noChangeArrowheads="1"/>
            </p:cNvSpPr>
            <p:nvPr/>
          </p:nvSpPr>
          <p:spPr bwMode="auto">
            <a:xfrm>
              <a:off x="3130" y="2795"/>
              <a:ext cx="1089" cy="201"/>
            </a:xfrm>
            <a:prstGeom prst="parallelogram">
              <a:avLst>
                <a:gd name="adj" fmla="val 13544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 i="1">
                  <a:latin typeface="Times New Roman" pitchFamily="18" charset="0"/>
                </a:rPr>
                <a:t>max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9238" name="Line 52"/>
            <p:cNvSpPr>
              <a:spLocks noChangeShapeType="1"/>
            </p:cNvSpPr>
            <p:nvPr/>
          </p:nvSpPr>
          <p:spPr bwMode="auto">
            <a:xfrm>
              <a:off x="3696" y="1842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39" name="Freeform 53"/>
            <p:cNvSpPr>
              <a:spLocks/>
            </p:cNvSpPr>
            <p:nvPr/>
          </p:nvSpPr>
          <p:spPr bwMode="auto">
            <a:xfrm>
              <a:off x="3084" y="2137"/>
              <a:ext cx="1248" cy="499"/>
            </a:xfrm>
            <a:custGeom>
              <a:avLst/>
              <a:gdLst>
                <a:gd name="T0" fmla="*/ 0 w 1248"/>
                <a:gd name="T1" fmla="*/ 409 h 499"/>
                <a:gd name="T2" fmla="*/ 0 w 1248"/>
                <a:gd name="T3" fmla="*/ 499 h 499"/>
                <a:gd name="T4" fmla="*/ 1248 w 1248"/>
                <a:gd name="T5" fmla="*/ 499 h 499"/>
                <a:gd name="T6" fmla="*/ 1248 w 1248"/>
                <a:gd name="T7" fmla="*/ 0 h 499"/>
                <a:gd name="T8" fmla="*/ 930 w 1248"/>
                <a:gd name="T9" fmla="*/ 0 h 4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48" h="499">
                  <a:moveTo>
                    <a:pt x="0" y="409"/>
                  </a:moveTo>
                  <a:lnTo>
                    <a:pt x="0" y="499"/>
                  </a:lnTo>
                  <a:lnTo>
                    <a:pt x="1248" y="499"/>
                  </a:lnTo>
                  <a:lnTo>
                    <a:pt x="1248" y="0"/>
                  </a:lnTo>
                  <a:lnTo>
                    <a:pt x="93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2" name="Text Box 55"/>
          <p:cNvSpPr txBox="1">
            <a:spLocks noChangeArrowheads="1"/>
          </p:cNvSpPr>
          <p:nvPr/>
        </p:nvSpPr>
        <p:spPr bwMode="auto">
          <a:xfrm>
            <a:off x="1368425" y="944563"/>
            <a:ext cx="13319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sng" dirty="0">
                <a:solidFill>
                  <a:schemeClr val="tx2"/>
                </a:solidFill>
              </a:rPr>
              <a:t>1 </a:t>
            </a:r>
            <a:r>
              <a:rPr lang="ru-RU" u="sng" dirty="0">
                <a:solidFill>
                  <a:schemeClr val="tx2"/>
                </a:solidFill>
              </a:rPr>
              <a:t>способ</a:t>
            </a:r>
          </a:p>
        </p:txBody>
      </p:sp>
      <p:sp>
        <p:nvSpPr>
          <p:cNvPr id="9223" name="Text Box 56"/>
          <p:cNvSpPr txBox="1">
            <a:spLocks noChangeArrowheads="1"/>
          </p:cNvSpPr>
          <p:nvPr/>
        </p:nvSpPr>
        <p:spPr bwMode="auto">
          <a:xfrm>
            <a:off x="5795963" y="981075"/>
            <a:ext cx="1331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u="sng" dirty="0">
                <a:solidFill>
                  <a:schemeClr val="tx2"/>
                </a:solidFill>
              </a:rPr>
              <a:t>2</a:t>
            </a:r>
            <a:r>
              <a:rPr lang="en-US" u="sng" dirty="0">
                <a:solidFill>
                  <a:schemeClr val="tx2"/>
                </a:solidFill>
              </a:rPr>
              <a:t> </a:t>
            </a:r>
            <a:r>
              <a:rPr lang="ru-RU" u="sng" dirty="0">
                <a:solidFill>
                  <a:schemeClr val="tx2"/>
                </a:solidFill>
              </a:rPr>
              <a:t>способ</a:t>
            </a:r>
          </a:p>
        </p:txBody>
      </p:sp>
    </p:spTree>
    <p:extLst>
      <p:ext uri="{BB962C8B-B14F-4D97-AF65-F5344CB8AC3E}">
        <p14:creationId xmlns:p14="http://schemas.microsoft.com/office/powerpoint/2010/main" val="190563862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15900" y="404813"/>
            <a:ext cx="7740650" cy="36671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Определить большее из двух значений переменных.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15900" y="692150"/>
            <a:ext cx="13319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u="sng" dirty="0">
                <a:solidFill>
                  <a:schemeClr val="tx2"/>
                </a:solidFill>
              </a:rPr>
              <a:t>1 </a:t>
            </a:r>
            <a:r>
              <a:rPr lang="ru-RU" sz="1600" u="sng" dirty="0">
                <a:solidFill>
                  <a:schemeClr val="tx2"/>
                </a:solidFill>
              </a:rPr>
              <a:t>способ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15900" y="3573463"/>
            <a:ext cx="13319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600" u="sng" dirty="0">
                <a:solidFill>
                  <a:schemeClr val="tx2"/>
                </a:solidFill>
              </a:rPr>
              <a:t>2</a:t>
            </a:r>
            <a:r>
              <a:rPr lang="en-US" sz="1600" u="sng" dirty="0">
                <a:solidFill>
                  <a:schemeClr val="tx2"/>
                </a:solidFill>
              </a:rPr>
              <a:t> </a:t>
            </a:r>
            <a:r>
              <a:rPr lang="ru-RU" sz="1600" u="sng" dirty="0">
                <a:solidFill>
                  <a:schemeClr val="tx2"/>
                </a:solidFill>
              </a:rPr>
              <a:t>способ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31540" y="1016732"/>
            <a:ext cx="5148572" cy="2308324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BID1;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a, b, max: 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b="0" dirty="0" smtClean="0">
                <a:solidFill>
                  <a:srgbClr val="0000FF"/>
                </a:solidFill>
                <a:latin typeface="Courier New"/>
              </a:rPr>
              <a:t>Введите два числа: '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ru-RU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read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(a, b);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a&gt;b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max:=a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else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max:=b;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b="0" dirty="0" smtClean="0">
                <a:solidFill>
                  <a:srgbClr val="0000FF"/>
                </a:solidFill>
                <a:latin typeface="Courier New"/>
              </a:rPr>
              <a:t>Большее число: 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max);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1540" y="3897052"/>
            <a:ext cx="5148572" cy="258532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BID2;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a, b, max: 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b="0" dirty="0" smtClean="0">
                <a:solidFill>
                  <a:srgbClr val="0000FF"/>
                </a:solidFill>
                <a:latin typeface="Courier New"/>
              </a:rPr>
              <a:t>Введите два числа: 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read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(a, b);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max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:=a;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a&lt;b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max:=b;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b="0" dirty="0" smtClean="0">
                <a:solidFill>
                  <a:srgbClr val="0000FF"/>
                </a:solidFill>
                <a:latin typeface="Courier New"/>
              </a:rPr>
              <a:t>Большее число: 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max);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699" y="2099506"/>
            <a:ext cx="2566987" cy="122555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698" y="5190150"/>
            <a:ext cx="2566987" cy="129222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9914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0247" grpId="0"/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0"/>
          <p:cNvSpPr>
            <a:spLocks noChangeArrowheads="1"/>
          </p:cNvSpPr>
          <p:nvPr/>
        </p:nvSpPr>
        <p:spPr bwMode="auto">
          <a:xfrm>
            <a:off x="3455988" y="3429000"/>
            <a:ext cx="4429125" cy="2484438"/>
          </a:xfrm>
          <a:prstGeom prst="rect">
            <a:avLst/>
          </a:prstGeom>
          <a:solidFill>
            <a:srgbClr val="DDDDEF"/>
          </a:solidFill>
          <a:ln w="12700">
            <a:solidFill>
              <a:srgbClr val="BCBCDE"/>
            </a:solidFill>
            <a:prstDash val="lg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215900" y="368300"/>
            <a:ext cx="7740650" cy="671513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Найти корни данного квадратного уравнения </a:t>
            </a:r>
            <a:r>
              <a:rPr lang="en-US" sz="2000" i="1" dirty="0">
                <a:solidFill>
                  <a:schemeClr val="tx2"/>
                </a:solidFill>
              </a:rPr>
              <a:t>ax</a:t>
            </a:r>
            <a:r>
              <a:rPr lang="en-US" sz="2000" i="1" baseline="30000" dirty="0">
                <a:solidFill>
                  <a:schemeClr val="tx2"/>
                </a:solidFill>
              </a:rPr>
              <a:t>2</a:t>
            </a:r>
            <a:r>
              <a:rPr lang="en-US" sz="2000" i="1" dirty="0">
                <a:solidFill>
                  <a:schemeClr val="tx2"/>
                </a:solidFill>
              </a:rPr>
              <a:t>+bx+c=0</a:t>
            </a:r>
            <a:r>
              <a:rPr lang="ru-RU" sz="2000" i="1" dirty="0">
                <a:solidFill>
                  <a:schemeClr val="tx2"/>
                </a:solidFill>
              </a:rPr>
              <a:t>, </a:t>
            </a:r>
            <a:br>
              <a:rPr lang="ru-RU" sz="2000" i="1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учитывая случай, когда уравнение имеет один корень.</a:t>
            </a:r>
          </a:p>
        </p:txBody>
      </p:sp>
      <p:grpSp>
        <p:nvGrpSpPr>
          <p:cNvPr id="11269" name="Group 47"/>
          <p:cNvGrpSpPr>
            <a:grpSpLocks/>
          </p:cNvGrpSpPr>
          <p:nvPr/>
        </p:nvGrpSpPr>
        <p:grpSpPr bwMode="auto">
          <a:xfrm>
            <a:off x="1198563" y="1239838"/>
            <a:ext cx="6469062" cy="5465762"/>
            <a:chOff x="589" y="709"/>
            <a:chExt cx="4075" cy="3443"/>
          </a:xfrm>
        </p:grpSpPr>
        <p:sp>
          <p:nvSpPr>
            <p:cNvPr id="11271" name="AutoShape 5"/>
            <p:cNvSpPr>
              <a:spLocks noChangeArrowheads="1"/>
            </p:cNvSpPr>
            <p:nvPr/>
          </p:nvSpPr>
          <p:spPr bwMode="auto">
            <a:xfrm>
              <a:off x="1956" y="709"/>
              <a:ext cx="605" cy="21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1272" name="AutoShape 6"/>
            <p:cNvSpPr>
              <a:spLocks noChangeArrowheads="1"/>
            </p:cNvSpPr>
            <p:nvPr/>
          </p:nvSpPr>
          <p:spPr bwMode="auto">
            <a:xfrm>
              <a:off x="1668" y="1066"/>
              <a:ext cx="1142" cy="204"/>
            </a:xfrm>
            <a:prstGeom prst="parallelogram">
              <a:avLst>
                <a:gd name="adj" fmla="val 139951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 i="1">
                  <a:latin typeface="Times New Roman" pitchFamily="18" charset="0"/>
                </a:rPr>
                <a:t>a, b, c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1273" name="AutoShape 7"/>
            <p:cNvSpPr>
              <a:spLocks noChangeArrowheads="1"/>
            </p:cNvSpPr>
            <p:nvPr/>
          </p:nvSpPr>
          <p:spPr bwMode="auto">
            <a:xfrm>
              <a:off x="589" y="2148"/>
              <a:ext cx="1295" cy="227"/>
            </a:xfrm>
            <a:prstGeom prst="parallelogram">
              <a:avLst>
                <a:gd name="adj" fmla="val 142621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300"/>
                <a:t>«Корней нет»</a:t>
              </a:r>
            </a:p>
          </p:txBody>
        </p:sp>
        <p:sp>
          <p:nvSpPr>
            <p:cNvPr id="11274" name="AutoShape 8"/>
            <p:cNvSpPr>
              <a:spLocks noChangeArrowheads="1"/>
            </p:cNvSpPr>
            <p:nvPr/>
          </p:nvSpPr>
          <p:spPr bwMode="auto">
            <a:xfrm>
              <a:off x="1797" y="1769"/>
              <a:ext cx="892" cy="294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d&lt;0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1275" name="AutoShape 9"/>
            <p:cNvSpPr>
              <a:spLocks noChangeArrowheads="1"/>
            </p:cNvSpPr>
            <p:nvPr/>
          </p:nvSpPr>
          <p:spPr bwMode="auto">
            <a:xfrm>
              <a:off x="1931" y="3937"/>
              <a:ext cx="605" cy="21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1276" name="Line 10"/>
            <p:cNvSpPr>
              <a:spLocks noChangeShapeType="1"/>
            </p:cNvSpPr>
            <p:nvPr/>
          </p:nvSpPr>
          <p:spPr bwMode="auto">
            <a:xfrm>
              <a:off x="2244" y="924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1277" name="Line 11"/>
            <p:cNvSpPr>
              <a:spLocks noChangeShapeType="1"/>
            </p:cNvSpPr>
            <p:nvPr/>
          </p:nvSpPr>
          <p:spPr bwMode="auto">
            <a:xfrm>
              <a:off x="2244" y="1264"/>
              <a:ext cx="0" cy="1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1278" name="Line 12"/>
            <p:cNvSpPr>
              <a:spLocks noChangeShapeType="1"/>
            </p:cNvSpPr>
            <p:nvPr/>
          </p:nvSpPr>
          <p:spPr bwMode="auto">
            <a:xfrm>
              <a:off x="2244" y="1623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1279" name="Freeform 13"/>
            <p:cNvSpPr>
              <a:spLocks/>
            </p:cNvSpPr>
            <p:nvPr/>
          </p:nvSpPr>
          <p:spPr bwMode="auto">
            <a:xfrm>
              <a:off x="1247" y="1916"/>
              <a:ext cx="548" cy="232"/>
            </a:xfrm>
            <a:custGeom>
              <a:avLst/>
              <a:gdLst>
                <a:gd name="T0" fmla="*/ 3165 w 228"/>
                <a:gd name="T1" fmla="*/ 0 h 285"/>
                <a:gd name="T2" fmla="*/ 0 w 228"/>
                <a:gd name="T3" fmla="*/ 0 h 285"/>
                <a:gd name="T4" fmla="*/ 0 w 228"/>
                <a:gd name="T5" fmla="*/ 154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1280" name="Freeform 14"/>
            <p:cNvSpPr>
              <a:spLocks/>
            </p:cNvSpPr>
            <p:nvPr/>
          </p:nvSpPr>
          <p:spPr bwMode="auto">
            <a:xfrm flipH="1">
              <a:off x="2688" y="1914"/>
              <a:ext cx="600" cy="234"/>
            </a:xfrm>
            <a:custGeom>
              <a:avLst/>
              <a:gdLst>
                <a:gd name="T0" fmla="*/ 4155 w 228"/>
                <a:gd name="T1" fmla="*/ 0 h 285"/>
                <a:gd name="T2" fmla="*/ 0 w 228"/>
                <a:gd name="T3" fmla="*/ 0 h 285"/>
                <a:gd name="T4" fmla="*/ 0 w 228"/>
                <a:gd name="T5" fmla="*/ 158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1281" name="Line 16"/>
            <p:cNvSpPr>
              <a:spLocks noChangeShapeType="1"/>
            </p:cNvSpPr>
            <p:nvPr/>
          </p:nvSpPr>
          <p:spPr bwMode="auto">
            <a:xfrm>
              <a:off x="2236" y="3791"/>
              <a:ext cx="0" cy="14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oval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1282" name="Text Box 17"/>
            <p:cNvSpPr txBox="1">
              <a:spLocks noChangeArrowheads="1"/>
            </p:cNvSpPr>
            <p:nvPr/>
          </p:nvSpPr>
          <p:spPr bwMode="auto">
            <a:xfrm>
              <a:off x="1550" y="1745"/>
              <a:ext cx="302" cy="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да</a:t>
              </a:r>
            </a:p>
          </p:txBody>
        </p:sp>
        <p:sp>
          <p:nvSpPr>
            <p:cNvPr id="11283" name="Text Box 18"/>
            <p:cNvSpPr txBox="1">
              <a:spLocks noChangeArrowheads="1"/>
            </p:cNvSpPr>
            <p:nvPr/>
          </p:nvSpPr>
          <p:spPr bwMode="auto">
            <a:xfrm>
              <a:off x="2642" y="1745"/>
              <a:ext cx="302" cy="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нет</a:t>
              </a:r>
            </a:p>
          </p:txBody>
        </p:sp>
        <p:grpSp>
          <p:nvGrpSpPr>
            <p:cNvPr id="11284" name="Group 19"/>
            <p:cNvGrpSpPr>
              <a:grpSpLocks/>
            </p:cNvGrpSpPr>
            <p:nvPr/>
          </p:nvGrpSpPr>
          <p:grpSpPr bwMode="auto">
            <a:xfrm>
              <a:off x="1804" y="1409"/>
              <a:ext cx="877" cy="214"/>
              <a:chOff x="2076" y="1423"/>
              <a:chExt cx="877" cy="247"/>
            </a:xfrm>
          </p:grpSpPr>
          <p:sp>
            <p:nvSpPr>
              <p:cNvPr id="11309" name="Rectangle 20"/>
              <p:cNvSpPr>
                <a:spLocks noChangeArrowheads="1"/>
              </p:cNvSpPr>
              <p:nvPr/>
            </p:nvSpPr>
            <p:spPr bwMode="auto">
              <a:xfrm>
                <a:off x="2076" y="1423"/>
                <a:ext cx="877" cy="247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endParaRPr lang="ru-RU"/>
              </a:p>
            </p:txBody>
          </p:sp>
          <p:graphicFrame>
            <p:nvGraphicFramePr>
              <p:cNvPr id="11310" name="Object 21"/>
              <p:cNvGraphicFramePr>
                <a:graphicFrameLocks noChangeAspect="1"/>
              </p:cNvGraphicFramePr>
              <p:nvPr/>
            </p:nvGraphicFramePr>
            <p:xfrm>
              <a:off x="2232" y="1456"/>
              <a:ext cx="594" cy="16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302" name="Формула" r:id="rId3" imgW="825500" imgH="203200" progId="Equation.3">
                      <p:embed/>
                    </p:oleObj>
                  </mc:Choice>
                  <mc:Fallback>
                    <p:oleObj name="Формула" r:id="rId3" imgW="825500" imgH="203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32" y="1456"/>
                            <a:ext cx="594" cy="16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1285" name="Freeform 30"/>
            <p:cNvSpPr>
              <a:spLocks/>
            </p:cNvSpPr>
            <p:nvPr/>
          </p:nvSpPr>
          <p:spPr bwMode="auto">
            <a:xfrm>
              <a:off x="1247" y="2372"/>
              <a:ext cx="2064" cy="1421"/>
            </a:xfrm>
            <a:custGeom>
              <a:avLst/>
              <a:gdLst>
                <a:gd name="T0" fmla="*/ 4905 w 1339"/>
                <a:gd name="T1" fmla="*/ 4504 h 748"/>
                <a:gd name="T2" fmla="*/ 4905 w 1339"/>
                <a:gd name="T3" fmla="*/ 5129 h 748"/>
                <a:gd name="T4" fmla="*/ 0 w 1339"/>
                <a:gd name="T5" fmla="*/ 5129 h 748"/>
                <a:gd name="T6" fmla="*/ 0 w 1339"/>
                <a:gd name="T7" fmla="*/ 0 h 7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39" h="748">
                  <a:moveTo>
                    <a:pt x="1339" y="657"/>
                  </a:moveTo>
                  <a:lnTo>
                    <a:pt x="1339" y="748"/>
                  </a:lnTo>
                  <a:lnTo>
                    <a:pt x="0" y="748"/>
                  </a:lnTo>
                  <a:lnTo>
                    <a:pt x="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oval" w="sm" len="sm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286" name="Group 46"/>
            <p:cNvGrpSpPr>
              <a:grpSpLocks/>
            </p:cNvGrpSpPr>
            <p:nvPr/>
          </p:nvGrpSpPr>
          <p:grpSpPr bwMode="auto">
            <a:xfrm>
              <a:off x="2086" y="2123"/>
              <a:ext cx="2578" cy="1489"/>
              <a:chOff x="2956" y="2123"/>
              <a:chExt cx="2578" cy="1489"/>
            </a:xfrm>
          </p:grpSpPr>
          <p:grpSp>
            <p:nvGrpSpPr>
              <p:cNvPr id="11287" name="Group 44"/>
              <p:cNvGrpSpPr>
                <a:grpSpLocks/>
              </p:cNvGrpSpPr>
              <p:nvPr/>
            </p:nvGrpSpPr>
            <p:grpSpPr bwMode="auto">
              <a:xfrm>
                <a:off x="4290" y="2523"/>
                <a:ext cx="1244" cy="956"/>
                <a:chOff x="4312" y="2148"/>
                <a:chExt cx="1244" cy="956"/>
              </a:xfrm>
            </p:grpSpPr>
            <p:sp>
              <p:nvSpPr>
                <p:cNvPr id="11300" name="Line 15"/>
                <p:cNvSpPr>
                  <a:spLocks noChangeShapeType="1"/>
                </p:cNvSpPr>
                <p:nvPr/>
              </p:nvSpPr>
              <p:spPr bwMode="auto">
                <a:xfrm>
                  <a:off x="4947" y="2363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/>
                <a:lstStyle/>
                <a:p>
                  <a:endParaRPr lang="ru-RU"/>
                </a:p>
              </p:txBody>
            </p:sp>
            <p:sp>
              <p:nvSpPr>
                <p:cNvPr id="11301" name="AutoShape 22"/>
                <p:cNvSpPr>
                  <a:spLocks noChangeArrowheads="1"/>
                </p:cNvSpPr>
                <p:nvPr/>
              </p:nvSpPr>
              <p:spPr bwMode="auto">
                <a:xfrm>
                  <a:off x="4312" y="2877"/>
                  <a:ext cx="1244" cy="227"/>
                </a:xfrm>
                <a:prstGeom prst="parallelogram">
                  <a:avLst>
                    <a:gd name="adj" fmla="val 137004"/>
                  </a:avLst>
                </a:prstGeom>
                <a:solidFill>
                  <a:srgbClr val="FFFFFF"/>
                </a:solidFill>
                <a:ln w="12700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 anchor="ctr" anchorCtr="1"/>
                <a:lstStyle/>
                <a:p>
                  <a:pPr algn="ctr"/>
                  <a:r>
                    <a:rPr lang="ru-RU" sz="1400"/>
                    <a:t>вывод</a:t>
                  </a:r>
                  <a:r>
                    <a:rPr lang="ru-RU" sz="1200"/>
                    <a:t> </a:t>
                  </a:r>
                  <a:r>
                    <a:rPr lang="en-US" sz="1600" i="1">
                      <a:latin typeface="Times New Roman" pitchFamily="18" charset="0"/>
                    </a:rPr>
                    <a:t>x1, x2</a:t>
                  </a:r>
                  <a:endParaRPr lang="ru-RU" sz="1600" i="1">
                    <a:latin typeface="Times New Roman" pitchFamily="18" charset="0"/>
                  </a:endParaRPr>
                </a:p>
              </p:txBody>
            </p:sp>
            <p:sp>
              <p:nvSpPr>
                <p:cNvPr id="11302" name="Line 23"/>
                <p:cNvSpPr>
                  <a:spLocks noChangeShapeType="1"/>
                </p:cNvSpPr>
                <p:nvPr/>
              </p:nvSpPr>
              <p:spPr bwMode="auto">
                <a:xfrm>
                  <a:off x="4947" y="2729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/>
                <a:lstStyle/>
                <a:p>
                  <a:endParaRPr lang="ru-RU"/>
                </a:p>
              </p:txBody>
            </p:sp>
            <p:grpSp>
              <p:nvGrpSpPr>
                <p:cNvPr id="11303" name="Group 24"/>
                <p:cNvGrpSpPr>
                  <a:grpSpLocks/>
                </p:cNvGrpSpPr>
                <p:nvPr/>
              </p:nvGrpSpPr>
              <p:grpSpPr bwMode="auto">
                <a:xfrm>
                  <a:off x="4366" y="2148"/>
                  <a:ext cx="1169" cy="215"/>
                  <a:chOff x="2688" y="2274"/>
                  <a:chExt cx="1169" cy="247"/>
                </a:xfrm>
              </p:grpSpPr>
              <p:sp>
                <p:nvSpPr>
                  <p:cNvPr id="11307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688" y="2274"/>
                    <a:ext cx="1169" cy="247"/>
                  </a:xfrm>
                  <a:prstGeom prst="rect">
                    <a:avLst/>
                  </a:prstGeom>
                  <a:solidFill>
                    <a:srgbClr val="FFFFFF"/>
                  </a:solidFill>
                  <a:ln w="12700" algn="ctr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0" tIns="0" rIns="0" bIns="0"/>
                  <a:lstStyle/>
                  <a:p>
                    <a:pPr algn="ctr"/>
                    <a:endParaRPr lang="ru-RU"/>
                  </a:p>
                </p:txBody>
              </p:sp>
              <p:graphicFrame>
                <p:nvGraphicFramePr>
                  <p:cNvPr id="11308" name="Object 26"/>
                  <p:cNvGraphicFramePr>
                    <a:graphicFrameLocks noChangeAspect="1"/>
                  </p:cNvGraphicFramePr>
                  <p:nvPr/>
                </p:nvGraphicFramePr>
                <p:xfrm>
                  <a:off x="2770" y="2291"/>
                  <a:ext cx="968" cy="203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8303" name="Формула" r:id="rId5" imgW="1308100" imgH="241300" progId="Equation.3">
                          <p:embed/>
                        </p:oleObj>
                      </mc:Choice>
                      <mc:Fallback>
                        <p:oleObj name="Формула" r:id="rId5" imgW="1308100" imgH="241300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770" y="2291"/>
                                <a:ext cx="968" cy="20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pSp>
              <p:nvGrpSpPr>
                <p:cNvPr id="11304" name="Group 27"/>
                <p:cNvGrpSpPr>
                  <a:grpSpLocks/>
                </p:cNvGrpSpPr>
                <p:nvPr/>
              </p:nvGrpSpPr>
              <p:grpSpPr bwMode="auto">
                <a:xfrm>
                  <a:off x="4364" y="2510"/>
                  <a:ext cx="1168" cy="215"/>
                  <a:chOff x="2686" y="2690"/>
                  <a:chExt cx="1168" cy="247"/>
                </a:xfrm>
              </p:grpSpPr>
              <p:sp>
                <p:nvSpPr>
                  <p:cNvPr id="11305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686" y="2690"/>
                    <a:ext cx="1168" cy="247"/>
                  </a:xfrm>
                  <a:prstGeom prst="rect">
                    <a:avLst/>
                  </a:prstGeom>
                  <a:solidFill>
                    <a:srgbClr val="FFFFFF"/>
                  </a:solidFill>
                  <a:ln w="12700" algn="ctr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0" tIns="0" rIns="0" bIns="0"/>
                  <a:lstStyle/>
                  <a:p>
                    <a:pPr algn="ctr"/>
                    <a:endParaRPr lang="ru-RU"/>
                  </a:p>
                </p:txBody>
              </p:sp>
              <p:graphicFrame>
                <p:nvGraphicFramePr>
                  <p:cNvPr id="11306" name="Object 29"/>
                  <p:cNvGraphicFramePr>
                    <a:graphicFrameLocks noChangeAspect="1"/>
                  </p:cNvGraphicFramePr>
                  <p:nvPr/>
                </p:nvGraphicFramePr>
                <p:xfrm>
                  <a:off x="2742" y="2704"/>
                  <a:ext cx="1025" cy="215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8304" name="Формула" r:id="rId7" imgW="1320227" imgH="241195" progId="Equation.3">
                          <p:embed/>
                        </p:oleObj>
                      </mc:Choice>
                      <mc:Fallback>
                        <p:oleObj name="Формула" r:id="rId7" imgW="1320227" imgH="241195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742" y="2704"/>
                                <a:ext cx="1025" cy="215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</p:grpSp>
          <p:grpSp>
            <p:nvGrpSpPr>
              <p:cNvPr id="11288" name="Group 38"/>
              <p:cNvGrpSpPr>
                <a:grpSpLocks/>
              </p:cNvGrpSpPr>
              <p:nvPr/>
            </p:nvGrpSpPr>
            <p:grpSpPr bwMode="auto">
              <a:xfrm>
                <a:off x="3414" y="2123"/>
                <a:ext cx="1498" cy="403"/>
                <a:chOff x="2289" y="2415"/>
                <a:chExt cx="1498" cy="403"/>
              </a:xfrm>
            </p:grpSpPr>
            <p:sp>
              <p:nvSpPr>
                <p:cNvPr id="11295" name="AutoShape 33"/>
                <p:cNvSpPr>
                  <a:spLocks noChangeArrowheads="1"/>
                </p:cNvSpPr>
                <p:nvPr/>
              </p:nvSpPr>
              <p:spPr bwMode="auto">
                <a:xfrm>
                  <a:off x="2587" y="2439"/>
                  <a:ext cx="892" cy="294"/>
                </a:xfrm>
                <a:prstGeom prst="flowChartDecision">
                  <a:avLst/>
                </a:prstGeom>
                <a:solidFill>
                  <a:srgbClr val="FFFFFF"/>
                </a:solidFill>
                <a:ln w="12700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 anchor="ctr" anchorCtr="1"/>
                <a:lstStyle/>
                <a:p>
                  <a:pPr algn="ctr"/>
                  <a:r>
                    <a:rPr lang="en-US" sz="1600" i="1">
                      <a:latin typeface="Times New Roman" pitchFamily="18" charset="0"/>
                    </a:rPr>
                    <a:t>d</a:t>
                  </a:r>
                  <a:r>
                    <a:rPr lang="ru-RU" sz="1600" i="1">
                      <a:latin typeface="Times New Roman" pitchFamily="18" charset="0"/>
                    </a:rPr>
                    <a:t>=</a:t>
                  </a:r>
                  <a:r>
                    <a:rPr lang="en-US" sz="1600" i="1">
                      <a:latin typeface="Times New Roman" pitchFamily="18" charset="0"/>
                    </a:rPr>
                    <a:t>0</a:t>
                  </a:r>
                  <a:endParaRPr lang="ru-RU" sz="1600" i="1">
                    <a:latin typeface="Times New Roman" pitchFamily="18" charset="0"/>
                  </a:endParaRPr>
                </a:p>
              </p:txBody>
            </p:sp>
            <p:sp>
              <p:nvSpPr>
                <p:cNvPr id="11296" name="Freeform 34"/>
                <p:cNvSpPr>
                  <a:spLocks/>
                </p:cNvSpPr>
                <p:nvPr/>
              </p:nvSpPr>
              <p:spPr bwMode="auto">
                <a:xfrm>
                  <a:off x="2289" y="2586"/>
                  <a:ext cx="296" cy="232"/>
                </a:xfrm>
                <a:custGeom>
                  <a:avLst/>
                  <a:gdLst>
                    <a:gd name="T0" fmla="*/ 499 w 228"/>
                    <a:gd name="T1" fmla="*/ 0 h 285"/>
                    <a:gd name="T2" fmla="*/ 0 w 228"/>
                    <a:gd name="T3" fmla="*/ 0 h 285"/>
                    <a:gd name="T4" fmla="*/ 0 w 228"/>
                    <a:gd name="T5" fmla="*/ 154 h 28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28" h="285">
                      <a:moveTo>
                        <a:pt x="228" y="0"/>
                      </a:moveTo>
                      <a:lnTo>
                        <a:pt x="0" y="0"/>
                      </a:lnTo>
                      <a:lnTo>
                        <a:pt x="0" y="285"/>
                      </a:lnTo>
                    </a:path>
                  </a:pathLst>
                </a:custGeom>
                <a:noFill/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/>
                <a:lstStyle/>
                <a:p>
                  <a:endParaRPr lang="ru-RU"/>
                </a:p>
              </p:txBody>
            </p:sp>
            <p:sp>
              <p:nvSpPr>
                <p:cNvPr id="11297" name="Freeform 35"/>
                <p:cNvSpPr>
                  <a:spLocks/>
                </p:cNvSpPr>
                <p:nvPr/>
              </p:nvSpPr>
              <p:spPr bwMode="auto">
                <a:xfrm flipH="1">
                  <a:off x="3478" y="2584"/>
                  <a:ext cx="309" cy="234"/>
                </a:xfrm>
                <a:custGeom>
                  <a:avLst/>
                  <a:gdLst>
                    <a:gd name="T0" fmla="*/ 568 w 228"/>
                    <a:gd name="T1" fmla="*/ 0 h 285"/>
                    <a:gd name="T2" fmla="*/ 0 w 228"/>
                    <a:gd name="T3" fmla="*/ 0 h 285"/>
                    <a:gd name="T4" fmla="*/ 0 w 228"/>
                    <a:gd name="T5" fmla="*/ 158 h 285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28" h="285">
                      <a:moveTo>
                        <a:pt x="228" y="0"/>
                      </a:moveTo>
                      <a:lnTo>
                        <a:pt x="0" y="0"/>
                      </a:lnTo>
                      <a:lnTo>
                        <a:pt x="0" y="285"/>
                      </a:lnTo>
                    </a:path>
                  </a:pathLst>
                </a:custGeom>
                <a:noFill/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/>
                <a:lstStyle/>
                <a:p>
                  <a:endParaRPr lang="ru-RU"/>
                </a:p>
              </p:txBody>
            </p:sp>
            <p:sp>
              <p:nvSpPr>
                <p:cNvPr id="11298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340" y="2415"/>
                  <a:ext cx="302" cy="15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r>
                    <a:rPr lang="ru-RU" sz="1200"/>
                    <a:t>да</a:t>
                  </a:r>
                </a:p>
              </p:txBody>
            </p:sp>
            <p:sp>
              <p:nvSpPr>
                <p:cNvPr id="1129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3432" y="2415"/>
                  <a:ext cx="302" cy="15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r>
                    <a:rPr lang="ru-RU" sz="1200"/>
                    <a:t>нет</a:t>
                  </a:r>
                </a:p>
              </p:txBody>
            </p:sp>
          </p:grpSp>
          <p:grpSp>
            <p:nvGrpSpPr>
              <p:cNvPr id="11289" name="Group 39"/>
              <p:cNvGrpSpPr>
                <a:grpSpLocks/>
              </p:cNvGrpSpPr>
              <p:nvPr/>
            </p:nvGrpSpPr>
            <p:grpSpPr bwMode="auto">
              <a:xfrm>
                <a:off x="3024" y="2523"/>
                <a:ext cx="772" cy="214"/>
                <a:chOff x="2076" y="1423"/>
                <a:chExt cx="877" cy="247"/>
              </a:xfrm>
            </p:grpSpPr>
            <p:sp>
              <p:nvSpPr>
                <p:cNvPr id="11293" name="Rectangle 40"/>
                <p:cNvSpPr>
                  <a:spLocks noChangeArrowheads="1"/>
                </p:cNvSpPr>
                <p:nvPr/>
              </p:nvSpPr>
              <p:spPr bwMode="auto">
                <a:xfrm>
                  <a:off x="2076" y="1423"/>
                  <a:ext cx="877" cy="247"/>
                </a:xfrm>
                <a:prstGeom prst="rect">
                  <a:avLst/>
                </a:prstGeom>
                <a:solidFill>
                  <a:srgbClr val="FFFFFF"/>
                </a:solidFill>
                <a:ln w="12700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/>
                <a:lstStyle/>
                <a:p>
                  <a:pPr algn="ctr"/>
                  <a:endParaRPr lang="ru-RU"/>
                </a:p>
              </p:txBody>
            </p:sp>
            <p:graphicFrame>
              <p:nvGraphicFramePr>
                <p:cNvPr id="11294" name="Object 41"/>
                <p:cNvGraphicFramePr>
                  <a:graphicFrameLocks noChangeAspect="1"/>
                </p:cNvGraphicFramePr>
                <p:nvPr/>
              </p:nvGraphicFramePr>
              <p:xfrm>
                <a:off x="2235" y="1456"/>
                <a:ext cx="585" cy="16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305" name="Формула" r:id="rId9" imgW="812447" imgH="203112" progId="Equation.3">
                        <p:embed/>
                      </p:oleObj>
                    </mc:Choice>
                    <mc:Fallback>
                      <p:oleObj name="Формула" r:id="rId9" imgW="812447" imgH="203112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235" y="1456"/>
                              <a:ext cx="585" cy="16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1290" name="AutoShape 42"/>
              <p:cNvSpPr>
                <a:spLocks noChangeArrowheads="1"/>
              </p:cNvSpPr>
              <p:nvPr/>
            </p:nvSpPr>
            <p:spPr bwMode="auto">
              <a:xfrm>
                <a:off x="2956" y="2871"/>
                <a:ext cx="862" cy="227"/>
              </a:xfrm>
              <a:prstGeom prst="parallelogram">
                <a:avLst>
                  <a:gd name="adj" fmla="val 94934"/>
                </a:avLst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 anchorCtr="1"/>
              <a:lstStyle/>
              <a:p>
                <a:pPr algn="ctr"/>
                <a:r>
                  <a:rPr lang="ru-RU" sz="1400"/>
                  <a:t>вывод</a:t>
                </a:r>
                <a:r>
                  <a:rPr lang="ru-RU" sz="1200"/>
                  <a:t> </a:t>
                </a:r>
                <a:r>
                  <a:rPr lang="en-US" sz="1600" i="1">
                    <a:latin typeface="Times New Roman" pitchFamily="18" charset="0"/>
                  </a:rPr>
                  <a:t>x</a:t>
                </a:r>
                <a:endParaRPr lang="ru-RU" sz="1600" i="1">
                  <a:latin typeface="Times New Roman" pitchFamily="18" charset="0"/>
                </a:endParaRPr>
              </a:p>
            </p:txBody>
          </p:sp>
          <p:sp>
            <p:nvSpPr>
              <p:cNvPr id="11291" name="Line 43"/>
              <p:cNvSpPr>
                <a:spLocks noChangeShapeType="1"/>
              </p:cNvSpPr>
              <p:nvPr/>
            </p:nvSpPr>
            <p:spPr bwMode="auto">
              <a:xfrm>
                <a:off x="3410" y="2731"/>
                <a:ext cx="0" cy="14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1292" name="Freeform 45"/>
              <p:cNvSpPr>
                <a:spLocks/>
              </p:cNvSpPr>
              <p:nvPr/>
            </p:nvSpPr>
            <p:spPr bwMode="auto">
              <a:xfrm>
                <a:off x="3410" y="3090"/>
                <a:ext cx="1520" cy="522"/>
              </a:xfrm>
              <a:custGeom>
                <a:avLst/>
                <a:gdLst>
                  <a:gd name="T0" fmla="*/ 0 w 1520"/>
                  <a:gd name="T1" fmla="*/ 0 h 522"/>
                  <a:gd name="T2" fmla="*/ 0 w 1520"/>
                  <a:gd name="T3" fmla="*/ 522 h 522"/>
                  <a:gd name="T4" fmla="*/ 1520 w 1520"/>
                  <a:gd name="T5" fmla="*/ 522 h 522"/>
                  <a:gd name="T6" fmla="*/ 1520 w 1520"/>
                  <a:gd name="T7" fmla="*/ 385 h 52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520" h="522">
                    <a:moveTo>
                      <a:pt x="0" y="0"/>
                    </a:moveTo>
                    <a:lnTo>
                      <a:pt x="0" y="522"/>
                    </a:lnTo>
                    <a:lnTo>
                      <a:pt x="1520" y="522"/>
                    </a:lnTo>
                    <a:lnTo>
                      <a:pt x="1520" y="385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1270" name="AutoShape 49"/>
          <p:cNvSpPr>
            <a:spLocks noChangeArrowheads="1"/>
          </p:cNvSpPr>
          <p:nvPr/>
        </p:nvSpPr>
        <p:spPr bwMode="auto">
          <a:xfrm>
            <a:off x="5670550" y="2384940"/>
            <a:ext cx="3132522" cy="611746"/>
          </a:xfrm>
          <a:prstGeom prst="wedgeRoundRectCallout">
            <a:avLst>
              <a:gd name="adj1" fmla="val -47493"/>
              <a:gd name="adj2" fmla="val 131726"/>
              <a:gd name="adj3" fmla="val 16667"/>
            </a:avLst>
          </a:prstGeom>
          <a:solidFill>
            <a:srgbClr val="DDDDEF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sz="2000" b="1" dirty="0">
                <a:solidFill>
                  <a:srgbClr val="0000CC"/>
                </a:solidFill>
              </a:rPr>
              <a:t>вложенное ветвление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829235" y="2785646"/>
            <a:ext cx="804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8000"/>
                </a:solidFill>
                <a:latin typeface="Times New Roman" pitchFamily="18" charset="0"/>
              </a:rPr>
              <a:t>(d≥0)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24013" y="2802213"/>
            <a:ext cx="687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8000"/>
                </a:solidFill>
                <a:latin typeface="Times New Roman" pitchFamily="18" charset="0"/>
              </a:rPr>
              <a:t>(d&lt;0)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868347" y="3414482"/>
            <a:ext cx="6676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8000"/>
                </a:solidFill>
                <a:latin typeface="Times New Roman" pitchFamily="18" charset="0"/>
              </a:rPr>
              <a:t>(d=0)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516216" y="3414482"/>
            <a:ext cx="804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8000"/>
                </a:solidFill>
                <a:latin typeface="Times New Roman" pitchFamily="18" charset="0"/>
              </a:rPr>
              <a:t>(d&gt;0)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95903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70" grpId="0" animBg="1"/>
      <p:bldP spid="47" grpId="0"/>
      <p:bldP spid="48" grpId="0"/>
      <p:bldP spid="49" grpId="0"/>
      <p:bldP spid="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708920"/>
            <a:ext cx="7164412" cy="3600400"/>
          </a:xfrm>
          <a:prstGeom prst="rect">
            <a:avLst/>
          </a:prstGeom>
          <a:solidFill>
            <a:srgbClr val="FFFFB3"/>
          </a:solidFill>
          <a:ln w="12700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215900" y="368300"/>
            <a:ext cx="7740650" cy="671513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Найти корни данного квадратного уравнения </a:t>
            </a:r>
            <a:r>
              <a:rPr lang="en-US" sz="2000" i="1" dirty="0">
                <a:solidFill>
                  <a:schemeClr val="tx2"/>
                </a:solidFill>
              </a:rPr>
              <a:t>ax</a:t>
            </a:r>
            <a:r>
              <a:rPr lang="en-US" sz="2000" i="1" baseline="30000" dirty="0">
                <a:solidFill>
                  <a:schemeClr val="tx2"/>
                </a:solidFill>
              </a:rPr>
              <a:t>2</a:t>
            </a:r>
            <a:r>
              <a:rPr lang="en-US" sz="2000" i="1" dirty="0">
                <a:solidFill>
                  <a:schemeClr val="tx2"/>
                </a:solidFill>
              </a:rPr>
              <a:t>+bx+c=0</a:t>
            </a:r>
            <a:r>
              <a:rPr lang="ru-RU" sz="2000" i="1" dirty="0">
                <a:solidFill>
                  <a:schemeClr val="tx2"/>
                </a:solidFill>
              </a:rPr>
              <a:t>, </a:t>
            </a:r>
            <a:br>
              <a:rPr lang="ru-RU" sz="2000" i="1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учитывая случай, когда уравнение имеет один корень.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465004"/>
            <a:ext cx="6732748" cy="2844316"/>
          </a:xfrm>
          <a:prstGeom prst="rect">
            <a:avLst/>
          </a:prstGeom>
          <a:solidFill>
            <a:srgbClr val="D8EE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083215"/>
            <a:ext cx="7272424" cy="55861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KVUR2;</a:t>
            </a:r>
          </a:p>
          <a:p>
            <a:r>
              <a:rPr lang="pt-BR" sz="1700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pt-BR" sz="1700" dirty="0">
                <a:solidFill>
                  <a:srgbClr val="000000"/>
                </a:solidFill>
                <a:latin typeface="Courier New"/>
              </a:rPr>
              <a:t>a, b, c, d, x, x1, x2: </a:t>
            </a:r>
            <a:r>
              <a:rPr lang="pt-BR" sz="17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pt-BR" sz="17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17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7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1700" b="0" dirty="0" smtClean="0">
                <a:solidFill>
                  <a:srgbClr val="0000FF"/>
                </a:solidFill>
                <a:latin typeface="Courier New"/>
              </a:rPr>
              <a:t>Решение квадратного уравнения'</a:t>
            </a:r>
            <a:r>
              <a:rPr lang="ru-RU" sz="17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ru-RU" sz="1700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sz="17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1700" b="0" dirty="0" smtClean="0">
                <a:solidFill>
                  <a:srgbClr val="0000FF"/>
                </a:solidFill>
                <a:latin typeface="Courier New"/>
              </a:rPr>
              <a:t>'Введите коэффициенты a, b, c: '</a:t>
            </a:r>
            <a:r>
              <a:rPr lang="ru-RU" sz="17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7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 (a, b, c); d := b*b-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4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*a*c;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d&lt;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0 </a:t>
            </a:r>
            <a:r>
              <a:rPr lang="en-US" sz="1700" b="1" dirty="0">
                <a:solidFill>
                  <a:srgbClr val="000000"/>
                </a:solidFill>
                <a:latin typeface="Courier New"/>
              </a:rPr>
              <a:t>then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7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7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1700" b="0" dirty="0" smtClean="0">
                <a:solidFill>
                  <a:srgbClr val="0000FF"/>
                </a:solidFill>
                <a:latin typeface="Courier New"/>
              </a:rPr>
              <a:t>Корней нет!'</a:t>
            </a:r>
            <a:r>
              <a:rPr lang="ru-RU" sz="1700" dirty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else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  if 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d=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0 </a:t>
            </a:r>
            <a:r>
              <a:rPr lang="en-US" sz="1700" b="1" dirty="0">
                <a:solidFill>
                  <a:srgbClr val="000000"/>
                </a:solidFill>
                <a:latin typeface="Courier New"/>
              </a:rPr>
              <a:t>then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700" b="1" dirty="0" smtClean="0">
                <a:solidFill>
                  <a:srgbClr val="000000"/>
                </a:solidFill>
                <a:latin typeface="Courier New"/>
              </a:rPr>
              <a:t>  begin</a:t>
            </a:r>
            <a:endParaRPr lang="en-US" sz="17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7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7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1700" b="0" dirty="0" smtClean="0">
                <a:solidFill>
                  <a:srgbClr val="0000FF"/>
                </a:solidFill>
                <a:latin typeface="Courier New"/>
              </a:rPr>
              <a:t>Один корень:'</a:t>
            </a:r>
            <a:r>
              <a:rPr lang="ru-RU" sz="17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700" dirty="0">
                <a:solidFill>
                  <a:srgbClr val="000000"/>
                </a:solidFill>
                <a:latin typeface="Courier New"/>
              </a:rPr>
              <a:t>    x:=-b/(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*a); </a:t>
            </a:r>
            <a:r>
              <a:rPr lang="en-US" sz="17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700" b="0" dirty="0" smtClean="0">
                <a:solidFill>
                  <a:srgbClr val="0000FF"/>
                </a:solidFill>
                <a:latin typeface="Courier New"/>
              </a:rPr>
              <a:t>'x='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, x: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7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7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700" b="1" dirty="0" smtClean="0">
                <a:solidFill>
                  <a:srgbClr val="000000"/>
                </a:solidFill>
                <a:latin typeface="Courier New"/>
              </a:rPr>
              <a:t>end</a:t>
            </a:r>
            <a:endParaRPr lang="en-US" sz="17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  else   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700" b="1" dirty="0" smtClean="0">
                <a:solidFill>
                  <a:srgbClr val="000000"/>
                </a:solidFill>
                <a:latin typeface="Courier New"/>
              </a:rPr>
              <a:t>  begin</a:t>
            </a:r>
            <a:endParaRPr lang="en-US" sz="17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7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7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1700" b="0" dirty="0" smtClean="0">
                <a:solidFill>
                  <a:srgbClr val="0000FF"/>
                </a:solidFill>
                <a:latin typeface="Courier New"/>
              </a:rPr>
              <a:t>Два корня:'</a:t>
            </a:r>
            <a:r>
              <a:rPr lang="ru-RU" sz="17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700" dirty="0">
                <a:solidFill>
                  <a:srgbClr val="000000"/>
                </a:solidFill>
                <a:latin typeface="Courier New"/>
              </a:rPr>
              <a:t>    x1:=(-</a:t>
            </a:r>
            <a:r>
              <a:rPr lang="en-US" sz="1700" dirty="0" err="1">
                <a:solidFill>
                  <a:srgbClr val="000000"/>
                </a:solidFill>
                <a:latin typeface="Courier New"/>
              </a:rPr>
              <a:t>b+sqrt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(d))/(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*a); x2:=(-b-</a:t>
            </a:r>
            <a:r>
              <a:rPr lang="en-US" sz="1700" dirty="0" err="1">
                <a:solidFill>
                  <a:srgbClr val="000000"/>
                </a:solidFill>
                <a:latin typeface="Courier New"/>
              </a:rPr>
              <a:t>sqrt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(d))/(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*a);</a:t>
            </a:r>
          </a:p>
          <a:p>
            <a:r>
              <a:rPr lang="en-US" sz="17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7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700" b="0" dirty="0" smtClean="0">
                <a:solidFill>
                  <a:srgbClr val="0000FF"/>
                </a:solidFill>
                <a:latin typeface="Courier New"/>
              </a:rPr>
              <a:t>'x1='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, x1: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1700" b="0" dirty="0" smtClean="0">
                <a:solidFill>
                  <a:srgbClr val="0000FF"/>
                </a:solidFill>
                <a:latin typeface="Courier New"/>
              </a:rPr>
              <a:t>' x2='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, x2: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en-US" sz="1700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sz="17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7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7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7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17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1700" dirty="0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1191" y="3756504"/>
            <a:ext cx="3880296" cy="113312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953" y="5225447"/>
            <a:ext cx="3880296" cy="107124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631" y="2432862"/>
            <a:ext cx="3880296" cy="104225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693469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179388" y="404813"/>
            <a:ext cx="7777162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Найти значение функции для любого значения аргумента.</a:t>
            </a:r>
          </a:p>
        </p:txBody>
      </p:sp>
      <p:sp>
        <p:nvSpPr>
          <p:cNvPr id="13316" name="Text Box 47"/>
          <p:cNvSpPr txBox="1">
            <a:spLocks noChangeArrowheads="1"/>
          </p:cNvSpPr>
          <p:nvPr/>
        </p:nvSpPr>
        <p:spPr bwMode="auto">
          <a:xfrm>
            <a:off x="179388" y="908050"/>
            <a:ext cx="3132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13317" name="Object 48"/>
          <p:cNvGraphicFramePr>
            <a:graphicFrameLocks noChangeAspect="1"/>
          </p:cNvGraphicFramePr>
          <p:nvPr/>
        </p:nvGraphicFramePr>
        <p:xfrm>
          <a:off x="5400675" y="765175"/>
          <a:ext cx="2555875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Формула" r:id="rId3" imgW="1473200" imgH="711200" progId="Equation.3">
                  <p:embed/>
                </p:oleObj>
              </mc:Choice>
              <mc:Fallback>
                <p:oleObj name="Формула" r:id="rId3" imgW="14732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765175"/>
                        <a:ext cx="2555875" cy="12334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BCBCDE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18" name="Group 132"/>
          <p:cNvGrpSpPr>
            <a:grpSpLocks/>
          </p:cNvGrpSpPr>
          <p:nvPr/>
        </p:nvGrpSpPr>
        <p:grpSpPr bwMode="auto">
          <a:xfrm>
            <a:off x="215900" y="836613"/>
            <a:ext cx="2447925" cy="1915589"/>
            <a:chOff x="249" y="1434"/>
            <a:chExt cx="1361" cy="1065"/>
          </a:xfrm>
        </p:grpSpPr>
        <p:grpSp>
          <p:nvGrpSpPr>
            <p:cNvPr id="13344" name="Group 126"/>
            <p:cNvGrpSpPr>
              <a:grpSpLocks/>
            </p:cNvGrpSpPr>
            <p:nvPr/>
          </p:nvGrpSpPr>
          <p:grpSpPr bwMode="auto">
            <a:xfrm>
              <a:off x="272" y="1434"/>
              <a:ext cx="1338" cy="1065"/>
              <a:chOff x="272" y="1434"/>
              <a:chExt cx="1338" cy="1065"/>
            </a:xfrm>
          </p:grpSpPr>
          <p:sp>
            <p:nvSpPr>
              <p:cNvPr id="13350" name="Line 50"/>
              <p:cNvSpPr>
                <a:spLocks noChangeShapeType="1"/>
              </p:cNvSpPr>
              <p:nvPr/>
            </p:nvSpPr>
            <p:spPr bwMode="auto">
              <a:xfrm flipH="1">
                <a:off x="884" y="1502"/>
                <a:ext cx="0" cy="99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51" name="Line 51"/>
              <p:cNvSpPr>
                <a:spLocks noChangeShapeType="1"/>
              </p:cNvSpPr>
              <p:nvPr/>
            </p:nvSpPr>
            <p:spPr bwMode="auto">
              <a:xfrm flipV="1">
                <a:off x="272" y="2137"/>
                <a:ext cx="1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352" name="Group 55"/>
              <p:cNvGrpSpPr>
                <a:grpSpLocks/>
              </p:cNvGrpSpPr>
              <p:nvPr/>
            </p:nvGrpSpPr>
            <p:grpSpPr bwMode="auto">
              <a:xfrm rot="-5400000">
                <a:off x="760" y="2240"/>
                <a:ext cx="250" cy="46"/>
                <a:chOff x="1020" y="2115"/>
                <a:chExt cx="250" cy="46"/>
              </a:xfrm>
            </p:grpSpPr>
            <p:sp>
              <p:nvSpPr>
                <p:cNvPr id="13392" name="Line 52"/>
                <p:cNvSpPr>
                  <a:spLocks noChangeShapeType="1"/>
                </p:cNvSpPr>
                <p:nvPr/>
              </p:nvSpPr>
              <p:spPr bwMode="auto">
                <a:xfrm>
                  <a:off x="1020" y="2137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93" name="Line 53"/>
                <p:cNvSpPr>
                  <a:spLocks noChangeShapeType="1"/>
                </p:cNvSpPr>
                <p:nvPr/>
              </p:nvSpPr>
              <p:spPr bwMode="auto">
                <a:xfrm>
                  <a:off x="1020" y="2115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94" name="Line 54"/>
                <p:cNvSpPr>
                  <a:spLocks noChangeShapeType="1"/>
                </p:cNvSpPr>
                <p:nvPr/>
              </p:nvSpPr>
              <p:spPr bwMode="auto">
                <a:xfrm>
                  <a:off x="1270" y="2116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353" name="Group 56"/>
              <p:cNvGrpSpPr>
                <a:grpSpLocks/>
              </p:cNvGrpSpPr>
              <p:nvPr/>
            </p:nvGrpSpPr>
            <p:grpSpPr bwMode="auto">
              <a:xfrm rot="-5400000">
                <a:off x="760" y="1990"/>
                <a:ext cx="250" cy="46"/>
                <a:chOff x="1020" y="2115"/>
                <a:chExt cx="250" cy="46"/>
              </a:xfrm>
            </p:grpSpPr>
            <p:sp>
              <p:nvSpPr>
                <p:cNvPr id="13389" name="Line 57"/>
                <p:cNvSpPr>
                  <a:spLocks noChangeShapeType="1"/>
                </p:cNvSpPr>
                <p:nvPr/>
              </p:nvSpPr>
              <p:spPr bwMode="auto">
                <a:xfrm>
                  <a:off x="1020" y="2137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90" name="Line 58"/>
                <p:cNvSpPr>
                  <a:spLocks noChangeShapeType="1"/>
                </p:cNvSpPr>
                <p:nvPr/>
              </p:nvSpPr>
              <p:spPr bwMode="auto">
                <a:xfrm>
                  <a:off x="1020" y="2115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91" name="Line 59"/>
                <p:cNvSpPr>
                  <a:spLocks noChangeShapeType="1"/>
                </p:cNvSpPr>
                <p:nvPr/>
              </p:nvSpPr>
              <p:spPr bwMode="auto">
                <a:xfrm>
                  <a:off x="1270" y="2116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354" name="Group 60"/>
              <p:cNvGrpSpPr>
                <a:grpSpLocks/>
              </p:cNvGrpSpPr>
              <p:nvPr/>
            </p:nvGrpSpPr>
            <p:grpSpPr bwMode="auto">
              <a:xfrm>
                <a:off x="635" y="2115"/>
                <a:ext cx="250" cy="46"/>
                <a:chOff x="1020" y="2115"/>
                <a:chExt cx="250" cy="46"/>
              </a:xfrm>
            </p:grpSpPr>
            <p:sp>
              <p:nvSpPr>
                <p:cNvPr id="13386" name="Line 61"/>
                <p:cNvSpPr>
                  <a:spLocks noChangeShapeType="1"/>
                </p:cNvSpPr>
                <p:nvPr/>
              </p:nvSpPr>
              <p:spPr bwMode="auto">
                <a:xfrm>
                  <a:off x="1020" y="2137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87" name="Line 62"/>
                <p:cNvSpPr>
                  <a:spLocks noChangeShapeType="1"/>
                </p:cNvSpPr>
                <p:nvPr/>
              </p:nvSpPr>
              <p:spPr bwMode="auto">
                <a:xfrm>
                  <a:off x="1020" y="2115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88" name="Line 63"/>
                <p:cNvSpPr>
                  <a:spLocks noChangeShapeType="1"/>
                </p:cNvSpPr>
                <p:nvPr/>
              </p:nvSpPr>
              <p:spPr bwMode="auto">
                <a:xfrm>
                  <a:off x="1270" y="2116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355" name="Group 68"/>
              <p:cNvGrpSpPr>
                <a:grpSpLocks/>
              </p:cNvGrpSpPr>
              <p:nvPr/>
            </p:nvGrpSpPr>
            <p:grpSpPr bwMode="auto">
              <a:xfrm>
                <a:off x="884" y="2115"/>
                <a:ext cx="250" cy="46"/>
                <a:chOff x="1020" y="2115"/>
                <a:chExt cx="250" cy="46"/>
              </a:xfrm>
            </p:grpSpPr>
            <p:sp>
              <p:nvSpPr>
                <p:cNvPr id="13383" name="Line 69"/>
                <p:cNvSpPr>
                  <a:spLocks noChangeShapeType="1"/>
                </p:cNvSpPr>
                <p:nvPr/>
              </p:nvSpPr>
              <p:spPr bwMode="auto">
                <a:xfrm>
                  <a:off x="1020" y="2137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84" name="Line 70"/>
                <p:cNvSpPr>
                  <a:spLocks noChangeShapeType="1"/>
                </p:cNvSpPr>
                <p:nvPr/>
              </p:nvSpPr>
              <p:spPr bwMode="auto">
                <a:xfrm>
                  <a:off x="1020" y="2115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85" name="Line 71"/>
                <p:cNvSpPr>
                  <a:spLocks noChangeShapeType="1"/>
                </p:cNvSpPr>
                <p:nvPr/>
              </p:nvSpPr>
              <p:spPr bwMode="auto">
                <a:xfrm>
                  <a:off x="1270" y="2116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356" name="Text Box 72"/>
              <p:cNvSpPr txBox="1">
                <a:spLocks noChangeArrowheads="1"/>
              </p:cNvSpPr>
              <p:nvPr/>
            </p:nvSpPr>
            <p:spPr bwMode="auto">
              <a:xfrm>
                <a:off x="884" y="1434"/>
                <a:ext cx="159" cy="1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y</a:t>
                </a:r>
                <a:endParaRPr lang="ru-RU" sz="1200"/>
              </a:p>
            </p:txBody>
          </p:sp>
          <p:sp>
            <p:nvSpPr>
              <p:cNvPr id="13357" name="Text Box 73"/>
              <p:cNvSpPr txBox="1">
                <a:spLocks noChangeArrowheads="1"/>
              </p:cNvSpPr>
              <p:nvPr/>
            </p:nvSpPr>
            <p:spPr bwMode="auto">
              <a:xfrm>
                <a:off x="1451" y="1979"/>
                <a:ext cx="159" cy="1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/>
                  <a:t>x</a:t>
                </a:r>
                <a:endParaRPr lang="ru-RU" sz="1200"/>
              </a:p>
            </p:txBody>
          </p:sp>
          <p:sp>
            <p:nvSpPr>
              <p:cNvPr id="13358" name="Text Box 74"/>
              <p:cNvSpPr txBox="1">
                <a:spLocks noChangeArrowheads="1"/>
              </p:cNvSpPr>
              <p:nvPr/>
            </p:nvSpPr>
            <p:spPr bwMode="auto">
              <a:xfrm>
                <a:off x="748" y="1775"/>
                <a:ext cx="159" cy="1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000"/>
                  <a:t>1</a:t>
                </a:r>
                <a:endParaRPr lang="ru-RU" sz="1000"/>
              </a:p>
            </p:txBody>
          </p:sp>
          <p:sp>
            <p:nvSpPr>
              <p:cNvPr id="13359" name="Text Box 75"/>
              <p:cNvSpPr txBox="1">
                <a:spLocks noChangeArrowheads="1"/>
              </p:cNvSpPr>
              <p:nvPr/>
            </p:nvSpPr>
            <p:spPr bwMode="auto">
              <a:xfrm>
                <a:off x="1043" y="2138"/>
                <a:ext cx="159" cy="1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000"/>
                  <a:t>1</a:t>
                </a:r>
                <a:endParaRPr lang="ru-RU" sz="1000"/>
              </a:p>
            </p:txBody>
          </p:sp>
          <p:sp>
            <p:nvSpPr>
              <p:cNvPr id="13360" name="Text Box 76"/>
              <p:cNvSpPr txBox="1">
                <a:spLocks noChangeArrowheads="1"/>
              </p:cNvSpPr>
              <p:nvPr/>
            </p:nvSpPr>
            <p:spPr bwMode="auto">
              <a:xfrm>
                <a:off x="544" y="2138"/>
                <a:ext cx="204" cy="1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000"/>
                  <a:t>-1</a:t>
                </a:r>
                <a:endParaRPr lang="ru-RU" sz="1000"/>
              </a:p>
            </p:txBody>
          </p:sp>
          <p:sp>
            <p:nvSpPr>
              <p:cNvPr id="13361" name="Text Box 77"/>
              <p:cNvSpPr txBox="1">
                <a:spLocks noChangeArrowheads="1"/>
              </p:cNvSpPr>
              <p:nvPr/>
            </p:nvSpPr>
            <p:spPr bwMode="auto">
              <a:xfrm>
                <a:off x="725" y="2297"/>
                <a:ext cx="204" cy="1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000"/>
                  <a:t>-1</a:t>
                </a:r>
                <a:endParaRPr lang="ru-RU" sz="1000"/>
              </a:p>
            </p:txBody>
          </p:sp>
          <p:sp>
            <p:nvSpPr>
              <p:cNvPr id="13362" name="Text Box 78"/>
              <p:cNvSpPr txBox="1">
                <a:spLocks noChangeArrowheads="1"/>
              </p:cNvSpPr>
              <p:nvPr/>
            </p:nvSpPr>
            <p:spPr bwMode="auto">
              <a:xfrm>
                <a:off x="839" y="2115"/>
                <a:ext cx="159" cy="1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000"/>
                  <a:t>0</a:t>
                </a:r>
                <a:endParaRPr lang="ru-RU" sz="1000"/>
              </a:p>
            </p:txBody>
          </p:sp>
          <p:grpSp>
            <p:nvGrpSpPr>
              <p:cNvPr id="13363" name="Group 81"/>
              <p:cNvGrpSpPr>
                <a:grpSpLocks/>
              </p:cNvGrpSpPr>
              <p:nvPr/>
            </p:nvGrpSpPr>
            <p:grpSpPr bwMode="auto">
              <a:xfrm rot="-5400000">
                <a:off x="760" y="1740"/>
                <a:ext cx="250" cy="46"/>
                <a:chOff x="1020" y="2115"/>
                <a:chExt cx="250" cy="46"/>
              </a:xfrm>
            </p:grpSpPr>
            <p:sp>
              <p:nvSpPr>
                <p:cNvPr id="13380" name="Line 82"/>
                <p:cNvSpPr>
                  <a:spLocks noChangeShapeType="1"/>
                </p:cNvSpPr>
                <p:nvPr/>
              </p:nvSpPr>
              <p:spPr bwMode="auto">
                <a:xfrm>
                  <a:off x="1020" y="2137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81" name="Line 83"/>
                <p:cNvSpPr>
                  <a:spLocks noChangeShapeType="1"/>
                </p:cNvSpPr>
                <p:nvPr/>
              </p:nvSpPr>
              <p:spPr bwMode="auto">
                <a:xfrm>
                  <a:off x="1020" y="2115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82" name="Line 84"/>
                <p:cNvSpPr>
                  <a:spLocks noChangeShapeType="1"/>
                </p:cNvSpPr>
                <p:nvPr/>
              </p:nvSpPr>
              <p:spPr bwMode="auto">
                <a:xfrm>
                  <a:off x="1270" y="2116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379" name="Line 103"/>
              <p:cNvSpPr>
                <a:spLocks noChangeShapeType="1"/>
              </p:cNvSpPr>
              <p:nvPr/>
            </p:nvSpPr>
            <p:spPr bwMode="auto">
              <a:xfrm rot="16200000">
                <a:off x="887" y="2366"/>
                <a:ext cx="0" cy="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365" name="Group 109"/>
              <p:cNvGrpSpPr>
                <a:grpSpLocks/>
              </p:cNvGrpSpPr>
              <p:nvPr/>
            </p:nvGrpSpPr>
            <p:grpSpPr bwMode="auto">
              <a:xfrm>
                <a:off x="1134" y="2115"/>
                <a:ext cx="250" cy="46"/>
                <a:chOff x="1020" y="2115"/>
                <a:chExt cx="250" cy="46"/>
              </a:xfrm>
            </p:grpSpPr>
            <p:sp>
              <p:nvSpPr>
                <p:cNvPr id="13374" name="Line 110"/>
                <p:cNvSpPr>
                  <a:spLocks noChangeShapeType="1"/>
                </p:cNvSpPr>
                <p:nvPr/>
              </p:nvSpPr>
              <p:spPr bwMode="auto">
                <a:xfrm>
                  <a:off x="1020" y="2137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75" name="Line 111"/>
                <p:cNvSpPr>
                  <a:spLocks noChangeShapeType="1"/>
                </p:cNvSpPr>
                <p:nvPr/>
              </p:nvSpPr>
              <p:spPr bwMode="auto">
                <a:xfrm>
                  <a:off x="1020" y="2115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76" name="Line 112"/>
                <p:cNvSpPr>
                  <a:spLocks noChangeShapeType="1"/>
                </p:cNvSpPr>
                <p:nvPr/>
              </p:nvSpPr>
              <p:spPr bwMode="auto">
                <a:xfrm>
                  <a:off x="1270" y="2116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366" name="Group 118"/>
              <p:cNvGrpSpPr>
                <a:grpSpLocks/>
              </p:cNvGrpSpPr>
              <p:nvPr/>
            </p:nvGrpSpPr>
            <p:grpSpPr bwMode="auto">
              <a:xfrm>
                <a:off x="385" y="2115"/>
                <a:ext cx="250" cy="46"/>
                <a:chOff x="1020" y="2115"/>
                <a:chExt cx="250" cy="46"/>
              </a:xfrm>
            </p:grpSpPr>
            <p:sp>
              <p:nvSpPr>
                <p:cNvPr id="13371" name="Line 119"/>
                <p:cNvSpPr>
                  <a:spLocks noChangeShapeType="1"/>
                </p:cNvSpPr>
                <p:nvPr/>
              </p:nvSpPr>
              <p:spPr bwMode="auto">
                <a:xfrm>
                  <a:off x="1020" y="2137"/>
                  <a:ext cx="2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72" name="Line 120"/>
                <p:cNvSpPr>
                  <a:spLocks noChangeShapeType="1"/>
                </p:cNvSpPr>
                <p:nvPr/>
              </p:nvSpPr>
              <p:spPr bwMode="auto">
                <a:xfrm>
                  <a:off x="1020" y="2115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73" name="Line 121"/>
                <p:cNvSpPr>
                  <a:spLocks noChangeShapeType="1"/>
                </p:cNvSpPr>
                <p:nvPr/>
              </p:nvSpPr>
              <p:spPr bwMode="auto">
                <a:xfrm>
                  <a:off x="1270" y="2116"/>
                  <a:ext cx="0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367" name="Text Box 122"/>
              <p:cNvSpPr txBox="1">
                <a:spLocks noChangeArrowheads="1"/>
              </p:cNvSpPr>
              <p:nvPr/>
            </p:nvSpPr>
            <p:spPr bwMode="auto">
              <a:xfrm>
                <a:off x="748" y="1525"/>
                <a:ext cx="159" cy="1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000"/>
                  <a:t>2</a:t>
                </a:r>
                <a:endParaRPr lang="ru-RU" sz="1000"/>
              </a:p>
            </p:txBody>
          </p:sp>
          <p:sp>
            <p:nvSpPr>
              <p:cNvPr id="13369" name="Text Box 124"/>
              <p:cNvSpPr txBox="1">
                <a:spLocks noChangeArrowheads="1"/>
              </p:cNvSpPr>
              <p:nvPr/>
            </p:nvSpPr>
            <p:spPr bwMode="auto">
              <a:xfrm>
                <a:off x="1292" y="2137"/>
                <a:ext cx="159" cy="1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000"/>
                  <a:t>2</a:t>
                </a:r>
                <a:endParaRPr lang="ru-RU" sz="1000"/>
              </a:p>
            </p:txBody>
          </p:sp>
          <p:sp>
            <p:nvSpPr>
              <p:cNvPr id="13370" name="Text Box 125"/>
              <p:cNvSpPr txBox="1">
                <a:spLocks noChangeArrowheads="1"/>
              </p:cNvSpPr>
              <p:nvPr/>
            </p:nvSpPr>
            <p:spPr bwMode="auto">
              <a:xfrm>
                <a:off x="295" y="2137"/>
                <a:ext cx="204" cy="1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000"/>
                  <a:t>-2</a:t>
                </a:r>
                <a:endParaRPr lang="ru-RU" sz="1000"/>
              </a:p>
            </p:txBody>
          </p:sp>
        </p:grpSp>
        <p:sp>
          <p:nvSpPr>
            <p:cNvPr id="13345" name="Line 127"/>
            <p:cNvSpPr>
              <a:spLocks noChangeShapeType="1"/>
            </p:cNvSpPr>
            <p:nvPr/>
          </p:nvSpPr>
          <p:spPr bwMode="auto">
            <a:xfrm flipH="1">
              <a:off x="249" y="1888"/>
              <a:ext cx="386" cy="385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46" name="Line 128"/>
            <p:cNvSpPr>
              <a:spLocks noChangeShapeType="1"/>
            </p:cNvSpPr>
            <p:nvPr/>
          </p:nvSpPr>
          <p:spPr bwMode="auto">
            <a:xfrm>
              <a:off x="1134" y="1888"/>
              <a:ext cx="408" cy="408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47" name="Line 129"/>
            <p:cNvSpPr>
              <a:spLocks noChangeShapeType="1"/>
            </p:cNvSpPr>
            <p:nvPr/>
          </p:nvSpPr>
          <p:spPr bwMode="auto">
            <a:xfrm>
              <a:off x="635" y="1888"/>
              <a:ext cx="499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48" name="Line 130"/>
            <p:cNvSpPr>
              <a:spLocks noChangeShapeType="1"/>
            </p:cNvSpPr>
            <p:nvPr/>
          </p:nvSpPr>
          <p:spPr bwMode="auto">
            <a:xfrm>
              <a:off x="635" y="1888"/>
              <a:ext cx="0" cy="2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49" name="Line 131"/>
            <p:cNvSpPr>
              <a:spLocks noChangeShapeType="1"/>
            </p:cNvSpPr>
            <p:nvPr/>
          </p:nvSpPr>
          <p:spPr bwMode="auto">
            <a:xfrm>
              <a:off x="1134" y="1888"/>
              <a:ext cx="0" cy="2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19" name="Group 138"/>
          <p:cNvGrpSpPr>
            <a:grpSpLocks/>
          </p:cNvGrpSpPr>
          <p:nvPr/>
        </p:nvGrpSpPr>
        <p:grpSpPr bwMode="auto">
          <a:xfrm>
            <a:off x="2268538" y="2024063"/>
            <a:ext cx="5581650" cy="4381500"/>
            <a:chOff x="1814" y="1135"/>
            <a:chExt cx="3516" cy="2760"/>
          </a:xfrm>
        </p:grpSpPr>
        <p:sp>
          <p:nvSpPr>
            <p:cNvPr id="13320" name="AutoShape 6"/>
            <p:cNvSpPr>
              <a:spLocks noChangeArrowheads="1"/>
            </p:cNvSpPr>
            <p:nvPr/>
          </p:nvSpPr>
          <p:spPr bwMode="auto">
            <a:xfrm>
              <a:off x="2886" y="1135"/>
              <a:ext cx="605" cy="21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3321" name="AutoShape 7"/>
            <p:cNvSpPr>
              <a:spLocks noChangeArrowheads="1"/>
            </p:cNvSpPr>
            <p:nvPr/>
          </p:nvSpPr>
          <p:spPr bwMode="auto">
            <a:xfrm>
              <a:off x="2598" y="1492"/>
              <a:ext cx="1142" cy="204"/>
            </a:xfrm>
            <a:prstGeom prst="parallelogram">
              <a:avLst>
                <a:gd name="adj" fmla="val 139951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 i="1">
                  <a:latin typeface="Times New Roman" pitchFamily="18" charset="0"/>
                </a:rPr>
                <a:t>x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3322" name="AutoShape 9"/>
            <p:cNvSpPr>
              <a:spLocks noChangeArrowheads="1"/>
            </p:cNvSpPr>
            <p:nvPr/>
          </p:nvSpPr>
          <p:spPr bwMode="auto">
            <a:xfrm>
              <a:off x="2727" y="1837"/>
              <a:ext cx="892" cy="294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x &lt; -1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3323" name="AutoShape 10"/>
            <p:cNvSpPr>
              <a:spLocks noChangeArrowheads="1"/>
            </p:cNvSpPr>
            <p:nvPr/>
          </p:nvSpPr>
          <p:spPr bwMode="auto">
            <a:xfrm>
              <a:off x="2835" y="3680"/>
              <a:ext cx="605" cy="21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3324" name="Line 11"/>
            <p:cNvSpPr>
              <a:spLocks noChangeShapeType="1"/>
            </p:cNvSpPr>
            <p:nvPr/>
          </p:nvSpPr>
          <p:spPr bwMode="auto">
            <a:xfrm>
              <a:off x="3174" y="1350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25" name="Line 13"/>
            <p:cNvSpPr>
              <a:spLocks noChangeShapeType="1"/>
            </p:cNvSpPr>
            <p:nvPr/>
          </p:nvSpPr>
          <p:spPr bwMode="auto">
            <a:xfrm>
              <a:off x="3174" y="1691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26" name="Freeform 14"/>
            <p:cNvSpPr>
              <a:spLocks/>
            </p:cNvSpPr>
            <p:nvPr/>
          </p:nvSpPr>
          <p:spPr bwMode="auto">
            <a:xfrm>
              <a:off x="2177" y="1984"/>
              <a:ext cx="548" cy="232"/>
            </a:xfrm>
            <a:custGeom>
              <a:avLst/>
              <a:gdLst>
                <a:gd name="T0" fmla="*/ 3165 w 228"/>
                <a:gd name="T1" fmla="*/ 0 h 285"/>
                <a:gd name="T2" fmla="*/ 0 w 228"/>
                <a:gd name="T3" fmla="*/ 0 h 285"/>
                <a:gd name="T4" fmla="*/ 0 w 228"/>
                <a:gd name="T5" fmla="*/ 154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27" name="Freeform 15"/>
            <p:cNvSpPr>
              <a:spLocks/>
            </p:cNvSpPr>
            <p:nvPr/>
          </p:nvSpPr>
          <p:spPr bwMode="auto">
            <a:xfrm flipH="1">
              <a:off x="3618" y="1982"/>
              <a:ext cx="600" cy="234"/>
            </a:xfrm>
            <a:custGeom>
              <a:avLst/>
              <a:gdLst>
                <a:gd name="T0" fmla="*/ 4155 w 228"/>
                <a:gd name="T1" fmla="*/ 0 h 285"/>
                <a:gd name="T2" fmla="*/ 0 w 228"/>
                <a:gd name="T3" fmla="*/ 0 h 285"/>
                <a:gd name="T4" fmla="*/ 0 w 228"/>
                <a:gd name="T5" fmla="*/ 158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>
              <a:off x="3152" y="3181"/>
              <a:ext cx="0" cy="14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oval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29" name="Text Box 17"/>
            <p:cNvSpPr txBox="1">
              <a:spLocks noChangeArrowheads="1"/>
            </p:cNvSpPr>
            <p:nvPr/>
          </p:nvSpPr>
          <p:spPr bwMode="auto">
            <a:xfrm>
              <a:off x="2480" y="1813"/>
              <a:ext cx="302" cy="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да</a:t>
              </a:r>
            </a:p>
          </p:txBody>
        </p:sp>
        <p:sp>
          <p:nvSpPr>
            <p:cNvPr id="13330" name="Text Box 18"/>
            <p:cNvSpPr txBox="1">
              <a:spLocks noChangeArrowheads="1"/>
            </p:cNvSpPr>
            <p:nvPr/>
          </p:nvSpPr>
          <p:spPr bwMode="auto">
            <a:xfrm>
              <a:off x="3572" y="1813"/>
              <a:ext cx="302" cy="1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нет</a:t>
              </a:r>
            </a:p>
          </p:txBody>
        </p:sp>
        <p:sp>
          <p:nvSpPr>
            <p:cNvPr id="13331" name="Line 27"/>
            <p:cNvSpPr>
              <a:spLocks noChangeShapeType="1"/>
            </p:cNvSpPr>
            <p:nvPr/>
          </p:nvSpPr>
          <p:spPr bwMode="auto">
            <a:xfrm>
              <a:off x="3152" y="3543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13332" name="Group 34"/>
            <p:cNvGrpSpPr>
              <a:grpSpLocks/>
            </p:cNvGrpSpPr>
            <p:nvPr/>
          </p:nvGrpSpPr>
          <p:grpSpPr bwMode="auto">
            <a:xfrm>
              <a:off x="3474" y="2190"/>
              <a:ext cx="1498" cy="404"/>
              <a:chOff x="2289" y="2414"/>
              <a:chExt cx="1498" cy="404"/>
            </a:xfrm>
          </p:grpSpPr>
          <p:sp>
            <p:nvSpPr>
              <p:cNvPr id="13339" name="AutoShape 35"/>
              <p:cNvSpPr>
                <a:spLocks noChangeArrowheads="1"/>
              </p:cNvSpPr>
              <p:nvPr/>
            </p:nvSpPr>
            <p:spPr bwMode="auto">
              <a:xfrm>
                <a:off x="2587" y="2439"/>
                <a:ext cx="892" cy="294"/>
              </a:xfrm>
              <a:prstGeom prst="flowChartDecision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 anchorCtr="1"/>
              <a:lstStyle/>
              <a:p>
                <a:pPr algn="ctr"/>
                <a:r>
                  <a:rPr lang="en-US" sz="1600" i="1">
                    <a:latin typeface="Times New Roman" pitchFamily="18" charset="0"/>
                  </a:rPr>
                  <a:t>x </a:t>
                </a:r>
                <a:r>
                  <a:rPr lang="en-US" sz="1600" i="1">
                    <a:latin typeface="Times New Roman" pitchFamily="18" charset="0"/>
                    <a:cs typeface="Times New Roman" pitchFamily="18" charset="0"/>
                  </a:rPr>
                  <a:t>≤ </a:t>
                </a:r>
                <a:r>
                  <a:rPr lang="en-US" sz="1600" i="1">
                    <a:latin typeface="Times New Roman" pitchFamily="18" charset="0"/>
                  </a:rPr>
                  <a:t>1</a:t>
                </a:r>
                <a:endParaRPr lang="ru-RU" sz="1600" i="1">
                  <a:latin typeface="Times New Roman" pitchFamily="18" charset="0"/>
                </a:endParaRPr>
              </a:p>
            </p:txBody>
          </p:sp>
          <p:sp>
            <p:nvSpPr>
              <p:cNvPr id="13340" name="Freeform 36"/>
              <p:cNvSpPr>
                <a:spLocks/>
              </p:cNvSpPr>
              <p:nvPr/>
            </p:nvSpPr>
            <p:spPr bwMode="auto">
              <a:xfrm>
                <a:off x="2289" y="2586"/>
                <a:ext cx="296" cy="232"/>
              </a:xfrm>
              <a:custGeom>
                <a:avLst/>
                <a:gdLst>
                  <a:gd name="T0" fmla="*/ 499 w 228"/>
                  <a:gd name="T1" fmla="*/ 0 h 285"/>
                  <a:gd name="T2" fmla="*/ 0 w 228"/>
                  <a:gd name="T3" fmla="*/ 0 h 285"/>
                  <a:gd name="T4" fmla="*/ 0 w 228"/>
                  <a:gd name="T5" fmla="*/ 154 h 2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28" h="285">
                    <a:moveTo>
                      <a:pt x="228" y="0"/>
                    </a:moveTo>
                    <a:lnTo>
                      <a:pt x="0" y="0"/>
                    </a:lnTo>
                    <a:lnTo>
                      <a:pt x="0" y="285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3341" name="Freeform 37"/>
              <p:cNvSpPr>
                <a:spLocks/>
              </p:cNvSpPr>
              <p:nvPr/>
            </p:nvSpPr>
            <p:spPr bwMode="auto">
              <a:xfrm flipH="1">
                <a:off x="3478" y="2584"/>
                <a:ext cx="309" cy="234"/>
              </a:xfrm>
              <a:custGeom>
                <a:avLst/>
                <a:gdLst>
                  <a:gd name="T0" fmla="*/ 568 w 228"/>
                  <a:gd name="T1" fmla="*/ 0 h 285"/>
                  <a:gd name="T2" fmla="*/ 0 w 228"/>
                  <a:gd name="T3" fmla="*/ 0 h 285"/>
                  <a:gd name="T4" fmla="*/ 0 w 228"/>
                  <a:gd name="T5" fmla="*/ 158 h 2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28" h="285">
                    <a:moveTo>
                      <a:pt x="228" y="0"/>
                    </a:moveTo>
                    <a:lnTo>
                      <a:pt x="0" y="0"/>
                    </a:lnTo>
                    <a:lnTo>
                      <a:pt x="0" y="285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3342" name="Text Box 38"/>
              <p:cNvSpPr txBox="1">
                <a:spLocks noChangeArrowheads="1"/>
              </p:cNvSpPr>
              <p:nvPr/>
            </p:nvSpPr>
            <p:spPr bwMode="auto">
              <a:xfrm>
                <a:off x="2438" y="2415"/>
                <a:ext cx="302" cy="1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sz="1200" dirty="0"/>
                  <a:t>да</a:t>
                </a:r>
              </a:p>
            </p:txBody>
          </p:sp>
          <p:sp>
            <p:nvSpPr>
              <p:cNvPr id="13343" name="Text Box 39"/>
              <p:cNvSpPr txBox="1">
                <a:spLocks noChangeArrowheads="1"/>
              </p:cNvSpPr>
              <p:nvPr/>
            </p:nvSpPr>
            <p:spPr bwMode="auto">
              <a:xfrm>
                <a:off x="3331" y="2414"/>
                <a:ext cx="302" cy="1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sz="1200" dirty="0"/>
                  <a:t>нет</a:t>
                </a:r>
              </a:p>
            </p:txBody>
          </p:sp>
        </p:grpSp>
        <p:sp>
          <p:nvSpPr>
            <p:cNvPr id="13333" name="AutoShape 43"/>
            <p:cNvSpPr>
              <a:spLocks noChangeArrowheads="1"/>
            </p:cNvSpPr>
            <p:nvPr/>
          </p:nvSpPr>
          <p:spPr bwMode="auto">
            <a:xfrm>
              <a:off x="2698" y="3317"/>
              <a:ext cx="862" cy="227"/>
            </a:xfrm>
            <a:prstGeom prst="parallelogram">
              <a:avLst>
                <a:gd name="adj" fmla="val 94934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 i="1">
                  <a:latin typeface="Times New Roman" pitchFamily="18" charset="0"/>
                </a:rPr>
                <a:t>x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3334" name="Rectangle 133"/>
            <p:cNvSpPr>
              <a:spLocks noChangeArrowheads="1"/>
            </p:cNvSpPr>
            <p:nvPr/>
          </p:nvSpPr>
          <p:spPr bwMode="auto">
            <a:xfrm>
              <a:off x="1814" y="2205"/>
              <a:ext cx="726" cy="27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y := x+2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3335" name="Rectangle 134"/>
            <p:cNvSpPr>
              <a:spLocks noChangeArrowheads="1"/>
            </p:cNvSpPr>
            <p:nvPr/>
          </p:nvSpPr>
          <p:spPr bwMode="auto">
            <a:xfrm>
              <a:off x="3084" y="2591"/>
              <a:ext cx="726" cy="27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y := 1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3336" name="Rectangle 135"/>
            <p:cNvSpPr>
              <a:spLocks noChangeArrowheads="1"/>
            </p:cNvSpPr>
            <p:nvPr/>
          </p:nvSpPr>
          <p:spPr bwMode="auto">
            <a:xfrm>
              <a:off x="4604" y="2591"/>
              <a:ext cx="726" cy="27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y := 2-x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3337" name="Freeform 136"/>
            <p:cNvSpPr>
              <a:spLocks/>
            </p:cNvSpPr>
            <p:nvPr/>
          </p:nvSpPr>
          <p:spPr bwMode="auto">
            <a:xfrm>
              <a:off x="3470" y="2863"/>
              <a:ext cx="1519" cy="159"/>
            </a:xfrm>
            <a:custGeom>
              <a:avLst/>
              <a:gdLst>
                <a:gd name="T0" fmla="*/ 0 w 1519"/>
                <a:gd name="T1" fmla="*/ 0 h 159"/>
                <a:gd name="T2" fmla="*/ 0 w 1519"/>
                <a:gd name="T3" fmla="*/ 159 h 159"/>
                <a:gd name="T4" fmla="*/ 1519 w 1519"/>
                <a:gd name="T5" fmla="*/ 159 h 159"/>
                <a:gd name="T6" fmla="*/ 1519 w 1519"/>
                <a:gd name="T7" fmla="*/ 0 h 1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19" h="159">
                  <a:moveTo>
                    <a:pt x="0" y="0"/>
                  </a:moveTo>
                  <a:lnTo>
                    <a:pt x="0" y="159"/>
                  </a:lnTo>
                  <a:lnTo>
                    <a:pt x="1519" y="159"/>
                  </a:lnTo>
                  <a:lnTo>
                    <a:pt x="1519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8" name="Freeform 137"/>
            <p:cNvSpPr>
              <a:spLocks/>
            </p:cNvSpPr>
            <p:nvPr/>
          </p:nvSpPr>
          <p:spPr bwMode="auto">
            <a:xfrm>
              <a:off x="2177" y="2478"/>
              <a:ext cx="2064" cy="703"/>
            </a:xfrm>
            <a:custGeom>
              <a:avLst/>
              <a:gdLst>
                <a:gd name="T0" fmla="*/ 0 w 2064"/>
                <a:gd name="T1" fmla="*/ 0 h 703"/>
                <a:gd name="T2" fmla="*/ 0 w 2064"/>
                <a:gd name="T3" fmla="*/ 703 h 703"/>
                <a:gd name="T4" fmla="*/ 2064 w 2064"/>
                <a:gd name="T5" fmla="*/ 703 h 703"/>
                <a:gd name="T6" fmla="*/ 2064 w 2064"/>
                <a:gd name="T7" fmla="*/ 544 h 70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64" h="703">
                  <a:moveTo>
                    <a:pt x="0" y="0"/>
                  </a:moveTo>
                  <a:lnTo>
                    <a:pt x="0" y="703"/>
                  </a:lnTo>
                  <a:lnTo>
                    <a:pt x="2064" y="703"/>
                  </a:lnTo>
                  <a:lnTo>
                    <a:pt x="2064" y="544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440504" y="3010864"/>
            <a:ext cx="69952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latin typeface="Times New Roman" pitchFamily="18" charset="0"/>
              </a:rPr>
              <a:t>(x≥-1)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734692" y="3033297"/>
            <a:ext cx="73124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latin typeface="Times New Roman" pitchFamily="18" charset="0"/>
              </a:rPr>
              <a:t>(x&lt;-1)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427538" y="3609350"/>
            <a:ext cx="90646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latin typeface="Times New Roman" pitchFamily="18" charset="0"/>
              </a:rPr>
              <a:t>(-1≤x≤1)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6909059" y="3600035"/>
            <a:ext cx="72973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latin typeface="Times New Roman" pitchFamily="18" charset="0"/>
              </a:rPr>
              <a:t>(x&gt;1)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6" name="Дуга 5"/>
          <p:cNvSpPr/>
          <p:nvPr/>
        </p:nvSpPr>
        <p:spPr>
          <a:xfrm rot="5400000">
            <a:off x="33710" y="1592339"/>
            <a:ext cx="279026" cy="1427584"/>
          </a:xfrm>
          <a:prstGeom prst="arc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Дуга 90"/>
          <p:cNvSpPr/>
          <p:nvPr/>
        </p:nvSpPr>
        <p:spPr>
          <a:xfrm rot="16200000" flipH="1">
            <a:off x="2377955" y="1597764"/>
            <a:ext cx="279026" cy="1427584"/>
          </a:xfrm>
          <a:prstGeom prst="arc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Левая круглая скобка 6"/>
          <p:cNvSpPr/>
          <p:nvPr/>
        </p:nvSpPr>
        <p:spPr>
          <a:xfrm rot="16200000">
            <a:off x="1292018" y="1925908"/>
            <a:ext cx="115655" cy="874304"/>
          </a:xfrm>
          <a:prstGeom prst="leftBracket">
            <a:avLst>
              <a:gd name="adj" fmla="val 263388"/>
            </a:avLst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39244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4" grpId="0"/>
      <p:bldP spid="85" grpId="0"/>
      <p:bldP spid="86" grpId="0"/>
      <p:bldP spid="6" grpId="0" animBg="1"/>
      <p:bldP spid="91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Найти значение функции для любого значения аргумента.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79388" y="908050"/>
            <a:ext cx="3132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400675" y="765175"/>
          <a:ext cx="2555875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Формула" r:id="rId3" imgW="1473200" imgH="711200" progId="Equation.3">
                  <p:embed/>
                </p:oleObj>
              </mc:Choice>
              <mc:Fallback>
                <p:oleObj name="Формула" r:id="rId3" imgW="14732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765175"/>
                        <a:ext cx="2555875" cy="12334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BCBCDE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92" y="2348880"/>
            <a:ext cx="2035175" cy="98107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0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42" y="3609020"/>
            <a:ext cx="2017713" cy="95091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52" name="Picture 16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30"/>
          <a:stretch/>
        </p:blipFill>
        <p:spPr bwMode="auto">
          <a:xfrm>
            <a:off x="5413201" y="4833875"/>
            <a:ext cx="2035225" cy="98107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503548" y="3609020"/>
            <a:ext cx="3960440" cy="2124236"/>
          </a:xfrm>
          <a:prstGeom prst="rect">
            <a:avLst/>
          </a:prstGeom>
          <a:solidFill>
            <a:srgbClr val="FFFFB3"/>
          </a:solidFill>
          <a:ln w="12700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91580" y="4473116"/>
            <a:ext cx="3564396" cy="1260140"/>
          </a:xfrm>
          <a:prstGeom prst="rect">
            <a:avLst/>
          </a:prstGeom>
          <a:solidFill>
            <a:srgbClr val="D8EE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03548" y="2024844"/>
            <a:ext cx="4088234" cy="440120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funk1;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x, y: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x: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(x);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x&lt;-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then</a:t>
            </a:r>
            <a:endParaRPr lang="en-US" dirty="0">
              <a:solidFill>
                <a:srgbClr val="008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y:=x+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2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else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 if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x&lt;=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then 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y:=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1</a:t>
            </a:r>
          </a:p>
          <a:p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 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else 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y:=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-x;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'y='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y);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2865517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719138" y="0"/>
            <a:ext cx="7183437" cy="688975"/>
          </a:xfrm>
        </p:spPr>
        <p:txBody>
          <a:bodyPr/>
          <a:lstStyle/>
          <a:p>
            <a:pPr algn="ctr" eaLnBrk="1" hangingPunct="1"/>
            <a:r>
              <a:rPr lang="ru-RU" sz="3600" dirty="0" smtClean="0"/>
              <a:t>Составные условия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358775" y="692696"/>
            <a:ext cx="7633605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algn="just" eaLnBrk="1" hangingPunct="1">
              <a:spcBef>
                <a:spcPts val="0"/>
              </a:spcBef>
              <a:buFont typeface="Arial" pitchFamily="34" charset="0"/>
              <a:buChar char="•"/>
            </a:pPr>
            <a:r>
              <a:rPr lang="ru-RU" b="1" dirty="0">
                <a:solidFill>
                  <a:schemeClr val="tx2"/>
                </a:solidFill>
              </a:rPr>
              <a:t>Логическое умножение </a:t>
            </a:r>
            <a:r>
              <a:rPr lang="en-US" b="1" dirty="0">
                <a:solidFill>
                  <a:schemeClr val="tx2"/>
                </a:solidFill>
              </a:rPr>
              <a:t>And (</a:t>
            </a:r>
            <a:r>
              <a:rPr lang="ru-RU" b="1" dirty="0">
                <a:solidFill>
                  <a:schemeClr val="tx2"/>
                </a:solidFill>
              </a:rPr>
              <a:t>«И»</a:t>
            </a:r>
            <a:r>
              <a:rPr lang="en-US" b="1" dirty="0">
                <a:solidFill>
                  <a:schemeClr val="tx2"/>
                </a:solidFill>
              </a:rPr>
              <a:t>)</a:t>
            </a:r>
            <a:r>
              <a:rPr lang="ru-RU" dirty="0">
                <a:solidFill>
                  <a:schemeClr val="tx2"/>
                </a:solidFill>
              </a:rPr>
              <a:t>. Составное условие истинно, если истинны все простые условия, входящие в него.</a:t>
            </a:r>
            <a:endParaRPr lang="en-US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</a:pPr>
            <a:r>
              <a:rPr lang="ru-RU" sz="2000" b="1" dirty="0">
                <a:latin typeface="Courier New" pitchFamily="49" charset="0"/>
              </a:rPr>
              <a:t>(5</a:t>
            </a:r>
            <a:r>
              <a:rPr lang="en-US" sz="2000" b="1" dirty="0">
                <a:latin typeface="Courier New" pitchFamily="49" charset="0"/>
              </a:rPr>
              <a:t>&gt;3) </a:t>
            </a:r>
            <a:r>
              <a:rPr lang="en-US" sz="2000" b="1" dirty="0">
                <a:solidFill>
                  <a:srgbClr val="0000CC"/>
                </a:solidFill>
                <a:latin typeface="Courier New" pitchFamily="49" charset="0"/>
              </a:rPr>
              <a:t>and</a:t>
            </a:r>
            <a:r>
              <a:rPr lang="en-US" sz="2000" b="1" dirty="0">
                <a:latin typeface="Courier New" pitchFamily="49" charset="0"/>
              </a:rPr>
              <a:t> (2*2=4) 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000" b="1" dirty="0" smtClean="0">
                <a:solidFill>
                  <a:srgbClr val="008000"/>
                </a:solidFill>
                <a:latin typeface="Courier New" pitchFamily="49" charset="0"/>
              </a:rPr>
              <a:t>истинно</a:t>
            </a:r>
            <a:r>
              <a:rPr lang="en-US" sz="2000" b="1" dirty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000" b="1" dirty="0">
              <a:solidFill>
                <a:srgbClr val="008000"/>
              </a:solidFill>
              <a:latin typeface="Courier New" pitchFamily="49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ru-RU" sz="2000" b="1" dirty="0">
                <a:latin typeface="Courier New" pitchFamily="49" charset="0"/>
              </a:rPr>
              <a:t>(5</a:t>
            </a:r>
            <a:r>
              <a:rPr lang="en-US" sz="2000" b="1" dirty="0">
                <a:latin typeface="Courier New" pitchFamily="49" charset="0"/>
              </a:rPr>
              <a:t>&gt;3) </a:t>
            </a:r>
            <a:r>
              <a:rPr lang="en-US" sz="2000" b="1" dirty="0">
                <a:solidFill>
                  <a:srgbClr val="0000CC"/>
                </a:solidFill>
                <a:latin typeface="Courier New" pitchFamily="49" charset="0"/>
              </a:rPr>
              <a:t>and</a:t>
            </a:r>
            <a:r>
              <a:rPr lang="en-US" sz="2000" b="1" dirty="0">
                <a:latin typeface="Courier New" pitchFamily="49" charset="0"/>
              </a:rPr>
              <a:t> (2*2=5)</a:t>
            </a:r>
            <a:r>
              <a:rPr lang="ru-RU" sz="2000" b="1" dirty="0"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000" b="1" dirty="0" smtClean="0">
                <a:solidFill>
                  <a:srgbClr val="008000"/>
                </a:solidFill>
                <a:latin typeface="Courier New" pitchFamily="49" charset="0"/>
              </a:rPr>
              <a:t>ложно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000" b="1" dirty="0">
              <a:solidFill>
                <a:srgbClr val="008000"/>
              </a:solidFill>
              <a:latin typeface="Courier New" pitchFamily="49" charset="0"/>
            </a:endParaRPr>
          </a:p>
          <a:p>
            <a:pPr marL="285750" indent="-285750" algn="just" eaLnBrk="1" hangingPunct="1">
              <a:spcBef>
                <a:spcPts val="0"/>
              </a:spcBef>
              <a:buFont typeface="Arial" pitchFamily="34" charset="0"/>
              <a:buChar char="•"/>
            </a:pPr>
            <a:r>
              <a:rPr lang="ru-RU" b="1" dirty="0">
                <a:solidFill>
                  <a:schemeClr val="tx2"/>
                </a:solidFill>
              </a:rPr>
              <a:t>Логическое сложение </a:t>
            </a:r>
            <a:r>
              <a:rPr lang="en-US" b="1" dirty="0">
                <a:solidFill>
                  <a:schemeClr val="tx2"/>
                </a:solidFill>
              </a:rPr>
              <a:t>Or </a:t>
            </a:r>
            <a:r>
              <a:rPr lang="ru-RU" b="1" dirty="0">
                <a:solidFill>
                  <a:schemeClr val="tx2"/>
                </a:solidFill>
              </a:rPr>
              <a:t>(«ИЛИ»)</a:t>
            </a:r>
            <a:r>
              <a:rPr lang="ru-RU" dirty="0">
                <a:solidFill>
                  <a:schemeClr val="tx2"/>
                </a:solidFill>
              </a:rPr>
              <a:t>. Составное условие истинно, если истинно хотя бы одно простое условие, входящее в него.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</a:pPr>
            <a:r>
              <a:rPr lang="ru-RU" sz="2000" b="1" dirty="0">
                <a:latin typeface="Courier New" pitchFamily="49" charset="0"/>
              </a:rPr>
              <a:t>(5</a:t>
            </a:r>
            <a:r>
              <a:rPr lang="en-US" sz="2000" b="1" dirty="0">
                <a:latin typeface="Courier New" pitchFamily="49" charset="0"/>
              </a:rPr>
              <a:t>&lt;3) </a:t>
            </a:r>
            <a:r>
              <a:rPr lang="en-US" sz="2000" b="1" dirty="0">
                <a:solidFill>
                  <a:srgbClr val="0000CC"/>
                </a:solidFill>
                <a:latin typeface="Courier New" pitchFamily="49" charset="0"/>
              </a:rPr>
              <a:t>or</a:t>
            </a:r>
            <a:r>
              <a:rPr lang="en-US" sz="2000" b="1" dirty="0">
                <a:latin typeface="Courier New" pitchFamily="49" charset="0"/>
              </a:rPr>
              <a:t> (2*2=4) 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000" b="1" dirty="0" smtClean="0">
                <a:solidFill>
                  <a:srgbClr val="008000"/>
                </a:solidFill>
                <a:latin typeface="Courier New" pitchFamily="49" charset="0"/>
              </a:rPr>
              <a:t>истинно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000" b="1" dirty="0">
              <a:solidFill>
                <a:srgbClr val="008000"/>
              </a:solidFill>
              <a:latin typeface="Courier New" pitchFamily="49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ru-RU" sz="2000" b="1" dirty="0">
                <a:latin typeface="Courier New" pitchFamily="49" charset="0"/>
              </a:rPr>
              <a:t>(5</a:t>
            </a:r>
            <a:r>
              <a:rPr lang="en-US" sz="2000" b="1" dirty="0">
                <a:latin typeface="Courier New" pitchFamily="49" charset="0"/>
              </a:rPr>
              <a:t>&lt;3) </a:t>
            </a:r>
            <a:r>
              <a:rPr lang="en-US" sz="2000" b="1" dirty="0">
                <a:solidFill>
                  <a:srgbClr val="0000CC"/>
                </a:solidFill>
                <a:latin typeface="Courier New" pitchFamily="49" charset="0"/>
              </a:rPr>
              <a:t>or</a:t>
            </a:r>
            <a:r>
              <a:rPr lang="en-US" sz="2000" b="1" dirty="0">
                <a:latin typeface="Courier New" pitchFamily="49" charset="0"/>
              </a:rPr>
              <a:t> (2*2=5)</a:t>
            </a:r>
            <a:r>
              <a:rPr lang="ru-RU" sz="2000" b="1" dirty="0"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000" b="1" dirty="0" smtClean="0">
                <a:solidFill>
                  <a:srgbClr val="008000"/>
                </a:solidFill>
                <a:latin typeface="Courier New" pitchFamily="49" charset="0"/>
              </a:rPr>
              <a:t>ложно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000" b="1" dirty="0">
              <a:solidFill>
                <a:srgbClr val="008000"/>
              </a:solidFill>
              <a:latin typeface="Courier New" pitchFamily="49" charset="0"/>
            </a:endParaRPr>
          </a:p>
          <a:p>
            <a:pPr marL="285750" indent="-285750" algn="just" eaLnBrk="1" hangingPunct="1">
              <a:spcBef>
                <a:spcPts val="0"/>
              </a:spcBef>
              <a:buFont typeface="Arial" pitchFamily="34" charset="0"/>
              <a:buChar char="•"/>
            </a:pPr>
            <a:r>
              <a:rPr lang="ru-RU" b="1" dirty="0">
                <a:solidFill>
                  <a:schemeClr val="tx2"/>
                </a:solidFill>
              </a:rPr>
              <a:t>Логическое отрицание </a:t>
            </a:r>
            <a:r>
              <a:rPr lang="en-US" b="1" dirty="0">
                <a:solidFill>
                  <a:schemeClr val="tx2"/>
                </a:solidFill>
              </a:rPr>
              <a:t>Not </a:t>
            </a:r>
            <a:r>
              <a:rPr lang="ru-RU" b="1" dirty="0">
                <a:solidFill>
                  <a:schemeClr val="tx2"/>
                </a:solidFill>
              </a:rPr>
              <a:t>(«НЕ»)</a:t>
            </a:r>
            <a:r>
              <a:rPr lang="ru-RU" dirty="0">
                <a:solidFill>
                  <a:schemeClr val="tx2"/>
                </a:solidFill>
              </a:rPr>
              <a:t>. Если условие истинно, то его отрицание ложно, и наоборот.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</a:pPr>
            <a:r>
              <a:rPr lang="ru-RU" sz="2000" b="1" dirty="0">
                <a:latin typeface="Courier New" pitchFamily="49" charset="0"/>
              </a:rPr>
              <a:t>(2*2=4) 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000" b="1" dirty="0" smtClean="0">
                <a:solidFill>
                  <a:srgbClr val="008000"/>
                </a:solidFill>
                <a:latin typeface="Courier New" pitchFamily="49" charset="0"/>
              </a:rPr>
              <a:t>истинно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000" b="1" dirty="0">
              <a:solidFill>
                <a:srgbClr val="008000"/>
              </a:solidFill>
              <a:latin typeface="Courier New" pitchFamily="49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CC"/>
                </a:solidFill>
                <a:latin typeface="Courier New" pitchFamily="49" charset="0"/>
              </a:rPr>
              <a:t>not</a:t>
            </a:r>
            <a:r>
              <a:rPr lang="en-US" sz="2000" b="1" dirty="0">
                <a:latin typeface="Courier New" pitchFamily="49" charset="0"/>
              </a:rPr>
              <a:t>(</a:t>
            </a:r>
            <a:r>
              <a:rPr lang="ru-RU" sz="2000" b="1" dirty="0">
                <a:latin typeface="Courier New" pitchFamily="49" charset="0"/>
              </a:rPr>
              <a:t>2*2=4) 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000" b="1" dirty="0" smtClean="0">
                <a:solidFill>
                  <a:srgbClr val="008000"/>
                </a:solidFill>
                <a:latin typeface="Courier New" pitchFamily="49" charset="0"/>
              </a:rPr>
              <a:t>ложно</a:t>
            </a: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000" b="1" dirty="0">
              <a:solidFill>
                <a:srgbClr val="008000"/>
              </a:solidFill>
              <a:latin typeface="Courier New" pitchFamily="49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9772" y="4944969"/>
            <a:ext cx="3240360" cy="1754326"/>
          </a:xfrm>
          <a:prstGeom prst="rect">
            <a:avLst/>
          </a:prstGeom>
          <a:ln w="28575"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chemeClr val="tx2"/>
                </a:solidFill>
              </a:rPr>
              <a:t>Приоритет</a:t>
            </a:r>
            <a:r>
              <a:rPr lang="en-US" b="1" i="1" dirty="0">
                <a:solidFill>
                  <a:schemeClr val="tx2"/>
                </a:solidFill>
              </a:rPr>
              <a:t> </a:t>
            </a:r>
            <a:r>
              <a:rPr lang="ru-RU" b="1" i="1" dirty="0">
                <a:solidFill>
                  <a:schemeClr val="tx2"/>
                </a:solidFill>
              </a:rPr>
              <a:t>операций:</a:t>
            </a:r>
          </a:p>
          <a:p>
            <a:pPr marL="342900" indent="-342900">
              <a:buFont typeface="+mj-lt"/>
              <a:buAutoNum type="arabicParenR"/>
            </a:pP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Операции в скобках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b="1" dirty="0" err="1" smtClean="0">
                <a:latin typeface="Courier New" pitchFamily="49" charset="0"/>
                <a:cs typeface="Courier New" pitchFamily="49" charset="0"/>
              </a:rPr>
              <a:t>not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b="1" dirty="0" err="1" smtClean="0">
                <a:latin typeface="Courier New" pitchFamily="49" charset="0"/>
                <a:cs typeface="Courier New" pitchFamily="49" charset="0"/>
              </a:rPr>
              <a:t>and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b="1" dirty="0" err="1" smtClean="0">
                <a:latin typeface="Courier New" pitchFamily="49" charset="0"/>
                <a:cs typeface="Courier New" pitchFamily="49" charset="0"/>
              </a:rPr>
              <a:t>or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&lt;, &gt;, &lt;=, &gt;=, =, &lt;&gt;</a:t>
            </a:r>
            <a:endParaRPr lang="ru-RU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95727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4 </a:t>
            </a:r>
            <a:r>
              <a:rPr lang="ru-RU" sz="2400" dirty="0" smtClean="0">
                <a:solidFill>
                  <a:schemeClr val="tx2"/>
                </a:solidFill>
              </a:rPr>
              <a:t>(2 способ)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Найти значение функции для любого значения аргумента.</a:t>
            </a:r>
          </a:p>
        </p:txBody>
      </p:sp>
      <p:graphicFrame>
        <p:nvGraphicFramePr>
          <p:cNvPr id="16388" name="Object 5"/>
          <p:cNvGraphicFramePr>
            <a:graphicFrameLocks noChangeAspect="1"/>
          </p:cNvGraphicFramePr>
          <p:nvPr/>
        </p:nvGraphicFramePr>
        <p:xfrm>
          <a:off x="5400675" y="765175"/>
          <a:ext cx="2555875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Формула" r:id="rId3" imgW="1473200" imgH="711200" progId="Equation.3">
                  <p:embed/>
                </p:oleObj>
              </mc:Choice>
              <mc:Fallback>
                <p:oleObj name="Формула" r:id="rId3" imgW="14732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765175"/>
                        <a:ext cx="2555875" cy="12334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BCBCDE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390" name="Group 40"/>
          <p:cNvGrpSpPr>
            <a:grpSpLocks/>
          </p:cNvGrpSpPr>
          <p:nvPr/>
        </p:nvGrpSpPr>
        <p:grpSpPr bwMode="auto">
          <a:xfrm>
            <a:off x="179388" y="1160463"/>
            <a:ext cx="3168650" cy="5110162"/>
            <a:chOff x="90" y="550"/>
            <a:chExt cx="1996" cy="3219"/>
          </a:xfrm>
        </p:grpSpPr>
        <p:sp>
          <p:nvSpPr>
            <p:cNvPr id="16392" name="Text Box 4"/>
            <p:cNvSpPr txBox="1">
              <a:spLocks noChangeArrowheads="1"/>
            </p:cNvSpPr>
            <p:nvPr/>
          </p:nvSpPr>
          <p:spPr bwMode="auto">
            <a:xfrm>
              <a:off x="113" y="572"/>
              <a:ext cx="19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/>
            </a:p>
          </p:txBody>
        </p:sp>
        <p:sp>
          <p:nvSpPr>
            <p:cNvPr id="16393" name="AutoShape 8"/>
            <p:cNvSpPr>
              <a:spLocks noChangeArrowheads="1"/>
            </p:cNvSpPr>
            <p:nvPr/>
          </p:nvSpPr>
          <p:spPr bwMode="auto">
            <a:xfrm>
              <a:off x="835" y="550"/>
              <a:ext cx="605" cy="179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6394" name="AutoShape 9"/>
            <p:cNvSpPr>
              <a:spLocks noChangeArrowheads="1"/>
            </p:cNvSpPr>
            <p:nvPr/>
          </p:nvSpPr>
          <p:spPr bwMode="auto">
            <a:xfrm>
              <a:off x="658" y="845"/>
              <a:ext cx="929" cy="201"/>
            </a:xfrm>
            <a:prstGeom prst="parallelogram">
              <a:avLst>
                <a:gd name="adj" fmla="val 11554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 i="1">
                  <a:latin typeface="Times New Roman" pitchFamily="18" charset="0"/>
                </a:rPr>
                <a:t>x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6395" name="AutoShape 10"/>
            <p:cNvSpPr>
              <a:spLocks noChangeArrowheads="1"/>
            </p:cNvSpPr>
            <p:nvPr/>
          </p:nvSpPr>
          <p:spPr bwMode="auto">
            <a:xfrm>
              <a:off x="816" y="1163"/>
              <a:ext cx="635" cy="27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x&lt;-1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6396" name="AutoShape 11"/>
            <p:cNvSpPr>
              <a:spLocks noChangeArrowheads="1"/>
            </p:cNvSpPr>
            <p:nvPr/>
          </p:nvSpPr>
          <p:spPr bwMode="auto">
            <a:xfrm>
              <a:off x="792" y="3588"/>
              <a:ext cx="605" cy="181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6397" name="Line 12"/>
            <p:cNvSpPr>
              <a:spLocks noChangeShapeType="1"/>
            </p:cNvSpPr>
            <p:nvPr/>
          </p:nvSpPr>
          <p:spPr bwMode="auto">
            <a:xfrm>
              <a:off x="1133" y="729"/>
              <a:ext cx="1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398" name="Freeform 14"/>
            <p:cNvSpPr>
              <a:spLocks/>
            </p:cNvSpPr>
            <p:nvPr/>
          </p:nvSpPr>
          <p:spPr bwMode="auto">
            <a:xfrm>
              <a:off x="522" y="1299"/>
              <a:ext cx="296" cy="135"/>
            </a:xfrm>
            <a:custGeom>
              <a:avLst/>
              <a:gdLst>
                <a:gd name="T0" fmla="*/ 499 w 228"/>
                <a:gd name="T1" fmla="*/ 0 h 285"/>
                <a:gd name="T2" fmla="*/ 0 w 228"/>
                <a:gd name="T3" fmla="*/ 0 h 285"/>
                <a:gd name="T4" fmla="*/ 0 w 228"/>
                <a:gd name="T5" fmla="*/ 30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399" name="Line 15"/>
            <p:cNvSpPr>
              <a:spLocks noChangeShapeType="1"/>
            </p:cNvSpPr>
            <p:nvPr/>
          </p:nvSpPr>
          <p:spPr bwMode="auto">
            <a:xfrm>
              <a:off x="1101" y="3423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400" name="Text Box 16"/>
            <p:cNvSpPr txBox="1">
              <a:spLocks noChangeArrowheads="1"/>
            </p:cNvSpPr>
            <p:nvPr/>
          </p:nvSpPr>
          <p:spPr bwMode="auto">
            <a:xfrm>
              <a:off x="431" y="1118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да</a:t>
              </a:r>
            </a:p>
          </p:txBody>
        </p:sp>
        <p:sp>
          <p:nvSpPr>
            <p:cNvPr id="16401" name="Text Box 17"/>
            <p:cNvSpPr txBox="1">
              <a:spLocks noChangeArrowheads="1"/>
            </p:cNvSpPr>
            <p:nvPr/>
          </p:nvSpPr>
          <p:spPr bwMode="auto">
            <a:xfrm>
              <a:off x="1531" y="1118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нет</a:t>
              </a:r>
            </a:p>
          </p:txBody>
        </p:sp>
        <p:sp>
          <p:nvSpPr>
            <p:cNvPr id="16402" name="Line 18"/>
            <p:cNvSpPr>
              <a:spLocks noChangeShapeType="1"/>
            </p:cNvSpPr>
            <p:nvPr/>
          </p:nvSpPr>
          <p:spPr bwMode="auto">
            <a:xfrm>
              <a:off x="1134" y="170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403" name="Rectangle 19"/>
            <p:cNvSpPr>
              <a:spLocks noChangeArrowheads="1"/>
            </p:cNvSpPr>
            <p:nvPr/>
          </p:nvSpPr>
          <p:spPr bwMode="auto">
            <a:xfrm>
              <a:off x="204" y="1434"/>
              <a:ext cx="613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y := x+2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6404" name="AutoShape 21"/>
            <p:cNvSpPr>
              <a:spLocks noChangeArrowheads="1"/>
            </p:cNvSpPr>
            <p:nvPr/>
          </p:nvSpPr>
          <p:spPr bwMode="auto">
            <a:xfrm>
              <a:off x="543" y="3225"/>
              <a:ext cx="1089" cy="201"/>
            </a:xfrm>
            <a:prstGeom prst="parallelogram">
              <a:avLst>
                <a:gd name="adj" fmla="val 13544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 i="1">
                  <a:latin typeface="Times New Roman" pitchFamily="18" charset="0"/>
                </a:rPr>
                <a:t>x,y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6405" name="Line 22"/>
            <p:cNvSpPr>
              <a:spLocks noChangeShapeType="1"/>
            </p:cNvSpPr>
            <p:nvPr/>
          </p:nvSpPr>
          <p:spPr bwMode="auto">
            <a:xfrm flipH="1">
              <a:off x="1133" y="1049"/>
              <a:ext cx="1" cy="12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406" name="Freeform 23"/>
            <p:cNvSpPr>
              <a:spLocks/>
            </p:cNvSpPr>
            <p:nvPr/>
          </p:nvSpPr>
          <p:spPr bwMode="auto">
            <a:xfrm>
              <a:off x="521" y="1299"/>
              <a:ext cx="1248" cy="407"/>
            </a:xfrm>
            <a:custGeom>
              <a:avLst/>
              <a:gdLst>
                <a:gd name="T0" fmla="*/ 0 w 1248"/>
                <a:gd name="T1" fmla="*/ 222 h 499"/>
                <a:gd name="T2" fmla="*/ 0 w 1248"/>
                <a:gd name="T3" fmla="*/ 271 h 499"/>
                <a:gd name="T4" fmla="*/ 1248 w 1248"/>
                <a:gd name="T5" fmla="*/ 271 h 499"/>
                <a:gd name="T6" fmla="*/ 1248 w 1248"/>
                <a:gd name="T7" fmla="*/ 0 h 499"/>
                <a:gd name="T8" fmla="*/ 930 w 1248"/>
                <a:gd name="T9" fmla="*/ 0 h 4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48" h="499">
                  <a:moveTo>
                    <a:pt x="0" y="409"/>
                  </a:moveTo>
                  <a:lnTo>
                    <a:pt x="0" y="499"/>
                  </a:lnTo>
                  <a:lnTo>
                    <a:pt x="1248" y="499"/>
                  </a:lnTo>
                  <a:lnTo>
                    <a:pt x="1248" y="0"/>
                  </a:lnTo>
                  <a:lnTo>
                    <a:pt x="93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7" name="AutoShape 24"/>
            <p:cNvSpPr>
              <a:spLocks noChangeArrowheads="1"/>
            </p:cNvSpPr>
            <p:nvPr/>
          </p:nvSpPr>
          <p:spPr bwMode="auto">
            <a:xfrm>
              <a:off x="792" y="2545"/>
              <a:ext cx="635" cy="27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x&gt;1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6408" name="Freeform 25"/>
            <p:cNvSpPr>
              <a:spLocks/>
            </p:cNvSpPr>
            <p:nvPr/>
          </p:nvSpPr>
          <p:spPr bwMode="auto">
            <a:xfrm>
              <a:off x="498" y="2681"/>
              <a:ext cx="296" cy="135"/>
            </a:xfrm>
            <a:custGeom>
              <a:avLst/>
              <a:gdLst>
                <a:gd name="T0" fmla="*/ 499 w 228"/>
                <a:gd name="T1" fmla="*/ 0 h 285"/>
                <a:gd name="T2" fmla="*/ 0 w 228"/>
                <a:gd name="T3" fmla="*/ 0 h 285"/>
                <a:gd name="T4" fmla="*/ 0 w 228"/>
                <a:gd name="T5" fmla="*/ 30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409" name="Text Box 26"/>
            <p:cNvSpPr txBox="1">
              <a:spLocks noChangeArrowheads="1"/>
            </p:cNvSpPr>
            <p:nvPr/>
          </p:nvSpPr>
          <p:spPr bwMode="auto">
            <a:xfrm>
              <a:off x="407" y="2500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да</a:t>
              </a:r>
            </a:p>
          </p:txBody>
        </p:sp>
        <p:sp>
          <p:nvSpPr>
            <p:cNvPr id="16410" name="Text Box 27"/>
            <p:cNvSpPr txBox="1">
              <a:spLocks noChangeArrowheads="1"/>
            </p:cNvSpPr>
            <p:nvPr/>
          </p:nvSpPr>
          <p:spPr bwMode="auto">
            <a:xfrm>
              <a:off x="1507" y="2500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нет</a:t>
              </a:r>
            </a:p>
          </p:txBody>
        </p:sp>
        <p:sp>
          <p:nvSpPr>
            <p:cNvPr id="16411" name="Line 28"/>
            <p:cNvSpPr>
              <a:spLocks noChangeShapeType="1"/>
            </p:cNvSpPr>
            <p:nvPr/>
          </p:nvSpPr>
          <p:spPr bwMode="auto">
            <a:xfrm>
              <a:off x="1110" y="3088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412" name="Rectangle 29"/>
            <p:cNvSpPr>
              <a:spLocks noChangeArrowheads="1"/>
            </p:cNvSpPr>
            <p:nvPr/>
          </p:nvSpPr>
          <p:spPr bwMode="auto">
            <a:xfrm>
              <a:off x="180" y="2816"/>
              <a:ext cx="613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y := 2-x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6413" name="Freeform 30"/>
            <p:cNvSpPr>
              <a:spLocks/>
            </p:cNvSpPr>
            <p:nvPr/>
          </p:nvSpPr>
          <p:spPr bwMode="auto">
            <a:xfrm>
              <a:off x="497" y="2681"/>
              <a:ext cx="1248" cy="407"/>
            </a:xfrm>
            <a:custGeom>
              <a:avLst/>
              <a:gdLst>
                <a:gd name="T0" fmla="*/ 0 w 1248"/>
                <a:gd name="T1" fmla="*/ 222 h 499"/>
                <a:gd name="T2" fmla="*/ 0 w 1248"/>
                <a:gd name="T3" fmla="*/ 271 h 499"/>
                <a:gd name="T4" fmla="*/ 1248 w 1248"/>
                <a:gd name="T5" fmla="*/ 271 h 499"/>
                <a:gd name="T6" fmla="*/ 1248 w 1248"/>
                <a:gd name="T7" fmla="*/ 0 h 499"/>
                <a:gd name="T8" fmla="*/ 930 w 1248"/>
                <a:gd name="T9" fmla="*/ 0 h 4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48" h="499">
                  <a:moveTo>
                    <a:pt x="0" y="409"/>
                  </a:moveTo>
                  <a:lnTo>
                    <a:pt x="0" y="499"/>
                  </a:lnTo>
                  <a:lnTo>
                    <a:pt x="1248" y="499"/>
                  </a:lnTo>
                  <a:lnTo>
                    <a:pt x="1248" y="0"/>
                  </a:lnTo>
                  <a:lnTo>
                    <a:pt x="93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14" name="AutoShape 31"/>
            <p:cNvSpPr>
              <a:spLocks noChangeArrowheads="1"/>
            </p:cNvSpPr>
            <p:nvPr/>
          </p:nvSpPr>
          <p:spPr bwMode="auto">
            <a:xfrm>
              <a:off x="635" y="1842"/>
              <a:ext cx="1020" cy="27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-1</a:t>
              </a:r>
              <a:r>
                <a:rPr lang="en-US" sz="1600" i="1">
                  <a:latin typeface="Times New Roman" pitchFamily="18" charset="0"/>
                  <a:cs typeface="Times New Roman" pitchFamily="18" charset="0"/>
                </a:rPr>
                <a:t>≤</a:t>
              </a:r>
              <a:r>
                <a:rPr lang="en-US" sz="1600" i="1">
                  <a:latin typeface="Times New Roman" pitchFamily="18" charset="0"/>
                </a:rPr>
                <a:t>x</a:t>
              </a:r>
              <a:r>
                <a:rPr lang="en-US" sz="1600" i="1">
                  <a:latin typeface="Times New Roman" pitchFamily="18" charset="0"/>
                  <a:cs typeface="Times New Roman" pitchFamily="18" charset="0"/>
                </a:rPr>
                <a:t>≤</a:t>
              </a:r>
              <a:r>
                <a:rPr lang="en-US" sz="1600" i="1">
                  <a:latin typeface="Times New Roman" pitchFamily="18" charset="0"/>
                </a:rPr>
                <a:t>1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6415" name="Freeform 32"/>
            <p:cNvSpPr>
              <a:spLocks/>
            </p:cNvSpPr>
            <p:nvPr/>
          </p:nvSpPr>
          <p:spPr bwMode="auto">
            <a:xfrm>
              <a:off x="385" y="1978"/>
              <a:ext cx="272" cy="135"/>
            </a:xfrm>
            <a:custGeom>
              <a:avLst/>
              <a:gdLst>
                <a:gd name="T0" fmla="*/ 387 w 228"/>
                <a:gd name="T1" fmla="*/ 0 h 285"/>
                <a:gd name="T2" fmla="*/ 0 w 228"/>
                <a:gd name="T3" fmla="*/ 0 h 285"/>
                <a:gd name="T4" fmla="*/ 0 w 228"/>
                <a:gd name="T5" fmla="*/ 30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416" name="Text Box 33"/>
            <p:cNvSpPr txBox="1">
              <a:spLocks noChangeArrowheads="1"/>
            </p:cNvSpPr>
            <p:nvPr/>
          </p:nvSpPr>
          <p:spPr bwMode="auto">
            <a:xfrm>
              <a:off x="431" y="1797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да</a:t>
              </a:r>
            </a:p>
          </p:txBody>
        </p:sp>
        <p:sp>
          <p:nvSpPr>
            <p:cNvPr id="16417" name="Text Box 34"/>
            <p:cNvSpPr txBox="1">
              <a:spLocks noChangeArrowheads="1"/>
            </p:cNvSpPr>
            <p:nvPr/>
          </p:nvSpPr>
          <p:spPr bwMode="auto">
            <a:xfrm>
              <a:off x="1531" y="1797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нет</a:t>
              </a:r>
            </a:p>
          </p:txBody>
        </p:sp>
        <p:sp>
          <p:nvSpPr>
            <p:cNvPr id="16418" name="Line 35"/>
            <p:cNvSpPr>
              <a:spLocks noChangeShapeType="1"/>
            </p:cNvSpPr>
            <p:nvPr/>
          </p:nvSpPr>
          <p:spPr bwMode="auto">
            <a:xfrm>
              <a:off x="1111" y="2409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419" name="Rectangle 36"/>
            <p:cNvSpPr>
              <a:spLocks noChangeArrowheads="1"/>
            </p:cNvSpPr>
            <p:nvPr/>
          </p:nvSpPr>
          <p:spPr bwMode="auto">
            <a:xfrm>
              <a:off x="90" y="2115"/>
              <a:ext cx="613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latin typeface="Times New Roman" pitchFamily="18" charset="0"/>
                </a:rPr>
                <a:t>y := 1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6420" name="Freeform 39"/>
            <p:cNvSpPr>
              <a:spLocks/>
            </p:cNvSpPr>
            <p:nvPr/>
          </p:nvSpPr>
          <p:spPr bwMode="auto">
            <a:xfrm>
              <a:off x="385" y="1979"/>
              <a:ext cx="1452" cy="430"/>
            </a:xfrm>
            <a:custGeom>
              <a:avLst/>
              <a:gdLst>
                <a:gd name="T0" fmla="*/ 1270 w 1452"/>
                <a:gd name="T1" fmla="*/ 0 h 430"/>
                <a:gd name="T2" fmla="*/ 1452 w 1452"/>
                <a:gd name="T3" fmla="*/ 0 h 430"/>
                <a:gd name="T4" fmla="*/ 1452 w 1452"/>
                <a:gd name="T5" fmla="*/ 430 h 430"/>
                <a:gd name="T6" fmla="*/ 0 w 1452"/>
                <a:gd name="T7" fmla="*/ 430 h 430"/>
                <a:gd name="T8" fmla="*/ 0 w 1452"/>
                <a:gd name="T9" fmla="*/ 340 h 4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2" h="430">
                  <a:moveTo>
                    <a:pt x="1270" y="0"/>
                  </a:moveTo>
                  <a:lnTo>
                    <a:pt x="1452" y="0"/>
                  </a:lnTo>
                  <a:lnTo>
                    <a:pt x="1452" y="430"/>
                  </a:lnTo>
                  <a:lnTo>
                    <a:pt x="0" y="430"/>
                  </a:lnTo>
                  <a:lnTo>
                    <a:pt x="0" y="34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91" name="Text Box 41"/>
          <p:cNvSpPr txBox="1">
            <a:spLocks noChangeArrowheads="1"/>
          </p:cNvSpPr>
          <p:nvPr/>
        </p:nvSpPr>
        <p:spPr bwMode="auto">
          <a:xfrm>
            <a:off x="3492500" y="2133600"/>
            <a:ext cx="543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u="sng" dirty="0"/>
              <a:t>2 </a:t>
            </a:r>
            <a:r>
              <a:rPr lang="ru-RU" u="sng" dirty="0"/>
              <a:t>способ (с использованием составного условия)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63888" y="2788414"/>
            <a:ext cx="5220580" cy="3170099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funk2;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x, y: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2000" b="0" dirty="0" smtClean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x: 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(x);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x&lt;-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y:=x+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(x&gt;=-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and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(x&lt;=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y:=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x&gt;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y:=</a:t>
            </a:r>
            <a:r>
              <a:rPr lang="en-US" sz="2000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-x;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2000" b="0" dirty="0" smtClean="0">
                <a:solidFill>
                  <a:srgbClr val="0000FF"/>
                </a:solidFill>
                <a:latin typeface="Courier New"/>
              </a:rPr>
              <a:t>'y='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, y);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7932534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title"/>
          </p:nvPr>
        </p:nvSpPr>
        <p:spPr>
          <a:xfrm>
            <a:off x="719138" y="0"/>
            <a:ext cx="7183437" cy="688975"/>
          </a:xfrm>
        </p:spPr>
        <p:txBody>
          <a:bodyPr/>
          <a:lstStyle/>
          <a:p>
            <a:pPr algn="ctr" eaLnBrk="1" hangingPunct="1"/>
            <a:r>
              <a:rPr lang="ru-RU" sz="3600" dirty="0" smtClean="0"/>
              <a:t>Оператор выбора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79712" y="1174183"/>
            <a:ext cx="4572000" cy="1938992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Case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переключатель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&gt;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Of</a:t>
            </a:r>
            <a:endParaRPr lang="en-US" sz="2000" b="1" dirty="0">
              <a:solidFill>
                <a:srgbClr val="000000"/>
              </a:solidFill>
              <a:latin typeface="Courier New"/>
            </a:endParaRPr>
          </a:p>
          <a:p>
            <a:r>
              <a:rPr lang="ru-RU" sz="20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список_1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&gt;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: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оператор_1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&gt;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ru-RU" sz="2000" dirty="0">
              <a:solidFill>
                <a:srgbClr val="000000"/>
              </a:solidFill>
              <a:latin typeface="Courier New"/>
            </a:endParaRP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  ...</a:t>
            </a: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список_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N&gt;: &lt;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оператор_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N&gt;;</a:t>
            </a:r>
            <a:endParaRPr lang="en-US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Else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оператор_0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&gt;</a:t>
            </a:r>
            <a:endParaRPr lang="ru-RU" sz="2000" dirty="0">
              <a:solidFill>
                <a:srgbClr val="000000"/>
              </a:solidFill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15516" y="692696"/>
            <a:ext cx="7740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/>
                </a:solidFill>
              </a:rPr>
              <a:t>Для выбора одного из нескольких вариантов используется оператор: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9532" y="3409543"/>
            <a:ext cx="8604956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i="1" dirty="0" smtClean="0">
                <a:solidFill>
                  <a:schemeClr val="tx2"/>
                </a:solidFill>
              </a:rPr>
              <a:t>Переключатель</a:t>
            </a:r>
            <a:r>
              <a:rPr lang="ru-RU" dirty="0" smtClean="0">
                <a:solidFill>
                  <a:schemeClr val="tx2"/>
                </a:solidFill>
              </a:rPr>
              <a:t> – выражение целого или символьного типа.</a:t>
            </a:r>
          </a:p>
          <a:p>
            <a:pPr algn="just">
              <a:spcBef>
                <a:spcPts val="600"/>
              </a:spcBef>
            </a:pPr>
            <a:r>
              <a:rPr lang="ru-RU" i="1" dirty="0" smtClean="0">
                <a:solidFill>
                  <a:schemeClr val="tx2"/>
                </a:solidFill>
              </a:rPr>
              <a:t>Список </a:t>
            </a:r>
            <a:r>
              <a:rPr lang="ru-RU" i="1" dirty="0">
                <a:solidFill>
                  <a:schemeClr val="tx2"/>
                </a:solidFill>
              </a:rPr>
              <a:t>выбора </a:t>
            </a:r>
            <a:r>
              <a:rPr lang="ru-RU" dirty="0">
                <a:solidFill>
                  <a:srgbClr val="330066"/>
                </a:solidFill>
              </a:rPr>
              <a:t>– </a:t>
            </a:r>
            <a:r>
              <a:rPr lang="ru-RU" dirty="0" smtClean="0">
                <a:solidFill>
                  <a:schemeClr val="tx2"/>
                </a:solidFill>
              </a:rPr>
              <a:t>одна константа, диапазон </a:t>
            </a:r>
            <a:r>
              <a:rPr lang="ru-RU" dirty="0">
                <a:solidFill>
                  <a:schemeClr val="tx2"/>
                </a:solidFill>
              </a:rPr>
              <a:t>значений вида </a:t>
            </a:r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a..</a:t>
            </a:r>
            <a:r>
              <a:rPr lang="ru-RU" sz="2000" b="1" dirty="0" err="1" smtClean="0">
                <a:solidFill>
                  <a:srgbClr val="000000"/>
                </a:solidFill>
                <a:latin typeface="Courier New"/>
              </a:rPr>
              <a:t>b</a:t>
            </a:r>
            <a:r>
              <a:rPr lang="ru-RU" dirty="0" smtClean="0">
                <a:solidFill>
                  <a:schemeClr val="tx2"/>
                </a:solidFill>
              </a:rPr>
              <a:t> либо несколько </a:t>
            </a:r>
            <a:r>
              <a:rPr lang="ru-RU" dirty="0">
                <a:solidFill>
                  <a:schemeClr val="tx2"/>
                </a:solidFill>
              </a:rPr>
              <a:t>констант или диапазонов через </a:t>
            </a:r>
            <a:r>
              <a:rPr lang="ru-RU" dirty="0" smtClean="0">
                <a:solidFill>
                  <a:schemeClr val="tx2"/>
                </a:solidFill>
              </a:rPr>
              <a:t>запятую.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chemeClr val="tx2"/>
                </a:solidFill>
              </a:rPr>
              <a:t>Если </a:t>
            </a:r>
            <a:r>
              <a:rPr lang="ru-RU" dirty="0" smtClean="0">
                <a:solidFill>
                  <a:schemeClr val="tx2"/>
                </a:solidFill>
              </a:rPr>
              <a:t>найдено текущее значение </a:t>
            </a:r>
            <a:r>
              <a:rPr lang="ru-RU" dirty="0">
                <a:solidFill>
                  <a:schemeClr val="tx2"/>
                </a:solidFill>
              </a:rPr>
              <a:t>переключателя, то выполняется оператор, соответствующий данному списку. </a:t>
            </a:r>
            <a:endParaRPr lang="ru-RU" dirty="0" smtClean="0">
              <a:solidFill>
                <a:schemeClr val="tx2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ru-RU" dirty="0" smtClean="0">
                <a:solidFill>
                  <a:schemeClr val="tx2"/>
                </a:solidFill>
              </a:rPr>
              <a:t>Если значение </a:t>
            </a:r>
            <a:r>
              <a:rPr lang="ru-RU" dirty="0">
                <a:solidFill>
                  <a:schemeClr val="tx2"/>
                </a:solidFill>
              </a:rPr>
              <a:t>переключателя не найдено ни в одном списке, то выполняется оператор </a:t>
            </a:r>
            <a:r>
              <a:rPr lang="ru-RU" dirty="0" smtClean="0">
                <a:solidFill>
                  <a:schemeClr val="tx2"/>
                </a:solidFill>
              </a:rPr>
              <a:t>после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E</a:t>
            </a:r>
            <a:r>
              <a:rPr lang="ru-RU" sz="2000" b="1" dirty="0" err="1" smtClean="0">
                <a:solidFill>
                  <a:srgbClr val="000000"/>
                </a:solidFill>
                <a:latin typeface="Courier New"/>
              </a:rPr>
              <a:t>lse</a:t>
            </a:r>
            <a:r>
              <a:rPr lang="ru-RU" dirty="0" smtClean="0">
                <a:solidFill>
                  <a:schemeClr val="tx2"/>
                </a:solidFill>
              </a:rPr>
              <a:t> (может отсутствовать).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23500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rgbClr val="330066"/>
                </a:solidFill>
              </a:rPr>
              <a:t>Задача</a:t>
            </a:r>
            <a:r>
              <a:rPr lang="en-US" sz="2400" b="1" dirty="0">
                <a:solidFill>
                  <a:srgbClr val="330066"/>
                </a:solidFill>
              </a:rPr>
              <a:t> </a:t>
            </a:r>
            <a:r>
              <a:rPr lang="ru-RU" sz="2400" b="1" dirty="0" smtClean="0">
                <a:solidFill>
                  <a:srgbClr val="330066"/>
                </a:solidFill>
              </a:rPr>
              <a:t>5</a:t>
            </a:r>
            <a:endParaRPr lang="ru-RU" sz="2400" b="1" dirty="0">
              <a:solidFill>
                <a:srgbClr val="330066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 smtClean="0">
                <a:solidFill>
                  <a:srgbClr val="330066"/>
                </a:solidFill>
              </a:rPr>
              <a:t>Вывести на экран название времени года по номеру месяца.</a:t>
            </a:r>
            <a:endParaRPr lang="ru-RU" dirty="0">
              <a:solidFill>
                <a:srgbClr val="330066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3548" y="1700808"/>
            <a:ext cx="8136904" cy="3785652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2000" dirty="0" err="1">
                <a:solidFill>
                  <a:srgbClr val="000000"/>
                </a:solidFill>
                <a:latin typeface="Courier New"/>
              </a:rPr>
              <a:t>Vremena_goda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m: </a:t>
            </a:r>
            <a:r>
              <a:rPr lang="en-US" sz="20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'Введите номер месяца: 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(m);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case 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m </a:t>
            </a:r>
            <a:r>
              <a:rPr lang="en-US" sz="2000" b="1" dirty="0">
                <a:solidFill>
                  <a:srgbClr val="000000"/>
                </a:solidFill>
                <a:latin typeface="Courier New"/>
              </a:rPr>
              <a:t>of</a:t>
            </a:r>
          </a:p>
          <a:p>
            <a:r>
              <a:rPr lang="ru-RU" sz="20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12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: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'Это зима'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3..5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:    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'Это весна'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6..8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:    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'Это лето'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2000" dirty="0">
                <a:solidFill>
                  <a:srgbClr val="006400"/>
                </a:solidFill>
                <a:latin typeface="Courier New"/>
              </a:rPr>
              <a:t>9..11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:   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'Это </a:t>
            </a:r>
            <a:r>
              <a:rPr lang="ru-RU" sz="2000" dirty="0" smtClean="0">
                <a:solidFill>
                  <a:srgbClr val="0000FF"/>
                </a:solidFill>
                <a:latin typeface="Courier New"/>
              </a:rPr>
              <a:t>осень'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ru-RU" sz="2000" dirty="0">
              <a:solidFill>
                <a:srgbClr val="000000"/>
              </a:solidFill>
              <a:latin typeface="Courier New"/>
            </a:endParaRPr>
          </a:p>
          <a:p>
            <a:r>
              <a:rPr lang="ru-RU" sz="20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2000" b="1" dirty="0" err="1">
                <a:solidFill>
                  <a:srgbClr val="000000"/>
                </a:solidFill>
                <a:latin typeface="Courier New"/>
              </a:rPr>
              <a:t>else</a:t>
            </a:r>
            <a:r>
              <a:rPr lang="ru-RU" sz="2000" b="1" dirty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ru-RU" sz="20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2000" dirty="0">
                <a:solidFill>
                  <a:srgbClr val="0000FF"/>
                </a:solidFill>
                <a:latin typeface="Courier New"/>
              </a:rPr>
              <a:t>'Неверный номер месяца!'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0356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06"/>
          <p:cNvSpPr>
            <a:spLocks noGrp="1" noChangeArrowheads="1"/>
          </p:cNvSpPr>
          <p:nvPr>
            <p:ph type="title"/>
          </p:nvPr>
        </p:nvSpPr>
        <p:spPr>
          <a:xfrm>
            <a:off x="647700" y="0"/>
            <a:ext cx="7272338" cy="1223963"/>
          </a:xfrm>
          <a:noFill/>
        </p:spPr>
        <p:txBody>
          <a:bodyPr anchor="t"/>
          <a:lstStyle/>
          <a:p>
            <a:pPr algn="ctr" eaLnBrk="1" hangingPunct="1"/>
            <a:r>
              <a:rPr lang="ru-RU" sz="3600" smtClean="0"/>
              <a:t>Операторы ветвления</a:t>
            </a:r>
            <a:r>
              <a:rPr lang="ru-RU" smtClean="0"/>
              <a:t> </a:t>
            </a:r>
            <a:br>
              <a:rPr lang="ru-RU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2400" i="1" smtClean="0"/>
              <a:t>Полное ветвление</a:t>
            </a:r>
          </a:p>
        </p:txBody>
      </p:sp>
      <p:grpSp>
        <p:nvGrpSpPr>
          <p:cNvPr id="4099" name="Group 303"/>
          <p:cNvGrpSpPr>
            <a:grpSpLocks/>
          </p:cNvGrpSpPr>
          <p:nvPr/>
        </p:nvGrpSpPr>
        <p:grpSpPr bwMode="auto">
          <a:xfrm>
            <a:off x="2447925" y="1306513"/>
            <a:ext cx="3595688" cy="2120900"/>
            <a:chOff x="522" y="1035"/>
            <a:chExt cx="2265" cy="1336"/>
          </a:xfrm>
        </p:grpSpPr>
        <p:sp>
          <p:nvSpPr>
            <p:cNvPr id="4104" name="Line 290"/>
            <p:cNvSpPr>
              <a:spLocks noChangeAspect="1" noChangeShapeType="1"/>
            </p:cNvSpPr>
            <p:nvPr/>
          </p:nvSpPr>
          <p:spPr bwMode="auto">
            <a:xfrm>
              <a:off x="1661" y="1035"/>
              <a:ext cx="0" cy="2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05" name="AutoShape 291"/>
            <p:cNvSpPr>
              <a:spLocks noChangeAspect="1" noChangeArrowheads="1"/>
            </p:cNvSpPr>
            <p:nvPr/>
          </p:nvSpPr>
          <p:spPr bwMode="auto">
            <a:xfrm>
              <a:off x="1093" y="1268"/>
              <a:ext cx="1134" cy="389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условие</a:t>
              </a:r>
            </a:p>
          </p:txBody>
        </p:sp>
        <p:sp>
          <p:nvSpPr>
            <p:cNvPr id="4106" name="Rectangle 292"/>
            <p:cNvSpPr>
              <a:spLocks noChangeArrowheads="1"/>
            </p:cNvSpPr>
            <p:nvPr/>
          </p:nvSpPr>
          <p:spPr bwMode="auto">
            <a:xfrm>
              <a:off x="522" y="1755"/>
              <a:ext cx="816" cy="2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 dirty="0" smtClean="0"/>
                <a:t>действия_1</a:t>
              </a:r>
              <a:endParaRPr lang="ru-RU" sz="1600" dirty="0"/>
            </a:p>
          </p:txBody>
        </p:sp>
        <p:sp>
          <p:nvSpPr>
            <p:cNvPr id="4107" name="Rectangle 293"/>
            <p:cNvSpPr>
              <a:spLocks noChangeArrowheads="1"/>
            </p:cNvSpPr>
            <p:nvPr/>
          </p:nvSpPr>
          <p:spPr bwMode="auto">
            <a:xfrm>
              <a:off x="1971" y="1755"/>
              <a:ext cx="816" cy="2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 dirty="0" smtClean="0"/>
                <a:t>действия_2</a:t>
              </a:r>
              <a:endParaRPr lang="ru-RU" sz="1600" dirty="0"/>
            </a:p>
          </p:txBody>
        </p:sp>
        <p:sp>
          <p:nvSpPr>
            <p:cNvPr id="4108" name="Freeform 294"/>
            <p:cNvSpPr>
              <a:spLocks noChangeAspect="1"/>
            </p:cNvSpPr>
            <p:nvPr/>
          </p:nvSpPr>
          <p:spPr bwMode="auto">
            <a:xfrm flipH="1">
              <a:off x="2227" y="1462"/>
              <a:ext cx="146" cy="293"/>
            </a:xfrm>
            <a:custGeom>
              <a:avLst/>
              <a:gdLst>
                <a:gd name="T0" fmla="*/ 60 w 228"/>
                <a:gd name="T1" fmla="*/ 0 h 285"/>
                <a:gd name="T2" fmla="*/ 0 w 228"/>
                <a:gd name="T3" fmla="*/ 0 h 285"/>
                <a:gd name="T4" fmla="*/ 0 w 228"/>
                <a:gd name="T5" fmla="*/ 309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09" name="Freeform 295"/>
            <p:cNvSpPr>
              <a:spLocks noChangeAspect="1"/>
            </p:cNvSpPr>
            <p:nvPr/>
          </p:nvSpPr>
          <p:spPr bwMode="auto">
            <a:xfrm>
              <a:off x="947" y="1462"/>
              <a:ext cx="146" cy="293"/>
            </a:xfrm>
            <a:custGeom>
              <a:avLst/>
              <a:gdLst>
                <a:gd name="T0" fmla="*/ 60 w 228"/>
                <a:gd name="T1" fmla="*/ 0 h 285"/>
                <a:gd name="T2" fmla="*/ 0 w 228"/>
                <a:gd name="T3" fmla="*/ 0 h 285"/>
                <a:gd name="T4" fmla="*/ 0 w 228"/>
                <a:gd name="T5" fmla="*/ 309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10" name="Freeform 296"/>
            <p:cNvSpPr>
              <a:spLocks noChangeAspect="1"/>
            </p:cNvSpPr>
            <p:nvPr/>
          </p:nvSpPr>
          <p:spPr bwMode="auto">
            <a:xfrm>
              <a:off x="947" y="2024"/>
              <a:ext cx="1426" cy="118"/>
            </a:xfrm>
            <a:custGeom>
              <a:avLst/>
              <a:gdLst>
                <a:gd name="T0" fmla="*/ 0 w 2223"/>
                <a:gd name="T1" fmla="*/ 0 h 114"/>
                <a:gd name="T2" fmla="*/ 0 w 2223"/>
                <a:gd name="T3" fmla="*/ 126 h 114"/>
                <a:gd name="T4" fmla="*/ 587 w 2223"/>
                <a:gd name="T5" fmla="*/ 126 h 114"/>
                <a:gd name="T6" fmla="*/ 587 w 2223"/>
                <a:gd name="T7" fmla="*/ 0 h 11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223" h="114">
                  <a:moveTo>
                    <a:pt x="0" y="0"/>
                  </a:moveTo>
                  <a:lnTo>
                    <a:pt x="0" y="114"/>
                  </a:lnTo>
                  <a:lnTo>
                    <a:pt x="2223" y="114"/>
                  </a:lnTo>
                  <a:lnTo>
                    <a:pt x="2223" y="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11" name="Line 297"/>
            <p:cNvSpPr>
              <a:spLocks noChangeAspect="1" noChangeShapeType="1"/>
            </p:cNvSpPr>
            <p:nvPr/>
          </p:nvSpPr>
          <p:spPr bwMode="auto">
            <a:xfrm>
              <a:off x="1665" y="2137"/>
              <a:ext cx="0" cy="2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12" name="Text Box 298"/>
            <p:cNvSpPr txBox="1">
              <a:spLocks noChangeAspect="1" noChangeArrowheads="1"/>
            </p:cNvSpPr>
            <p:nvPr/>
          </p:nvSpPr>
          <p:spPr bwMode="auto">
            <a:xfrm>
              <a:off x="816" y="1292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4113" name="Text Box 299"/>
            <p:cNvSpPr txBox="1">
              <a:spLocks noChangeAspect="1" noChangeArrowheads="1"/>
            </p:cNvSpPr>
            <p:nvPr/>
          </p:nvSpPr>
          <p:spPr bwMode="auto">
            <a:xfrm>
              <a:off x="2169" y="1292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</p:grpSp>
      <p:sp>
        <p:nvSpPr>
          <p:cNvPr id="8493" name="Text Box 301"/>
          <p:cNvSpPr txBox="1">
            <a:spLocks noChangeArrowheads="1"/>
          </p:cNvSpPr>
          <p:nvPr/>
        </p:nvSpPr>
        <p:spPr bwMode="auto">
          <a:xfrm>
            <a:off x="1583668" y="3644900"/>
            <a:ext cx="56886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i="1" dirty="0">
                <a:solidFill>
                  <a:schemeClr val="tx2"/>
                </a:solidFill>
              </a:rPr>
              <a:t>Полная форма </a:t>
            </a:r>
            <a:r>
              <a:rPr lang="ru-RU" i="1" dirty="0" smtClean="0">
                <a:solidFill>
                  <a:schemeClr val="tx2"/>
                </a:solidFill>
              </a:rPr>
              <a:t>ветвления (условного оператора):</a:t>
            </a:r>
            <a:endParaRPr lang="ru-RU" i="1" dirty="0">
              <a:solidFill>
                <a:schemeClr val="tx2"/>
              </a:solidFill>
            </a:endParaRPr>
          </a:p>
        </p:txBody>
      </p:sp>
      <p:sp>
        <p:nvSpPr>
          <p:cNvPr id="4101" name="Text Box 304"/>
          <p:cNvSpPr txBox="1">
            <a:spLocks noChangeArrowheads="1"/>
          </p:cNvSpPr>
          <p:nvPr/>
        </p:nvSpPr>
        <p:spPr bwMode="auto">
          <a:xfrm>
            <a:off x="287525" y="5013325"/>
            <a:ext cx="853294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Если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400" b="1" dirty="0">
                <a:latin typeface="Courier New" pitchFamily="49" charset="0"/>
              </a:rPr>
              <a:t>условие</a:t>
            </a:r>
            <a:r>
              <a:rPr lang="ru-RU" sz="2000" dirty="0">
                <a:solidFill>
                  <a:schemeClr val="tx2"/>
                </a:solidFill>
              </a:rPr>
              <a:t> – истина, </a:t>
            </a:r>
            <a:r>
              <a:rPr lang="ru-RU" sz="2400" b="1" dirty="0">
                <a:solidFill>
                  <a:srgbClr val="0000FF"/>
                </a:solidFill>
              </a:rPr>
              <a:t>то</a:t>
            </a:r>
            <a:r>
              <a:rPr lang="ru-RU" sz="2000" dirty="0">
                <a:solidFill>
                  <a:schemeClr val="tx2"/>
                </a:solidFill>
              </a:rPr>
              <a:t> выполняется </a:t>
            </a:r>
            <a:r>
              <a:rPr lang="ru-RU" sz="2400" b="1" dirty="0">
                <a:latin typeface="Courier New" pitchFamily="49" charset="0"/>
              </a:rPr>
              <a:t>оператор_1</a:t>
            </a:r>
            <a:r>
              <a:rPr lang="ru-RU" sz="2000" dirty="0">
                <a:solidFill>
                  <a:schemeClr val="tx2"/>
                </a:solidFill>
              </a:rPr>
              <a:t>,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rgbClr val="0000FF"/>
                </a:solidFill>
              </a:rPr>
              <a:t>иначе</a:t>
            </a:r>
            <a:r>
              <a:rPr lang="ru-RU" sz="2000" dirty="0">
                <a:solidFill>
                  <a:schemeClr val="tx2"/>
                </a:solidFill>
              </a:rPr>
              <a:t> – выполняется </a:t>
            </a:r>
            <a:r>
              <a:rPr lang="ru-RU" sz="2400" b="1" dirty="0">
                <a:latin typeface="Courier New" pitchFamily="49" charset="0"/>
              </a:rPr>
              <a:t>оператор_2</a:t>
            </a:r>
            <a:r>
              <a:rPr lang="ru-RU" sz="2000" dirty="0">
                <a:solidFill>
                  <a:schemeClr val="tx2"/>
                </a:solidFill>
              </a:rPr>
              <a:t>. </a:t>
            </a:r>
            <a:endParaRPr lang="ru-RU" sz="2000" dirty="0" smtClean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ru-RU" sz="2000" dirty="0" smtClean="0">
                <a:solidFill>
                  <a:schemeClr val="tx2"/>
                </a:solidFill>
              </a:rPr>
              <a:t>Перед 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E</a:t>
            </a:r>
            <a:r>
              <a:rPr lang="ru-RU" sz="2400" b="1" dirty="0" err="1" smtClean="0">
                <a:solidFill>
                  <a:srgbClr val="000000"/>
                </a:solidFill>
                <a:latin typeface="Courier New"/>
              </a:rPr>
              <a:t>lse</a:t>
            </a:r>
            <a:r>
              <a:rPr lang="ru-RU" sz="2000" dirty="0" smtClean="0">
                <a:solidFill>
                  <a:schemeClr val="tx2"/>
                </a:solidFill>
              </a:rPr>
              <a:t> знак «</a:t>
            </a:r>
            <a:r>
              <a:rPr lang="ru-RU" sz="2400" b="1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ru-RU" sz="2000" dirty="0" smtClean="0">
                <a:solidFill>
                  <a:schemeClr val="tx2"/>
                </a:solidFill>
              </a:rPr>
              <a:t>» НЕ ставится!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6" name="Text Box 301"/>
          <p:cNvSpPr txBox="1">
            <a:spLocks noChangeArrowheads="1"/>
          </p:cNvSpPr>
          <p:nvPr/>
        </p:nvSpPr>
        <p:spPr bwMode="auto">
          <a:xfrm>
            <a:off x="575556" y="4149080"/>
            <a:ext cx="8136903" cy="46166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  <a:defRPr/>
            </a:pPr>
            <a:r>
              <a:rPr lang="ru-RU" sz="2400" b="1" dirty="0" err="1" smtClean="0">
                <a:solidFill>
                  <a:srgbClr val="000000"/>
                </a:solidFill>
                <a:latin typeface="Courier New"/>
              </a:rPr>
              <a:t>If</a:t>
            </a:r>
            <a:r>
              <a:rPr lang="ru-RU" sz="24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&lt;условие&gt; </a:t>
            </a:r>
            <a:r>
              <a:rPr lang="ru-RU" sz="2400" b="1" dirty="0" err="1">
                <a:solidFill>
                  <a:srgbClr val="000000"/>
                </a:solidFill>
                <a:latin typeface="Courier New"/>
              </a:rPr>
              <a:t>Then</a:t>
            </a:r>
            <a:r>
              <a:rPr lang="ru-RU" sz="24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&lt;оператор_1&gt; </a:t>
            </a:r>
            <a:r>
              <a:rPr lang="ru-RU" sz="2400" b="1" dirty="0" err="1">
                <a:solidFill>
                  <a:srgbClr val="000000"/>
                </a:solidFill>
                <a:latin typeface="Courier New"/>
              </a:rPr>
              <a:t>Else</a:t>
            </a:r>
            <a:r>
              <a:rPr lang="ru-RU" sz="24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&lt;оператор_2&gt;</a:t>
            </a:r>
            <a:r>
              <a:rPr lang="ru-RU" sz="2400" dirty="0">
                <a:solidFill>
                  <a:srgbClr val="000000"/>
                </a:solidFill>
                <a:latin typeface="Courier New"/>
              </a:rPr>
              <a:t>;</a:t>
            </a:r>
            <a:endParaRPr lang="ru-RU" sz="2400" b="1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15400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3" grpId="0"/>
      <p:bldP spid="4101" grpId="0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608577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0"/>
            <a:ext cx="7272338" cy="1223963"/>
          </a:xfrm>
          <a:noFill/>
        </p:spPr>
        <p:txBody>
          <a:bodyPr anchor="t"/>
          <a:lstStyle/>
          <a:p>
            <a:pPr algn="ctr" eaLnBrk="1" hangingPunct="1"/>
            <a:r>
              <a:rPr lang="ru-RU" sz="3600" dirty="0" smtClean="0"/>
              <a:t>Операторы ветвления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400" i="1" dirty="0" smtClean="0"/>
              <a:t>Неполное ветвление</a:t>
            </a:r>
          </a:p>
        </p:txBody>
      </p:sp>
      <p:sp>
        <p:nvSpPr>
          <p:cNvPr id="164883" name="Text Box 19"/>
          <p:cNvSpPr txBox="1">
            <a:spLocks noChangeArrowheads="1"/>
          </p:cNvSpPr>
          <p:nvPr/>
        </p:nvSpPr>
        <p:spPr bwMode="auto">
          <a:xfrm>
            <a:off x="1475656" y="3687971"/>
            <a:ext cx="5976664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i="1" dirty="0">
                <a:solidFill>
                  <a:schemeClr val="tx2"/>
                </a:solidFill>
              </a:rPr>
              <a:t>Неполная форма </a:t>
            </a:r>
            <a:r>
              <a:rPr lang="ru-RU" i="1" dirty="0">
                <a:solidFill>
                  <a:srgbClr val="330066"/>
                </a:solidFill>
              </a:rPr>
              <a:t>ветвления (условного оператора</a:t>
            </a:r>
            <a:r>
              <a:rPr lang="ru-RU" i="1" dirty="0" smtClean="0">
                <a:solidFill>
                  <a:srgbClr val="330066"/>
                </a:solidFill>
              </a:rPr>
              <a:t>):</a:t>
            </a:r>
            <a:endParaRPr lang="ru-RU" i="1" dirty="0">
              <a:solidFill>
                <a:schemeClr val="tx2"/>
              </a:solidFill>
            </a:endParaRPr>
          </a:p>
          <a:p>
            <a:pPr>
              <a:defRPr/>
            </a:pPr>
            <a:endParaRPr lang="en-US" sz="800" i="1" dirty="0">
              <a:solidFill>
                <a:schemeClr val="tx2"/>
              </a:solidFill>
            </a:endParaRPr>
          </a:p>
        </p:txBody>
      </p:sp>
      <p:sp>
        <p:nvSpPr>
          <p:cNvPr id="5124" name="Text Box 20"/>
          <p:cNvSpPr txBox="1">
            <a:spLocks noChangeArrowheads="1"/>
          </p:cNvSpPr>
          <p:nvPr/>
        </p:nvSpPr>
        <p:spPr bwMode="auto">
          <a:xfrm>
            <a:off x="358775" y="5013325"/>
            <a:ext cx="8424863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0000FF"/>
                </a:solidFill>
              </a:rPr>
              <a:t>Если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400" b="1" dirty="0">
                <a:latin typeface="Courier New" pitchFamily="49" charset="0"/>
              </a:rPr>
              <a:t>условие</a:t>
            </a:r>
            <a:r>
              <a:rPr lang="ru-RU" sz="2000" dirty="0">
                <a:solidFill>
                  <a:schemeClr val="tx2"/>
                </a:solidFill>
              </a:rPr>
              <a:t> – истина, </a:t>
            </a:r>
            <a:r>
              <a:rPr lang="ru-RU" sz="2400" b="1" dirty="0">
                <a:solidFill>
                  <a:srgbClr val="0000FF"/>
                </a:solidFill>
              </a:rPr>
              <a:t>то</a:t>
            </a:r>
            <a:r>
              <a:rPr lang="ru-RU" sz="2000" dirty="0">
                <a:solidFill>
                  <a:schemeClr val="tx2"/>
                </a:solidFill>
              </a:rPr>
              <a:t> выполняется </a:t>
            </a:r>
            <a:r>
              <a:rPr lang="ru-RU" sz="2400" b="1" dirty="0">
                <a:latin typeface="Courier New" pitchFamily="49" charset="0"/>
              </a:rPr>
              <a:t>оператор</a:t>
            </a:r>
            <a:r>
              <a:rPr lang="ru-RU" sz="2000" dirty="0">
                <a:solidFill>
                  <a:schemeClr val="tx2"/>
                </a:solidFill>
              </a:rPr>
              <a:t>.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В противном случае </a:t>
            </a:r>
            <a:r>
              <a:rPr lang="ru-RU" sz="2000" dirty="0">
                <a:solidFill>
                  <a:srgbClr val="330066"/>
                </a:solidFill>
              </a:rPr>
              <a:t>–</a:t>
            </a:r>
            <a:r>
              <a:rPr lang="ru-RU" sz="2000" dirty="0">
                <a:solidFill>
                  <a:schemeClr val="tx2"/>
                </a:solidFill>
              </a:rPr>
              <a:t> переход к следующему оператору программы. </a:t>
            </a:r>
          </a:p>
        </p:txBody>
      </p:sp>
      <p:grpSp>
        <p:nvGrpSpPr>
          <p:cNvPr id="5125" name="Group 23"/>
          <p:cNvGrpSpPr>
            <a:grpSpLocks/>
          </p:cNvGrpSpPr>
          <p:nvPr/>
        </p:nvGrpSpPr>
        <p:grpSpPr bwMode="auto">
          <a:xfrm>
            <a:off x="2519363" y="1341438"/>
            <a:ext cx="3136900" cy="2127250"/>
            <a:chOff x="136" y="869"/>
            <a:chExt cx="1976" cy="1340"/>
          </a:xfrm>
        </p:grpSpPr>
        <p:sp>
          <p:nvSpPr>
            <p:cNvPr id="5126" name="Line 7"/>
            <p:cNvSpPr>
              <a:spLocks noChangeAspect="1" noChangeShapeType="1"/>
            </p:cNvSpPr>
            <p:nvPr/>
          </p:nvSpPr>
          <p:spPr bwMode="auto">
            <a:xfrm>
              <a:off x="1275" y="869"/>
              <a:ext cx="0" cy="2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27" name="AutoShape 8"/>
            <p:cNvSpPr>
              <a:spLocks noChangeAspect="1" noChangeArrowheads="1"/>
            </p:cNvSpPr>
            <p:nvPr/>
          </p:nvSpPr>
          <p:spPr bwMode="auto">
            <a:xfrm>
              <a:off x="707" y="1102"/>
              <a:ext cx="1134" cy="389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условие</a:t>
              </a:r>
            </a:p>
          </p:txBody>
        </p:sp>
        <p:sp>
          <p:nvSpPr>
            <p:cNvPr id="5128" name="Rectangle 9"/>
            <p:cNvSpPr>
              <a:spLocks noChangeArrowheads="1"/>
            </p:cNvSpPr>
            <p:nvPr/>
          </p:nvSpPr>
          <p:spPr bwMode="auto">
            <a:xfrm>
              <a:off x="136" y="1589"/>
              <a:ext cx="816" cy="2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действия </a:t>
              </a:r>
            </a:p>
          </p:txBody>
        </p:sp>
        <p:sp>
          <p:nvSpPr>
            <p:cNvPr id="5129" name="Freeform 12"/>
            <p:cNvSpPr>
              <a:spLocks noChangeAspect="1"/>
            </p:cNvSpPr>
            <p:nvPr/>
          </p:nvSpPr>
          <p:spPr bwMode="auto">
            <a:xfrm>
              <a:off x="561" y="1296"/>
              <a:ext cx="146" cy="293"/>
            </a:xfrm>
            <a:custGeom>
              <a:avLst/>
              <a:gdLst>
                <a:gd name="T0" fmla="*/ 60 w 228"/>
                <a:gd name="T1" fmla="*/ 0 h 285"/>
                <a:gd name="T2" fmla="*/ 0 w 228"/>
                <a:gd name="T3" fmla="*/ 0 h 285"/>
                <a:gd name="T4" fmla="*/ 0 w 228"/>
                <a:gd name="T5" fmla="*/ 309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30" name="Line 14"/>
            <p:cNvSpPr>
              <a:spLocks noChangeAspect="1" noChangeShapeType="1"/>
            </p:cNvSpPr>
            <p:nvPr/>
          </p:nvSpPr>
          <p:spPr bwMode="auto">
            <a:xfrm>
              <a:off x="1279" y="1975"/>
              <a:ext cx="0" cy="2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31" name="Text Box 15"/>
            <p:cNvSpPr txBox="1">
              <a:spLocks noChangeAspect="1" noChangeArrowheads="1"/>
            </p:cNvSpPr>
            <p:nvPr/>
          </p:nvSpPr>
          <p:spPr bwMode="auto">
            <a:xfrm>
              <a:off x="430" y="1126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5132" name="Text Box 16"/>
            <p:cNvSpPr txBox="1">
              <a:spLocks noChangeAspect="1" noChangeArrowheads="1"/>
            </p:cNvSpPr>
            <p:nvPr/>
          </p:nvSpPr>
          <p:spPr bwMode="auto">
            <a:xfrm>
              <a:off x="1783" y="1126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5133" name="Freeform 22"/>
            <p:cNvSpPr>
              <a:spLocks/>
            </p:cNvSpPr>
            <p:nvPr/>
          </p:nvSpPr>
          <p:spPr bwMode="auto">
            <a:xfrm>
              <a:off x="567" y="1298"/>
              <a:ext cx="1428" cy="681"/>
            </a:xfrm>
            <a:custGeom>
              <a:avLst/>
              <a:gdLst>
                <a:gd name="T0" fmla="*/ 1270 w 1428"/>
                <a:gd name="T1" fmla="*/ 0 h 681"/>
                <a:gd name="T2" fmla="*/ 1428 w 1428"/>
                <a:gd name="T3" fmla="*/ 0 h 681"/>
                <a:gd name="T4" fmla="*/ 1428 w 1428"/>
                <a:gd name="T5" fmla="*/ 681 h 681"/>
                <a:gd name="T6" fmla="*/ 0 w 1428"/>
                <a:gd name="T7" fmla="*/ 681 h 681"/>
                <a:gd name="T8" fmla="*/ 0 w 1428"/>
                <a:gd name="T9" fmla="*/ 567 h 6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28" h="681">
                  <a:moveTo>
                    <a:pt x="1270" y="0"/>
                  </a:moveTo>
                  <a:lnTo>
                    <a:pt x="1428" y="0"/>
                  </a:lnTo>
                  <a:lnTo>
                    <a:pt x="1428" y="681"/>
                  </a:lnTo>
                  <a:lnTo>
                    <a:pt x="0" y="681"/>
                  </a:lnTo>
                  <a:lnTo>
                    <a:pt x="0" y="567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1877461" y="4257092"/>
            <a:ext cx="4896953" cy="46166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ct val="20000"/>
              </a:spcAft>
              <a:defRPr/>
            </a:pPr>
            <a:r>
              <a:rPr lang="ru-RU" sz="2400" b="1" dirty="0" err="1" smtClean="0">
                <a:solidFill>
                  <a:srgbClr val="000000"/>
                </a:solidFill>
                <a:latin typeface="Courier New"/>
              </a:rPr>
              <a:t>If</a:t>
            </a:r>
            <a:r>
              <a:rPr lang="ru-RU" sz="24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&lt;условие&gt; </a:t>
            </a:r>
            <a:r>
              <a:rPr lang="ru-RU" sz="2400" b="1" dirty="0" err="1">
                <a:solidFill>
                  <a:srgbClr val="000000"/>
                </a:solidFill>
                <a:latin typeface="Courier New"/>
              </a:rPr>
              <a:t>Then</a:t>
            </a:r>
            <a:r>
              <a:rPr lang="ru-RU" sz="24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000" dirty="0" smtClean="0">
                <a:solidFill>
                  <a:srgbClr val="000000"/>
                </a:solidFill>
                <a:latin typeface="Courier New"/>
              </a:rPr>
              <a:t>оператор&gt;</a:t>
            </a:r>
            <a:r>
              <a:rPr lang="ru-RU" sz="2400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ru-RU" sz="2400" b="1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42089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83" grpId="0"/>
      <p:bldP spid="5124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391400" cy="714474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ru-RU" sz="3600" dirty="0" smtClean="0"/>
              <a:t>Составной оператор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3068" y="1562503"/>
            <a:ext cx="860247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330066"/>
                </a:solidFill>
              </a:rPr>
              <a:t>Если нужно выполнить несколько операторов, то используют </a:t>
            </a:r>
            <a:r>
              <a:rPr lang="ru-RU" dirty="0" smtClean="0">
                <a:solidFill>
                  <a:srgbClr val="330066"/>
                </a:solidFill>
              </a:rPr>
              <a:t/>
            </a:r>
            <a:br>
              <a:rPr lang="ru-RU" dirty="0" smtClean="0">
                <a:solidFill>
                  <a:srgbClr val="330066"/>
                </a:solidFill>
              </a:rPr>
            </a:br>
            <a:r>
              <a:rPr lang="ru-RU" b="1" dirty="0" smtClean="0">
                <a:solidFill>
                  <a:srgbClr val="330066"/>
                </a:solidFill>
              </a:rPr>
              <a:t>составной </a:t>
            </a:r>
            <a:r>
              <a:rPr lang="ru-RU" b="1" dirty="0">
                <a:solidFill>
                  <a:srgbClr val="330066"/>
                </a:solidFill>
              </a:rPr>
              <a:t>оператор</a:t>
            </a:r>
            <a:r>
              <a:rPr lang="ru-RU" dirty="0">
                <a:solidFill>
                  <a:srgbClr val="330066"/>
                </a:solidFill>
              </a:rPr>
              <a:t>, где слова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B</a:t>
            </a:r>
            <a:r>
              <a:rPr lang="ru-RU" sz="2000" b="1" dirty="0" err="1" smtClean="0">
                <a:latin typeface="Courier New" pitchFamily="49" charset="0"/>
                <a:cs typeface="Courier New" pitchFamily="49" charset="0"/>
              </a:rPr>
              <a:t>egin</a:t>
            </a:r>
            <a:r>
              <a:rPr lang="ru-RU" dirty="0" smtClean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и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E</a:t>
            </a:r>
            <a:r>
              <a:rPr lang="ru-RU" sz="2000" b="1" dirty="0" err="1" smtClean="0">
                <a:latin typeface="Courier New" pitchFamily="49" charset="0"/>
                <a:cs typeface="Courier New" pitchFamily="49" charset="0"/>
              </a:rPr>
              <a:t>nd</a:t>
            </a:r>
            <a:r>
              <a:rPr lang="ru-RU" dirty="0" smtClean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– операторные скобки: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5295" y="908718"/>
            <a:ext cx="7740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330066"/>
                </a:solidFill>
              </a:rPr>
              <a:t>В условном операторе после 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ru-RU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hen</a:t>
            </a:r>
            <a:r>
              <a:rPr lang="ru-RU" dirty="0" smtClean="0">
                <a:solidFill>
                  <a:srgbClr val="330066"/>
                </a:solidFill>
              </a:rPr>
              <a:t>  </a:t>
            </a:r>
            <a:r>
              <a:rPr lang="ru-RU" dirty="0">
                <a:solidFill>
                  <a:srgbClr val="330066"/>
                </a:solidFill>
              </a:rPr>
              <a:t>и после 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ru-RU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lse</a:t>
            </a:r>
            <a:r>
              <a:rPr lang="ru-RU" dirty="0" smtClean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можно использовать </a:t>
            </a:r>
            <a:br>
              <a:rPr lang="ru-RU" dirty="0">
                <a:solidFill>
                  <a:srgbClr val="330066"/>
                </a:solidFill>
              </a:rPr>
            </a:br>
            <a:r>
              <a:rPr lang="ru-RU" b="1" dirty="0">
                <a:solidFill>
                  <a:srgbClr val="330066"/>
                </a:solidFill>
              </a:rPr>
              <a:t>только один оператор</a:t>
            </a:r>
            <a:r>
              <a:rPr lang="ru-RU" dirty="0">
                <a:solidFill>
                  <a:srgbClr val="330066"/>
                </a:solidFill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5295" y="2807640"/>
            <a:ext cx="79331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600"/>
              </a:spcBef>
            </a:pPr>
            <a:r>
              <a:rPr lang="ru-RU" i="1" dirty="0">
                <a:solidFill>
                  <a:srgbClr val="330066"/>
                </a:solidFill>
              </a:rPr>
              <a:t>Разделение на строки может быть произвольным. Например:</a:t>
            </a:r>
            <a:endParaRPr lang="ru-RU" i="1" dirty="0">
              <a:solidFill>
                <a:srgbClr val="3300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4735" y="3283236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330066"/>
                </a:solidFill>
              </a:rPr>
              <a:t>или</a:t>
            </a: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488386" y="3283237"/>
            <a:ext cx="2859478" cy="3170099"/>
            <a:chOff x="488386" y="3283237"/>
            <a:chExt cx="2859478" cy="3170099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88386" y="3283237"/>
              <a:ext cx="2859478" cy="3170099"/>
            </a:xfrm>
            <a:prstGeom prst="rect">
              <a:avLst/>
            </a:prstGeom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sz="2000" b="1" dirty="0">
                  <a:solidFill>
                    <a:srgbClr val="000000"/>
                  </a:solidFill>
                  <a:latin typeface="Courier New"/>
                </a:rPr>
                <a:t>if </a:t>
              </a:r>
              <a:r>
                <a:rPr lang="en-US" sz="2000" dirty="0">
                  <a:solidFill>
                    <a:srgbClr val="000000"/>
                  </a:solidFill>
                  <a:latin typeface="Courier New"/>
                </a:rPr>
                <a:t>y&gt;x-</a:t>
              </a:r>
              <a:r>
                <a:rPr lang="en-US" sz="2000" b="0" dirty="0" smtClean="0">
                  <a:solidFill>
                    <a:srgbClr val="006400"/>
                  </a:solidFill>
                  <a:latin typeface="Courier New"/>
                </a:rPr>
                <a:t>1 </a:t>
              </a:r>
              <a:r>
                <a:rPr lang="en-US" sz="2000" b="1" dirty="0">
                  <a:solidFill>
                    <a:srgbClr val="000000"/>
                  </a:solidFill>
                  <a:latin typeface="Courier New"/>
                </a:rPr>
                <a:t>then</a:t>
              </a:r>
            </a:p>
            <a:p>
              <a:r>
                <a:rPr lang="es-ES" sz="2000" b="1" dirty="0" smtClean="0">
                  <a:solidFill>
                    <a:srgbClr val="000000"/>
                  </a:solidFill>
                  <a:latin typeface="Courier New"/>
                </a:rPr>
                <a:t>   begin </a:t>
              </a:r>
              <a:endParaRPr lang="ru-RU" sz="2000" b="1" dirty="0" smtClean="0">
                <a:solidFill>
                  <a:srgbClr val="000000"/>
                </a:solidFill>
                <a:latin typeface="Courier New"/>
              </a:endParaRPr>
            </a:p>
            <a:p>
              <a:r>
                <a:rPr lang="ru-RU" sz="2000" b="1" dirty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ru-RU" sz="2000" b="1" dirty="0" smtClean="0">
                  <a:solidFill>
                    <a:srgbClr val="000000"/>
                  </a:solidFill>
                  <a:latin typeface="Courier New"/>
                </a:rPr>
                <a:t>  </a:t>
              </a:r>
              <a:r>
                <a:rPr lang="es-ES" sz="2000" dirty="0" smtClean="0">
                  <a:solidFill>
                    <a:srgbClr val="000000"/>
                  </a:solidFill>
                  <a:latin typeface="Courier New"/>
                </a:rPr>
                <a:t>y</a:t>
              </a:r>
              <a:r>
                <a:rPr lang="es-ES" sz="2000" dirty="0">
                  <a:solidFill>
                    <a:srgbClr val="000000"/>
                  </a:solidFill>
                  <a:latin typeface="Courier New"/>
                </a:rPr>
                <a:t>:=y-x; </a:t>
              </a:r>
              <a:endParaRPr lang="ru-RU" sz="2000" dirty="0" smtClean="0">
                <a:solidFill>
                  <a:srgbClr val="000000"/>
                </a:solidFill>
                <a:latin typeface="Courier New"/>
              </a:endParaRPr>
            </a:p>
            <a:p>
              <a:r>
                <a:rPr lang="ru-RU" sz="2000" dirty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ru-RU" sz="2000" dirty="0" smtClean="0">
                  <a:solidFill>
                    <a:srgbClr val="000000"/>
                  </a:solidFill>
                  <a:latin typeface="Courier New"/>
                </a:rPr>
                <a:t>  </a:t>
              </a:r>
              <a:r>
                <a:rPr lang="es-ES" sz="2000" dirty="0" smtClean="0">
                  <a:solidFill>
                    <a:srgbClr val="000000"/>
                  </a:solidFill>
                  <a:latin typeface="Courier New"/>
                </a:rPr>
                <a:t>x</a:t>
              </a:r>
              <a:r>
                <a:rPr lang="es-ES" sz="2000" dirty="0">
                  <a:solidFill>
                    <a:srgbClr val="000000"/>
                  </a:solidFill>
                  <a:latin typeface="Courier New"/>
                </a:rPr>
                <a:t>:=x-y </a:t>
              </a:r>
              <a:endParaRPr lang="ru-RU" sz="2000" dirty="0" smtClean="0">
                <a:solidFill>
                  <a:srgbClr val="000000"/>
                </a:solidFill>
                <a:latin typeface="Courier New"/>
              </a:endParaRPr>
            </a:p>
            <a:p>
              <a:r>
                <a:rPr lang="ru-RU" sz="2000" b="1" dirty="0" smtClean="0">
                  <a:solidFill>
                    <a:srgbClr val="000000"/>
                  </a:solidFill>
                  <a:latin typeface="Courier New"/>
                </a:rPr>
                <a:t>   </a:t>
              </a:r>
              <a:r>
                <a:rPr lang="es-ES" sz="2000" b="1" dirty="0" smtClean="0">
                  <a:solidFill>
                    <a:srgbClr val="000000"/>
                  </a:solidFill>
                  <a:latin typeface="Courier New"/>
                </a:rPr>
                <a:t>end</a:t>
              </a:r>
              <a:endParaRPr lang="es-ES" sz="2000" b="1" dirty="0">
                <a:solidFill>
                  <a:srgbClr val="000000"/>
                </a:solidFill>
                <a:latin typeface="Courier New"/>
              </a:endParaRPr>
            </a:p>
            <a:p>
              <a:r>
                <a:rPr lang="en-US" sz="2000" b="1" dirty="0">
                  <a:solidFill>
                    <a:srgbClr val="000000"/>
                  </a:solidFill>
                  <a:latin typeface="Courier New"/>
                </a:rPr>
                <a:t>else</a:t>
              </a:r>
            </a:p>
            <a:p>
              <a:r>
                <a:rPr lang="es-ES" sz="2000" b="1" dirty="0">
                  <a:solidFill>
                    <a:srgbClr val="000000"/>
                  </a:solidFill>
                  <a:latin typeface="Courier New"/>
                </a:rPr>
                <a:t>   begin </a:t>
              </a:r>
              <a:endParaRPr lang="ru-RU" sz="2000" b="1" dirty="0" smtClean="0">
                <a:solidFill>
                  <a:srgbClr val="000000"/>
                </a:solidFill>
                <a:latin typeface="Courier New"/>
              </a:endParaRPr>
            </a:p>
            <a:p>
              <a:r>
                <a:rPr lang="ru-RU" sz="2000" b="1" dirty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ru-RU" sz="2000" b="1" dirty="0" smtClean="0">
                  <a:solidFill>
                    <a:srgbClr val="000000"/>
                  </a:solidFill>
                  <a:latin typeface="Courier New"/>
                </a:rPr>
                <a:t>  </a:t>
              </a:r>
              <a:r>
                <a:rPr lang="es-ES" sz="2000" dirty="0" smtClean="0">
                  <a:solidFill>
                    <a:srgbClr val="000000"/>
                  </a:solidFill>
                  <a:latin typeface="Courier New"/>
                </a:rPr>
                <a:t>x</a:t>
              </a:r>
              <a:r>
                <a:rPr lang="es-ES" sz="2000" dirty="0">
                  <a:solidFill>
                    <a:srgbClr val="000000"/>
                  </a:solidFill>
                  <a:latin typeface="Courier New"/>
                </a:rPr>
                <a:t>:=x-y; </a:t>
              </a:r>
              <a:endParaRPr lang="ru-RU" sz="2000" dirty="0" smtClean="0">
                <a:solidFill>
                  <a:srgbClr val="000000"/>
                </a:solidFill>
                <a:latin typeface="Courier New"/>
              </a:endParaRPr>
            </a:p>
            <a:p>
              <a:r>
                <a:rPr lang="ru-RU" sz="2000" dirty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ru-RU" sz="2000" dirty="0" smtClean="0">
                  <a:solidFill>
                    <a:srgbClr val="000000"/>
                  </a:solidFill>
                  <a:latin typeface="Courier New"/>
                </a:rPr>
                <a:t>  </a:t>
              </a:r>
              <a:r>
                <a:rPr lang="es-ES" sz="2000" dirty="0" smtClean="0">
                  <a:solidFill>
                    <a:srgbClr val="000000"/>
                  </a:solidFill>
                  <a:latin typeface="Courier New"/>
                </a:rPr>
                <a:t>y</a:t>
              </a:r>
              <a:r>
                <a:rPr lang="es-ES" sz="2000" dirty="0">
                  <a:solidFill>
                    <a:srgbClr val="000000"/>
                  </a:solidFill>
                  <a:latin typeface="Courier New"/>
                </a:rPr>
                <a:t>:=y-x </a:t>
              </a:r>
              <a:endParaRPr lang="ru-RU" sz="2000" dirty="0" smtClean="0">
                <a:solidFill>
                  <a:srgbClr val="000000"/>
                </a:solidFill>
                <a:latin typeface="Courier New"/>
              </a:endParaRPr>
            </a:p>
            <a:p>
              <a:r>
                <a:rPr lang="ru-RU" sz="2000" b="1" dirty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ru-RU" sz="2000" b="1" dirty="0" smtClean="0">
                  <a:solidFill>
                    <a:srgbClr val="000000"/>
                  </a:solidFill>
                  <a:latin typeface="Courier New"/>
                </a:rPr>
                <a:t>  </a:t>
              </a:r>
              <a:r>
                <a:rPr lang="es-ES" sz="2000" b="1" dirty="0" smtClean="0">
                  <a:solidFill>
                    <a:srgbClr val="000000"/>
                  </a:solidFill>
                  <a:latin typeface="Courier New"/>
                </a:rPr>
                <a:t>end</a:t>
              </a:r>
              <a:r>
                <a:rPr lang="es-ES" sz="2000" dirty="0">
                  <a:solidFill>
                    <a:srgbClr val="000000"/>
                  </a:solidFill>
                  <a:latin typeface="Courier New"/>
                </a:rPr>
                <a:t>;</a:t>
              </a:r>
              <a:endParaRPr lang="ru-RU" sz="2000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35596" y="3944955"/>
              <a:ext cx="1224136" cy="600169"/>
            </a:xfrm>
            <a:prstGeom prst="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924104" y="5481228"/>
              <a:ext cx="1224136" cy="600169"/>
            </a:xfrm>
            <a:prstGeom prst="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4427984" y="3283236"/>
            <a:ext cx="3600400" cy="1323439"/>
            <a:chOff x="4427984" y="3283236"/>
            <a:chExt cx="3600400" cy="132343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427984" y="3283236"/>
              <a:ext cx="3600400" cy="1323439"/>
            </a:xfrm>
            <a:prstGeom prst="rect">
              <a:avLst/>
            </a:prstGeom>
            <a:ln w="12700">
              <a:solidFill>
                <a:schemeClr val="bg1">
                  <a:lumMod val="50000"/>
                </a:schemeClr>
              </a:solidFill>
              <a:prstDash val="lgDash"/>
            </a:ln>
          </p:spPr>
          <p:txBody>
            <a:bodyPr wrap="square">
              <a:spAutoFit/>
            </a:bodyPr>
            <a:lstStyle/>
            <a:p>
              <a:r>
                <a:rPr lang="en-US" sz="2000" b="1" dirty="0">
                  <a:solidFill>
                    <a:srgbClr val="000000"/>
                  </a:solidFill>
                  <a:latin typeface="Courier New"/>
                </a:rPr>
                <a:t>if </a:t>
              </a:r>
              <a:r>
                <a:rPr lang="en-US" sz="2000" dirty="0">
                  <a:solidFill>
                    <a:srgbClr val="000000"/>
                  </a:solidFill>
                  <a:latin typeface="Courier New"/>
                </a:rPr>
                <a:t>y&gt;x-</a:t>
              </a:r>
              <a:r>
                <a:rPr lang="en-US" sz="2000" b="0" dirty="0" smtClean="0">
                  <a:solidFill>
                    <a:srgbClr val="006400"/>
                  </a:solidFill>
                  <a:latin typeface="Courier New"/>
                </a:rPr>
                <a:t>1 </a:t>
              </a:r>
              <a:r>
                <a:rPr lang="en-US" sz="2000" b="1" dirty="0" smtClean="0">
                  <a:solidFill>
                    <a:srgbClr val="000000"/>
                  </a:solidFill>
                  <a:latin typeface="Courier New"/>
                </a:rPr>
                <a:t>then</a:t>
              </a:r>
              <a:r>
                <a:rPr lang="es-ES" sz="2000" b="1" dirty="0" smtClean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es-ES" sz="2000" b="1" dirty="0">
                  <a:solidFill>
                    <a:srgbClr val="000000"/>
                  </a:solidFill>
                  <a:latin typeface="Courier New"/>
                </a:rPr>
                <a:t>begin </a:t>
              </a:r>
              <a:endParaRPr lang="ru-RU" sz="2000" b="1" dirty="0" smtClean="0">
                <a:solidFill>
                  <a:srgbClr val="000000"/>
                </a:solidFill>
                <a:latin typeface="Courier New"/>
              </a:endParaRPr>
            </a:p>
            <a:p>
              <a:r>
                <a:rPr lang="ru-RU" sz="2000" b="1" dirty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ru-RU" sz="2000" b="1" dirty="0" smtClean="0">
                  <a:solidFill>
                    <a:srgbClr val="000000"/>
                  </a:solidFill>
                  <a:latin typeface="Courier New"/>
                </a:rPr>
                <a:t>  </a:t>
              </a:r>
              <a:r>
                <a:rPr lang="es-ES" sz="2000" dirty="0" smtClean="0">
                  <a:solidFill>
                    <a:srgbClr val="000000"/>
                  </a:solidFill>
                  <a:latin typeface="Courier New"/>
                </a:rPr>
                <a:t>y</a:t>
              </a:r>
              <a:r>
                <a:rPr lang="es-ES" sz="2000" dirty="0">
                  <a:solidFill>
                    <a:srgbClr val="000000"/>
                  </a:solidFill>
                  <a:latin typeface="Courier New"/>
                </a:rPr>
                <a:t>:=y-x; x:=x-y </a:t>
              </a:r>
              <a:r>
                <a:rPr lang="es-ES" sz="2000" b="1" dirty="0">
                  <a:solidFill>
                    <a:srgbClr val="000000"/>
                  </a:solidFill>
                  <a:latin typeface="Courier New"/>
                </a:rPr>
                <a:t>end</a:t>
              </a:r>
            </a:p>
            <a:p>
              <a:r>
                <a:rPr lang="en-US" sz="2000" b="1" dirty="0" smtClean="0">
                  <a:solidFill>
                    <a:srgbClr val="000000"/>
                  </a:solidFill>
                  <a:latin typeface="Courier New"/>
                </a:rPr>
                <a:t>else</a:t>
              </a:r>
              <a:r>
                <a:rPr lang="es-ES" sz="2000" b="1" dirty="0" smtClean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es-ES" sz="2000" b="1" dirty="0">
                  <a:solidFill>
                    <a:srgbClr val="000000"/>
                  </a:solidFill>
                  <a:latin typeface="Courier New"/>
                </a:rPr>
                <a:t>begin </a:t>
              </a:r>
              <a:endParaRPr lang="ru-RU" sz="2000" b="1" dirty="0" smtClean="0">
                <a:solidFill>
                  <a:srgbClr val="000000"/>
                </a:solidFill>
                <a:latin typeface="Courier New"/>
              </a:endParaRPr>
            </a:p>
            <a:p>
              <a:r>
                <a:rPr lang="ru-RU" sz="2000" b="1" dirty="0">
                  <a:solidFill>
                    <a:srgbClr val="000000"/>
                  </a:solidFill>
                  <a:latin typeface="Courier New"/>
                </a:rPr>
                <a:t> </a:t>
              </a:r>
              <a:r>
                <a:rPr lang="ru-RU" sz="2000" b="1" dirty="0" smtClean="0">
                  <a:solidFill>
                    <a:srgbClr val="000000"/>
                  </a:solidFill>
                  <a:latin typeface="Courier New"/>
                </a:rPr>
                <a:t>  </a:t>
              </a:r>
              <a:r>
                <a:rPr lang="es-ES" sz="2000" dirty="0" smtClean="0">
                  <a:solidFill>
                    <a:srgbClr val="000000"/>
                  </a:solidFill>
                  <a:latin typeface="Courier New"/>
                </a:rPr>
                <a:t>x</a:t>
              </a:r>
              <a:r>
                <a:rPr lang="es-ES" sz="2000" dirty="0">
                  <a:solidFill>
                    <a:srgbClr val="000000"/>
                  </a:solidFill>
                  <a:latin typeface="Courier New"/>
                </a:rPr>
                <a:t>:=x-y; y:=y-x </a:t>
              </a:r>
              <a:r>
                <a:rPr lang="es-ES" sz="2000" b="1" dirty="0">
                  <a:solidFill>
                    <a:srgbClr val="000000"/>
                  </a:solidFill>
                  <a:latin typeface="Courier New"/>
                </a:rPr>
                <a:t>end</a:t>
              </a:r>
              <a:r>
                <a:rPr lang="es-ES" sz="2000" dirty="0">
                  <a:solidFill>
                    <a:srgbClr val="000000"/>
                  </a:solidFill>
                  <a:latin typeface="Courier New"/>
                </a:rPr>
                <a:t>;</a:t>
              </a:r>
              <a:endParaRPr lang="ru-RU" sz="2000" dirty="0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896036" y="3644870"/>
              <a:ext cx="2304256" cy="300085"/>
            </a:xfrm>
            <a:prstGeom prst="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896036" y="4264974"/>
              <a:ext cx="2304256" cy="300085"/>
            </a:xfrm>
            <a:prstGeom prst="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363587" y="2230356"/>
            <a:ext cx="7916825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Courier New"/>
              </a:rPr>
              <a:t>begin </a:t>
            </a:r>
            <a:r>
              <a:rPr lang="en-US" sz="2400" dirty="0">
                <a:solidFill>
                  <a:srgbClr val="000000"/>
                </a:solidFill>
                <a:latin typeface="Courier New"/>
              </a:rPr>
              <a:t>&lt;</a:t>
            </a:r>
            <a:r>
              <a:rPr lang="ru-RU" sz="2400" dirty="0">
                <a:solidFill>
                  <a:srgbClr val="000000"/>
                </a:solidFill>
                <a:latin typeface="Courier New"/>
              </a:rPr>
              <a:t>последовательность операторов&gt; </a:t>
            </a:r>
            <a:r>
              <a:rPr lang="en-US" sz="24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urier New"/>
              </a:rPr>
              <a:t>;</a:t>
            </a:r>
            <a:endParaRPr lang="ru-RU" sz="2400" dirty="0">
              <a:solidFill>
                <a:srgbClr val="000000"/>
              </a:solidFill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4450848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3968" y="1751806"/>
            <a:ext cx="4572000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Vetvlenie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x:=x*y;</a:t>
            </a:r>
          </a:p>
          <a:p>
            <a:r>
              <a:rPr lang="es-ES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x&gt;y*y </a:t>
            </a:r>
            <a:r>
              <a:rPr lang="es-ES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y:=x+y;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y&gt;x-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then</a:t>
            </a:r>
          </a:p>
          <a:p>
            <a:r>
              <a:rPr lang="es-ES" b="1" dirty="0">
                <a:solidFill>
                  <a:srgbClr val="000000"/>
                </a:solidFill>
                <a:latin typeface="Courier New"/>
              </a:rPr>
              <a:t>   begin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y:=y-x; x:=x-y </a:t>
            </a:r>
            <a:r>
              <a:rPr lang="es-ES" b="1" dirty="0">
                <a:solidFill>
                  <a:srgbClr val="000000"/>
                </a:solidFill>
                <a:latin typeface="Courier New"/>
              </a:rPr>
              <a:t>end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else</a:t>
            </a:r>
          </a:p>
          <a:p>
            <a:r>
              <a:rPr lang="es-ES" b="1" dirty="0">
                <a:solidFill>
                  <a:srgbClr val="000000"/>
                </a:solidFill>
                <a:latin typeface="Courier New"/>
              </a:rPr>
              <a:t>   begin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x:=x-y; y:=y-x </a:t>
            </a:r>
            <a:r>
              <a:rPr lang="es-E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s-ES" dirty="0">
                <a:solidFill>
                  <a:srgbClr val="000000"/>
                </a:solidFill>
                <a:latin typeface="Courier New"/>
              </a:rPr>
              <a:t>writeln (</a:t>
            </a:r>
            <a:r>
              <a:rPr lang="es-ES" dirty="0">
                <a:solidFill>
                  <a:srgbClr val="0000FF"/>
                </a:solidFill>
                <a:latin typeface="Courier New"/>
              </a:rPr>
              <a:t>'x='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, x, </a:t>
            </a:r>
            <a:r>
              <a:rPr lang="es-ES" dirty="0">
                <a:solidFill>
                  <a:srgbClr val="0000FF"/>
                </a:solidFill>
                <a:latin typeface="Courier New"/>
              </a:rPr>
              <a:t>' y='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, y)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sp>
        <p:nvSpPr>
          <p:cNvPr id="20070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i="1" dirty="0">
                <a:solidFill>
                  <a:srgbClr val="330066"/>
                </a:solidFill>
              </a:rPr>
              <a:t>x</a:t>
            </a:r>
            <a:r>
              <a:rPr lang="en-US" dirty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и </a:t>
            </a:r>
            <a:r>
              <a:rPr lang="en-US" i="1" dirty="0">
                <a:solidFill>
                  <a:srgbClr val="330066"/>
                </a:solidFill>
              </a:rPr>
              <a:t>y</a:t>
            </a:r>
            <a:r>
              <a:rPr lang="ru-RU" dirty="0">
                <a:solidFill>
                  <a:srgbClr val="330066"/>
                </a:solidFill>
              </a:rPr>
              <a:t>. Что появится на экране?</a:t>
            </a:r>
          </a:p>
        </p:txBody>
      </p:sp>
      <p:grpSp>
        <p:nvGrpSpPr>
          <p:cNvPr id="200788" name="Group 84"/>
          <p:cNvGrpSpPr>
            <a:grpSpLocks/>
          </p:cNvGrpSpPr>
          <p:nvPr/>
        </p:nvGrpSpPr>
        <p:grpSpPr bwMode="auto">
          <a:xfrm>
            <a:off x="287338" y="1550988"/>
            <a:ext cx="3236912" cy="4857750"/>
            <a:chOff x="584" y="977"/>
            <a:chExt cx="2039" cy="3060"/>
          </a:xfrm>
        </p:grpSpPr>
        <p:sp>
          <p:nvSpPr>
            <p:cNvPr id="200752" name="AutoShape 48"/>
            <p:cNvSpPr>
              <a:spLocks noChangeAspect="1" noChangeArrowheads="1"/>
            </p:cNvSpPr>
            <p:nvPr/>
          </p:nvSpPr>
          <p:spPr bwMode="auto">
            <a:xfrm>
              <a:off x="1347" y="977"/>
              <a:ext cx="592" cy="1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solidFill>
                    <a:srgbClr val="000000"/>
                  </a:solidFill>
                </a:rPr>
                <a:t>начало</a:t>
              </a:r>
            </a:p>
          </p:txBody>
        </p:sp>
        <p:sp>
          <p:nvSpPr>
            <p:cNvPr id="200753" name="AutoShape 49"/>
            <p:cNvSpPr>
              <a:spLocks noChangeAspect="1" noChangeArrowheads="1"/>
            </p:cNvSpPr>
            <p:nvPr/>
          </p:nvSpPr>
          <p:spPr bwMode="auto">
            <a:xfrm>
              <a:off x="1197" y="1268"/>
              <a:ext cx="889" cy="233"/>
            </a:xfrm>
            <a:prstGeom prst="parallelogram">
              <a:avLst>
                <a:gd name="adj" fmla="val 95386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solidFill>
                    <a:srgbClr val="000000"/>
                  </a:solidFill>
                </a:rPr>
                <a:t>ввод</a:t>
              </a:r>
              <a:r>
                <a:rPr lang="ru-RU" sz="16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x,</a:t>
              </a:r>
              <a:r>
                <a:rPr lang="ru-RU" sz="16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ru-RU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0754" name="AutoShape 50"/>
            <p:cNvSpPr>
              <a:spLocks noChangeAspect="1" noChangeArrowheads="1"/>
            </p:cNvSpPr>
            <p:nvPr/>
          </p:nvSpPr>
          <p:spPr bwMode="auto">
            <a:xfrm>
              <a:off x="1097" y="3513"/>
              <a:ext cx="1052" cy="233"/>
            </a:xfrm>
            <a:prstGeom prst="parallelogram">
              <a:avLst>
                <a:gd name="adj" fmla="val 112876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solidFill>
                    <a:srgbClr val="000000"/>
                  </a:solidFill>
                </a:rPr>
                <a:t>вывод</a:t>
              </a:r>
              <a:r>
                <a:rPr lang="ru-RU" sz="16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x,</a:t>
              </a:r>
              <a:r>
                <a:rPr lang="ru-RU" sz="16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ru-RU" sz="1600" i="1">
                <a:solidFill>
                  <a:srgbClr val="000000"/>
                </a:solidFill>
              </a:endParaRPr>
            </a:p>
          </p:txBody>
        </p:sp>
        <p:sp>
          <p:nvSpPr>
            <p:cNvPr id="200755" name="Rectangle 51"/>
            <p:cNvSpPr>
              <a:spLocks noChangeAspect="1" noChangeArrowheads="1"/>
            </p:cNvSpPr>
            <p:nvPr/>
          </p:nvSpPr>
          <p:spPr bwMode="auto">
            <a:xfrm>
              <a:off x="1261" y="1618"/>
              <a:ext cx="757" cy="175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 := x </a:t>
              </a:r>
              <a:r>
                <a:rPr lang="ru-RU" sz="1600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∙</a:t>
              </a:r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 y</a:t>
              </a:r>
              <a:endParaRPr lang="ru-RU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0756" name="AutoShape 52"/>
            <p:cNvSpPr>
              <a:spLocks noChangeAspect="1" noChangeArrowheads="1"/>
            </p:cNvSpPr>
            <p:nvPr/>
          </p:nvSpPr>
          <p:spPr bwMode="auto">
            <a:xfrm>
              <a:off x="1131" y="1909"/>
              <a:ext cx="1020" cy="291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 &gt; y</a:t>
              </a:r>
              <a:r>
                <a:rPr lang="en-US" sz="1600" i="1" baseline="300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ru-RU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0757" name="AutoShape 53"/>
            <p:cNvSpPr>
              <a:spLocks noChangeAspect="1" noChangeArrowheads="1"/>
            </p:cNvSpPr>
            <p:nvPr/>
          </p:nvSpPr>
          <p:spPr bwMode="auto">
            <a:xfrm>
              <a:off x="1097" y="2578"/>
              <a:ext cx="1020" cy="291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 &gt; x</a:t>
              </a:r>
              <a:r>
                <a:rPr lang="ru-RU" sz="16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-</a:t>
              </a:r>
              <a:r>
                <a:rPr lang="ru-RU" sz="16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ru-RU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0758" name="Rectangle 54"/>
            <p:cNvSpPr>
              <a:spLocks noChangeAspect="1" noChangeArrowheads="1"/>
            </p:cNvSpPr>
            <p:nvPr/>
          </p:nvSpPr>
          <p:spPr bwMode="auto">
            <a:xfrm>
              <a:off x="626" y="2200"/>
              <a:ext cx="757" cy="17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 := x + y</a:t>
              </a:r>
              <a:endParaRPr lang="ru-RU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0759" name="Rectangle 55"/>
            <p:cNvSpPr>
              <a:spLocks noChangeAspect="1" noChangeArrowheads="1"/>
            </p:cNvSpPr>
            <p:nvPr/>
          </p:nvSpPr>
          <p:spPr bwMode="auto">
            <a:xfrm>
              <a:off x="584" y="2869"/>
              <a:ext cx="757" cy="175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 := y - x</a:t>
              </a:r>
              <a:endParaRPr lang="ru-RU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0760" name="Rectangle 56"/>
            <p:cNvSpPr>
              <a:spLocks noChangeAspect="1" noChangeArrowheads="1"/>
            </p:cNvSpPr>
            <p:nvPr/>
          </p:nvSpPr>
          <p:spPr bwMode="auto">
            <a:xfrm>
              <a:off x="588" y="3161"/>
              <a:ext cx="757" cy="175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 := x - y</a:t>
              </a:r>
              <a:endParaRPr lang="ru-RU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0761" name="AutoShape 57"/>
            <p:cNvSpPr>
              <a:spLocks noChangeAspect="1" noChangeArrowheads="1"/>
            </p:cNvSpPr>
            <p:nvPr/>
          </p:nvSpPr>
          <p:spPr bwMode="auto">
            <a:xfrm>
              <a:off x="1327" y="3862"/>
              <a:ext cx="592" cy="1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solidFill>
                    <a:srgbClr val="000000"/>
                  </a:solidFill>
                </a:rPr>
                <a:t>конец</a:t>
              </a:r>
            </a:p>
          </p:txBody>
        </p:sp>
        <p:sp>
          <p:nvSpPr>
            <p:cNvPr id="200762" name="Rectangle 58"/>
            <p:cNvSpPr>
              <a:spLocks noChangeAspect="1" noChangeArrowheads="1"/>
            </p:cNvSpPr>
            <p:nvPr/>
          </p:nvSpPr>
          <p:spPr bwMode="auto">
            <a:xfrm>
              <a:off x="1866" y="3161"/>
              <a:ext cx="757" cy="175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 := y - x</a:t>
              </a:r>
              <a:endParaRPr lang="ru-RU" sz="1600" i="1">
                <a:solidFill>
                  <a:srgbClr val="000000"/>
                </a:solidFill>
              </a:endParaRPr>
            </a:p>
          </p:txBody>
        </p:sp>
        <p:sp>
          <p:nvSpPr>
            <p:cNvPr id="200763" name="Rectangle 59"/>
            <p:cNvSpPr>
              <a:spLocks noChangeAspect="1" noChangeArrowheads="1"/>
            </p:cNvSpPr>
            <p:nvPr/>
          </p:nvSpPr>
          <p:spPr bwMode="auto">
            <a:xfrm>
              <a:off x="1866" y="2869"/>
              <a:ext cx="757" cy="175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 := x - y</a:t>
              </a:r>
              <a:endParaRPr lang="ru-RU" sz="1600" i="1">
                <a:solidFill>
                  <a:srgbClr val="000000"/>
                </a:solidFill>
              </a:endParaRPr>
            </a:p>
          </p:txBody>
        </p:sp>
        <p:sp>
          <p:nvSpPr>
            <p:cNvPr id="200764" name="Line 60"/>
            <p:cNvSpPr>
              <a:spLocks noChangeAspect="1" noChangeShapeType="1"/>
            </p:cNvSpPr>
            <p:nvPr/>
          </p:nvSpPr>
          <p:spPr bwMode="auto">
            <a:xfrm>
              <a:off x="1643" y="1152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65" name="Line 61"/>
            <p:cNvSpPr>
              <a:spLocks noChangeAspect="1" noChangeShapeType="1"/>
            </p:cNvSpPr>
            <p:nvPr/>
          </p:nvSpPr>
          <p:spPr bwMode="auto">
            <a:xfrm>
              <a:off x="1643" y="1501"/>
              <a:ext cx="0" cy="1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66" name="Line 62"/>
            <p:cNvSpPr>
              <a:spLocks noChangeAspect="1" noChangeShapeType="1"/>
            </p:cNvSpPr>
            <p:nvPr/>
          </p:nvSpPr>
          <p:spPr bwMode="auto">
            <a:xfrm>
              <a:off x="1643" y="1793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67" name="Freeform 63"/>
            <p:cNvSpPr>
              <a:spLocks noChangeAspect="1"/>
            </p:cNvSpPr>
            <p:nvPr/>
          </p:nvSpPr>
          <p:spPr bwMode="auto">
            <a:xfrm>
              <a:off x="1000" y="2054"/>
              <a:ext cx="131" cy="146"/>
            </a:xfrm>
            <a:custGeom>
              <a:avLst/>
              <a:gdLst>
                <a:gd name="T0" fmla="*/ 228 w 228"/>
                <a:gd name="T1" fmla="*/ 0 h 285"/>
                <a:gd name="T2" fmla="*/ 0 w 228"/>
                <a:gd name="T3" fmla="*/ 0 h 285"/>
                <a:gd name="T4" fmla="*/ 0 w 228"/>
                <a:gd name="T5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68" name="Freeform 64"/>
            <p:cNvSpPr>
              <a:spLocks noChangeAspect="1"/>
            </p:cNvSpPr>
            <p:nvPr/>
          </p:nvSpPr>
          <p:spPr bwMode="auto">
            <a:xfrm flipH="1">
              <a:off x="2117" y="2724"/>
              <a:ext cx="131" cy="145"/>
            </a:xfrm>
            <a:custGeom>
              <a:avLst/>
              <a:gdLst>
                <a:gd name="T0" fmla="*/ 228 w 228"/>
                <a:gd name="T1" fmla="*/ 0 h 285"/>
                <a:gd name="T2" fmla="*/ 0 w 228"/>
                <a:gd name="T3" fmla="*/ 0 h 285"/>
                <a:gd name="T4" fmla="*/ 0 w 228"/>
                <a:gd name="T5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69" name="Freeform 65"/>
            <p:cNvSpPr>
              <a:spLocks noChangeAspect="1"/>
            </p:cNvSpPr>
            <p:nvPr/>
          </p:nvSpPr>
          <p:spPr bwMode="auto">
            <a:xfrm>
              <a:off x="1000" y="2054"/>
              <a:ext cx="1250" cy="408"/>
            </a:xfrm>
            <a:custGeom>
              <a:avLst/>
              <a:gdLst>
                <a:gd name="T0" fmla="*/ 1995 w 2166"/>
                <a:gd name="T1" fmla="*/ 0 h 798"/>
                <a:gd name="T2" fmla="*/ 2166 w 2166"/>
                <a:gd name="T3" fmla="*/ 0 h 798"/>
                <a:gd name="T4" fmla="*/ 2166 w 2166"/>
                <a:gd name="T5" fmla="*/ 798 h 798"/>
                <a:gd name="T6" fmla="*/ 0 w 2166"/>
                <a:gd name="T7" fmla="*/ 798 h 798"/>
                <a:gd name="T8" fmla="*/ 0 w 2166"/>
                <a:gd name="T9" fmla="*/ 627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66" h="798">
                  <a:moveTo>
                    <a:pt x="1995" y="0"/>
                  </a:moveTo>
                  <a:lnTo>
                    <a:pt x="2166" y="0"/>
                  </a:lnTo>
                  <a:lnTo>
                    <a:pt x="2166" y="798"/>
                  </a:lnTo>
                  <a:lnTo>
                    <a:pt x="0" y="798"/>
                  </a:lnTo>
                  <a:lnTo>
                    <a:pt x="0" y="627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70" name="Line 66"/>
            <p:cNvSpPr>
              <a:spLocks noChangeAspect="1" noChangeShapeType="1"/>
            </p:cNvSpPr>
            <p:nvPr/>
          </p:nvSpPr>
          <p:spPr bwMode="auto">
            <a:xfrm>
              <a:off x="1610" y="2462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71" name="Freeform 67"/>
            <p:cNvSpPr>
              <a:spLocks noChangeAspect="1"/>
            </p:cNvSpPr>
            <p:nvPr/>
          </p:nvSpPr>
          <p:spPr bwMode="auto">
            <a:xfrm>
              <a:off x="965" y="2724"/>
              <a:ext cx="132" cy="145"/>
            </a:xfrm>
            <a:custGeom>
              <a:avLst/>
              <a:gdLst>
                <a:gd name="T0" fmla="*/ 228 w 228"/>
                <a:gd name="T1" fmla="*/ 0 h 285"/>
                <a:gd name="T2" fmla="*/ 0 w 228"/>
                <a:gd name="T3" fmla="*/ 0 h 285"/>
                <a:gd name="T4" fmla="*/ 0 w 228"/>
                <a:gd name="T5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72" name="Line 68"/>
            <p:cNvSpPr>
              <a:spLocks noChangeAspect="1" noChangeShapeType="1"/>
            </p:cNvSpPr>
            <p:nvPr/>
          </p:nvSpPr>
          <p:spPr bwMode="auto">
            <a:xfrm>
              <a:off x="965" y="3044"/>
              <a:ext cx="0" cy="1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73" name="Line 69"/>
            <p:cNvSpPr>
              <a:spLocks noChangeAspect="1" noChangeShapeType="1"/>
            </p:cNvSpPr>
            <p:nvPr/>
          </p:nvSpPr>
          <p:spPr bwMode="auto">
            <a:xfrm>
              <a:off x="2248" y="3044"/>
              <a:ext cx="0" cy="1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74" name="Freeform 70"/>
            <p:cNvSpPr>
              <a:spLocks noChangeAspect="1"/>
            </p:cNvSpPr>
            <p:nvPr/>
          </p:nvSpPr>
          <p:spPr bwMode="auto">
            <a:xfrm>
              <a:off x="965" y="3336"/>
              <a:ext cx="1283" cy="58"/>
            </a:xfrm>
            <a:custGeom>
              <a:avLst/>
              <a:gdLst>
                <a:gd name="T0" fmla="*/ 0 w 2223"/>
                <a:gd name="T1" fmla="*/ 0 h 114"/>
                <a:gd name="T2" fmla="*/ 0 w 2223"/>
                <a:gd name="T3" fmla="*/ 114 h 114"/>
                <a:gd name="T4" fmla="*/ 2223 w 2223"/>
                <a:gd name="T5" fmla="*/ 114 h 114"/>
                <a:gd name="T6" fmla="*/ 2223 w 2223"/>
                <a:gd name="T7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23" h="114">
                  <a:moveTo>
                    <a:pt x="0" y="0"/>
                  </a:moveTo>
                  <a:lnTo>
                    <a:pt x="0" y="114"/>
                  </a:lnTo>
                  <a:lnTo>
                    <a:pt x="2223" y="114"/>
                  </a:lnTo>
                  <a:lnTo>
                    <a:pt x="2223" y="0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75" name="Line 71"/>
            <p:cNvSpPr>
              <a:spLocks noChangeAspect="1" noChangeShapeType="1"/>
            </p:cNvSpPr>
            <p:nvPr/>
          </p:nvSpPr>
          <p:spPr bwMode="auto">
            <a:xfrm>
              <a:off x="1623" y="3394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76" name="Line 72"/>
            <p:cNvSpPr>
              <a:spLocks noChangeAspect="1" noChangeShapeType="1"/>
            </p:cNvSpPr>
            <p:nvPr/>
          </p:nvSpPr>
          <p:spPr bwMode="auto">
            <a:xfrm>
              <a:off x="1623" y="3746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77" name="Text Box 73"/>
            <p:cNvSpPr txBox="1">
              <a:spLocks noChangeAspect="1" noChangeArrowheads="1"/>
            </p:cNvSpPr>
            <p:nvPr/>
          </p:nvSpPr>
          <p:spPr bwMode="auto">
            <a:xfrm>
              <a:off x="886" y="1917"/>
              <a:ext cx="296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sz="1200" dirty="0">
                  <a:solidFill>
                    <a:srgbClr val="000000"/>
                  </a:solidFill>
                </a:rPr>
                <a:t>да</a:t>
              </a:r>
            </a:p>
          </p:txBody>
        </p:sp>
        <p:sp>
          <p:nvSpPr>
            <p:cNvPr id="200778" name="Text Box 74"/>
            <p:cNvSpPr txBox="1">
              <a:spLocks noChangeAspect="1" noChangeArrowheads="1"/>
            </p:cNvSpPr>
            <p:nvPr/>
          </p:nvSpPr>
          <p:spPr bwMode="auto">
            <a:xfrm>
              <a:off x="2071" y="1917"/>
              <a:ext cx="296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sz="1200" dirty="0">
                  <a:solidFill>
                    <a:srgbClr val="000000"/>
                  </a:solidFill>
                </a:rPr>
                <a:t>нет</a:t>
              </a:r>
            </a:p>
          </p:txBody>
        </p:sp>
        <p:sp>
          <p:nvSpPr>
            <p:cNvPr id="200779" name="Text Box 75"/>
            <p:cNvSpPr txBox="1">
              <a:spLocks noChangeAspect="1" noChangeArrowheads="1"/>
            </p:cNvSpPr>
            <p:nvPr/>
          </p:nvSpPr>
          <p:spPr bwMode="auto">
            <a:xfrm>
              <a:off x="899" y="2597"/>
              <a:ext cx="296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sz="1200" dirty="0">
                  <a:solidFill>
                    <a:srgbClr val="000000"/>
                  </a:solidFill>
                </a:rPr>
                <a:t>да</a:t>
              </a:r>
            </a:p>
          </p:txBody>
        </p:sp>
        <p:sp>
          <p:nvSpPr>
            <p:cNvPr id="200780" name="Text Box 76"/>
            <p:cNvSpPr txBox="1">
              <a:spLocks noChangeAspect="1" noChangeArrowheads="1"/>
            </p:cNvSpPr>
            <p:nvPr/>
          </p:nvSpPr>
          <p:spPr bwMode="auto">
            <a:xfrm>
              <a:off x="2084" y="2597"/>
              <a:ext cx="296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sz="1200" dirty="0">
                  <a:solidFill>
                    <a:srgbClr val="000000"/>
                  </a:solidFill>
                </a:rPr>
                <a:t>нет</a:t>
              </a:r>
            </a:p>
          </p:txBody>
        </p:sp>
      </p:grpSp>
      <p:grpSp>
        <p:nvGrpSpPr>
          <p:cNvPr id="200819" name="Group 115"/>
          <p:cNvGrpSpPr>
            <a:grpSpLocks/>
          </p:cNvGrpSpPr>
          <p:nvPr/>
        </p:nvGrpSpPr>
        <p:grpSpPr bwMode="auto">
          <a:xfrm>
            <a:off x="1547813" y="2198688"/>
            <a:ext cx="4787900" cy="3570288"/>
            <a:chOff x="975" y="1385"/>
            <a:chExt cx="3016" cy="2249"/>
          </a:xfrm>
        </p:grpSpPr>
        <p:grpSp>
          <p:nvGrpSpPr>
            <p:cNvPr id="200818" name="Group 114"/>
            <p:cNvGrpSpPr>
              <a:grpSpLocks/>
            </p:cNvGrpSpPr>
            <p:nvPr/>
          </p:nvGrpSpPr>
          <p:grpSpPr bwMode="auto">
            <a:xfrm>
              <a:off x="1615" y="1385"/>
              <a:ext cx="1175" cy="572"/>
              <a:chOff x="1615" y="1385"/>
              <a:chExt cx="1175" cy="572"/>
            </a:xfrm>
          </p:grpSpPr>
          <p:sp>
            <p:nvSpPr>
              <p:cNvPr id="200790" name="AutoShape 86"/>
              <p:cNvSpPr>
                <a:spLocks/>
              </p:cNvSpPr>
              <p:nvPr/>
            </p:nvSpPr>
            <p:spPr bwMode="auto">
              <a:xfrm>
                <a:off x="2699" y="1684"/>
                <a:ext cx="91" cy="273"/>
              </a:xfrm>
              <a:prstGeom prst="leftBrace">
                <a:avLst>
                  <a:gd name="adj1" fmla="val 25000"/>
                  <a:gd name="adj2" fmla="val 50000"/>
                </a:avLst>
              </a:prstGeom>
              <a:noFill/>
              <a:ln w="12700">
                <a:solidFill>
                  <a:srgbClr val="008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00791" name="Line 87"/>
              <p:cNvSpPr>
                <a:spLocks noChangeShapeType="1"/>
              </p:cNvSpPr>
              <p:nvPr/>
            </p:nvSpPr>
            <p:spPr bwMode="auto">
              <a:xfrm>
                <a:off x="1615" y="1385"/>
                <a:ext cx="1084" cy="435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00792" name="Line 88"/>
            <p:cNvSpPr>
              <a:spLocks noChangeShapeType="1"/>
            </p:cNvSpPr>
            <p:nvPr/>
          </p:nvSpPr>
          <p:spPr bwMode="auto">
            <a:xfrm>
              <a:off x="1668" y="1706"/>
              <a:ext cx="1076" cy="349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93" name="Line 89"/>
            <p:cNvSpPr>
              <a:spLocks noChangeShapeType="1"/>
            </p:cNvSpPr>
            <p:nvPr/>
          </p:nvSpPr>
          <p:spPr bwMode="auto">
            <a:xfrm>
              <a:off x="1463" y="2055"/>
              <a:ext cx="1281" cy="203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94" name="Line 90"/>
            <p:cNvSpPr>
              <a:spLocks noChangeShapeType="1"/>
            </p:cNvSpPr>
            <p:nvPr/>
          </p:nvSpPr>
          <p:spPr bwMode="auto">
            <a:xfrm>
              <a:off x="1020" y="2287"/>
              <a:ext cx="2971" cy="54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0796" name="Line 92"/>
            <p:cNvSpPr>
              <a:spLocks noChangeShapeType="1"/>
            </p:cNvSpPr>
            <p:nvPr/>
          </p:nvSpPr>
          <p:spPr bwMode="auto">
            <a:xfrm flipV="1">
              <a:off x="1463" y="2455"/>
              <a:ext cx="1281" cy="229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200817" name="Group 113"/>
            <p:cNvGrpSpPr>
              <a:grpSpLocks/>
            </p:cNvGrpSpPr>
            <p:nvPr/>
          </p:nvGrpSpPr>
          <p:grpSpPr bwMode="auto">
            <a:xfrm>
              <a:off x="975" y="2597"/>
              <a:ext cx="2018" cy="742"/>
              <a:chOff x="975" y="2597"/>
              <a:chExt cx="2018" cy="742"/>
            </a:xfrm>
          </p:grpSpPr>
          <p:sp>
            <p:nvSpPr>
              <p:cNvPr id="200798" name="AutoShape 94"/>
              <p:cNvSpPr>
                <a:spLocks/>
              </p:cNvSpPr>
              <p:nvPr/>
            </p:nvSpPr>
            <p:spPr bwMode="auto">
              <a:xfrm>
                <a:off x="975" y="2863"/>
                <a:ext cx="91" cy="476"/>
              </a:xfrm>
              <a:prstGeom prst="rightBrace">
                <a:avLst>
                  <a:gd name="adj1" fmla="val 43590"/>
                  <a:gd name="adj2" fmla="val 50000"/>
                </a:avLst>
              </a:prstGeom>
              <a:noFill/>
              <a:ln w="12700">
                <a:solidFill>
                  <a:srgbClr val="008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00802" name="Line 98"/>
              <p:cNvSpPr>
                <a:spLocks noChangeShapeType="1"/>
              </p:cNvSpPr>
              <p:nvPr/>
            </p:nvSpPr>
            <p:spPr bwMode="auto">
              <a:xfrm flipV="1">
                <a:off x="1066" y="2597"/>
                <a:ext cx="1927" cy="493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00816" name="Group 112"/>
            <p:cNvGrpSpPr>
              <a:grpSpLocks/>
            </p:cNvGrpSpPr>
            <p:nvPr/>
          </p:nvGrpSpPr>
          <p:grpSpPr bwMode="auto">
            <a:xfrm>
              <a:off x="2268" y="2863"/>
              <a:ext cx="725" cy="476"/>
              <a:chOff x="2268" y="2863"/>
              <a:chExt cx="725" cy="476"/>
            </a:xfrm>
          </p:grpSpPr>
          <p:sp>
            <p:nvSpPr>
              <p:cNvPr id="200799" name="AutoShape 95"/>
              <p:cNvSpPr>
                <a:spLocks/>
              </p:cNvSpPr>
              <p:nvPr/>
            </p:nvSpPr>
            <p:spPr bwMode="auto">
              <a:xfrm>
                <a:off x="2268" y="2863"/>
                <a:ext cx="68" cy="476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12700">
                <a:solidFill>
                  <a:srgbClr val="008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00803" name="Line 99"/>
              <p:cNvSpPr>
                <a:spLocks noChangeShapeType="1"/>
              </p:cNvSpPr>
              <p:nvPr/>
            </p:nvSpPr>
            <p:spPr bwMode="auto">
              <a:xfrm flipV="1">
                <a:off x="2336" y="2956"/>
                <a:ext cx="657" cy="157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00806" name="Line 102"/>
            <p:cNvSpPr>
              <a:spLocks noChangeShapeType="1"/>
            </p:cNvSpPr>
            <p:nvPr/>
          </p:nvSpPr>
          <p:spPr bwMode="auto">
            <a:xfrm flipV="1">
              <a:off x="1633" y="3113"/>
              <a:ext cx="1111" cy="521"/>
            </a:xfrm>
            <a:prstGeom prst="line">
              <a:avLst/>
            </a:prstGeom>
            <a:noFill/>
            <a:ln w="12700">
              <a:solidFill>
                <a:srgbClr val="0080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52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ветвлениями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0729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1906" name="Group 1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248029"/>
              </p:ext>
            </p:extLst>
          </p:nvPr>
        </p:nvGraphicFramePr>
        <p:xfrm>
          <a:off x="4824028" y="1665288"/>
          <a:ext cx="4105275" cy="3708400"/>
        </p:xfrm>
        <a:graphic>
          <a:graphicData uri="http://schemas.openxmlformats.org/drawingml/2006/table">
            <a:tbl>
              <a:tblPr/>
              <a:tblGrid>
                <a:gridCol w="684212"/>
                <a:gridCol w="720725"/>
                <a:gridCol w="1331913"/>
                <a:gridCol w="1368425"/>
              </a:tblGrid>
              <a:tr h="406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Проверка условий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x&gt;y</a:t>
                      </a:r>
                      <a:r>
                        <a:rPr kumimoji="0" lang="en-US" sz="24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400" b="0" i="1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y&gt;x-1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1871" name="Text Box 143"/>
          <p:cNvSpPr txBox="1">
            <a:spLocks noChangeArrowheads="1"/>
          </p:cNvSpPr>
          <p:nvPr/>
        </p:nvSpPr>
        <p:spPr bwMode="auto">
          <a:xfrm>
            <a:off x="4825144" y="1160463"/>
            <a:ext cx="19431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u="sng" dirty="0" smtClean="0">
                <a:solidFill>
                  <a:srgbClr val="000000"/>
                </a:solidFill>
              </a:rPr>
              <a:t>1) При </a:t>
            </a:r>
            <a:r>
              <a:rPr lang="en-US" i="1" u="sng" dirty="0">
                <a:solidFill>
                  <a:srgbClr val="000000"/>
                </a:solidFill>
              </a:rPr>
              <a:t>x=2, y=3</a:t>
            </a:r>
            <a:endParaRPr lang="ru-RU" i="1" u="sng" dirty="0">
              <a:solidFill>
                <a:srgbClr val="000000"/>
              </a:solidFill>
            </a:endParaRPr>
          </a:p>
        </p:txBody>
      </p:sp>
      <p:sp>
        <p:nvSpPr>
          <p:cNvPr id="94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i="1" dirty="0">
                <a:solidFill>
                  <a:srgbClr val="330066"/>
                </a:solidFill>
              </a:rPr>
              <a:t>x</a:t>
            </a:r>
            <a:r>
              <a:rPr lang="en-US" dirty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и </a:t>
            </a:r>
            <a:r>
              <a:rPr lang="en-US" i="1" dirty="0">
                <a:solidFill>
                  <a:srgbClr val="330066"/>
                </a:solidFill>
              </a:rPr>
              <a:t>y</a:t>
            </a:r>
            <a:r>
              <a:rPr lang="ru-RU" dirty="0">
                <a:solidFill>
                  <a:srgbClr val="330066"/>
                </a:solidFill>
              </a:rPr>
              <a:t>. Что появится на экране?</a:t>
            </a:r>
          </a:p>
        </p:txBody>
      </p:sp>
      <p:sp>
        <p:nvSpPr>
          <p:cNvPr id="95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ветвлениями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79388" y="1618922"/>
            <a:ext cx="4176588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vetvlenie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x:=x*y;</a:t>
            </a:r>
          </a:p>
          <a:p>
            <a:r>
              <a:rPr lang="es-ES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x&gt;y*y </a:t>
            </a:r>
            <a:r>
              <a:rPr lang="es-ES" b="1" dirty="0">
                <a:solidFill>
                  <a:srgbClr val="000000"/>
                </a:solidFill>
                <a:latin typeface="Courier New"/>
              </a:rPr>
              <a:t>then </a:t>
            </a:r>
            <a:endParaRPr lang="ru-RU" b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s-ES" dirty="0" smtClean="0">
                <a:solidFill>
                  <a:srgbClr val="000000"/>
                </a:solidFill>
                <a:latin typeface="Courier New"/>
              </a:rPr>
              <a:t>y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:=x+y;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y&gt;x-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then</a:t>
            </a:r>
          </a:p>
          <a:p>
            <a:r>
              <a:rPr lang="es-ES" b="1" dirty="0">
                <a:solidFill>
                  <a:srgbClr val="000000"/>
                </a:solidFill>
                <a:latin typeface="Courier New"/>
              </a:rPr>
              <a:t>   begin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y:=y-x; x:=x-y </a:t>
            </a:r>
            <a:r>
              <a:rPr lang="es-ES" b="1" dirty="0">
                <a:solidFill>
                  <a:srgbClr val="000000"/>
                </a:solidFill>
                <a:latin typeface="Courier New"/>
              </a:rPr>
              <a:t>end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else</a:t>
            </a:r>
          </a:p>
          <a:p>
            <a:r>
              <a:rPr lang="es-ES" b="1" dirty="0">
                <a:solidFill>
                  <a:srgbClr val="000000"/>
                </a:solidFill>
                <a:latin typeface="Courier New"/>
              </a:rPr>
              <a:t>   begin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x:=x-y; y:=y-x </a:t>
            </a:r>
            <a:r>
              <a:rPr lang="es-E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s-ES" dirty="0">
                <a:solidFill>
                  <a:srgbClr val="000000"/>
                </a:solidFill>
                <a:latin typeface="Courier New"/>
              </a:rPr>
              <a:t>writeln (</a:t>
            </a:r>
            <a:r>
              <a:rPr lang="es-ES" dirty="0">
                <a:solidFill>
                  <a:srgbClr val="0000FF"/>
                </a:solidFill>
                <a:latin typeface="Courier New"/>
              </a:rPr>
              <a:t>'x='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, x, </a:t>
            </a:r>
            <a:r>
              <a:rPr lang="es-ES" dirty="0">
                <a:solidFill>
                  <a:srgbClr val="0000FF"/>
                </a:solidFill>
                <a:latin typeface="Courier New"/>
              </a:rPr>
              <a:t>' y='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, y)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15366" name="Picture 6" descr="E:\_Папа-админ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53" y="5658631"/>
            <a:ext cx="2474913" cy="97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3152" y="6054675"/>
            <a:ext cx="1727808" cy="180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960960" y="6030344"/>
            <a:ext cx="594816" cy="2043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43453" y="6306703"/>
            <a:ext cx="980175" cy="180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508104" y="5572949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Щелчок – шаг программы</a:t>
            </a:r>
            <a:endParaRPr kumimoji="0" lang="ru-RU" sz="1400" b="0" i="1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</p:txBody>
      </p:sp>
      <p:sp>
        <p:nvSpPr>
          <p:cNvPr id="12" name="Text Box 111"/>
          <p:cNvSpPr txBox="1">
            <a:spLocks noChangeArrowheads="1"/>
          </p:cNvSpPr>
          <p:nvPr/>
        </p:nvSpPr>
        <p:spPr bwMode="auto">
          <a:xfrm>
            <a:off x="4896036" y="2600908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2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3" name="Text Box 111"/>
          <p:cNvSpPr txBox="1">
            <a:spLocks noChangeArrowheads="1"/>
          </p:cNvSpPr>
          <p:nvPr/>
        </p:nvSpPr>
        <p:spPr bwMode="auto">
          <a:xfrm>
            <a:off x="5580112" y="2604778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3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4" name="Text Box 111"/>
          <p:cNvSpPr txBox="1">
            <a:spLocks noChangeArrowheads="1"/>
          </p:cNvSpPr>
          <p:nvPr/>
        </p:nvSpPr>
        <p:spPr bwMode="auto">
          <a:xfrm>
            <a:off x="4894758" y="2604778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-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580112" y="2604778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-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4894758" y="2996952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4894758" y="4221088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3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5614838" y="4617132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6301307" y="3392996"/>
            <a:ext cx="1223021" cy="30777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6&gt;9 (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нет)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7633455" y="3789040"/>
            <a:ext cx="1223021" cy="30777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3&gt;5 (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нет)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2856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5" dur="indefinite"/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mph" presetSubtype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7" dur="indefinite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1" dur="indefinite"/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9" dur="indefinite"/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E:\_Папа-админ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658631"/>
            <a:ext cx="2458218" cy="986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1906" name="Group 1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811111"/>
              </p:ext>
            </p:extLst>
          </p:nvPr>
        </p:nvGraphicFramePr>
        <p:xfrm>
          <a:off x="4824028" y="1665288"/>
          <a:ext cx="4105275" cy="3708400"/>
        </p:xfrm>
        <a:graphic>
          <a:graphicData uri="http://schemas.openxmlformats.org/drawingml/2006/table">
            <a:tbl>
              <a:tblPr/>
              <a:tblGrid>
                <a:gridCol w="684212"/>
                <a:gridCol w="720725"/>
                <a:gridCol w="1331913"/>
                <a:gridCol w="1368425"/>
              </a:tblGrid>
              <a:tr h="406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Проверка условий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x&gt;y</a:t>
                      </a:r>
                      <a:r>
                        <a:rPr kumimoji="0" lang="en-US" sz="24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400" b="0" i="1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y&gt;x-1</a:t>
                      </a: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1871" name="Text Box 143"/>
          <p:cNvSpPr txBox="1">
            <a:spLocks noChangeArrowheads="1"/>
          </p:cNvSpPr>
          <p:nvPr/>
        </p:nvSpPr>
        <p:spPr bwMode="auto">
          <a:xfrm>
            <a:off x="4825144" y="1160463"/>
            <a:ext cx="19431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u="sng" dirty="0" smtClean="0">
                <a:solidFill>
                  <a:srgbClr val="000000"/>
                </a:solidFill>
              </a:rPr>
              <a:t>2) При </a:t>
            </a:r>
            <a:r>
              <a:rPr lang="en-US" i="1" u="sng" dirty="0" smtClean="0">
                <a:solidFill>
                  <a:srgbClr val="000000"/>
                </a:solidFill>
              </a:rPr>
              <a:t>x=</a:t>
            </a:r>
            <a:r>
              <a:rPr lang="ru-RU" i="1" u="sng" dirty="0" smtClean="0">
                <a:solidFill>
                  <a:srgbClr val="000000"/>
                </a:solidFill>
              </a:rPr>
              <a:t>3</a:t>
            </a:r>
            <a:r>
              <a:rPr lang="en-US" i="1" u="sng" dirty="0" smtClean="0">
                <a:solidFill>
                  <a:srgbClr val="000000"/>
                </a:solidFill>
              </a:rPr>
              <a:t>, y=</a:t>
            </a:r>
            <a:r>
              <a:rPr lang="ru-RU" i="1" u="sng" dirty="0" smtClean="0">
                <a:solidFill>
                  <a:srgbClr val="000000"/>
                </a:solidFill>
              </a:rPr>
              <a:t>2</a:t>
            </a:r>
            <a:endParaRPr lang="ru-RU" i="1" u="sng" dirty="0">
              <a:solidFill>
                <a:srgbClr val="000000"/>
              </a:solidFill>
            </a:endParaRPr>
          </a:p>
        </p:txBody>
      </p:sp>
      <p:sp>
        <p:nvSpPr>
          <p:cNvPr id="94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i="1" dirty="0">
                <a:solidFill>
                  <a:srgbClr val="330066"/>
                </a:solidFill>
              </a:rPr>
              <a:t>x</a:t>
            </a:r>
            <a:r>
              <a:rPr lang="en-US" dirty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и </a:t>
            </a:r>
            <a:r>
              <a:rPr lang="en-US" i="1" dirty="0">
                <a:solidFill>
                  <a:srgbClr val="330066"/>
                </a:solidFill>
              </a:rPr>
              <a:t>y</a:t>
            </a:r>
            <a:r>
              <a:rPr lang="ru-RU" dirty="0">
                <a:solidFill>
                  <a:srgbClr val="330066"/>
                </a:solidFill>
              </a:rPr>
              <a:t>. Что появится на экране?</a:t>
            </a:r>
          </a:p>
        </p:txBody>
      </p:sp>
      <p:sp>
        <p:nvSpPr>
          <p:cNvPr id="95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ветвлениями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79388" y="1628800"/>
            <a:ext cx="4176588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vetvlenie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x:=x*y;</a:t>
            </a:r>
          </a:p>
          <a:p>
            <a:r>
              <a:rPr lang="es-ES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x&gt;y*y </a:t>
            </a:r>
            <a:r>
              <a:rPr lang="es-ES" b="1" dirty="0">
                <a:solidFill>
                  <a:srgbClr val="000000"/>
                </a:solidFill>
                <a:latin typeface="Courier New"/>
              </a:rPr>
              <a:t>then </a:t>
            </a:r>
            <a:endParaRPr lang="ru-RU" b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s-ES" dirty="0" smtClean="0">
                <a:solidFill>
                  <a:srgbClr val="000000"/>
                </a:solidFill>
                <a:latin typeface="Courier New"/>
              </a:rPr>
              <a:t>y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:=x+y;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y&gt;x-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then</a:t>
            </a:r>
          </a:p>
          <a:p>
            <a:r>
              <a:rPr lang="es-ES" b="1" dirty="0">
                <a:solidFill>
                  <a:srgbClr val="000000"/>
                </a:solidFill>
                <a:latin typeface="Courier New"/>
              </a:rPr>
              <a:t>   begin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y:=y-x; x:=x-y </a:t>
            </a:r>
            <a:r>
              <a:rPr lang="es-ES" b="1" dirty="0">
                <a:solidFill>
                  <a:srgbClr val="000000"/>
                </a:solidFill>
                <a:latin typeface="Courier New"/>
              </a:rPr>
              <a:t>end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else</a:t>
            </a:r>
          </a:p>
          <a:p>
            <a:r>
              <a:rPr lang="es-ES" b="1" dirty="0">
                <a:solidFill>
                  <a:srgbClr val="000000"/>
                </a:solidFill>
                <a:latin typeface="Courier New"/>
              </a:rPr>
              <a:t>   begin 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x:=x-y; y:=y-x </a:t>
            </a:r>
            <a:r>
              <a:rPr lang="es-E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s-ES" dirty="0">
                <a:solidFill>
                  <a:srgbClr val="000000"/>
                </a:solidFill>
                <a:latin typeface="Courier New"/>
              </a:rPr>
              <a:t>writeln (</a:t>
            </a:r>
            <a:r>
              <a:rPr lang="es-ES" dirty="0">
                <a:solidFill>
                  <a:srgbClr val="0000FF"/>
                </a:solidFill>
                <a:latin typeface="Courier New"/>
              </a:rPr>
              <a:t>'x='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, x, </a:t>
            </a:r>
            <a:r>
              <a:rPr lang="es-ES" dirty="0">
                <a:solidFill>
                  <a:srgbClr val="0000FF"/>
                </a:solidFill>
                <a:latin typeface="Courier New"/>
              </a:rPr>
              <a:t>' y='</a:t>
            </a:r>
            <a:r>
              <a:rPr lang="es-ES" dirty="0">
                <a:solidFill>
                  <a:srgbClr val="000000"/>
                </a:solidFill>
                <a:latin typeface="Courier New"/>
              </a:rPr>
              <a:t>, y)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8104" y="5572949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2" name="Text Box 111"/>
          <p:cNvSpPr txBox="1">
            <a:spLocks noChangeArrowheads="1"/>
          </p:cNvSpPr>
          <p:nvPr/>
        </p:nvSpPr>
        <p:spPr bwMode="auto">
          <a:xfrm>
            <a:off x="4896036" y="2600908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3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3" name="Text Box 111"/>
          <p:cNvSpPr txBox="1">
            <a:spLocks noChangeArrowheads="1"/>
          </p:cNvSpPr>
          <p:nvPr/>
        </p:nvSpPr>
        <p:spPr bwMode="auto">
          <a:xfrm>
            <a:off x="5580112" y="2604778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4" name="Text Box 111"/>
          <p:cNvSpPr txBox="1">
            <a:spLocks noChangeArrowheads="1"/>
          </p:cNvSpPr>
          <p:nvPr/>
        </p:nvSpPr>
        <p:spPr bwMode="auto">
          <a:xfrm>
            <a:off x="4894758" y="2604778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-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614838" y="2604778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-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4894758" y="2996952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4894758" y="5017046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5580112" y="4617132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2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6301307" y="3392996"/>
            <a:ext cx="1223021" cy="30777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6&gt;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(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да)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7633455" y="4201343"/>
            <a:ext cx="1223021" cy="30777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>
                <a:solidFill>
                  <a:srgbClr val="000000"/>
                </a:solidFill>
                <a:latin typeface="Arial" charset="0"/>
              </a:rPr>
              <a:t>8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&gt;5 (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да)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1469" y="6061726"/>
            <a:ext cx="1619796" cy="204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894018" y="6065711"/>
            <a:ext cx="594816" cy="2043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41469" y="6304681"/>
            <a:ext cx="980175" cy="180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 Box 111"/>
          <p:cNvSpPr txBox="1">
            <a:spLocks noChangeArrowheads="1"/>
          </p:cNvSpPr>
          <p:nvPr/>
        </p:nvSpPr>
        <p:spPr bwMode="auto">
          <a:xfrm>
            <a:off x="5614838" y="3828914"/>
            <a:ext cx="541338" cy="2841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rgbClr val="000000"/>
                </a:solidFill>
              </a:rPr>
              <a:t>8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76838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5" dur="indefinite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3" dur="indefinite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7" dur="indefinite"/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95" dur="indefinite"/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1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15900" y="404813"/>
            <a:ext cx="7740650" cy="396875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Найти корни данного квадратного уравнения </a:t>
            </a:r>
            <a:r>
              <a:rPr lang="en-US" sz="2000" i="1" dirty="0">
                <a:solidFill>
                  <a:schemeClr val="tx2"/>
                </a:solidFill>
              </a:rPr>
              <a:t>ax</a:t>
            </a:r>
            <a:r>
              <a:rPr lang="en-US" sz="2000" i="1" baseline="30000" dirty="0">
                <a:solidFill>
                  <a:schemeClr val="tx2"/>
                </a:solidFill>
              </a:rPr>
              <a:t>2</a:t>
            </a:r>
            <a:r>
              <a:rPr lang="en-US" sz="2000" i="1" dirty="0">
                <a:solidFill>
                  <a:schemeClr val="tx2"/>
                </a:solidFill>
              </a:rPr>
              <a:t>+bx+c=0</a:t>
            </a:r>
            <a:r>
              <a:rPr lang="ru-RU" sz="2000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7172" name="Group 52"/>
          <p:cNvGrpSpPr>
            <a:grpSpLocks/>
          </p:cNvGrpSpPr>
          <p:nvPr/>
        </p:nvGrpSpPr>
        <p:grpSpPr bwMode="auto">
          <a:xfrm>
            <a:off x="2016125" y="981075"/>
            <a:ext cx="4392613" cy="5219700"/>
            <a:chOff x="1111" y="618"/>
            <a:chExt cx="2767" cy="3288"/>
          </a:xfrm>
        </p:grpSpPr>
        <p:sp>
          <p:nvSpPr>
            <p:cNvPr id="7173" name="AutoShape 6"/>
            <p:cNvSpPr>
              <a:spLocks noChangeArrowheads="1"/>
            </p:cNvSpPr>
            <p:nvPr/>
          </p:nvSpPr>
          <p:spPr bwMode="auto">
            <a:xfrm>
              <a:off x="2228" y="618"/>
              <a:ext cx="605" cy="247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7174" name="AutoShape 7"/>
            <p:cNvSpPr>
              <a:spLocks noChangeArrowheads="1"/>
            </p:cNvSpPr>
            <p:nvPr/>
          </p:nvSpPr>
          <p:spPr bwMode="auto">
            <a:xfrm>
              <a:off x="1940" y="1029"/>
              <a:ext cx="1142" cy="234"/>
            </a:xfrm>
            <a:prstGeom prst="parallelogram">
              <a:avLst>
                <a:gd name="adj" fmla="val 12200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 smtClean="0"/>
                <a:t>ввод </a:t>
              </a:r>
              <a:r>
                <a:rPr lang="ru-RU" sz="1200" dirty="0" smtClean="0"/>
                <a:t> </a:t>
              </a:r>
              <a:r>
                <a:rPr lang="en-US" sz="1600" i="1" dirty="0">
                  <a:latin typeface="Times New Roman" pitchFamily="18" charset="0"/>
                </a:rPr>
                <a:t>a, b, c</a:t>
              </a:r>
              <a:endParaRPr lang="ru-RU" sz="1600" i="1" dirty="0">
                <a:latin typeface="Times New Roman" pitchFamily="18" charset="0"/>
              </a:endParaRPr>
            </a:p>
          </p:txBody>
        </p:sp>
        <p:sp>
          <p:nvSpPr>
            <p:cNvPr id="7175" name="AutoShape 8"/>
            <p:cNvSpPr>
              <a:spLocks noChangeArrowheads="1"/>
            </p:cNvSpPr>
            <p:nvPr/>
          </p:nvSpPr>
          <p:spPr bwMode="auto">
            <a:xfrm>
              <a:off x="1111" y="2274"/>
              <a:ext cx="1295" cy="261"/>
            </a:xfrm>
            <a:prstGeom prst="parallelogram">
              <a:avLst>
                <a:gd name="adj" fmla="val 124042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300"/>
                <a:t>«Корней нет»</a:t>
              </a:r>
            </a:p>
          </p:txBody>
        </p:sp>
        <p:sp>
          <p:nvSpPr>
            <p:cNvPr id="7176" name="AutoShape 10"/>
            <p:cNvSpPr>
              <a:spLocks noChangeArrowheads="1"/>
            </p:cNvSpPr>
            <p:nvPr/>
          </p:nvSpPr>
          <p:spPr bwMode="auto">
            <a:xfrm>
              <a:off x="2069" y="1838"/>
              <a:ext cx="892" cy="338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i="1" dirty="0">
                  <a:latin typeface="Times New Roman" pitchFamily="18" charset="0"/>
                </a:rPr>
                <a:t>d&lt;0</a:t>
              </a:r>
              <a:endParaRPr lang="ru-RU" sz="1600" i="1" dirty="0">
                <a:latin typeface="Times New Roman" pitchFamily="18" charset="0"/>
              </a:endParaRPr>
            </a:p>
          </p:txBody>
        </p:sp>
        <p:sp>
          <p:nvSpPr>
            <p:cNvPr id="7177" name="AutoShape 15"/>
            <p:cNvSpPr>
              <a:spLocks noChangeArrowheads="1"/>
            </p:cNvSpPr>
            <p:nvPr/>
          </p:nvSpPr>
          <p:spPr bwMode="auto">
            <a:xfrm>
              <a:off x="2203" y="3659"/>
              <a:ext cx="605" cy="247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7178" name="Line 18"/>
            <p:cNvSpPr>
              <a:spLocks noChangeShapeType="1"/>
            </p:cNvSpPr>
            <p:nvPr/>
          </p:nvSpPr>
          <p:spPr bwMode="auto">
            <a:xfrm>
              <a:off x="2516" y="865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79" name="Line 19"/>
            <p:cNvSpPr>
              <a:spLocks noChangeShapeType="1"/>
            </p:cNvSpPr>
            <p:nvPr/>
          </p:nvSpPr>
          <p:spPr bwMode="auto">
            <a:xfrm>
              <a:off x="2516" y="1257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80" name="Line 20"/>
            <p:cNvSpPr>
              <a:spLocks noChangeShapeType="1"/>
            </p:cNvSpPr>
            <p:nvPr/>
          </p:nvSpPr>
          <p:spPr bwMode="auto">
            <a:xfrm>
              <a:off x="2516" y="1670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81" name="Freeform 21"/>
            <p:cNvSpPr>
              <a:spLocks/>
            </p:cNvSpPr>
            <p:nvPr/>
          </p:nvSpPr>
          <p:spPr bwMode="auto">
            <a:xfrm>
              <a:off x="1771" y="2007"/>
              <a:ext cx="296" cy="267"/>
            </a:xfrm>
            <a:custGeom>
              <a:avLst/>
              <a:gdLst>
                <a:gd name="T0" fmla="*/ 499 w 228"/>
                <a:gd name="T1" fmla="*/ 0 h 285"/>
                <a:gd name="T2" fmla="*/ 0 w 228"/>
                <a:gd name="T3" fmla="*/ 0 h 285"/>
                <a:gd name="T4" fmla="*/ 0 w 228"/>
                <a:gd name="T5" fmla="*/ 234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82" name="Freeform 22"/>
            <p:cNvSpPr>
              <a:spLocks/>
            </p:cNvSpPr>
            <p:nvPr/>
          </p:nvSpPr>
          <p:spPr bwMode="auto">
            <a:xfrm flipH="1">
              <a:off x="2960" y="2004"/>
              <a:ext cx="309" cy="270"/>
            </a:xfrm>
            <a:custGeom>
              <a:avLst/>
              <a:gdLst>
                <a:gd name="T0" fmla="*/ 568 w 228"/>
                <a:gd name="T1" fmla="*/ 0 h 285"/>
                <a:gd name="T2" fmla="*/ 0 w 228"/>
                <a:gd name="T3" fmla="*/ 0 h 285"/>
                <a:gd name="T4" fmla="*/ 0 w 228"/>
                <a:gd name="T5" fmla="*/ 243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83" name="Line 27"/>
            <p:cNvSpPr>
              <a:spLocks noChangeShapeType="1"/>
            </p:cNvSpPr>
            <p:nvPr/>
          </p:nvSpPr>
          <p:spPr bwMode="auto">
            <a:xfrm>
              <a:off x="3269" y="252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84" name="Line 29"/>
            <p:cNvSpPr>
              <a:spLocks noChangeShapeType="1"/>
            </p:cNvSpPr>
            <p:nvPr/>
          </p:nvSpPr>
          <p:spPr bwMode="auto">
            <a:xfrm>
              <a:off x="2508" y="349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85" name="Text Box 31"/>
            <p:cNvSpPr txBox="1">
              <a:spLocks noChangeArrowheads="1"/>
            </p:cNvSpPr>
            <p:nvPr/>
          </p:nvSpPr>
          <p:spPr bwMode="auto">
            <a:xfrm>
              <a:off x="1822" y="1810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да</a:t>
              </a:r>
            </a:p>
          </p:txBody>
        </p:sp>
        <p:sp>
          <p:nvSpPr>
            <p:cNvPr id="7186" name="Text Box 32"/>
            <p:cNvSpPr txBox="1">
              <a:spLocks noChangeArrowheads="1"/>
            </p:cNvSpPr>
            <p:nvPr/>
          </p:nvSpPr>
          <p:spPr bwMode="auto">
            <a:xfrm>
              <a:off x="2914" y="1810"/>
              <a:ext cx="30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200"/>
                <a:t>нет</a:t>
              </a:r>
            </a:p>
          </p:txBody>
        </p:sp>
        <p:grpSp>
          <p:nvGrpSpPr>
            <p:cNvPr id="7187" name="Group 51"/>
            <p:cNvGrpSpPr>
              <a:grpSpLocks/>
            </p:cNvGrpSpPr>
            <p:nvPr/>
          </p:nvGrpSpPr>
          <p:grpSpPr bwMode="auto">
            <a:xfrm>
              <a:off x="2076" y="1423"/>
              <a:ext cx="877" cy="247"/>
              <a:chOff x="2076" y="1423"/>
              <a:chExt cx="877" cy="247"/>
            </a:xfrm>
          </p:grpSpPr>
          <p:sp>
            <p:nvSpPr>
              <p:cNvPr id="7197" name="Rectangle 9"/>
              <p:cNvSpPr>
                <a:spLocks noChangeArrowheads="1"/>
              </p:cNvSpPr>
              <p:nvPr/>
            </p:nvSpPr>
            <p:spPr bwMode="auto">
              <a:xfrm>
                <a:off x="2076" y="1423"/>
                <a:ext cx="877" cy="247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endParaRPr lang="ru-RU"/>
              </a:p>
            </p:txBody>
          </p:sp>
          <p:graphicFrame>
            <p:nvGraphicFramePr>
              <p:cNvPr id="7198" name="Object 35"/>
              <p:cNvGraphicFramePr>
                <a:graphicFrameLocks noChangeAspect="1"/>
              </p:cNvGraphicFramePr>
              <p:nvPr/>
            </p:nvGraphicFramePr>
            <p:xfrm>
              <a:off x="2231" y="1457"/>
              <a:ext cx="595" cy="16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248" name="Формула" r:id="rId3" imgW="825500" imgH="203200" progId="Equation.3">
                      <p:embed/>
                    </p:oleObj>
                  </mc:Choice>
                  <mc:Fallback>
                    <p:oleObj name="Формула" r:id="rId3" imgW="825500" imgH="203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31" y="1457"/>
                            <a:ext cx="595" cy="16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7188" name="AutoShape 36"/>
            <p:cNvSpPr>
              <a:spLocks noChangeArrowheads="1"/>
            </p:cNvSpPr>
            <p:nvPr/>
          </p:nvSpPr>
          <p:spPr bwMode="auto">
            <a:xfrm>
              <a:off x="2634" y="3112"/>
              <a:ext cx="1244" cy="261"/>
            </a:xfrm>
            <a:prstGeom prst="parallelogram">
              <a:avLst>
                <a:gd name="adj" fmla="val 11915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/>
                <a:t>вывод</a:t>
              </a:r>
              <a:r>
                <a:rPr lang="ru-RU" sz="1200" dirty="0"/>
                <a:t> </a:t>
              </a:r>
              <a:r>
                <a:rPr lang="ru-RU" sz="1200" dirty="0" smtClean="0"/>
                <a:t> </a:t>
              </a:r>
              <a:r>
                <a:rPr lang="en-US" sz="1600" i="1" dirty="0" smtClean="0">
                  <a:latin typeface="Times New Roman" pitchFamily="18" charset="0"/>
                </a:rPr>
                <a:t>x1</a:t>
              </a:r>
              <a:r>
                <a:rPr lang="en-US" sz="1600" i="1" dirty="0">
                  <a:latin typeface="Times New Roman" pitchFamily="18" charset="0"/>
                </a:rPr>
                <a:t>, x2</a:t>
              </a:r>
              <a:endParaRPr lang="ru-RU" sz="1600" i="1" dirty="0">
                <a:latin typeface="Times New Roman" pitchFamily="18" charset="0"/>
              </a:endParaRPr>
            </a:p>
          </p:txBody>
        </p:sp>
        <p:sp>
          <p:nvSpPr>
            <p:cNvPr id="7189" name="Line 37"/>
            <p:cNvSpPr>
              <a:spLocks noChangeShapeType="1"/>
            </p:cNvSpPr>
            <p:nvPr/>
          </p:nvSpPr>
          <p:spPr bwMode="auto">
            <a:xfrm>
              <a:off x="3269" y="2942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7190" name="Group 48"/>
            <p:cNvGrpSpPr>
              <a:grpSpLocks/>
            </p:cNvGrpSpPr>
            <p:nvPr/>
          </p:nvGrpSpPr>
          <p:grpSpPr bwMode="auto">
            <a:xfrm>
              <a:off x="2688" y="2274"/>
              <a:ext cx="1169" cy="247"/>
              <a:chOff x="2688" y="2274"/>
              <a:chExt cx="1169" cy="247"/>
            </a:xfrm>
          </p:grpSpPr>
          <p:sp>
            <p:nvSpPr>
              <p:cNvPr id="7195" name="Rectangle 17"/>
              <p:cNvSpPr>
                <a:spLocks noChangeArrowheads="1"/>
              </p:cNvSpPr>
              <p:nvPr/>
            </p:nvSpPr>
            <p:spPr bwMode="auto">
              <a:xfrm>
                <a:off x="2688" y="2274"/>
                <a:ext cx="1169" cy="247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endParaRPr lang="ru-RU"/>
              </a:p>
            </p:txBody>
          </p:sp>
          <p:graphicFrame>
            <p:nvGraphicFramePr>
              <p:cNvPr id="7196" name="Object 39"/>
              <p:cNvGraphicFramePr>
                <a:graphicFrameLocks noChangeAspect="1"/>
              </p:cNvGraphicFramePr>
              <p:nvPr/>
            </p:nvGraphicFramePr>
            <p:xfrm>
              <a:off x="2770" y="2291"/>
              <a:ext cx="968" cy="20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249" name="Формула" r:id="rId5" imgW="1308100" imgH="241300" progId="Equation.3">
                      <p:embed/>
                    </p:oleObj>
                  </mc:Choice>
                  <mc:Fallback>
                    <p:oleObj name="Формула" r:id="rId5" imgW="1308100" imgH="2413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70" y="2291"/>
                            <a:ext cx="968" cy="20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7191" name="Group 49"/>
            <p:cNvGrpSpPr>
              <a:grpSpLocks/>
            </p:cNvGrpSpPr>
            <p:nvPr/>
          </p:nvGrpSpPr>
          <p:grpSpPr bwMode="auto">
            <a:xfrm>
              <a:off x="2686" y="2690"/>
              <a:ext cx="1168" cy="247"/>
              <a:chOff x="2686" y="2690"/>
              <a:chExt cx="1168" cy="247"/>
            </a:xfrm>
          </p:grpSpPr>
          <p:sp>
            <p:nvSpPr>
              <p:cNvPr id="7193" name="Rectangle 41"/>
              <p:cNvSpPr>
                <a:spLocks noChangeArrowheads="1"/>
              </p:cNvSpPr>
              <p:nvPr/>
            </p:nvSpPr>
            <p:spPr bwMode="auto">
              <a:xfrm>
                <a:off x="2686" y="2690"/>
                <a:ext cx="1168" cy="247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endParaRPr lang="ru-RU"/>
              </a:p>
            </p:txBody>
          </p:sp>
          <p:graphicFrame>
            <p:nvGraphicFramePr>
              <p:cNvPr id="7194" name="Object 40"/>
              <p:cNvGraphicFramePr>
                <a:graphicFrameLocks noChangeAspect="1"/>
              </p:cNvGraphicFramePr>
              <p:nvPr/>
            </p:nvGraphicFramePr>
            <p:xfrm>
              <a:off x="2743" y="2704"/>
              <a:ext cx="1024" cy="21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250" name="Формула" r:id="rId7" imgW="1320227" imgH="241195" progId="Equation.3">
                      <p:embed/>
                    </p:oleObj>
                  </mc:Choice>
                  <mc:Fallback>
                    <p:oleObj name="Формула" r:id="rId7" imgW="1320227" imgH="241195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43" y="2704"/>
                            <a:ext cx="1024" cy="21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7192" name="Freeform 45"/>
            <p:cNvSpPr>
              <a:spLocks/>
            </p:cNvSpPr>
            <p:nvPr/>
          </p:nvSpPr>
          <p:spPr bwMode="auto">
            <a:xfrm>
              <a:off x="1771" y="2536"/>
              <a:ext cx="1498" cy="959"/>
            </a:xfrm>
            <a:custGeom>
              <a:avLst/>
              <a:gdLst>
                <a:gd name="T0" fmla="*/ 1875 w 1339"/>
                <a:gd name="T1" fmla="*/ 1385 h 748"/>
                <a:gd name="T2" fmla="*/ 1875 w 1339"/>
                <a:gd name="T3" fmla="*/ 1577 h 748"/>
                <a:gd name="T4" fmla="*/ 0 w 1339"/>
                <a:gd name="T5" fmla="*/ 1577 h 748"/>
                <a:gd name="T6" fmla="*/ 0 w 1339"/>
                <a:gd name="T7" fmla="*/ 0 h 74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39" h="748">
                  <a:moveTo>
                    <a:pt x="1339" y="657"/>
                  </a:moveTo>
                  <a:lnTo>
                    <a:pt x="1339" y="748"/>
                  </a:lnTo>
                  <a:lnTo>
                    <a:pt x="0" y="748"/>
                  </a:lnTo>
                  <a:lnTo>
                    <a:pt x="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663788" y="278092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8000"/>
                </a:solidFill>
                <a:latin typeface="Times New Roman" pitchFamily="18" charset="0"/>
              </a:rPr>
              <a:t>(d&lt;0)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20072" y="2794257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8000"/>
                </a:solidFill>
                <a:latin typeface="Times New Roman" pitchFamily="18" charset="0"/>
              </a:rPr>
              <a:t>(d≥0)</a:t>
            </a:r>
            <a:endParaRPr lang="ru-RU" sz="1600" i="1" dirty="0">
              <a:solidFill>
                <a:srgbClr val="008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83795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29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1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8195" name="Text Box 230"/>
          <p:cNvSpPr txBox="1">
            <a:spLocks noChangeArrowheads="1"/>
          </p:cNvSpPr>
          <p:nvPr/>
        </p:nvSpPr>
        <p:spPr bwMode="auto">
          <a:xfrm>
            <a:off x="215900" y="404813"/>
            <a:ext cx="7740650" cy="396875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Найти корни данного квадратного уравнения </a:t>
            </a:r>
            <a:r>
              <a:rPr lang="en-US" sz="2000" i="1" dirty="0">
                <a:solidFill>
                  <a:schemeClr val="tx2"/>
                </a:solidFill>
              </a:rPr>
              <a:t>ax</a:t>
            </a:r>
            <a:r>
              <a:rPr lang="en-US" sz="2000" i="1" baseline="30000" dirty="0">
                <a:solidFill>
                  <a:schemeClr val="tx2"/>
                </a:solidFill>
              </a:rPr>
              <a:t>2</a:t>
            </a:r>
            <a:r>
              <a:rPr lang="en-US" sz="2000" i="1" dirty="0">
                <a:solidFill>
                  <a:schemeClr val="tx2"/>
                </a:solidFill>
              </a:rPr>
              <a:t>+bx+c=0</a:t>
            </a:r>
            <a:r>
              <a:rPr lang="ru-RU" sz="20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900" y="836712"/>
            <a:ext cx="8784592" cy="452431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KVUR;</a:t>
            </a:r>
          </a:p>
          <a:p>
            <a:r>
              <a:rPr lang="pt-BR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a, b, c, d, x1, x2: </a:t>
            </a:r>
            <a:r>
              <a:rPr lang="pt-BR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b="0" dirty="0" smtClean="0">
                <a:solidFill>
                  <a:srgbClr val="0000FF"/>
                </a:solidFill>
                <a:latin typeface="Courier New"/>
              </a:rPr>
              <a:t>Решение квадратного уравнения'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ru-RU" dirty="0" err="1">
                <a:solidFill>
                  <a:srgbClr val="000000"/>
                </a:solidFill>
                <a:latin typeface="Courier New"/>
              </a:rPr>
              <a:t>write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b="0" dirty="0" smtClean="0">
                <a:solidFill>
                  <a:srgbClr val="0000FF"/>
                </a:solidFill>
                <a:latin typeface="Courier New"/>
              </a:rPr>
              <a:t>'Введите коэффициенты a, b, c: 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(a, b, c);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d := b*b-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4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*a*c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//дискриминант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d&lt;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0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then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если </a:t>
            </a:r>
            <a:r>
              <a:rPr lang="en-US" dirty="0" smtClean="0">
                <a:solidFill>
                  <a:srgbClr val="008000"/>
                </a:solidFill>
                <a:latin typeface="Courier New"/>
              </a:rPr>
              <a:t>d&lt;0</a:t>
            </a:r>
            <a:endParaRPr lang="en-US" dirty="0">
              <a:solidFill>
                <a:srgbClr val="008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b="0" dirty="0" smtClean="0">
                <a:solidFill>
                  <a:srgbClr val="0000FF"/>
                </a:solidFill>
                <a:latin typeface="Courier New"/>
              </a:rPr>
              <a:t>Корней нет!'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else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 </a:t>
            </a:r>
            <a:r>
              <a:rPr lang="en-US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иначе </a:t>
            </a:r>
            <a:r>
              <a:rPr lang="en-US" dirty="0" smtClean="0">
                <a:solidFill>
                  <a:srgbClr val="008000"/>
                </a:solidFill>
                <a:latin typeface="Courier New"/>
              </a:rPr>
              <a:t>d&gt;=0</a:t>
            </a:r>
            <a:endParaRPr lang="en-US" dirty="0">
              <a:solidFill>
                <a:srgbClr val="008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x1:=(-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b+sqrt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(d))/(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*a);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x2:=(-b-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sqrt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(d))/(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*a);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'x1='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x1: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  x2='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x2: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24" y="5553236"/>
            <a:ext cx="3880296" cy="107124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906" y="5553236"/>
            <a:ext cx="4014446" cy="107828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810132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Сеть 2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4321</TotalTime>
  <Words>1665</Words>
  <Application>Microsoft Office PowerPoint</Application>
  <PresentationFormat>Экран (4:3)</PresentationFormat>
  <Paragraphs>369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Сеть 2</vt:lpstr>
      <vt:lpstr>Формула</vt:lpstr>
      <vt:lpstr>Язык программирования Паскаль (версия PascalABC.NET)</vt:lpstr>
      <vt:lpstr>Операторы ветвления   Полное ветвление</vt:lpstr>
      <vt:lpstr>Операторы ветвления   Неполное ветвление</vt:lpstr>
      <vt:lpstr>Составной оператор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Составные условия</vt:lpstr>
      <vt:lpstr>Презентация PowerPoint</vt:lpstr>
      <vt:lpstr>Оператор выбора</vt:lpstr>
      <vt:lpstr>Презентация PowerPoint</vt:lpstr>
      <vt:lpstr>Презентация PowerPoint</vt:lpstr>
    </vt:vector>
  </TitlesOfParts>
  <Company>Сеть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и его свойства</dc:title>
  <dc:creator>Админ</dc:creator>
  <cp:lastModifiedBy>Папа-админ</cp:lastModifiedBy>
  <cp:revision>196</cp:revision>
  <dcterms:created xsi:type="dcterms:W3CDTF">2010-02-14T19:37:55Z</dcterms:created>
  <dcterms:modified xsi:type="dcterms:W3CDTF">2019-07-28T19:41:40Z</dcterms:modified>
</cp:coreProperties>
</file>