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3" r:id="rId2"/>
    <p:sldMasterId id="2147483767" r:id="rId3"/>
  </p:sldMasterIdLst>
  <p:sldIdLst>
    <p:sldId id="329" r:id="rId4"/>
    <p:sldId id="330" r:id="rId5"/>
    <p:sldId id="279" r:id="rId6"/>
    <p:sldId id="332" r:id="rId7"/>
    <p:sldId id="331" r:id="rId8"/>
    <p:sldId id="280" r:id="rId9"/>
    <p:sldId id="333" r:id="rId10"/>
    <p:sldId id="283" r:id="rId11"/>
    <p:sldId id="315" r:id="rId12"/>
    <p:sldId id="321" r:id="rId13"/>
    <p:sldId id="322" r:id="rId14"/>
    <p:sldId id="323" r:id="rId15"/>
    <p:sldId id="324" r:id="rId16"/>
    <p:sldId id="32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52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471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809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69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65383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006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0356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475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034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496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5387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4968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708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67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960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4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52995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4626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7146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6305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41581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113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54388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555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26226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332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5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Основы </a:t>
            </a:r>
            <a:br>
              <a:rPr lang="ru-RU" sz="4400" dirty="0" smtClean="0"/>
            </a:br>
            <a:r>
              <a:rPr lang="ru-RU" sz="4400" dirty="0" smtClean="0"/>
              <a:t>алгоритмизации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00" y="3049588"/>
            <a:ext cx="7236804" cy="2362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Циклические алгоритмы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Цикл со счётчиком</a:t>
            </a:r>
          </a:p>
        </p:txBody>
      </p:sp>
    </p:spTree>
    <p:extLst>
      <p:ext uri="{BB962C8B-B14F-4D97-AF65-F5344CB8AC3E}">
        <p14:creationId xmlns:p14="http://schemas.microsoft.com/office/powerpoint/2010/main" val="25448881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62880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88712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6152" y="19528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542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193018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1 2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AutoShape 203"/>
          <p:cNvSpPr>
            <a:spLocks noChangeArrowheads="1"/>
          </p:cNvSpPr>
          <p:nvPr/>
        </p:nvSpPr>
        <p:spPr bwMode="auto">
          <a:xfrm>
            <a:off x="1060820" y="1554058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начало</a:t>
            </a:r>
          </a:p>
        </p:txBody>
      </p:sp>
      <p:sp>
        <p:nvSpPr>
          <p:cNvPr id="39" name="Line 206"/>
          <p:cNvSpPr>
            <a:spLocks noChangeShapeType="1"/>
          </p:cNvSpPr>
          <p:nvPr/>
        </p:nvSpPr>
        <p:spPr bwMode="auto">
          <a:xfrm>
            <a:off x="1529021" y="2378736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Line 207"/>
          <p:cNvSpPr>
            <a:spLocks noChangeShapeType="1"/>
          </p:cNvSpPr>
          <p:nvPr/>
        </p:nvSpPr>
        <p:spPr bwMode="auto">
          <a:xfrm>
            <a:off x="1529021" y="2939123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AutoShape 208"/>
          <p:cNvSpPr>
            <a:spLocks noChangeArrowheads="1"/>
          </p:cNvSpPr>
          <p:nvPr/>
        </p:nvSpPr>
        <p:spPr bwMode="auto">
          <a:xfrm>
            <a:off x="700247" y="3194882"/>
            <a:ext cx="1656407" cy="287337"/>
          </a:xfrm>
          <a:prstGeom prst="parallelogram">
            <a:avLst>
              <a:gd name="adj" fmla="val 109669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latin typeface="Arial" pitchFamily="34" charset="0"/>
              </a:rPr>
              <a:t>вывод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y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2" name="AutoShape 210"/>
          <p:cNvSpPr>
            <a:spLocks noChangeArrowheads="1"/>
          </p:cNvSpPr>
          <p:nvPr/>
        </p:nvSpPr>
        <p:spPr bwMode="auto">
          <a:xfrm>
            <a:off x="1072615" y="5075792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конец</a:t>
            </a:r>
          </a:p>
        </p:txBody>
      </p:sp>
      <p:sp>
        <p:nvSpPr>
          <p:cNvPr id="43" name="Line 211"/>
          <p:cNvSpPr>
            <a:spLocks noChangeShapeType="1"/>
          </p:cNvSpPr>
          <p:nvPr/>
        </p:nvSpPr>
        <p:spPr bwMode="auto">
          <a:xfrm>
            <a:off x="1529021" y="1873911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Rectangle 212"/>
          <p:cNvSpPr>
            <a:spLocks noChangeArrowheads="1"/>
          </p:cNvSpPr>
          <p:nvPr/>
        </p:nvSpPr>
        <p:spPr bwMode="auto">
          <a:xfrm>
            <a:off x="952758" y="2137436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dirty="0" smtClean="0">
                <a:latin typeface="Arial" pitchFamily="34" charset="0"/>
              </a:rPr>
              <a:t>y </a:t>
            </a:r>
            <a:r>
              <a:rPr lang="en-US" sz="1600" dirty="0">
                <a:latin typeface="Arial" pitchFamily="34" charset="0"/>
              </a:rPr>
              <a:t>:= </a:t>
            </a:r>
            <a:r>
              <a:rPr lang="en-US" sz="1600" dirty="0" smtClean="0">
                <a:latin typeface="Arial" pitchFamily="34" charset="0"/>
              </a:rPr>
              <a:t>1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5" name="Rectangle 213"/>
          <p:cNvSpPr>
            <a:spLocks noChangeArrowheads="1"/>
          </p:cNvSpPr>
          <p:nvPr/>
        </p:nvSpPr>
        <p:spPr bwMode="auto">
          <a:xfrm>
            <a:off x="844634" y="3786196"/>
            <a:ext cx="1367631" cy="38613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800" dirty="0" smtClean="0">
                <a:latin typeface="Arial" pitchFamily="34" charset="0"/>
              </a:rPr>
              <a:t>y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y</a:t>
            </a:r>
            <a:r>
              <a:rPr lang="ru-RU" sz="1800" dirty="0" smtClean="0">
                <a:latin typeface="Arial" pitchFamily="34" charset="0"/>
              </a:rPr>
              <a:t>*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ru-RU" sz="2000" baseline="50000" dirty="0">
              <a:latin typeface="Arial" pitchFamily="34" charset="0"/>
            </a:endParaRPr>
          </a:p>
        </p:txBody>
      </p:sp>
      <p:sp>
        <p:nvSpPr>
          <p:cNvPr id="46" name="AutoShape 214"/>
          <p:cNvSpPr>
            <a:spLocks noChangeArrowheads="1"/>
          </p:cNvSpPr>
          <p:nvPr/>
        </p:nvSpPr>
        <p:spPr bwMode="auto">
          <a:xfrm>
            <a:off x="773371" y="2631148"/>
            <a:ext cx="1547812" cy="312737"/>
          </a:xfrm>
          <a:prstGeom prst="flowChartPrepar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pitchFamily="34" charset="0"/>
              </a:rPr>
              <a:t>x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0, 3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47" name="Freeform 215"/>
          <p:cNvSpPr>
            <a:spLocks/>
          </p:cNvSpPr>
          <p:nvPr/>
        </p:nvSpPr>
        <p:spPr bwMode="auto">
          <a:xfrm>
            <a:off x="484446" y="2781960"/>
            <a:ext cx="1044575" cy="1642399"/>
          </a:xfrm>
          <a:custGeom>
            <a:avLst/>
            <a:gdLst>
              <a:gd name="T0" fmla="*/ 658 w 658"/>
              <a:gd name="T1" fmla="*/ 476 h 567"/>
              <a:gd name="T2" fmla="*/ 658 w 658"/>
              <a:gd name="T3" fmla="*/ 567 h 567"/>
              <a:gd name="T4" fmla="*/ 0 w 658"/>
              <a:gd name="T5" fmla="*/ 567 h 567"/>
              <a:gd name="T6" fmla="*/ 0 w 658"/>
              <a:gd name="T7" fmla="*/ 0 h 567"/>
              <a:gd name="T8" fmla="*/ 182 w 658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567">
                <a:moveTo>
                  <a:pt x="658" y="476"/>
                </a:moveTo>
                <a:lnTo>
                  <a:pt x="658" y="567"/>
                </a:lnTo>
                <a:lnTo>
                  <a:pt x="0" y="567"/>
                </a:lnTo>
                <a:lnTo>
                  <a:pt x="0" y="0"/>
                </a:lnTo>
                <a:lnTo>
                  <a:pt x="1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216"/>
          <p:cNvSpPr>
            <a:spLocks/>
          </p:cNvSpPr>
          <p:nvPr/>
        </p:nvSpPr>
        <p:spPr bwMode="auto">
          <a:xfrm>
            <a:off x="1529021" y="2781960"/>
            <a:ext cx="1008062" cy="2293832"/>
          </a:xfrm>
          <a:custGeom>
            <a:avLst/>
            <a:gdLst>
              <a:gd name="T0" fmla="*/ 499 w 635"/>
              <a:gd name="T1" fmla="*/ 0 h 839"/>
              <a:gd name="T2" fmla="*/ 635 w 635"/>
              <a:gd name="T3" fmla="*/ 0 h 839"/>
              <a:gd name="T4" fmla="*/ 635 w 635"/>
              <a:gd name="T5" fmla="*/ 703 h 839"/>
              <a:gd name="T6" fmla="*/ 0 w 635"/>
              <a:gd name="T7" fmla="*/ 703 h 839"/>
              <a:gd name="T8" fmla="*/ 0 w 635"/>
              <a:gd name="T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839">
                <a:moveTo>
                  <a:pt x="499" y="0"/>
                </a:moveTo>
                <a:lnTo>
                  <a:pt x="635" y="0"/>
                </a:lnTo>
                <a:lnTo>
                  <a:pt x="635" y="703"/>
                </a:lnTo>
                <a:lnTo>
                  <a:pt x="0" y="703"/>
                </a:lnTo>
                <a:lnTo>
                  <a:pt x="0" y="839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07"/>
          <p:cNvSpPr>
            <a:spLocks noChangeShapeType="1"/>
          </p:cNvSpPr>
          <p:nvPr/>
        </p:nvSpPr>
        <p:spPr bwMode="auto">
          <a:xfrm>
            <a:off x="1529021" y="3488255"/>
            <a:ext cx="0" cy="2979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687" y="2424773"/>
            <a:ext cx="45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+1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4216325" y="288894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auto">
          <a:xfrm>
            <a:off x="6012333" y="3190367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26" name="Text Box 155"/>
          <p:cNvSpPr txBox="1">
            <a:spLocks noChangeArrowheads="1"/>
          </p:cNvSpPr>
          <p:nvPr/>
        </p:nvSpPr>
        <p:spPr bwMode="auto">
          <a:xfrm>
            <a:off x="5193191" y="351440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4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673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62880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22314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6152" y="19528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542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193018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1 2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2 4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AutoShape 203"/>
          <p:cNvSpPr>
            <a:spLocks noChangeArrowheads="1"/>
          </p:cNvSpPr>
          <p:nvPr/>
        </p:nvSpPr>
        <p:spPr bwMode="auto">
          <a:xfrm>
            <a:off x="1060820" y="1554058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начало</a:t>
            </a:r>
          </a:p>
        </p:txBody>
      </p:sp>
      <p:sp>
        <p:nvSpPr>
          <p:cNvPr id="39" name="Line 206"/>
          <p:cNvSpPr>
            <a:spLocks noChangeShapeType="1"/>
          </p:cNvSpPr>
          <p:nvPr/>
        </p:nvSpPr>
        <p:spPr bwMode="auto">
          <a:xfrm>
            <a:off x="1529021" y="2378736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Line 207"/>
          <p:cNvSpPr>
            <a:spLocks noChangeShapeType="1"/>
          </p:cNvSpPr>
          <p:nvPr/>
        </p:nvSpPr>
        <p:spPr bwMode="auto">
          <a:xfrm>
            <a:off x="1529021" y="2939123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AutoShape 208"/>
          <p:cNvSpPr>
            <a:spLocks noChangeArrowheads="1"/>
          </p:cNvSpPr>
          <p:nvPr/>
        </p:nvSpPr>
        <p:spPr bwMode="auto">
          <a:xfrm>
            <a:off x="700247" y="3194882"/>
            <a:ext cx="1656407" cy="287337"/>
          </a:xfrm>
          <a:prstGeom prst="parallelogram">
            <a:avLst>
              <a:gd name="adj" fmla="val 109669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latin typeface="Arial" pitchFamily="34" charset="0"/>
              </a:rPr>
              <a:t>вывод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y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2" name="AutoShape 210"/>
          <p:cNvSpPr>
            <a:spLocks noChangeArrowheads="1"/>
          </p:cNvSpPr>
          <p:nvPr/>
        </p:nvSpPr>
        <p:spPr bwMode="auto">
          <a:xfrm>
            <a:off x="1072615" y="5075792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конец</a:t>
            </a:r>
          </a:p>
        </p:txBody>
      </p:sp>
      <p:sp>
        <p:nvSpPr>
          <p:cNvPr id="43" name="Line 211"/>
          <p:cNvSpPr>
            <a:spLocks noChangeShapeType="1"/>
          </p:cNvSpPr>
          <p:nvPr/>
        </p:nvSpPr>
        <p:spPr bwMode="auto">
          <a:xfrm>
            <a:off x="1529021" y="1873911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Rectangle 212"/>
          <p:cNvSpPr>
            <a:spLocks noChangeArrowheads="1"/>
          </p:cNvSpPr>
          <p:nvPr/>
        </p:nvSpPr>
        <p:spPr bwMode="auto">
          <a:xfrm>
            <a:off x="952758" y="2137436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dirty="0" smtClean="0">
                <a:latin typeface="Arial" pitchFamily="34" charset="0"/>
              </a:rPr>
              <a:t>y </a:t>
            </a:r>
            <a:r>
              <a:rPr lang="en-US" sz="1600" dirty="0">
                <a:latin typeface="Arial" pitchFamily="34" charset="0"/>
              </a:rPr>
              <a:t>:= </a:t>
            </a:r>
            <a:r>
              <a:rPr lang="en-US" sz="1600" dirty="0" smtClean="0">
                <a:latin typeface="Arial" pitchFamily="34" charset="0"/>
              </a:rPr>
              <a:t>1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5" name="Rectangle 213"/>
          <p:cNvSpPr>
            <a:spLocks noChangeArrowheads="1"/>
          </p:cNvSpPr>
          <p:nvPr/>
        </p:nvSpPr>
        <p:spPr bwMode="auto">
          <a:xfrm>
            <a:off x="844634" y="3786196"/>
            <a:ext cx="1367631" cy="38613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800" dirty="0" smtClean="0">
                <a:latin typeface="Arial" pitchFamily="34" charset="0"/>
              </a:rPr>
              <a:t>y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y</a:t>
            </a:r>
            <a:r>
              <a:rPr lang="ru-RU" sz="1800" dirty="0" smtClean="0">
                <a:latin typeface="Arial" pitchFamily="34" charset="0"/>
              </a:rPr>
              <a:t>*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ru-RU" sz="2000" baseline="50000" dirty="0">
              <a:latin typeface="Arial" pitchFamily="34" charset="0"/>
            </a:endParaRPr>
          </a:p>
        </p:txBody>
      </p:sp>
      <p:sp>
        <p:nvSpPr>
          <p:cNvPr id="46" name="AutoShape 214"/>
          <p:cNvSpPr>
            <a:spLocks noChangeArrowheads="1"/>
          </p:cNvSpPr>
          <p:nvPr/>
        </p:nvSpPr>
        <p:spPr bwMode="auto">
          <a:xfrm>
            <a:off x="773371" y="2631148"/>
            <a:ext cx="1547812" cy="312737"/>
          </a:xfrm>
          <a:prstGeom prst="flowChartPrepar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pitchFamily="34" charset="0"/>
              </a:rPr>
              <a:t>x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0, 3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47" name="Freeform 215"/>
          <p:cNvSpPr>
            <a:spLocks/>
          </p:cNvSpPr>
          <p:nvPr/>
        </p:nvSpPr>
        <p:spPr bwMode="auto">
          <a:xfrm>
            <a:off x="484446" y="2781960"/>
            <a:ext cx="1044575" cy="1642399"/>
          </a:xfrm>
          <a:custGeom>
            <a:avLst/>
            <a:gdLst>
              <a:gd name="T0" fmla="*/ 658 w 658"/>
              <a:gd name="T1" fmla="*/ 476 h 567"/>
              <a:gd name="T2" fmla="*/ 658 w 658"/>
              <a:gd name="T3" fmla="*/ 567 h 567"/>
              <a:gd name="T4" fmla="*/ 0 w 658"/>
              <a:gd name="T5" fmla="*/ 567 h 567"/>
              <a:gd name="T6" fmla="*/ 0 w 658"/>
              <a:gd name="T7" fmla="*/ 0 h 567"/>
              <a:gd name="T8" fmla="*/ 182 w 658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567">
                <a:moveTo>
                  <a:pt x="658" y="476"/>
                </a:moveTo>
                <a:lnTo>
                  <a:pt x="658" y="567"/>
                </a:lnTo>
                <a:lnTo>
                  <a:pt x="0" y="567"/>
                </a:lnTo>
                <a:lnTo>
                  <a:pt x="0" y="0"/>
                </a:lnTo>
                <a:lnTo>
                  <a:pt x="1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216"/>
          <p:cNvSpPr>
            <a:spLocks/>
          </p:cNvSpPr>
          <p:nvPr/>
        </p:nvSpPr>
        <p:spPr bwMode="auto">
          <a:xfrm>
            <a:off x="1529021" y="2781960"/>
            <a:ext cx="1008062" cy="2293832"/>
          </a:xfrm>
          <a:custGeom>
            <a:avLst/>
            <a:gdLst>
              <a:gd name="T0" fmla="*/ 499 w 635"/>
              <a:gd name="T1" fmla="*/ 0 h 839"/>
              <a:gd name="T2" fmla="*/ 635 w 635"/>
              <a:gd name="T3" fmla="*/ 0 h 839"/>
              <a:gd name="T4" fmla="*/ 635 w 635"/>
              <a:gd name="T5" fmla="*/ 703 h 839"/>
              <a:gd name="T6" fmla="*/ 0 w 635"/>
              <a:gd name="T7" fmla="*/ 703 h 839"/>
              <a:gd name="T8" fmla="*/ 0 w 635"/>
              <a:gd name="T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839">
                <a:moveTo>
                  <a:pt x="499" y="0"/>
                </a:moveTo>
                <a:lnTo>
                  <a:pt x="635" y="0"/>
                </a:lnTo>
                <a:lnTo>
                  <a:pt x="635" y="703"/>
                </a:lnTo>
                <a:lnTo>
                  <a:pt x="0" y="703"/>
                </a:lnTo>
                <a:lnTo>
                  <a:pt x="0" y="839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07"/>
          <p:cNvSpPr>
            <a:spLocks noChangeShapeType="1"/>
          </p:cNvSpPr>
          <p:nvPr/>
        </p:nvSpPr>
        <p:spPr bwMode="auto">
          <a:xfrm>
            <a:off x="1529021" y="3488255"/>
            <a:ext cx="0" cy="2979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687" y="2424773"/>
            <a:ext cx="45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+1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4216325" y="288894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auto">
          <a:xfrm>
            <a:off x="6012333" y="3190367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26" name="Text Box 155"/>
          <p:cNvSpPr txBox="1">
            <a:spLocks noChangeArrowheads="1"/>
          </p:cNvSpPr>
          <p:nvPr/>
        </p:nvSpPr>
        <p:spPr bwMode="auto">
          <a:xfrm>
            <a:off x="5193191" y="351440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4</a:t>
            </a:r>
            <a:endParaRPr lang="ru-RU" sz="1500" dirty="0"/>
          </a:p>
        </p:txBody>
      </p:sp>
      <p:sp>
        <p:nvSpPr>
          <p:cNvPr id="27" name="Text Box 155"/>
          <p:cNvSpPr txBox="1">
            <a:spLocks noChangeArrowheads="1"/>
          </p:cNvSpPr>
          <p:nvPr/>
        </p:nvSpPr>
        <p:spPr bwMode="auto">
          <a:xfrm>
            <a:off x="4211960" y="387800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0" name="Text Box 197"/>
          <p:cNvSpPr txBox="1">
            <a:spLocks noChangeArrowheads="1"/>
          </p:cNvSpPr>
          <p:nvPr/>
        </p:nvSpPr>
        <p:spPr bwMode="auto">
          <a:xfrm>
            <a:off x="6007968" y="4179429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2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188826" y="450346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8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8130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62880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85637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6152" y="19528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542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193018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1 2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2 4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3 8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AutoShape 203"/>
          <p:cNvSpPr>
            <a:spLocks noChangeArrowheads="1"/>
          </p:cNvSpPr>
          <p:nvPr/>
        </p:nvSpPr>
        <p:spPr bwMode="auto">
          <a:xfrm>
            <a:off x="1060820" y="1554058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начало</a:t>
            </a:r>
          </a:p>
        </p:txBody>
      </p:sp>
      <p:sp>
        <p:nvSpPr>
          <p:cNvPr id="39" name="Line 206"/>
          <p:cNvSpPr>
            <a:spLocks noChangeShapeType="1"/>
          </p:cNvSpPr>
          <p:nvPr/>
        </p:nvSpPr>
        <p:spPr bwMode="auto">
          <a:xfrm>
            <a:off x="1529021" y="2378736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Line 207"/>
          <p:cNvSpPr>
            <a:spLocks noChangeShapeType="1"/>
          </p:cNvSpPr>
          <p:nvPr/>
        </p:nvSpPr>
        <p:spPr bwMode="auto">
          <a:xfrm>
            <a:off x="1529021" y="2939123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AutoShape 208"/>
          <p:cNvSpPr>
            <a:spLocks noChangeArrowheads="1"/>
          </p:cNvSpPr>
          <p:nvPr/>
        </p:nvSpPr>
        <p:spPr bwMode="auto">
          <a:xfrm>
            <a:off x="700247" y="3194882"/>
            <a:ext cx="1656407" cy="287337"/>
          </a:xfrm>
          <a:prstGeom prst="parallelogram">
            <a:avLst>
              <a:gd name="adj" fmla="val 109669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latin typeface="Arial" pitchFamily="34" charset="0"/>
              </a:rPr>
              <a:t>вывод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y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2" name="AutoShape 210"/>
          <p:cNvSpPr>
            <a:spLocks noChangeArrowheads="1"/>
          </p:cNvSpPr>
          <p:nvPr/>
        </p:nvSpPr>
        <p:spPr bwMode="auto">
          <a:xfrm>
            <a:off x="1072615" y="5075792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конец</a:t>
            </a:r>
          </a:p>
        </p:txBody>
      </p:sp>
      <p:sp>
        <p:nvSpPr>
          <p:cNvPr id="43" name="Line 211"/>
          <p:cNvSpPr>
            <a:spLocks noChangeShapeType="1"/>
          </p:cNvSpPr>
          <p:nvPr/>
        </p:nvSpPr>
        <p:spPr bwMode="auto">
          <a:xfrm>
            <a:off x="1529021" y="1873911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Rectangle 212"/>
          <p:cNvSpPr>
            <a:spLocks noChangeArrowheads="1"/>
          </p:cNvSpPr>
          <p:nvPr/>
        </p:nvSpPr>
        <p:spPr bwMode="auto">
          <a:xfrm>
            <a:off x="952758" y="2137436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dirty="0" smtClean="0">
                <a:latin typeface="Arial" pitchFamily="34" charset="0"/>
              </a:rPr>
              <a:t>y </a:t>
            </a:r>
            <a:r>
              <a:rPr lang="en-US" sz="1600" dirty="0">
                <a:latin typeface="Arial" pitchFamily="34" charset="0"/>
              </a:rPr>
              <a:t>:= </a:t>
            </a:r>
            <a:r>
              <a:rPr lang="en-US" sz="1600" dirty="0" smtClean="0">
                <a:latin typeface="Arial" pitchFamily="34" charset="0"/>
              </a:rPr>
              <a:t>1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5" name="Rectangle 213"/>
          <p:cNvSpPr>
            <a:spLocks noChangeArrowheads="1"/>
          </p:cNvSpPr>
          <p:nvPr/>
        </p:nvSpPr>
        <p:spPr bwMode="auto">
          <a:xfrm>
            <a:off x="844634" y="3786196"/>
            <a:ext cx="1367631" cy="38613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800" dirty="0" smtClean="0">
                <a:latin typeface="Arial" pitchFamily="34" charset="0"/>
              </a:rPr>
              <a:t>y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y</a:t>
            </a:r>
            <a:r>
              <a:rPr lang="ru-RU" sz="1800" dirty="0" smtClean="0">
                <a:latin typeface="Arial" pitchFamily="34" charset="0"/>
              </a:rPr>
              <a:t>*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ru-RU" sz="2000" baseline="50000" dirty="0">
              <a:latin typeface="Arial" pitchFamily="34" charset="0"/>
            </a:endParaRPr>
          </a:p>
        </p:txBody>
      </p:sp>
      <p:sp>
        <p:nvSpPr>
          <p:cNvPr id="46" name="AutoShape 214"/>
          <p:cNvSpPr>
            <a:spLocks noChangeArrowheads="1"/>
          </p:cNvSpPr>
          <p:nvPr/>
        </p:nvSpPr>
        <p:spPr bwMode="auto">
          <a:xfrm>
            <a:off x="773371" y="2631148"/>
            <a:ext cx="1547812" cy="312737"/>
          </a:xfrm>
          <a:prstGeom prst="flowChartPrepar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pitchFamily="34" charset="0"/>
              </a:rPr>
              <a:t>x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0, 3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47" name="Freeform 215"/>
          <p:cNvSpPr>
            <a:spLocks/>
          </p:cNvSpPr>
          <p:nvPr/>
        </p:nvSpPr>
        <p:spPr bwMode="auto">
          <a:xfrm>
            <a:off x="484446" y="2781960"/>
            <a:ext cx="1044575" cy="1642399"/>
          </a:xfrm>
          <a:custGeom>
            <a:avLst/>
            <a:gdLst>
              <a:gd name="T0" fmla="*/ 658 w 658"/>
              <a:gd name="T1" fmla="*/ 476 h 567"/>
              <a:gd name="T2" fmla="*/ 658 w 658"/>
              <a:gd name="T3" fmla="*/ 567 h 567"/>
              <a:gd name="T4" fmla="*/ 0 w 658"/>
              <a:gd name="T5" fmla="*/ 567 h 567"/>
              <a:gd name="T6" fmla="*/ 0 w 658"/>
              <a:gd name="T7" fmla="*/ 0 h 567"/>
              <a:gd name="T8" fmla="*/ 182 w 658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567">
                <a:moveTo>
                  <a:pt x="658" y="476"/>
                </a:moveTo>
                <a:lnTo>
                  <a:pt x="658" y="567"/>
                </a:lnTo>
                <a:lnTo>
                  <a:pt x="0" y="567"/>
                </a:lnTo>
                <a:lnTo>
                  <a:pt x="0" y="0"/>
                </a:lnTo>
                <a:lnTo>
                  <a:pt x="1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216"/>
          <p:cNvSpPr>
            <a:spLocks/>
          </p:cNvSpPr>
          <p:nvPr/>
        </p:nvSpPr>
        <p:spPr bwMode="auto">
          <a:xfrm>
            <a:off x="1529021" y="2781960"/>
            <a:ext cx="1008062" cy="2293832"/>
          </a:xfrm>
          <a:custGeom>
            <a:avLst/>
            <a:gdLst>
              <a:gd name="T0" fmla="*/ 499 w 635"/>
              <a:gd name="T1" fmla="*/ 0 h 839"/>
              <a:gd name="T2" fmla="*/ 635 w 635"/>
              <a:gd name="T3" fmla="*/ 0 h 839"/>
              <a:gd name="T4" fmla="*/ 635 w 635"/>
              <a:gd name="T5" fmla="*/ 703 h 839"/>
              <a:gd name="T6" fmla="*/ 0 w 635"/>
              <a:gd name="T7" fmla="*/ 703 h 839"/>
              <a:gd name="T8" fmla="*/ 0 w 635"/>
              <a:gd name="T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839">
                <a:moveTo>
                  <a:pt x="499" y="0"/>
                </a:moveTo>
                <a:lnTo>
                  <a:pt x="635" y="0"/>
                </a:lnTo>
                <a:lnTo>
                  <a:pt x="635" y="703"/>
                </a:lnTo>
                <a:lnTo>
                  <a:pt x="0" y="703"/>
                </a:lnTo>
                <a:lnTo>
                  <a:pt x="0" y="839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07"/>
          <p:cNvSpPr>
            <a:spLocks noChangeShapeType="1"/>
          </p:cNvSpPr>
          <p:nvPr/>
        </p:nvSpPr>
        <p:spPr bwMode="auto">
          <a:xfrm>
            <a:off x="1529021" y="3488255"/>
            <a:ext cx="0" cy="2979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687" y="2424773"/>
            <a:ext cx="45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+1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4216325" y="288894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auto">
          <a:xfrm>
            <a:off x="6012333" y="3190367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26" name="Text Box 155"/>
          <p:cNvSpPr txBox="1">
            <a:spLocks noChangeArrowheads="1"/>
          </p:cNvSpPr>
          <p:nvPr/>
        </p:nvSpPr>
        <p:spPr bwMode="auto">
          <a:xfrm>
            <a:off x="5193191" y="351440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4</a:t>
            </a:r>
            <a:endParaRPr lang="ru-RU" sz="1500" dirty="0"/>
          </a:p>
        </p:txBody>
      </p:sp>
      <p:sp>
        <p:nvSpPr>
          <p:cNvPr id="27" name="Text Box 155"/>
          <p:cNvSpPr txBox="1">
            <a:spLocks noChangeArrowheads="1"/>
          </p:cNvSpPr>
          <p:nvPr/>
        </p:nvSpPr>
        <p:spPr bwMode="auto">
          <a:xfrm>
            <a:off x="4211960" y="387800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0" name="Text Box 197"/>
          <p:cNvSpPr txBox="1">
            <a:spLocks noChangeArrowheads="1"/>
          </p:cNvSpPr>
          <p:nvPr/>
        </p:nvSpPr>
        <p:spPr bwMode="auto">
          <a:xfrm>
            <a:off x="6007968" y="4179429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2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188826" y="450346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8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1960" y="48331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3</a:t>
            </a:r>
            <a:endParaRPr lang="ru-RU" sz="1500" dirty="0"/>
          </a:p>
        </p:txBody>
      </p:sp>
      <p:sp>
        <p:nvSpPr>
          <p:cNvPr id="50" name="Text Box 197"/>
          <p:cNvSpPr txBox="1">
            <a:spLocks noChangeArrowheads="1"/>
          </p:cNvSpPr>
          <p:nvPr/>
        </p:nvSpPr>
        <p:spPr bwMode="auto">
          <a:xfrm>
            <a:off x="6007968" y="513458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3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51" name="Text Box 155"/>
          <p:cNvSpPr txBox="1">
            <a:spLocks noChangeArrowheads="1"/>
          </p:cNvSpPr>
          <p:nvPr/>
        </p:nvSpPr>
        <p:spPr bwMode="auto">
          <a:xfrm>
            <a:off x="5188826" y="545861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16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376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62880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08012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6152" y="19528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542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193018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1 2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2 4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3 8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AutoShape 203"/>
          <p:cNvSpPr>
            <a:spLocks noChangeArrowheads="1"/>
          </p:cNvSpPr>
          <p:nvPr/>
        </p:nvSpPr>
        <p:spPr bwMode="auto">
          <a:xfrm>
            <a:off x="1060820" y="1554058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начало</a:t>
            </a:r>
          </a:p>
        </p:txBody>
      </p:sp>
      <p:sp>
        <p:nvSpPr>
          <p:cNvPr id="39" name="Line 206"/>
          <p:cNvSpPr>
            <a:spLocks noChangeShapeType="1"/>
          </p:cNvSpPr>
          <p:nvPr/>
        </p:nvSpPr>
        <p:spPr bwMode="auto">
          <a:xfrm>
            <a:off x="1529021" y="2378736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Line 207"/>
          <p:cNvSpPr>
            <a:spLocks noChangeShapeType="1"/>
          </p:cNvSpPr>
          <p:nvPr/>
        </p:nvSpPr>
        <p:spPr bwMode="auto">
          <a:xfrm>
            <a:off x="1529021" y="2939123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AutoShape 208"/>
          <p:cNvSpPr>
            <a:spLocks noChangeArrowheads="1"/>
          </p:cNvSpPr>
          <p:nvPr/>
        </p:nvSpPr>
        <p:spPr bwMode="auto">
          <a:xfrm>
            <a:off x="700247" y="3194882"/>
            <a:ext cx="1656407" cy="287337"/>
          </a:xfrm>
          <a:prstGeom prst="parallelogram">
            <a:avLst>
              <a:gd name="adj" fmla="val 109669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latin typeface="Arial" pitchFamily="34" charset="0"/>
              </a:rPr>
              <a:t>вывод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y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2" name="AutoShape 210"/>
          <p:cNvSpPr>
            <a:spLocks noChangeArrowheads="1"/>
          </p:cNvSpPr>
          <p:nvPr/>
        </p:nvSpPr>
        <p:spPr bwMode="auto">
          <a:xfrm>
            <a:off x="1072615" y="5075792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конец</a:t>
            </a:r>
          </a:p>
        </p:txBody>
      </p:sp>
      <p:sp>
        <p:nvSpPr>
          <p:cNvPr id="43" name="Line 211"/>
          <p:cNvSpPr>
            <a:spLocks noChangeShapeType="1"/>
          </p:cNvSpPr>
          <p:nvPr/>
        </p:nvSpPr>
        <p:spPr bwMode="auto">
          <a:xfrm>
            <a:off x="1529021" y="1873911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Rectangle 212"/>
          <p:cNvSpPr>
            <a:spLocks noChangeArrowheads="1"/>
          </p:cNvSpPr>
          <p:nvPr/>
        </p:nvSpPr>
        <p:spPr bwMode="auto">
          <a:xfrm>
            <a:off x="952758" y="2137436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dirty="0" smtClean="0">
                <a:latin typeface="Arial" pitchFamily="34" charset="0"/>
              </a:rPr>
              <a:t>y </a:t>
            </a:r>
            <a:r>
              <a:rPr lang="en-US" sz="1600" dirty="0">
                <a:latin typeface="Arial" pitchFamily="34" charset="0"/>
              </a:rPr>
              <a:t>:= </a:t>
            </a:r>
            <a:r>
              <a:rPr lang="en-US" sz="1600" dirty="0" smtClean="0">
                <a:latin typeface="Arial" pitchFamily="34" charset="0"/>
              </a:rPr>
              <a:t>1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5" name="Rectangle 213"/>
          <p:cNvSpPr>
            <a:spLocks noChangeArrowheads="1"/>
          </p:cNvSpPr>
          <p:nvPr/>
        </p:nvSpPr>
        <p:spPr bwMode="auto">
          <a:xfrm>
            <a:off x="844634" y="3786196"/>
            <a:ext cx="1367631" cy="38613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800" dirty="0" smtClean="0">
                <a:latin typeface="Arial" pitchFamily="34" charset="0"/>
              </a:rPr>
              <a:t>y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y</a:t>
            </a:r>
            <a:r>
              <a:rPr lang="ru-RU" sz="1800" dirty="0" smtClean="0">
                <a:latin typeface="Arial" pitchFamily="34" charset="0"/>
              </a:rPr>
              <a:t>*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ru-RU" sz="2000" baseline="50000" dirty="0">
              <a:latin typeface="Arial" pitchFamily="34" charset="0"/>
            </a:endParaRPr>
          </a:p>
        </p:txBody>
      </p:sp>
      <p:sp>
        <p:nvSpPr>
          <p:cNvPr id="46" name="AutoShape 214"/>
          <p:cNvSpPr>
            <a:spLocks noChangeArrowheads="1"/>
          </p:cNvSpPr>
          <p:nvPr/>
        </p:nvSpPr>
        <p:spPr bwMode="auto">
          <a:xfrm>
            <a:off x="773371" y="2631148"/>
            <a:ext cx="1547812" cy="312737"/>
          </a:xfrm>
          <a:prstGeom prst="flowChartPrepar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pitchFamily="34" charset="0"/>
              </a:rPr>
              <a:t>x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0, 3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47" name="Freeform 215"/>
          <p:cNvSpPr>
            <a:spLocks/>
          </p:cNvSpPr>
          <p:nvPr/>
        </p:nvSpPr>
        <p:spPr bwMode="auto">
          <a:xfrm>
            <a:off x="484446" y="2781960"/>
            <a:ext cx="1044575" cy="1642399"/>
          </a:xfrm>
          <a:custGeom>
            <a:avLst/>
            <a:gdLst>
              <a:gd name="T0" fmla="*/ 658 w 658"/>
              <a:gd name="T1" fmla="*/ 476 h 567"/>
              <a:gd name="T2" fmla="*/ 658 w 658"/>
              <a:gd name="T3" fmla="*/ 567 h 567"/>
              <a:gd name="T4" fmla="*/ 0 w 658"/>
              <a:gd name="T5" fmla="*/ 567 h 567"/>
              <a:gd name="T6" fmla="*/ 0 w 658"/>
              <a:gd name="T7" fmla="*/ 0 h 567"/>
              <a:gd name="T8" fmla="*/ 182 w 658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567">
                <a:moveTo>
                  <a:pt x="658" y="476"/>
                </a:moveTo>
                <a:lnTo>
                  <a:pt x="658" y="567"/>
                </a:lnTo>
                <a:lnTo>
                  <a:pt x="0" y="567"/>
                </a:lnTo>
                <a:lnTo>
                  <a:pt x="0" y="0"/>
                </a:lnTo>
                <a:lnTo>
                  <a:pt x="1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216"/>
          <p:cNvSpPr>
            <a:spLocks/>
          </p:cNvSpPr>
          <p:nvPr/>
        </p:nvSpPr>
        <p:spPr bwMode="auto">
          <a:xfrm>
            <a:off x="1529021" y="2781960"/>
            <a:ext cx="1008062" cy="2293832"/>
          </a:xfrm>
          <a:custGeom>
            <a:avLst/>
            <a:gdLst>
              <a:gd name="T0" fmla="*/ 499 w 635"/>
              <a:gd name="T1" fmla="*/ 0 h 839"/>
              <a:gd name="T2" fmla="*/ 635 w 635"/>
              <a:gd name="T3" fmla="*/ 0 h 839"/>
              <a:gd name="T4" fmla="*/ 635 w 635"/>
              <a:gd name="T5" fmla="*/ 703 h 839"/>
              <a:gd name="T6" fmla="*/ 0 w 635"/>
              <a:gd name="T7" fmla="*/ 703 h 839"/>
              <a:gd name="T8" fmla="*/ 0 w 635"/>
              <a:gd name="T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839">
                <a:moveTo>
                  <a:pt x="499" y="0"/>
                </a:moveTo>
                <a:lnTo>
                  <a:pt x="635" y="0"/>
                </a:lnTo>
                <a:lnTo>
                  <a:pt x="635" y="703"/>
                </a:lnTo>
                <a:lnTo>
                  <a:pt x="0" y="703"/>
                </a:lnTo>
                <a:lnTo>
                  <a:pt x="0" y="839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07"/>
          <p:cNvSpPr>
            <a:spLocks noChangeShapeType="1"/>
          </p:cNvSpPr>
          <p:nvPr/>
        </p:nvSpPr>
        <p:spPr bwMode="auto">
          <a:xfrm>
            <a:off x="1529021" y="3488255"/>
            <a:ext cx="0" cy="2979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Text Box 155"/>
          <p:cNvSpPr txBox="1">
            <a:spLocks noChangeArrowheads="1"/>
          </p:cNvSpPr>
          <p:nvPr/>
        </p:nvSpPr>
        <p:spPr bwMode="auto">
          <a:xfrm>
            <a:off x="4216325" y="288894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auto">
          <a:xfrm>
            <a:off x="6012333" y="3190367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26" name="Text Box 155"/>
          <p:cNvSpPr txBox="1">
            <a:spLocks noChangeArrowheads="1"/>
          </p:cNvSpPr>
          <p:nvPr/>
        </p:nvSpPr>
        <p:spPr bwMode="auto">
          <a:xfrm>
            <a:off x="5193191" y="351440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4</a:t>
            </a:r>
            <a:endParaRPr lang="ru-RU" sz="1500" dirty="0"/>
          </a:p>
        </p:txBody>
      </p:sp>
      <p:sp>
        <p:nvSpPr>
          <p:cNvPr id="27" name="Text Box 155"/>
          <p:cNvSpPr txBox="1">
            <a:spLocks noChangeArrowheads="1"/>
          </p:cNvSpPr>
          <p:nvPr/>
        </p:nvSpPr>
        <p:spPr bwMode="auto">
          <a:xfrm>
            <a:off x="4211960" y="387800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0" name="Text Box 197"/>
          <p:cNvSpPr txBox="1">
            <a:spLocks noChangeArrowheads="1"/>
          </p:cNvSpPr>
          <p:nvPr/>
        </p:nvSpPr>
        <p:spPr bwMode="auto">
          <a:xfrm>
            <a:off x="6007968" y="4179429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2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188826" y="450346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8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1960" y="48331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3</a:t>
            </a:r>
            <a:endParaRPr lang="ru-RU" sz="1500" dirty="0"/>
          </a:p>
        </p:txBody>
      </p:sp>
      <p:sp>
        <p:nvSpPr>
          <p:cNvPr id="50" name="Text Box 197"/>
          <p:cNvSpPr txBox="1">
            <a:spLocks noChangeArrowheads="1"/>
          </p:cNvSpPr>
          <p:nvPr/>
        </p:nvSpPr>
        <p:spPr bwMode="auto">
          <a:xfrm>
            <a:off x="6007968" y="513458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3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51" name="Text Box 155"/>
          <p:cNvSpPr txBox="1">
            <a:spLocks noChangeArrowheads="1"/>
          </p:cNvSpPr>
          <p:nvPr/>
        </p:nvSpPr>
        <p:spPr bwMode="auto">
          <a:xfrm>
            <a:off x="5188826" y="545861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16</a:t>
            </a:r>
            <a:endParaRPr lang="ru-RU" sz="1500" dirty="0"/>
          </a:p>
        </p:txBody>
      </p:sp>
      <p:sp>
        <p:nvSpPr>
          <p:cNvPr id="52" name="Text Box 155"/>
          <p:cNvSpPr txBox="1">
            <a:spLocks noChangeArrowheads="1"/>
          </p:cNvSpPr>
          <p:nvPr/>
        </p:nvSpPr>
        <p:spPr bwMode="auto">
          <a:xfrm>
            <a:off x="4211960" y="578265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4</a:t>
            </a:r>
            <a:endParaRPr lang="ru-RU" sz="1500" dirty="0"/>
          </a:p>
        </p:txBody>
      </p:sp>
      <p:sp>
        <p:nvSpPr>
          <p:cNvPr id="53" name="Text Box 197"/>
          <p:cNvSpPr txBox="1">
            <a:spLocks noChangeArrowheads="1"/>
          </p:cNvSpPr>
          <p:nvPr/>
        </p:nvSpPr>
        <p:spPr bwMode="auto">
          <a:xfrm>
            <a:off x="6012333" y="6106691"/>
            <a:ext cx="1367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4 &lt;=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993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</a:t>
            </a:r>
            <a:r>
              <a:rPr lang="ru-RU" dirty="0" smtClean="0">
                <a:solidFill>
                  <a:srgbClr val="000000"/>
                </a:solidFill>
              </a:rPr>
              <a:t>программу на языке КУМИР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…, 5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1232756"/>
            <a:ext cx="3672408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Цикл ДЛЯ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от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' '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нс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3908" y="4699010"/>
            <a:ext cx="367240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3 8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4 16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5 32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1580" y="1576336"/>
            <a:ext cx="2052637" cy="3832884"/>
            <a:chOff x="791580" y="1576336"/>
            <a:chExt cx="2052637" cy="3832884"/>
          </a:xfrm>
        </p:grpSpPr>
        <p:sp>
          <p:nvSpPr>
            <p:cNvPr id="29" name="AutoShape 203"/>
            <p:cNvSpPr>
              <a:spLocks noChangeArrowheads="1"/>
            </p:cNvSpPr>
            <p:nvPr/>
          </p:nvSpPr>
          <p:spPr bwMode="auto">
            <a:xfrm>
              <a:off x="1367954" y="1576336"/>
              <a:ext cx="960437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>
                  <a:latin typeface="Arial" pitchFamily="34" charset="0"/>
                </a:rPr>
                <a:t>начало</a:t>
              </a:r>
            </a:p>
          </p:txBody>
        </p:sp>
        <p:sp>
          <p:nvSpPr>
            <p:cNvPr id="30" name="Line 206"/>
            <p:cNvSpPr>
              <a:spLocks noChangeShapeType="1"/>
            </p:cNvSpPr>
            <p:nvPr/>
          </p:nvSpPr>
          <p:spPr bwMode="auto">
            <a:xfrm>
              <a:off x="1836155" y="2391489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" name="Line 207"/>
            <p:cNvSpPr>
              <a:spLocks noChangeShapeType="1"/>
            </p:cNvSpPr>
            <p:nvPr/>
          </p:nvSpPr>
          <p:spPr bwMode="auto">
            <a:xfrm>
              <a:off x="1836155" y="2951876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" name="AutoShape 208"/>
            <p:cNvSpPr>
              <a:spLocks noChangeArrowheads="1"/>
            </p:cNvSpPr>
            <p:nvPr/>
          </p:nvSpPr>
          <p:spPr bwMode="auto">
            <a:xfrm>
              <a:off x="1007381" y="3207635"/>
              <a:ext cx="1656407" cy="287337"/>
            </a:xfrm>
            <a:prstGeom prst="parallelogram">
              <a:avLst>
                <a:gd name="adj" fmla="val 109669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latin typeface="Arial" pitchFamily="34" charset="0"/>
                </a:rPr>
                <a:t>вывод</a:t>
              </a:r>
              <a:r>
                <a:rPr lang="ru-RU" sz="1200" dirty="0">
                  <a:latin typeface="Arial" pitchFamily="34" charset="0"/>
                </a:rPr>
                <a:t> </a:t>
              </a:r>
              <a:r>
                <a:rPr lang="en-US" sz="1600" dirty="0" smtClean="0">
                  <a:latin typeface="Arial" pitchFamily="34" charset="0"/>
                </a:rPr>
                <a:t>x</a:t>
              </a:r>
              <a:r>
                <a:rPr lang="ru-RU" sz="1600" dirty="0" smtClean="0">
                  <a:latin typeface="Arial" pitchFamily="34" charset="0"/>
                </a:rPr>
                <a:t>, </a:t>
              </a:r>
              <a:r>
                <a:rPr lang="en-US" sz="1600" dirty="0" smtClean="0">
                  <a:latin typeface="Arial" pitchFamily="34" charset="0"/>
                </a:rPr>
                <a:t>y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3" name="AutoShape 210"/>
            <p:cNvSpPr>
              <a:spLocks noChangeArrowheads="1"/>
            </p:cNvSpPr>
            <p:nvPr/>
          </p:nvSpPr>
          <p:spPr bwMode="auto">
            <a:xfrm>
              <a:off x="1379749" y="5088545"/>
              <a:ext cx="960437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>
                  <a:latin typeface="Arial" pitchFamily="34" charset="0"/>
                </a:rPr>
                <a:t>конец</a:t>
              </a:r>
            </a:p>
          </p:txBody>
        </p:sp>
        <p:sp>
          <p:nvSpPr>
            <p:cNvPr id="34" name="Line 211"/>
            <p:cNvSpPr>
              <a:spLocks noChangeShapeType="1"/>
            </p:cNvSpPr>
            <p:nvPr/>
          </p:nvSpPr>
          <p:spPr bwMode="auto">
            <a:xfrm>
              <a:off x="1836155" y="1886664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5" name="Rectangle 212"/>
            <p:cNvSpPr>
              <a:spLocks noChangeArrowheads="1"/>
            </p:cNvSpPr>
            <p:nvPr/>
          </p:nvSpPr>
          <p:spPr bwMode="auto">
            <a:xfrm>
              <a:off x="1259892" y="2150189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600" dirty="0" smtClean="0">
                  <a:latin typeface="Arial" pitchFamily="34" charset="0"/>
                </a:rPr>
                <a:t>y </a:t>
              </a:r>
              <a:r>
                <a:rPr lang="en-US" sz="1600" dirty="0">
                  <a:latin typeface="Arial" pitchFamily="34" charset="0"/>
                </a:rPr>
                <a:t>:= </a:t>
              </a:r>
              <a:r>
                <a:rPr lang="en-US" sz="1600" dirty="0" smtClean="0">
                  <a:latin typeface="Arial" pitchFamily="34" charset="0"/>
                </a:rPr>
                <a:t>1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6" name="Rectangle 213"/>
            <p:cNvSpPr>
              <a:spLocks noChangeArrowheads="1"/>
            </p:cNvSpPr>
            <p:nvPr/>
          </p:nvSpPr>
          <p:spPr bwMode="auto">
            <a:xfrm>
              <a:off x="1151768" y="3798949"/>
              <a:ext cx="1367631" cy="38613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800" dirty="0" smtClean="0">
                  <a:latin typeface="Arial" pitchFamily="34" charset="0"/>
                </a:rPr>
                <a:t>y </a:t>
              </a:r>
              <a:r>
                <a:rPr lang="en-US" sz="1800" dirty="0">
                  <a:latin typeface="Arial" pitchFamily="34" charset="0"/>
                </a:rPr>
                <a:t>:= </a:t>
              </a:r>
              <a:r>
                <a:rPr lang="en-US" sz="1800" dirty="0" smtClean="0">
                  <a:latin typeface="Arial" pitchFamily="34" charset="0"/>
                </a:rPr>
                <a:t>y</a:t>
              </a:r>
              <a:r>
                <a:rPr lang="ru-RU" sz="1800" dirty="0" smtClean="0">
                  <a:latin typeface="Arial" pitchFamily="34" charset="0"/>
                </a:rPr>
                <a:t>*</a:t>
              </a:r>
              <a:r>
                <a:rPr lang="en-US" sz="1800" dirty="0" smtClean="0">
                  <a:latin typeface="Arial" pitchFamily="34" charset="0"/>
                </a:rPr>
                <a:t>2</a:t>
              </a:r>
              <a:endParaRPr lang="ru-RU" sz="2000" baseline="50000" dirty="0">
                <a:latin typeface="Arial" pitchFamily="34" charset="0"/>
              </a:endParaRPr>
            </a:p>
          </p:txBody>
        </p:sp>
        <p:sp>
          <p:nvSpPr>
            <p:cNvPr id="37" name="AutoShape 214"/>
            <p:cNvSpPr>
              <a:spLocks noChangeArrowheads="1"/>
            </p:cNvSpPr>
            <p:nvPr/>
          </p:nvSpPr>
          <p:spPr bwMode="auto">
            <a:xfrm>
              <a:off x="1080505" y="2643901"/>
              <a:ext cx="1547812" cy="312737"/>
            </a:xfrm>
            <a:prstGeom prst="flowChartPrepara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Arial" pitchFamily="34" charset="0"/>
                </a:rPr>
                <a:t>x </a:t>
              </a:r>
              <a:r>
                <a:rPr lang="en-US" sz="1800" dirty="0">
                  <a:latin typeface="Arial" pitchFamily="34" charset="0"/>
                </a:rPr>
                <a:t>:= </a:t>
              </a:r>
              <a:r>
                <a:rPr lang="en-US" sz="1800" dirty="0" smtClean="0">
                  <a:latin typeface="Arial" pitchFamily="34" charset="0"/>
                </a:rPr>
                <a:t>0, </a:t>
              </a:r>
              <a:r>
                <a:rPr lang="ru-RU" sz="1800" dirty="0" smtClean="0">
                  <a:latin typeface="Arial" pitchFamily="34" charset="0"/>
                </a:rPr>
                <a:t>5</a:t>
              </a:r>
              <a:endParaRPr lang="ru-RU" sz="1800" dirty="0">
                <a:latin typeface="Arial" pitchFamily="34" charset="0"/>
              </a:endParaRPr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auto">
            <a:xfrm>
              <a:off x="791580" y="2794713"/>
              <a:ext cx="1044575" cy="1642399"/>
            </a:xfrm>
            <a:custGeom>
              <a:avLst/>
              <a:gdLst>
                <a:gd name="T0" fmla="*/ 658 w 658"/>
                <a:gd name="T1" fmla="*/ 476 h 567"/>
                <a:gd name="T2" fmla="*/ 658 w 658"/>
                <a:gd name="T3" fmla="*/ 567 h 567"/>
                <a:gd name="T4" fmla="*/ 0 w 658"/>
                <a:gd name="T5" fmla="*/ 567 h 567"/>
                <a:gd name="T6" fmla="*/ 0 w 658"/>
                <a:gd name="T7" fmla="*/ 0 h 567"/>
                <a:gd name="T8" fmla="*/ 182 w 658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567">
                  <a:moveTo>
                    <a:pt x="658" y="476"/>
                  </a:moveTo>
                  <a:lnTo>
                    <a:pt x="658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18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auto">
            <a:xfrm>
              <a:off x="1836155" y="2794713"/>
              <a:ext cx="1008062" cy="2293832"/>
            </a:xfrm>
            <a:custGeom>
              <a:avLst/>
              <a:gdLst>
                <a:gd name="T0" fmla="*/ 499 w 635"/>
                <a:gd name="T1" fmla="*/ 0 h 839"/>
                <a:gd name="T2" fmla="*/ 635 w 635"/>
                <a:gd name="T3" fmla="*/ 0 h 839"/>
                <a:gd name="T4" fmla="*/ 635 w 635"/>
                <a:gd name="T5" fmla="*/ 703 h 839"/>
                <a:gd name="T6" fmla="*/ 0 w 635"/>
                <a:gd name="T7" fmla="*/ 703 h 839"/>
                <a:gd name="T8" fmla="*/ 0 w 635"/>
                <a:gd name="T9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839">
                  <a:moveTo>
                    <a:pt x="499" y="0"/>
                  </a:moveTo>
                  <a:lnTo>
                    <a:pt x="635" y="0"/>
                  </a:lnTo>
                  <a:lnTo>
                    <a:pt x="635" y="703"/>
                  </a:lnTo>
                  <a:lnTo>
                    <a:pt x="0" y="703"/>
                  </a:lnTo>
                  <a:lnTo>
                    <a:pt x="0" y="83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07"/>
            <p:cNvSpPr>
              <a:spLocks noChangeShapeType="1"/>
            </p:cNvSpPr>
            <p:nvPr/>
          </p:nvSpPr>
          <p:spPr bwMode="auto">
            <a:xfrm>
              <a:off x="1836155" y="3501008"/>
              <a:ext cx="0" cy="2979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220154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543800" cy="56991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Циклы</a:t>
            </a:r>
          </a:p>
        </p:txBody>
      </p:sp>
      <p:grpSp>
        <p:nvGrpSpPr>
          <p:cNvPr id="14341" name="Group 27"/>
          <p:cNvGrpSpPr>
            <a:grpSpLocks noChangeAspect="1"/>
          </p:cNvGrpSpPr>
          <p:nvPr/>
        </p:nvGrpSpPr>
        <p:grpSpPr bwMode="auto">
          <a:xfrm>
            <a:off x="947738" y="3717950"/>
            <a:ext cx="2579687" cy="2517775"/>
            <a:chOff x="5694" y="4383"/>
            <a:chExt cx="2736" cy="2670"/>
          </a:xfrm>
        </p:grpSpPr>
        <p:sp>
          <p:nvSpPr>
            <p:cNvPr id="14351" name="AutoShape 28"/>
            <p:cNvSpPr>
              <a:spLocks noChangeAspect="1" noChangeArrowheads="1"/>
            </p:cNvSpPr>
            <p:nvPr/>
          </p:nvSpPr>
          <p:spPr bwMode="auto">
            <a:xfrm>
              <a:off x="6207" y="4383"/>
              <a:ext cx="1824" cy="335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14352" name="AutoShape 29"/>
            <p:cNvSpPr>
              <a:spLocks noChangeAspect="1" noChangeArrowheads="1"/>
            </p:cNvSpPr>
            <p:nvPr/>
          </p:nvSpPr>
          <p:spPr bwMode="auto">
            <a:xfrm>
              <a:off x="6207" y="6720"/>
              <a:ext cx="1824" cy="333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14353" name="Line 30"/>
            <p:cNvSpPr>
              <a:spLocks noChangeAspect="1" noChangeShapeType="1"/>
            </p:cNvSpPr>
            <p:nvPr/>
          </p:nvSpPr>
          <p:spPr bwMode="auto">
            <a:xfrm>
              <a:off x="7119" y="4734"/>
              <a:ext cx="0" cy="2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4" name="Line 31"/>
            <p:cNvSpPr>
              <a:spLocks noChangeAspect="1" noChangeShapeType="1"/>
            </p:cNvSpPr>
            <p:nvPr/>
          </p:nvSpPr>
          <p:spPr bwMode="auto">
            <a:xfrm>
              <a:off x="7119" y="5409"/>
              <a:ext cx="0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5" name="Rectangle 32"/>
            <p:cNvSpPr>
              <a:spLocks noChangeAspect="1" noChangeArrowheads="1"/>
            </p:cNvSpPr>
            <p:nvPr/>
          </p:nvSpPr>
          <p:spPr bwMode="auto">
            <a:xfrm>
              <a:off x="6207" y="5694"/>
              <a:ext cx="1824" cy="51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Тело цикла</a:t>
              </a:r>
            </a:p>
          </p:txBody>
        </p:sp>
        <p:sp>
          <p:nvSpPr>
            <p:cNvPr id="14356" name="AutoShape 33"/>
            <p:cNvSpPr>
              <a:spLocks noChangeAspect="1" noChangeArrowheads="1"/>
            </p:cNvSpPr>
            <p:nvPr/>
          </p:nvSpPr>
          <p:spPr bwMode="auto">
            <a:xfrm>
              <a:off x="5979" y="4953"/>
              <a:ext cx="2280" cy="456"/>
            </a:xfrm>
            <a:prstGeom prst="flowChartPrepara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</a:rPr>
                <a:t>K</a:t>
              </a:r>
              <a:r>
                <a:rPr lang="ru-RU" sz="1600" i="1" dirty="0" smtClean="0">
                  <a:solidFill>
                    <a:srgbClr val="000000"/>
                  </a:solidFill>
                </a:rPr>
                <a:t> раз</a:t>
              </a:r>
              <a:r>
                <a:rPr lang="ru-RU" sz="1600" dirty="0">
                  <a:solidFill>
                    <a:srgbClr val="000000"/>
                  </a:solidFill>
                </a:rPr>
                <a:t/>
              </a:r>
              <a:br>
                <a:rPr lang="ru-RU" sz="1600" dirty="0">
                  <a:solidFill>
                    <a:srgbClr val="000000"/>
                  </a:solidFill>
                </a:rPr>
              </a:b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4357" name="Freeform 34"/>
            <p:cNvSpPr>
              <a:spLocks noChangeAspect="1"/>
            </p:cNvSpPr>
            <p:nvPr/>
          </p:nvSpPr>
          <p:spPr bwMode="auto">
            <a:xfrm>
              <a:off x="7119" y="5181"/>
              <a:ext cx="1311" cy="1539"/>
            </a:xfrm>
            <a:custGeom>
              <a:avLst/>
              <a:gdLst>
                <a:gd name="T0" fmla="*/ 1140 w 1311"/>
                <a:gd name="T1" fmla="*/ 0 h 1767"/>
                <a:gd name="T2" fmla="*/ 1311 w 1311"/>
                <a:gd name="T3" fmla="*/ 0 h 1767"/>
                <a:gd name="T4" fmla="*/ 1311 w 1311"/>
                <a:gd name="T5" fmla="*/ 1340 h 1767"/>
                <a:gd name="T6" fmla="*/ 0 w 1311"/>
                <a:gd name="T7" fmla="*/ 1340 h 1767"/>
                <a:gd name="T8" fmla="*/ 0 w 1311"/>
                <a:gd name="T9" fmla="*/ 1539 h 1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1" h="1767">
                  <a:moveTo>
                    <a:pt x="1140" y="0"/>
                  </a:moveTo>
                  <a:lnTo>
                    <a:pt x="1311" y="0"/>
                  </a:lnTo>
                  <a:lnTo>
                    <a:pt x="1311" y="1539"/>
                  </a:lnTo>
                  <a:lnTo>
                    <a:pt x="0" y="1539"/>
                  </a:lnTo>
                  <a:lnTo>
                    <a:pt x="0" y="176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8" name="Freeform 35"/>
            <p:cNvSpPr>
              <a:spLocks noChangeAspect="1"/>
            </p:cNvSpPr>
            <p:nvPr/>
          </p:nvSpPr>
          <p:spPr bwMode="auto">
            <a:xfrm>
              <a:off x="5694" y="5181"/>
              <a:ext cx="1425" cy="1197"/>
            </a:xfrm>
            <a:custGeom>
              <a:avLst/>
              <a:gdLst>
                <a:gd name="T0" fmla="*/ 285 w 1425"/>
                <a:gd name="T1" fmla="*/ 0 h 1197"/>
                <a:gd name="T2" fmla="*/ 0 w 1425"/>
                <a:gd name="T3" fmla="*/ 0 h 1197"/>
                <a:gd name="T4" fmla="*/ 0 w 1425"/>
                <a:gd name="T5" fmla="*/ 1197 h 1197"/>
                <a:gd name="T6" fmla="*/ 1425 w 1425"/>
                <a:gd name="T7" fmla="*/ 1197 h 1197"/>
                <a:gd name="T8" fmla="*/ 1425 w 1425"/>
                <a:gd name="T9" fmla="*/ 1026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5" h="1197">
                  <a:moveTo>
                    <a:pt x="285" y="0"/>
                  </a:moveTo>
                  <a:lnTo>
                    <a:pt x="0" y="0"/>
                  </a:lnTo>
                  <a:lnTo>
                    <a:pt x="0" y="1197"/>
                  </a:lnTo>
                  <a:lnTo>
                    <a:pt x="1425" y="1197"/>
                  </a:lnTo>
                  <a:lnTo>
                    <a:pt x="1425" y="102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2738" y="765175"/>
            <a:ext cx="7596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Циклический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одна и та же последовательность команд (тело цикла) повторяется несколько </a:t>
            </a:r>
            <a:r>
              <a:rPr lang="ru-RU" sz="2000" dirty="0" smtClean="0">
                <a:solidFill>
                  <a:srgbClr val="330066"/>
                </a:solidFill>
              </a:rPr>
              <a:t>раз.</a:t>
            </a:r>
            <a:endParaRPr lang="ru-RU" sz="2000" dirty="0">
              <a:solidFill>
                <a:srgbClr val="330066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11300" y="2312876"/>
            <a:ext cx="5976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 со </a:t>
            </a:r>
            <a:r>
              <a:rPr lang="ru-RU" sz="2400" b="1" dirty="0" smtClean="0">
                <a:solidFill>
                  <a:srgbClr val="330066"/>
                </a:solidFill>
              </a:rPr>
              <a:t>счётчиком </a:t>
            </a:r>
            <a:r>
              <a:rPr lang="ru-RU" dirty="0" smtClean="0">
                <a:solidFill>
                  <a:srgbClr val="330066"/>
                </a:solidFill>
              </a:rPr>
              <a:t>–</a:t>
            </a:r>
            <a:r>
              <a:rPr lang="ru-RU" dirty="0">
                <a:solidFill>
                  <a:srgbClr val="330066"/>
                </a:solidFill>
              </a:rPr>
              <a:t/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sz="2000" dirty="0">
                <a:solidFill>
                  <a:srgbClr val="330066"/>
                </a:solidFill>
              </a:rPr>
              <a:t>повторение тела цикла </a:t>
            </a:r>
            <a:r>
              <a:rPr lang="ru-RU" sz="2000" b="1" i="1" dirty="0">
                <a:solidFill>
                  <a:srgbClr val="330066"/>
                </a:solidFill>
              </a:rPr>
              <a:t>заданное число </a:t>
            </a:r>
            <a:r>
              <a:rPr lang="ru-RU" sz="2000" b="1" i="1" dirty="0" smtClean="0">
                <a:solidFill>
                  <a:srgbClr val="330066"/>
                </a:solidFill>
              </a:rPr>
              <a:t>раз </a:t>
            </a:r>
            <a:br>
              <a:rPr lang="ru-RU" sz="2000" b="1" i="1" dirty="0" smtClean="0">
                <a:solidFill>
                  <a:srgbClr val="330066"/>
                </a:solidFill>
              </a:rPr>
            </a:br>
            <a:endParaRPr lang="ru-RU" sz="2000" b="1" i="1" dirty="0">
              <a:solidFill>
                <a:srgbClr val="33006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35729" y="3679606"/>
            <a:ext cx="3960440" cy="1854469"/>
            <a:chOff x="4635729" y="3679606"/>
            <a:chExt cx="3960440" cy="1854469"/>
          </a:xfrm>
        </p:grpSpPr>
        <p:sp>
          <p:nvSpPr>
            <p:cNvPr id="26" name="TextBox 25"/>
            <p:cNvSpPr txBox="1"/>
            <p:nvPr/>
          </p:nvSpPr>
          <p:spPr>
            <a:xfrm>
              <a:off x="4644008" y="4149080"/>
              <a:ext cx="3852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нц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i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k</a:t>
              </a: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раз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тело цикла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b="1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кц</a:t>
              </a: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5729" y="3679606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8957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длиной 4 клетки.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92135"/>
            <a:ext cx="3708412" cy="34778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AA00"/>
                </a:solidFill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Коридор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раз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закрасить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раз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D:\_Папа-адм\Desktop\Алгоритмизация (през)\коридор 4 раз\Image 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5419" y="1664804"/>
            <a:ext cx="4687061" cy="35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5594843" y="5459518"/>
            <a:ext cx="1908212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34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длиной 4 клетки.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 descr="D:\_Папа-адм\Desktop\Алгоритмизация (през)\коридор 4 раз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_Папа-адм\Desktop\Алгоритмизация (през)\коридор 4 раз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_Папа-адм\Desktop\Алгоритмизация (през)\коридор 4 раз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_Папа-адм\Desktop\Алгоритмизация (през)\коридор 4 раз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_Папа-адм\Desktop\Алгоритмизация (през)\коридор 4 раз\Image 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_Папа-адм\Desktop\Алгоритмизация (през)\коридор 4 раз\Image 0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_Папа-адм\Desktop\Алгоритмизация (през)\коридор 4 раз\Image 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_Папа-адм\Desktop\Алгоритмизация (през)\коридор 4 раз\Image 0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_Папа-адм\Desktop\Алгоритмизация (през)\коридор 4 раз\Image 0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_Папа-адм\Desktop\Алгоритмизация (през)\коридор 4 раз\Image 0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_Папа-адм\Desktop\Алгоритмизация (през)\коридор 4 раз\Image 0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_Папа-адм\Desktop\Алгоритмизация (през)\коридор 4 раз\Image 0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_Папа-адм\Desktop\Алгоритмизация (през)\коридор 4 раз\Image 0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_Папа-адм\Desktop\Алгоритмизация (през)\коридор 4 раз\Image 0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_Папа-адм\Desktop\Алгоритмизация (през)\коридор 4 раз\Image 0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_Папа-адм\Desktop\Алгоритмизация (през)\коридор 4 раз\Image 01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_Папа-адм\Desktop\Алгоритмизация (през)\коридор 4 раз\Image 01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D:\_Папа-адм\Desktop\Алгоритмизация (през)\коридор 4 раз\Image 01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:\_Папа-адм\Desktop\Алгоритмизация (през)\коридор 4 раз\Image 019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:\_Папа-адм\Desktop\Алгоритмизация (през)\коридор 4 раз\Image 02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_Папа-адм\Desktop\Алгоритмизация (през)\коридор 4 раз\Image 02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_Папа-адм\Desktop\Алгоритмизация (през)\коридор 4 раз\Image 02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:\_Папа-адм\Desktop\Алгоритмизация (през)\коридор 4 раз\Image 023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:\_Папа-адм\Desktop\Алгоритмизация (през)\коридор 4 раз\Image 024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:\_Папа-адм\Desktop\Алгоритмизация (през)\коридор 4 раз\Image 02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_Папа-адм\Desktop\Алгоритмизация (през)\коридор 4 раз\Image 026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D:\_Папа-адм\Desktop\Алгоритмизация (през)\коридор 4 раз\Image 027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D:\_Папа-адм\Desktop\Алгоритмизация (през)\коридор 4 раз\Image 028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D:\_Папа-адм\Desktop\Алгоритмизация (през)\коридор 4 раз\Image 029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D:\_Папа-адм\Desktop\Алгоритмизация (през)\коридор 4 раз\Image 030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D:\_Папа-адм\Desktop\Алгоритмизация (през)\коридор 4 раз\Image 031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D:\_Папа-адм\Desktop\Алгоритмизация (през)\коридор 4 раз\Image 032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D:\_Папа-адм\Desktop\Алгоритмизация (през)\коридор 4 раз\Image 033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D:\_Папа-адм\Desktop\Алгоритмизация (през)\коридор 4 раз\Image 03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448780"/>
            <a:ext cx="87920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63588" y="582152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33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543800" cy="56991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Циклы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11300" y="2312876"/>
            <a:ext cx="5976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 со счётчиком (цикл «ДЛЯ») </a:t>
            </a:r>
            <a:r>
              <a:rPr lang="ru-RU" dirty="0">
                <a:solidFill>
                  <a:srgbClr val="330066"/>
                </a:solidFill>
              </a:rPr>
              <a:t>–</a:t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sz="2000" dirty="0">
                <a:solidFill>
                  <a:srgbClr val="330066"/>
                </a:solidFill>
              </a:rPr>
              <a:t>повторение тела цикла </a:t>
            </a:r>
            <a:r>
              <a:rPr lang="ru-RU" sz="2000" b="1" i="1" dirty="0">
                <a:solidFill>
                  <a:srgbClr val="330066"/>
                </a:solidFill>
              </a:rPr>
              <a:t>заданное число </a:t>
            </a:r>
            <a:r>
              <a:rPr lang="ru-RU" sz="2000" b="1" i="1" dirty="0" smtClean="0">
                <a:solidFill>
                  <a:srgbClr val="330066"/>
                </a:solidFill>
              </a:rPr>
              <a:t>раз </a:t>
            </a:r>
            <a:br>
              <a:rPr lang="ru-RU" sz="2000" b="1" i="1" dirty="0" smtClean="0">
                <a:solidFill>
                  <a:srgbClr val="330066"/>
                </a:solidFill>
              </a:rPr>
            </a:br>
            <a:r>
              <a:rPr lang="ru-RU" sz="2000" b="1" i="1" dirty="0" smtClean="0">
                <a:solidFill>
                  <a:srgbClr val="330066"/>
                </a:solidFill>
              </a:rPr>
              <a:t>для </a:t>
            </a:r>
            <a:r>
              <a:rPr lang="en-US" sz="2000" b="1" i="1" dirty="0" err="1">
                <a:solidFill>
                  <a:srgbClr val="330066"/>
                </a:solidFill>
              </a:rPr>
              <a:t>i</a:t>
            </a:r>
            <a:r>
              <a:rPr lang="ru-RU" sz="2000" b="1" i="1" dirty="0">
                <a:solidFill>
                  <a:srgbClr val="330066"/>
                </a:solidFill>
              </a:rPr>
              <a:t>, изменяющегося от </a:t>
            </a:r>
            <a:r>
              <a:rPr lang="en-US" sz="2000" b="1" i="1" dirty="0">
                <a:solidFill>
                  <a:srgbClr val="330066"/>
                </a:solidFill>
              </a:rPr>
              <a:t>n </a:t>
            </a:r>
            <a:r>
              <a:rPr lang="ru-RU" sz="2000" b="1" i="1" dirty="0">
                <a:solidFill>
                  <a:srgbClr val="330066"/>
                </a:solidFill>
              </a:rPr>
              <a:t>до </a:t>
            </a:r>
            <a:r>
              <a:rPr lang="en-US" sz="2000" b="1" i="1" dirty="0">
                <a:solidFill>
                  <a:srgbClr val="330066"/>
                </a:solidFill>
              </a:rPr>
              <a:t>k</a:t>
            </a:r>
            <a:r>
              <a:rPr lang="ru-RU" sz="2000" b="1" i="1" dirty="0">
                <a:solidFill>
                  <a:srgbClr val="330066"/>
                </a:solidFill>
              </a:rPr>
              <a:t> с шагом </a:t>
            </a:r>
            <a:r>
              <a:rPr lang="ru-RU" sz="2000" b="1" i="1" dirty="0" smtClean="0">
                <a:solidFill>
                  <a:srgbClr val="330066"/>
                </a:solidFill>
              </a:rPr>
              <a:t>1 </a:t>
            </a:r>
            <a:endParaRPr lang="ru-RU" sz="2000" b="1" i="1" dirty="0">
              <a:solidFill>
                <a:srgbClr val="330066"/>
              </a:solidFill>
            </a:endParaRPr>
          </a:p>
        </p:txBody>
      </p:sp>
      <p:grpSp>
        <p:nvGrpSpPr>
          <p:cNvPr id="14341" name="Group 27"/>
          <p:cNvGrpSpPr>
            <a:grpSpLocks noChangeAspect="1"/>
          </p:cNvGrpSpPr>
          <p:nvPr/>
        </p:nvGrpSpPr>
        <p:grpSpPr bwMode="auto">
          <a:xfrm>
            <a:off x="947738" y="3717950"/>
            <a:ext cx="2579687" cy="2517775"/>
            <a:chOff x="5694" y="4383"/>
            <a:chExt cx="2736" cy="2670"/>
          </a:xfrm>
        </p:grpSpPr>
        <p:sp>
          <p:nvSpPr>
            <p:cNvPr id="14351" name="AutoShape 28"/>
            <p:cNvSpPr>
              <a:spLocks noChangeAspect="1" noChangeArrowheads="1"/>
            </p:cNvSpPr>
            <p:nvPr/>
          </p:nvSpPr>
          <p:spPr bwMode="auto">
            <a:xfrm>
              <a:off x="6207" y="4383"/>
              <a:ext cx="1824" cy="335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14352" name="AutoShape 29"/>
            <p:cNvSpPr>
              <a:spLocks noChangeAspect="1" noChangeArrowheads="1"/>
            </p:cNvSpPr>
            <p:nvPr/>
          </p:nvSpPr>
          <p:spPr bwMode="auto">
            <a:xfrm>
              <a:off x="6207" y="6720"/>
              <a:ext cx="1824" cy="333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14353" name="Line 30"/>
            <p:cNvSpPr>
              <a:spLocks noChangeAspect="1" noChangeShapeType="1"/>
            </p:cNvSpPr>
            <p:nvPr/>
          </p:nvSpPr>
          <p:spPr bwMode="auto">
            <a:xfrm>
              <a:off x="7119" y="4734"/>
              <a:ext cx="0" cy="2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4" name="Line 31"/>
            <p:cNvSpPr>
              <a:spLocks noChangeAspect="1" noChangeShapeType="1"/>
            </p:cNvSpPr>
            <p:nvPr/>
          </p:nvSpPr>
          <p:spPr bwMode="auto">
            <a:xfrm>
              <a:off x="7119" y="5409"/>
              <a:ext cx="0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5" name="Rectangle 32"/>
            <p:cNvSpPr>
              <a:spLocks noChangeAspect="1" noChangeArrowheads="1"/>
            </p:cNvSpPr>
            <p:nvPr/>
          </p:nvSpPr>
          <p:spPr bwMode="auto">
            <a:xfrm>
              <a:off x="6207" y="5694"/>
              <a:ext cx="1824" cy="51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Тело цикла</a:t>
              </a:r>
            </a:p>
          </p:txBody>
        </p:sp>
        <p:sp>
          <p:nvSpPr>
            <p:cNvPr id="14356" name="AutoShape 33"/>
            <p:cNvSpPr>
              <a:spLocks noChangeAspect="1" noChangeArrowheads="1"/>
            </p:cNvSpPr>
            <p:nvPr/>
          </p:nvSpPr>
          <p:spPr bwMode="auto">
            <a:xfrm>
              <a:off x="5979" y="4953"/>
              <a:ext cx="2280" cy="456"/>
            </a:xfrm>
            <a:prstGeom prst="flowChartPreparat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i="1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1600" i="1" dirty="0" smtClean="0">
                  <a:solidFill>
                    <a:srgbClr val="000000"/>
                  </a:solidFill>
                </a:rPr>
                <a:t> = n, k</a:t>
              </a:r>
              <a:r>
                <a:rPr lang="ru-RU" sz="1600" dirty="0">
                  <a:solidFill>
                    <a:srgbClr val="000000"/>
                  </a:solidFill>
                </a:rPr>
                <a:t/>
              </a:r>
              <a:br>
                <a:rPr lang="ru-RU" sz="1600" dirty="0">
                  <a:solidFill>
                    <a:srgbClr val="000000"/>
                  </a:solidFill>
                </a:rPr>
              </a:b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4357" name="Freeform 34"/>
            <p:cNvSpPr>
              <a:spLocks noChangeAspect="1"/>
            </p:cNvSpPr>
            <p:nvPr/>
          </p:nvSpPr>
          <p:spPr bwMode="auto">
            <a:xfrm>
              <a:off x="7119" y="5181"/>
              <a:ext cx="1311" cy="1539"/>
            </a:xfrm>
            <a:custGeom>
              <a:avLst/>
              <a:gdLst>
                <a:gd name="T0" fmla="*/ 1140 w 1311"/>
                <a:gd name="T1" fmla="*/ 0 h 1767"/>
                <a:gd name="T2" fmla="*/ 1311 w 1311"/>
                <a:gd name="T3" fmla="*/ 0 h 1767"/>
                <a:gd name="T4" fmla="*/ 1311 w 1311"/>
                <a:gd name="T5" fmla="*/ 1340 h 1767"/>
                <a:gd name="T6" fmla="*/ 0 w 1311"/>
                <a:gd name="T7" fmla="*/ 1340 h 1767"/>
                <a:gd name="T8" fmla="*/ 0 w 1311"/>
                <a:gd name="T9" fmla="*/ 1539 h 1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1" h="1767">
                  <a:moveTo>
                    <a:pt x="1140" y="0"/>
                  </a:moveTo>
                  <a:lnTo>
                    <a:pt x="1311" y="0"/>
                  </a:lnTo>
                  <a:lnTo>
                    <a:pt x="1311" y="1539"/>
                  </a:lnTo>
                  <a:lnTo>
                    <a:pt x="0" y="1539"/>
                  </a:lnTo>
                  <a:lnTo>
                    <a:pt x="0" y="176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8" name="Freeform 35"/>
            <p:cNvSpPr>
              <a:spLocks noChangeAspect="1"/>
            </p:cNvSpPr>
            <p:nvPr/>
          </p:nvSpPr>
          <p:spPr bwMode="auto">
            <a:xfrm>
              <a:off x="5694" y="5181"/>
              <a:ext cx="1425" cy="1197"/>
            </a:xfrm>
            <a:custGeom>
              <a:avLst/>
              <a:gdLst>
                <a:gd name="T0" fmla="*/ 285 w 1425"/>
                <a:gd name="T1" fmla="*/ 0 h 1197"/>
                <a:gd name="T2" fmla="*/ 0 w 1425"/>
                <a:gd name="T3" fmla="*/ 0 h 1197"/>
                <a:gd name="T4" fmla="*/ 0 w 1425"/>
                <a:gd name="T5" fmla="*/ 1197 h 1197"/>
                <a:gd name="T6" fmla="*/ 1425 w 1425"/>
                <a:gd name="T7" fmla="*/ 1197 h 1197"/>
                <a:gd name="T8" fmla="*/ 1425 w 1425"/>
                <a:gd name="T9" fmla="*/ 1026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5" h="1197">
                  <a:moveTo>
                    <a:pt x="285" y="0"/>
                  </a:moveTo>
                  <a:lnTo>
                    <a:pt x="0" y="0"/>
                  </a:lnTo>
                  <a:lnTo>
                    <a:pt x="0" y="1197"/>
                  </a:lnTo>
                  <a:lnTo>
                    <a:pt x="1425" y="1197"/>
                  </a:lnTo>
                  <a:lnTo>
                    <a:pt x="1425" y="102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2738" y="765175"/>
            <a:ext cx="7596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Циклический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одна и та же последовательность команд (тело цикла) повторяется несколько </a:t>
            </a:r>
            <a:r>
              <a:rPr lang="ru-RU" sz="2000" dirty="0" smtClean="0">
                <a:solidFill>
                  <a:srgbClr val="330066"/>
                </a:solidFill>
              </a:rPr>
              <a:t>раз.</a:t>
            </a:r>
            <a:endParaRPr lang="ru-RU" sz="2000" dirty="0">
              <a:solidFill>
                <a:srgbClr val="33006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35729" y="3679606"/>
            <a:ext cx="3960440" cy="1873630"/>
            <a:chOff x="4635729" y="3679606"/>
            <a:chExt cx="3960440" cy="1873630"/>
          </a:xfrm>
        </p:grpSpPr>
        <p:sp>
          <p:nvSpPr>
            <p:cNvPr id="23" name="TextBox 22"/>
            <p:cNvSpPr txBox="1"/>
            <p:nvPr/>
          </p:nvSpPr>
          <p:spPr>
            <a:xfrm>
              <a:off x="4644008" y="4168241"/>
              <a:ext cx="3852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нц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для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i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от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i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n</a:t>
              </a: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до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i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k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тело цикла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b="1" dirty="0" err="1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кц</a:t>
              </a: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35729" y="3679606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307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длиной 4 клетки.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78" y="1534453"/>
            <a:ext cx="3713162" cy="34778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AA00"/>
                </a:solidFill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Коридор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от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закрасить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от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6056176" y="5299193"/>
            <a:ext cx="1908212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  <p:pic>
        <p:nvPicPr>
          <p:cNvPr id="6" name="Picture 2" descr="D:\_Папа-адм\Desktop\Алгоритмизация (през)\коридор 4 раз\Image 0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520788"/>
            <a:ext cx="4687061" cy="35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88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длиной 4 клетки.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108" name="Picture 36" descr="D:\_Папа-адм\Desktop\Алгоритмизация (през)\коридор для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D:\_Папа-адм\Desktop\Алгоритмизация (през)\коридор для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D:\_Папа-адм\Desktop\Алгоритмизация (през)\коридор для\Image 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D:\_Папа-адм\Desktop\Алгоритмизация (през)\коридор для\Image 0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D:\_Папа-адм\Desktop\Алгоритмизация (през)\коридор для\Image 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D:\_Папа-адм\Desktop\Алгоритмизация (през)\коридор для\Image 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D:\_Папа-адм\Desktop\Алгоритмизация (през)\коридор для\Image 0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D:\_Папа-адм\Desktop\Алгоритмизация (през)\коридор для\Image 0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D:\_Папа-адм\Desktop\Алгоритмизация (през)\коридор для\Image 0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D:\_Папа-адм\Desktop\Алгоритмизация (през)\коридор для\Image 0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D:\_Папа-адм\Desktop\Алгоритмизация (през)\коридор для\Image 01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D:\_Папа-адм\Desktop\Алгоритмизация (през)\коридор для\Image 01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D:\_Папа-адм\Desktop\Алгоритмизация (през)\коридор для\Image 01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D:\_Папа-адм\Desktop\Алгоритмизация (през)\коридор для\Image 01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D:\_Папа-адм\Desktop\Алгоритмизация (през)\коридор для\Image 016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D:\_Папа-адм\Desktop\Алгоритмизация (през)\коридор для\Image 017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D:\_Папа-адм\Desktop\Алгоритмизация (през)\коридор для\Image 018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D:\_Папа-адм\Desktop\Алгоритмизация (през)\коридор для\Image 019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D:\_Папа-адм\Desktop\Алгоритмизация (през)\коридор для\Image 02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D:\_Папа-адм\Desktop\Алгоритмизация (през)\коридор для\Image 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 descr="D:\_Папа-адм\Desktop\Алгоритмизация (през)\коридор для\Image 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D:\_Папа-адм\Desktop\Алгоритмизация (през)\коридор для\Image 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 descr="D:\_Папа-адм\Desktop\Алгоритмизация (през)\коридор для\Image 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D:\_Папа-адм\Desktop\Алгоритмизация (през)\коридор для\Image 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D:\_Папа-адм\Desktop\Алгоритмизация (през)\коридор для\Image 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D:\_Папа-адм\Desktop\Алгоритмизация (през)\коридор для\Image 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 descr="D:\_Папа-адм\Desktop\Алгоритмизация (през)\коридор для\Image 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 descr="D:\_Папа-адм\Desktop\Алгоритмизация (през)\коридор для\Image 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 descr="D:\_Папа-адм\Desktop\Алгоритмизация (през)\коридор для\Image 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 descr="D:\_Папа-адм\Desktop\Алгоритмизация (през)\коридор для\Image 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D:\_Папа-адм\Desktop\Алгоритмизация (през)\коридор для\Image 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 descr="D:\_Папа-адм\Desktop\Алгоритмизация (през)\коридор для\Image 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68" descr="D:\_Папа-адм\Desktop\Алгоритмизация (през)\коридор для\Image 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52564"/>
            <a:ext cx="8712075" cy="4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364088" y="51931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060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51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330066"/>
                </a:solidFill>
              </a:rPr>
              <a:t>Банк принимает вклады под 10% годовых. На счет  положена сумма 10000 рублей. Какая сумма будет на счету через 5 лет?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1900" y="1852257"/>
            <a:ext cx="5076564" cy="255454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Вклад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г,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с</a:t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с:=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10000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г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от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. с:=с+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0.1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*с</a:t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г,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 год сумма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с,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нс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3608" y="1593858"/>
            <a:ext cx="2052637" cy="3737694"/>
            <a:chOff x="503238" y="1956197"/>
            <a:chExt cx="2052637" cy="3737694"/>
          </a:xfrm>
        </p:grpSpPr>
        <p:sp>
          <p:nvSpPr>
            <p:cNvPr id="28" name="AutoShape 203"/>
            <p:cNvSpPr>
              <a:spLocks noChangeArrowheads="1"/>
            </p:cNvSpPr>
            <p:nvPr/>
          </p:nvSpPr>
          <p:spPr bwMode="auto">
            <a:xfrm>
              <a:off x="1079612" y="1956197"/>
              <a:ext cx="960437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>
                  <a:latin typeface="Arial" pitchFamily="34" charset="0"/>
                </a:rPr>
                <a:t>начало</a:t>
              </a:r>
            </a:p>
          </p:txBody>
        </p:sp>
        <p:sp>
          <p:nvSpPr>
            <p:cNvPr id="31" name="Line 206"/>
            <p:cNvSpPr>
              <a:spLocks noChangeShapeType="1"/>
            </p:cNvSpPr>
            <p:nvPr/>
          </p:nvSpPr>
          <p:spPr bwMode="auto">
            <a:xfrm>
              <a:off x="1547813" y="2771350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" name="Line 207"/>
            <p:cNvSpPr>
              <a:spLocks noChangeShapeType="1"/>
            </p:cNvSpPr>
            <p:nvPr/>
          </p:nvSpPr>
          <p:spPr bwMode="auto">
            <a:xfrm>
              <a:off x="1547813" y="3331737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3" name="AutoShape 208"/>
            <p:cNvSpPr>
              <a:spLocks noChangeArrowheads="1"/>
            </p:cNvSpPr>
            <p:nvPr/>
          </p:nvSpPr>
          <p:spPr bwMode="auto">
            <a:xfrm>
              <a:off x="719349" y="4221783"/>
              <a:ext cx="1656407" cy="287337"/>
            </a:xfrm>
            <a:prstGeom prst="parallelogram">
              <a:avLst>
                <a:gd name="adj" fmla="val 109669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latin typeface="Arial" pitchFamily="34" charset="0"/>
                </a:rPr>
                <a:t>вывод</a:t>
              </a:r>
              <a:r>
                <a:rPr lang="ru-RU" sz="1200" dirty="0">
                  <a:latin typeface="Arial" pitchFamily="34" charset="0"/>
                </a:rPr>
                <a:t> </a:t>
              </a:r>
              <a:r>
                <a:rPr lang="ru-RU" sz="1600" dirty="0" smtClean="0">
                  <a:latin typeface="Arial" pitchFamily="34" charset="0"/>
                </a:rPr>
                <a:t>г, с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5" name="AutoShape 210"/>
            <p:cNvSpPr>
              <a:spLocks noChangeArrowheads="1"/>
            </p:cNvSpPr>
            <p:nvPr/>
          </p:nvSpPr>
          <p:spPr bwMode="auto">
            <a:xfrm>
              <a:off x="1091407" y="5373216"/>
              <a:ext cx="960437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>
                  <a:latin typeface="Arial" pitchFamily="34" charset="0"/>
                </a:rPr>
                <a:t>конец</a:t>
              </a:r>
            </a:p>
          </p:txBody>
        </p:sp>
        <p:sp>
          <p:nvSpPr>
            <p:cNvPr id="36" name="Line 211"/>
            <p:cNvSpPr>
              <a:spLocks noChangeShapeType="1"/>
            </p:cNvSpPr>
            <p:nvPr/>
          </p:nvSpPr>
          <p:spPr bwMode="auto">
            <a:xfrm>
              <a:off x="1547813" y="2266525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7" name="Rectangle 212"/>
            <p:cNvSpPr>
              <a:spLocks noChangeArrowheads="1"/>
            </p:cNvSpPr>
            <p:nvPr/>
          </p:nvSpPr>
          <p:spPr bwMode="auto">
            <a:xfrm>
              <a:off x="971550" y="2530050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600" dirty="0" smtClean="0">
                  <a:latin typeface="Arial" pitchFamily="34" charset="0"/>
                </a:rPr>
                <a:t>с</a:t>
              </a:r>
              <a:r>
                <a:rPr lang="en-US" sz="1600" dirty="0" smtClean="0">
                  <a:latin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</a:rPr>
                <a:t>:= </a:t>
              </a:r>
              <a:r>
                <a:rPr lang="en-US" sz="1600" dirty="0" smtClean="0">
                  <a:latin typeface="Arial" pitchFamily="34" charset="0"/>
                </a:rPr>
                <a:t>1</a:t>
              </a:r>
              <a:r>
                <a:rPr lang="ru-RU" sz="1600" dirty="0" smtClean="0">
                  <a:latin typeface="Arial" pitchFamily="34" charset="0"/>
                </a:rPr>
                <a:t>0000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8" name="Rectangle 213"/>
            <p:cNvSpPr>
              <a:spLocks noChangeArrowheads="1"/>
            </p:cNvSpPr>
            <p:nvPr/>
          </p:nvSpPr>
          <p:spPr bwMode="auto">
            <a:xfrm>
              <a:off x="863588" y="3582562"/>
              <a:ext cx="1367631" cy="39687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800" dirty="0" smtClean="0">
                  <a:latin typeface="Arial" pitchFamily="34" charset="0"/>
                </a:rPr>
                <a:t>с</a:t>
              </a:r>
              <a:r>
                <a:rPr lang="en-US" sz="1800" dirty="0" smtClean="0">
                  <a:latin typeface="Arial" pitchFamily="34" charset="0"/>
                </a:rPr>
                <a:t> </a:t>
              </a:r>
              <a:r>
                <a:rPr lang="en-US" sz="1800" dirty="0">
                  <a:latin typeface="Arial" pitchFamily="34" charset="0"/>
                </a:rPr>
                <a:t>:= </a:t>
              </a:r>
              <a:r>
                <a:rPr lang="ru-RU" sz="1800" dirty="0" smtClean="0">
                  <a:latin typeface="Arial" pitchFamily="34" charset="0"/>
                </a:rPr>
                <a:t>с+0,1*с</a:t>
              </a:r>
              <a:endParaRPr lang="ru-RU" sz="2000" baseline="50000" dirty="0">
                <a:latin typeface="Arial" pitchFamily="34" charset="0"/>
              </a:endParaRPr>
            </a:p>
          </p:txBody>
        </p:sp>
        <p:sp>
          <p:nvSpPr>
            <p:cNvPr id="39" name="AutoShape 214"/>
            <p:cNvSpPr>
              <a:spLocks noChangeArrowheads="1"/>
            </p:cNvSpPr>
            <p:nvPr/>
          </p:nvSpPr>
          <p:spPr bwMode="auto">
            <a:xfrm>
              <a:off x="792163" y="3023762"/>
              <a:ext cx="1547812" cy="312737"/>
            </a:xfrm>
            <a:prstGeom prst="flowChartPreparat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800" dirty="0" smtClean="0">
                  <a:latin typeface="Arial" pitchFamily="34" charset="0"/>
                </a:rPr>
                <a:t>г</a:t>
              </a:r>
              <a:r>
                <a:rPr lang="en-US" sz="1800" dirty="0" smtClean="0">
                  <a:latin typeface="Arial" pitchFamily="34" charset="0"/>
                </a:rPr>
                <a:t> </a:t>
              </a:r>
              <a:r>
                <a:rPr lang="en-US" sz="1800" dirty="0">
                  <a:latin typeface="Arial" pitchFamily="34" charset="0"/>
                </a:rPr>
                <a:t>:= </a:t>
              </a:r>
              <a:r>
                <a:rPr lang="ru-RU" sz="1800" dirty="0">
                  <a:latin typeface="Arial" pitchFamily="34" charset="0"/>
                </a:rPr>
                <a:t>1</a:t>
              </a:r>
              <a:r>
                <a:rPr lang="en-US" sz="1800" dirty="0">
                  <a:latin typeface="Arial" pitchFamily="34" charset="0"/>
                </a:rPr>
                <a:t>, </a:t>
              </a:r>
              <a:r>
                <a:rPr lang="ru-RU" sz="1800" dirty="0" smtClean="0">
                  <a:latin typeface="Arial" pitchFamily="34" charset="0"/>
                </a:rPr>
                <a:t>5</a:t>
              </a:r>
              <a:endParaRPr lang="ru-RU" sz="1800" dirty="0">
                <a:latin typeface="Arial" pitchFamily="34" charset="0"/>
              </a:endParaRPr>
            </a:p>
          </p:txBody>
        </p:sp>
        <p:sp>
          <p:nvSpPr>
            <p:cNvPr id="40" name="Freeform 215"/>
            <p:cNvSpPr>
              <a:spLocks/>
            </p:cNvSpPr>
            <p:nvPr/>
          </p:nvSpPr>
          <p:spPr bwMode="auto">
            <a:xfrm>
              <a:off x="503238" y="3174574"/>
              <a:ext cx="1044575" cy="1586573"/>
            </a:xfrm>
            <a:custGeom>
              <a:avLst/>
              <a:gdLst>
                <a:gd name="T0" fmla="*/ 658 w 658"/>
                <a:gd name="T1" fmla="*/ 476 h 567"/>
                <a:gd name="T2" fmla="*/ 658 w 658"/>
                <a:gd name="T3" fmla="*/ 567 h 567"/>
                <a:gd name="T4" fmla="*/ 0 w 658"/>
                <a:gd name="T5" fmla="*/ 567 h 567"/>
                <a:gd name="T6" fmla="*/ 0 w 658"/>
                <a:gd name="T7" fmla="*/ 0 h 567"/>
                <a:gd name="T8" fmla="*/ 182 w 658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567">
                  <a:moveTo>
                    <a:pt x="658" y="476"/>
                  </a:moveTo>
                  <a:lnTo>
                    <a:pt x="658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182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6"/>
            <p:cNvSpPr>
              <a:spLocks/>
            </p:cNvSpPr>
            <p:nvPr/>
          </p:nvSpPr>
          <p:spPr bwMode="auto">
            <a:xfrm>
              <a:off x="1547813" y="3174574"/>
              <a:ext cx="1008062" cy="2198642"/>
            </a:xfrm>
            <a:custGeom>
              <a:avLst/>
              <a:gdLst>
                <a:gd name="T0" fmla="*/ 499 w 635"/>
                <a:gd name="T1" fmla="*/ 0 h 839"/>
                <a:gd name="T2" fmla="*/ 635 w 635"/>
                <a:gd name="T3" fmla="*/ 0 h 839"/>
                <a:gd name="T4" fmla="*/ 635 w 635"/>
                <a:gd name="T5" fmla="*/ 703 h 839"/>
                <a:gd name="T6" fmla="*/ 0 w 635"/>
                <a:gd name="T7" fmla="*/ 703 h 839"/>
                <a:gd name="T8" fmla="*/ 0 w 635"/>
                <a:gd name="T9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839">
                  <a:moveTo>
                    <a:pt x="499" y="0"/>
                  </a:moveTo>
                  <a:lnTo>
                    <a:pt x="635" y="0"/>
                  </a:lnTo>
                  <a:lnTo>
                    <a:pt x="635" y="703"/>
                  </a:lnTo>
                  <a:lnTo>
                    <a:pt x="0" y="703"/>
                  </a:lnTo>
                  <a:lnTo>
                    <a:pt x="0" y="83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207"/>
            <p:cNvSpPr>
              <a:spLocks noChangeShapeType="1"/>
            </p:cNvSpPr>
            <p:nvPr/>
          </p:nvSpPr>
          <p:spPr bwMode="auto">
            <a:xfrm>
              <a:off x="1547813" y="3959846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71900" y="4869160"/>
            <a:ext cx="5076564" cy="147732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1 год сумма 11000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год сумма 12100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год сумма 13310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4 год сумма 14641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5 год сумма 16105.1</a:t>
            </a:r>
          </a:p>
        </p:txBody>
      </p:sp>
    </p:spTree>
    <p:extLst>
      <p:ext uri="{BB962C8B-B14F-4D97-AF65-F5344CB8AC3E}">
        <p14:creationId xmlns:p14="http://schemas.microsoft.com/office/powerpoint/2010/main" val="26592191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30798"/>
              </p:ext>
            </p:extLst>
          </p:nvPr>
        </p:nvGraphicFramePr>
        <p:xfrm>
          <a:off x="3183552" y="858258"/>
          <a:ext cx="4088748" cy="5532396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&lt;=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6152" y="19528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628800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160" y="22542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0 &lt;= </a:t>
            </a:r>
            <a:r>
              <a:rPr lang="ru-RU" sz="1500" dirty="0" smtClean="0"/>
              <a:t>3 </a:t>
            </a:r>
            <a:r>
              <a:rPr lang="ru-RU" sz="1500" dirty="0"/>
              <a:t>(Да)</a:t>
            </a:r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193018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ru-RU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AutoShape 203"/>
          <p:cNvSpPr>
            <a:spLocks noChangeArrowheads="1"/>
          </p:cNvSpPr>
          <p:nvPr/>
        </p:nvSpPr>
        <p:spPr bwMode="auto">
          <a:xfrm>
            <a:off x="1060820" y="1554058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начало</a:t>
            </a:r>
          </a:p>
        </p:txBody>
      </p:sp>
      <p:sp>
        <p:nvSpPr>
          <p:cNvPr id="39" name="Line 206"/>
          <p:cNvSpPr>
            <a:spLocks noChangeShapeType="1"/>
          </p:cNvSpPr>
          <p:nvPr/>
        </p:nvSpPr>
        <p:spPr bwMode="auto">
          <a:xfrm>
            <a:off x="1529021" y="2378736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Line 207"/>
          <p:cNvSpPr>
            <a:spLocks noChangeShapeType="1"/>
          </p:cNvSpPr>
          <p:nvPr/>
        </p:nvSpPr>
        <p:spPr bwMode="auto">
          <a:xfrm>
            <a:off x="1529021" y="2939123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AutoShape 208"/>
          <p:cNvSpPr>
            <a:spLocks noChangeArrowheads="1"/>
          </p:cNvSpPr>
          <p:nvPr/>
        </p:nvSpPr>
        <p:spPr bwMode="auto">
          <a:xfrm>
            <a:off x="700247" y="3194882"/>
            <a:ext cx="1656407" cy="287337"/>
          </a:xfrm>
          <a:prstGeom prst="parallelogram">
            <a:avLst>
              <a:gd name="adj" fmla="val 109669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latin typeface="Arial" pitchFamily="34" charset="0"/>
              </a:rPr>
              <a:t>вывод</a:t>
            </a:r>
            <a:r>
              <a:rPr lang="ru-RU" sz="12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y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2" name="AutoShape 210"/>
          <p:cNvSpPr>
            <a:spLocks noChangeArrowheads="1"/>
          </p:cNvSpPr>
          <p:nvPr/>
        </p:nvSpPr>
        <p:spPr bwMode="auto">
          <a:xfrm>
            <a:off x="1072615" y="5075792"/>
            <a:ext cx="960437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>
                <a:latin typeface="Arial" pitchFamily="34" charset="0"/>
              </a:rPr>
              <a:t>конец</a:t>
            </a:r>
          </a:p>
        </p:txBody>
      </p:sp>
      <p:sp>
        <p:nvSpPr>
          <p:cNvPr id="43" name="Line 211"/>
          <p:cNvSpPr>
            <a:spLocks noChangeShapeType="1"/>
          </p:cNvSpPr>
          <p:nvPr/>
        </p:nvSpPr>
        <p:spPr bwMode="auto">
          <a:xfrm>
            <a:off x="1529021" y="1873911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Rectangle 212"/>
          <p:cNvSpPr>
            <a:spLocks noChangeArrowheads="1"/>
          </p:cNvSpPr>
          <p:nvPr/>
        </p:nvSpPr>
        <p:spPr bwMode="auto">
          <a:xfrm>
            <a:off x="952758" y="2137436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dirty="0" smtClean="0">
                <a:latin typeface="Arial" pitchFamily="34" charset="0"/>
              </a:rPr>
              <a:t>y </a:t>
            </a:r>
            <a:r>
              <a:rPr lang="en-US" sz="1600" dirty="0">
                <a:latin typeface="Arial" pitchFamily="34" charset="0"/>
              </a:rPr>
              <a:t>:= </a:t>
            </a:r>
            <a:r>
              <a:rPr lang="en-US" sz="1600" dirty="0" smtClean="0">
                <a:latin typeface="Arial" pitchFamily="34" charset="0"/>
              </a:rPr>
              <a:t>1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45" name="Rectangle 213"/>
          <p:cNvSpPr>
            <a:spLocks noChangeArrowheads="1"/>
          </p:cNvSpPr>
          <p:nvPr/>
        </p:nvSpPr>
        <p:spPr bwMode="auto">
          <a:xfrm>
            <a:off x="844634" y="3786196"/>
            <a:ext cx="1367631" cy="38613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800" dirty="0" smtClean="0">
                <a:latin typeface="Arial" pitchFamily="34" charset="0"/>
              </a:rPr>
              <a:t>y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y</a:t>
            </a:r>
            <a:r>
              <a:rPr lang="ru-RU" sz="1800" dirty="0" smtClean="0">
                <a:latin typeface="Arial" pitchFamily="34" charset="0"/>
              </a:rPr>
              <a:t>*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ru-RU" sz="2000" baseline="50000" dirty="0">
              <a:latin typeface="Arial" pitchFamily="34" charset="0"/>
            </a:endParaRPr>
          </a:p>
        </p:txBody>
      </p:sp>
      <p:sp>
        <p:nvSpPr>
          <p:cNvPr id="46" name="AutoShape 214"/>
          <p:cNvSpPr>
            <a:spLocks noChangeArrowheads="1"/>
          </p:cNvSpPr>
          <p:nvPr/>
        </p:nvSpPr>
        <p:spPr bwMode="auto">
          <a:xfrm>
            <a:off x="773371" y="2631148"/>
            <a:ext cx="1547812" cy="312737"/>
          </a:xfrm>
          <a:prstGeom prst="flowChartPreparat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pitchFamily="34" charset="0"/>
              </a:rPr>
              <a:t>x </a:t>
            </a:r>
            <a:r>
              <a:rPr lang="en-US" sz="1800" dirty="0">
                <a:latin typeface="Arial" pitchFamily="34" charset="0"/>
              </a:rPr>
              <a:t>:= </a:t>
            </a:r>
            <a:r>
              <a:rPr lang="en-US" sz="1800" dirty="0" smtClean="0">
                <a:latin typeface="Arial" pitchFamily="34" charset="0"/>
              </a:rPr>
              <a:t>0, 3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47" name="Freeform 215"/>
          <p:cNvSpPr>
            <a:spLocks/>
          </p:cNvSpPr>
          <p:nvPr/>
        </p:nvSpPr>
        <p:spPr bwMode="auto">
          <a:xfrm>
            <a:off x="484446" y="2781960"/>
            <a:ext cx="1044575" cy="1642399"/>
          </a:xfrm>
          <a:custGeom>
            <a:avLst/>
            <a:gdLst>
              <a:gd name="T0" fmla="*/ 658 w 658"/>
              <a:gd name="T1" fmla="*/ 476 h 567"/>
              <a:gd name="T2" fmla="*/ 658 w 658"/>
              <a:gd name="T3" fmla="*/ 567 h 567"/>
              <a:gd name="T4" fmla="*/ 0 w 658"/>
              <a:gd name="T5" fmla="*/ 567 h 567"/>
              <a:gd name="T6" fmla="*/ 0 w 658"/>
              <a:gd name="T7" fmla="*/ 0 h 567"/>
              <a:gd name="T8" fmla="*/ 182 w 658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567">
                <a:moveTo>
                  <a:pt x="658" y="476"/>
                </a:moveTo>
                <a:lnTo>
                  <a:pt x="658" y="567"/>
                </a:lnTo>
                <a:lnTo>
                  <a:pt x="0" y="567"/>
                </a:lnTo>
                <a:lnTo>
                  <a:pt x="0" y="0"/>
                </a:lnTo>
                <a:lnTo>
                  <a:pt x="18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216"/>
          <p:cNvSpPr>
            <a:spLocks/>
          </p:cNvSpPr>
          <p:nvPr/>
        </p:nvSpPr>
        <p:spPr bwMode="auto">
          <a:xfrm>
            <a:off x="1529021" y="2781960"/>
            <a:ext cx="1008062" cy="2293832"/>
          </a:xfrm>
          <a:custGeom>
            <a:avLst/>
            <a:gdLst>
              <a:gd name="T0" fmla="*/ 499 w 635"/>
              <a:gd name="T1" fmla="*/ 0 h 839"/>
              <a:gd name="T2" fmla="*/ 635 w 635"/>
              <a:gd name="T3" fmla="*/ 0 h 839"/>
              <a:gd name="T4" fmla="*/ 635 w 635"/>
              <a:gd name="T5" fmla="*/ 703 h 839"/>
              <a:gd name="T6" fmla="*/ 0 w 635"/>
              <a:gd name="T7" fmla="*/ 703 h 839"/>
              <a:gd name="T8" fmla="*/ 0 w 635"/>
              <a:gd name="T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839">
                <a:moveTo>
                  <a:pt x="499" y="0"/>
                </a:moveTo>
                <a:lnTo>
                  <a:pt x="635" y="0"/>
                </a:lnTo>
                <a:lnTo>
                  <a:pt x="635" y="703"/>
                </a:lnTo>
                <a:lnTo>
                  <a:pt x="0" y="703"/>
                </a:lnTo>
                <a:lnTo>
                  <a:pt x="0" y="839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07"/>
          <p:cNvSpPr>
            <a:spLocks noChangeShapeType="1"/>
          </p:cNvSpPr>
          <p:nvPr/>
        </p:nvSpPr>
        <p:spPr bwMode="auto">
          <a:xfrm>
            <a:off x="1529021" y="3488255"/>
            <a:ext cx="0" cy="29794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687" y="2424773"/>
            <a:ext cx="458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+1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45" grpId="0" animBg="1"/>
    </p:bld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798</Words>
  <Application>Microsoft Office PowerPoint</Application>
  <PresentationFormat>Экран (4:3)</PresentationFormat>
  <Paragraphs>276</Paragraphs>
  <Slides>14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Сеть 2</vt:lpstr>
      <vt:lpstr>1_Сеть 2</vt:lpstr>
      <vt:lpstr>2_Сеть 2</vt:lpstr>
      <vt:lpstr>Основы  алгоритмизации</vt:lpstr>
      <vt:lpstr>Циклы</vt:lpstr>
      <vt:lpstr>Презентация PowerPoint</vt:lpstr>
      <vt:lpstr>Презентация PowerPoint</vt:lpstr>
      <vt:lpstr>Циклы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150</cp:revision>
  <dcterms:created xsi:type="dcterms:W3CDTF">2010-02-14T19:37:55Z</dcterms:created>
  <dcterms:modified xsi:type="dcterms:W3CDTF">2018-07-31T18:28:25Z</dcterms:modified>
</cp:coreProperties>
</file>