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30" r:id="rId2"/>
    <p:sldId id="348" r:id="rId3"/>
    <p:sldId id="349" r:id="rId4"/>
    <p:sldId id="350" r:id="rId5"/>
    <p:sldId id="351" r:id="rId6"/>
    <p:sldId id="352" r:id="rId7"/>
    <p:sldId id="373" r:id="rId8"/>
    <p:sldId id="353" r:id="rId9"/>
    <p:sldId id="372" r:id="rId10"/>
    <p:sldId id="354" r:id="rId11"/>
    <p:sldId id="355" r:id="rId12"/>
    <p:sldId id="357" r:id="rId13"/>
    <p:sldId id="356" r:id="rId14"/>
    <p:sldId id="358" r:id="rId15"/>
    <p:sldId id="375" r:id="rId16"/>
    <p:sldId id="359" r:id="rId17"/>
    <p:sldId id="360" r:id="rId18"/>
    <p:sldId id="361" r:id="rId19"/>
    <p:sldId id="374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4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7" autoAdjust="0"/>
  </p:normalViewPr>
  <p:slideViewPr>
    <p:cSldViewPr>
      <p:cViewPr>
        <p:scale>
          <a:sx n="110" d="100"/>
          <a:sy n="110" d="100"/>
        </p:scale>
        <p:origin x="-5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543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441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58269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638151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26391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2212859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706960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410042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95717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05843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45674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8639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9234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728700"/>
            <a:ext cx="7200800" cy="19081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3200" dirty="0">
                <a:solidFill>
                  <a:srgbClr val="330066"/>
                </a:solidFill>
                <a:latin typeface="Arial"/>
              </a:rPr>
              <a:t>Язык </a:t>
            </a:r>
            <a:r>
              <a:rPr lang="ru-RU" sz="3200" dirty="0" smtClean="0">
                <a:solidFill>
                  <a:srgbClr val="330066"/>
                </a:solidFill>
                <a:latin typeface="Arial"/>
              </a:rPr>
              <a:t>программирования Паскаль</a:t>
            </a:r>
            <a:r>
              <a:rPr lang="ru-RU" sz="3200" dirty="0">
                <a:solidFill>
                  <a:srgbClr val="330066"/>
                </a:solidFill>
                <a:latin typeface="Arial"/>
              </a:rPr>
              <a:t/>
            </a:r>
            <a:br>
              <a:rPr lang="ru-RU" sz="3200" dirty="0">
                <a:solidFill>
                  <a:srgbClr val="330066"/>
                </a:solidFill>
                <a:latin typeface="Arial"/>
              </a:rPr>
            </a:br>
            <a:r>
              <a:rPr lang="ru-RU" sz="3200" dirty="0">
                <a:solidFill>
                  <a:srgbClr val="330066"/>
                </a:solidFill>
                <a:latin typeface="Arial"/>
              </a:rPr>
              <a:t>(версия </a:t>
            </a:r>
            <a:r>
              <a:rPr lang="en-US" sz="3200" dirty="0">
                <a:solidFill>
                  <a:srgbClr val="330066"/>
                </a:solidFill>
                <a:latin typeface="Arial"/>
              </a:rPr>
              <a:t>PascalABC.NET</a:t>
            </a:r>
            <a:r>
              <a:rPr lang="ru-RU" sz="3200" dirty="0">
                <a:solidFill>
                  <a:srgbClr val="330066"/>
                </a:solidFill>
                <a:latin typeface="Arial"/>
              </a:rPr>
              <a:t>)</a:t>
            </a:r>
            <a:endParaRPr lang="ru-RU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3032956"/>
            <a:ext cx="7400528" cy="2362200"/>
          </a:xfrm>
        </p:spPr>
        <p:txBody>
          <a:bodyPr/>
          <a:lstStyle/>
          <a:p>
            <a:pPr lvl="0" eaLnBrk="1" hangingPunct="1">
              <a:buClr>
                <a:srgbClr val="330066"/>
              </a:buClr>
            </a:pPr>
            <a:r>
              <a:rPr lang="ru-RU" b="1" dirty="0">
                <a:solidFill>
                  <a:srgbClr val="5C8A8A">
                    <a:lumMod val="75000"/>
                  </a:srgbClr>
                </a:solidFill>
              </a:rPr>
              <a:t>Массивы</a:t>
            </a:r>
            <a:br>
              <a:rPr lang="ru-RU" b="1" dirty="0">
                <a:solidFill>
                  <a:srgbClr val="5C8A8A">
                    <a:lumMod val="75000"/>
                  </a:srgbClr>
                </a:solidFill>
              </a:rPr>
            </a:br>
            <a:r>
              <a:rPr lang="ru-RU" b="1" dirty="0">
                <a:solidFill>
                  <a:srgbClr val="5C8A8A">
                    <a:lumMod val="75000"/>
                  </a:srgbClr>
                </a:solidFill>
              </a:rPr>
              <a:t>в языке </a:t>
            </a:r>
            <a:r>
              <a:rPr lang="ru-RU" b="1" dirty="0" smtClean="0">
                <a:solidFill>
                  <a:srgbClr val="5C8A8A">
                    <a:lumMod val="75000"/>
                  </a:srgbClr>
                </a:solidFill>
              </a:rPr>
              <a:t>программирования </a:t>
            </a:r>
            <a:r>
              <a:rPr lang="ru-RU" b="1" dirty="0" err="1" smtClean="0">
                <a:solidFill>
                  <a:srgbClr val="5C8A8A">
                    <a:lumMod val="75000"/>
                  </a:srgbClr>
                </a:solidFill>
              </a:rPr>
              <a:t>Pascal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2989507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7543800" cy="428625"/>
          </a:xfrm>
        </p:spPr>
        <p:txBody>
          <a:bodyPr/>
          <a:lstStyle/>
          <a:p>
            <a:pPr eaLnBrk="1" hangingPunct="1"/>
            <a:r>
              <a:rPr lang="ru-RU" sz="2400" smtClean="0"/>
              <a:t>Задача 1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81890" y="1160748"/>
            <a:ext cx="8710590" cy="53245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Program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Sred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ball;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n=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10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a: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1.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.n]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, sum: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sred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real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Введите оценки:'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/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//перебор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индексов от 1 до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n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write 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 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оценка: </a:t>
            </a:r>
            <a:r>
              <a:rPr lang="ru-RU" sz="2000" dirty="0" smtClean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); 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вывод номера элемента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(a[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]); 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ввод </a:t>
            </a:r>
            <a:r>
              <a:rPr lang="en-US" sz="2000" dirty="0" err="1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-</a:t>
            </a:r>
            <a:r>
              <a:rPr lang="ru-RU" sz="2000" dirty="0" err="1">
                <a:solidFill>
                  <a:srgbClr val="008000"/>
                </a:solidFill>
                <a:latin typeface="Courier New" pitchFamily="49" charset="0"/>
              </a:rPr>
              <a:t>го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элемента</a:t>
            </a: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sum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начальное значение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суммы</a:t>
            </a:r>
          </a:p>
          <a:p>
            <a:pPr eaLnBrk="1" hangingPunct="1"/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//перебор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индексов от 1 до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n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 eaLnBrk="1" hangingPunct="1"/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sum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:=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sum+a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[i];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//добавление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элемента к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сумме</a:t>
            </a:r>
          </a:p>
          <a:p>
            <a:pPr eaLnBrk="1" hangingPunct="1"/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sred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:=sum/n;     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среднее арифметическое</a:t>
            </a:r>
          </a:p>
          <a:p>
            <a:pPr eaLnBrk="1" hangingPunct="1"/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Средний балл: 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sred: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: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7777162" cy="641350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Определить средний балл 10 учеников, сдававших ЕГЭ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по информатике.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93" y="3583333"/>
            <a:ext cx="2236787" cy="29019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158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7543800" cy="428625"/>
          </a:xfrm>
        </p:spPr>
        <p:txBody>
          <a:bodyPr/>
          <a:lstStyle/>
          <a:p>
            <a:pPr eaLnBrk="1" hangingPunct="1"/>
            <a:r>
              <a:rPr lang="ru-RU" sz="2400" smtClean="0"/>
              <a:t>Задача 2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15900" y="404813"/>
            <a:ext cx="7740650" cy="641350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Подсчитать количество </a:t>
            </a:r>
            <a:r>
              <a:rPr lang="ru-RU" dirty="0" smtClean="0">
                <a:solidFill>
                  <a:schemeClr val="tx2"/>
                </a:solidFill>
              </a:rPr>
              <a:t>положительных </a:t>
            </a:r>
            <a:r>
              <a:rPr lang="ru-RU" dirty="0">
                <a:solidFill>
                  <a:schemeClr val="tx2"/>
                </a:solidFill>
              </a:rPr>
              <a:t>значений функции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en-US" b="1" i="1" dirty="0" smtClean="0">
                <a:solidFill>
                  <a:schemeClr val="tx2"/>
                </a:solidFill>
              </a:rPr>
              <a:t>y(x</a:t>
            </a:r>
            <a:r>
              <a:rPr lang="en-US" b="1" i="1" dirty="0">
                <a:solidFill>
                  <a:schemeClr val="tx2"/>
                </a:solidFill>
              </a:rPr>
              <a:t>) = x</a:t>
            </a:r>
            <a:r>
              <a:rPr lang="en-US" b="1" i="1" baseline="40000" dirty="0">
                <a:solidFill>
                  <a:schemeClr val="tx2"/>
                </a:solidFill>
              </a:rPr>
              <a:t>2</a:t>
            </a:r>
            <a:r>
              <a:rPr lang="en-US" b="1" i="1" dirty="0">
                <a:solidFill>
                  <a:schemeClr val="tx2"/>
                </a:solidFill>
              </a:rPr>
              <a:t> – x – 10</a:t>
            </a: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ru-RU" dirty="0">
                <a:solidFill>
                  <a:schemeClr val="tx2"/>
                </a:solidFill>
              </a:rPr>
              <a:t>для 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= </a:t>
            </a:r>
            <a:r>
              <a:rPr lang="en-US" b="1" i="1" dirty="0">
                <a:solidFill>
                  <a:schemeClr val="tx2"/>
                </a:solidFill>
              </a:rPr>
              <a:t>1; 2; 3;…; 20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44266" y="1124744"/>
            <a:ext cx="8648214" cy="53245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Program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Kol_Pol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n=</a:t>
            </a:r>
            <a:r>
              <a:rPr lang="en-US" sz="2000" dirty="0" smtClean="0">
                <a:solidFill>
                  <a:srgbClr val="006400"/>
                </a:solidFill>
                <a:latin typeface="Courier New" pitchFamily="49" charset="0"/>
              </a:rPr>
              <a:t>20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y: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en-US" sz="2000" dirty="0" smtClean="0">
                <a:solidFill>
                  <a:srgbClr val="006400"/>
                </a:solidFill>
                <a:latin typeface="Courier New" pitchFamily="49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.n]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  x,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pol: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 smtClean="0">
                <a:solidFill>
                  <a:srgbClr val="0000FF"/>
                </a:solidFill>
                <a:latin typeface="Courier New" pitchFamily="49" charset="0"/>
              </a:rPr>
              <a:t>Данный 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массив:'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x:=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перебор индексов от 1 до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n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y[x]:=x*x-x-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10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//вычисление элемента массива</a:t>
            </a:r>
          </a:p>
          <a:p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(y[x]: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//вывод его на экран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//вывод со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следующей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строки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pol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//начальное значение счетчика 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x:=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//перебор индексов от 1 до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n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if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y[x]&gt;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0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then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pol:=pol+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если положит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., то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 +1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Количество положительных 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pol);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5" y="5193196"/>
            <a:ext cx="8647705" cy="125608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259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7543800" cy="4286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Задача 3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7950" y="404813"/>
            <a:ext cx="7848600" cy="641350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Получить новый массив, каждый элемент которого противоположен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по знаку соответствующим элементам исходного массива.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3954" y="1158999"/>
            <a:ext cx="8820534" cy="535915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Program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New_Mas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20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95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a, b: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en-US" sz="2000" dirty="0" smtClean="0">
                <a:solidFill>
                  <a:srgbClr val="006400"/>
                </a:solidFill>
                <a:latin typeface="Courier New" pitchFamily="49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.n]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i: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Исходный массив'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5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//перебор индексов от 1 до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n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a[i]:=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21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)-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10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;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//очередной элемент массива</a:t>
            </a:r>
          </a:p>
          <a:p>
            <a:pPr>
              <a:lnSpc>
                <a:spcPct val="95000"/>
              </a:lnSpc>
            </a:pP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(a[i]: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//вывод элемента на экран</a:t>
            </a: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//вывод с новой строки</a:t>
            </a:r>
          </a:p>
          <a:p>
            <a:pPr>
              <a:lnSpc>
                <a:spcPct val="95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Новый массив'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5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//перебор индексов от 1 до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n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b[i]:=-a[i];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//противоположный по знаку</a:t>
            </a:r>
          </a:p>
          <a:p>
            <a:pPr>
              <a:lnSpc>
                <a:spcPct val="95000"/>
              </a:lnSpc>
            </a:pP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(b[i]: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//вывод элемента на экран</a:t>
            </a: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4" y="4995973"/>
            <a:ext cx="8820534" cy="15314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3974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7543800" cy="4286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Задача 4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388" y="368300"/>
            <a:ext cx="7777162" cy="641350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В таблице значений среднесуточной температуры за декаду месяца найти самый холодный день и указать его номер.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752" y="1340768"/>
            <a:ext cx="8748732" cy="4801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Program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Min_temp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Const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n=10;</a:t>
            </a:r>
            <a:endParaRPr lang="ru-RU" sz="2000" dirty="0" smtClean="0">
              <a:solidFill>
                <a:srgbClr val="000000"/>
              </a:solidFill>
              <a:latin typeface="Courier New"/>
            </a:endParaRPr>
          </a:p>
          <a:p>
            <a:pPr lvl="0"/>
            <a:r>
              <a:rPr lang="ru-RU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t: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array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2000" dirty="0">
                <a:solidFill>
                  <a:srgbClr val="006400"/>
                </a:solidFill>
                <a:latin typeface="Courier New"/>
              </a:rPr>
              <a:t>1..10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]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integer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=(3,5,6,4,2,9,7,5,4,7)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; 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imin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'Среднесуточная температура за декаду'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5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//вывод массива на экран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 err="1" smtClean="0">
                <a:solidFill>
                  <a:srgbClr val="000000"/>
                </a:solidFill>
                <a:latin typeface="Courier New" pitchFamily="49" charset="0"/>
              </a:rPr>
              <a:t>write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(t[i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]: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ru-RU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ru-RU" sz="2000" dirty="0" err="1" smtClean="0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//переход на новую строку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ru-RU" sz="2000" dirty="0" err="1" smtClean="0">
                <a:solidFill>
                  <a:srgbClr val="000000"/>
                </a:solidFill>
                <a:latin typeface="Courier New" pitchFamily="49" charset="0"/>
              </a:rPr>
              <a:t>min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:=</a:t>
            </a:r>
            <a:r>
              <a:rPr lang="ru-RU" sz="2000" dirty="0" smtClean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;          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//считаем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1-й минимальным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ru-RU" sz="2000" b="1" dirty="0" err="1" smtClean="0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2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перебор элементов от 2 до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n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if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t[i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]&lt;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t[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ru-RU" sz="2000" dirty="0" err="1" smtClean="0">
                <a:solidFill>
                  <a:srgbClr val="000000"/>
                </a:solidFill>
                <a:latin typeface="Courier New" pitchFamily="49" charset="0"/>
              </a:rPr>
              <a:t>min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then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если знач. меньше меньшего</a:t>
            </a: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ru-RU" sz="2000" dirty="0" err="1" smtClean="0">
                <a:solidFill>
                  <a:srgbClr val="000000"/>
                </a:solidFill>
                <a:latin typeface="Courier New" pitchFamily="49" charset="0"/>
              </a:rPr>
              <a:t>min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:=i;          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запоминаем текущий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индекс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Минимальная температура 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t[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imin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]);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День номер 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imin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89" y="4653136"/>
            <a:ext cx="5005095" cy="148894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5736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7821613" cy="5810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Обработка двумерных массивов</a:t>
            </a:r>
          </a:p>
        </p:txBody>
      </p:sp>
      <p:graphicFrame>
        <p:nvGraphicFramePr>
          <p:cNvPr id="18132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89304"/>
              </p:ext>
            </p:extLst>
          </p:nvPr>
        </p:nvGraphicFramePr>
        <p:xfrm>
          <a:off x="468561" y="1125538"/>
          <a:ext cx="3708400" cy="2741613"/>
        </p:xfrm>
        <a:graphic>
          <a:graphicData uri="http://schemas.openxmlformats.org/drawingml/2006/table">
            <a:tbl>
              <a:tblPr/>
              <a:tblGrid>
                <a:gridCol w="254000"/>
                <a:gridCol w="285750"/>
                <a:gridCol w="792163"/>
                <a:gridCol w="792162"/>
                <a:gridCol w="792163"/>
                <a:gridCol w="7921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2" name="Text Box 48"/>
          <p:cNvSpPr txBox="1">
            <a:spLocks noChangeArrowheads="1"/>
          </p:cNvSpPr>
          <p:nvPr/>
        </p:nvSpPr>
        <p:spPr bwMode="auto">
          <a:xfrm>
            <a:off x="1656011" y="657225"/>
            <a:ext cx="1584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Courier New" pitchFamily="49" charset="0"/>
              </a:rPr>
              <a:t>T[i,j]</a:t>
            </a:r>
            <a:endParaRPr lang="ru-RU" sz="2600" b="1">
              <a:latin typeface="Courier New" pitchFamily="49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508" y="4097975"/>
            <a:ext cx="7344816" cy="2031325"/>
            <a:chOff x="143508" y="4097975"/>
            <a:chExt cx="7344816" cy="20313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2766" y="4149080"/>
              <a:ext cx="3433130" cy="1908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0335" y="4437112"/>
              <a:ext cx="3143553" cy="1080120"/>
            </a:xfrm>
            <a:prstGeom prst="rect">
              <a:avLst/>
            </a:prstGeom>
            <a:solidFill>
              <a:srgbClr val="D4E2E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83" name="Text Box 55"/>
            <p:cNvSpPr txBox="1">
              <a:spLocks noChangeArrowheads="1"/>
            </p:cNvSpPr>
            <p:nvPr/>
          </p:nvSpPr>
          <p:spPr bwMode="auto">
            <a:xfrm>
              <a:off x="143508" y="4097975"/>
              <a:ext cx="7344816" cy="20313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lgDash"/>
            </a:ln>
            <a:effectLst/>
            <a:extLst/>
          </p:spPr>
          <p:txBody>
            <a:bodyPr wrap="square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i:=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  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строк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j:=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столбц</a:t>
              </a:r>
              <a:r>
                <a:rPr lang="ru-RU" dirty="0" err="1">
                  <a:solidFill>
                    <a:srgbClr val="008000"/>
                  </a:solidFill>
                  <a:latin typeface="Courier New" pitchFamily="49" charset="0"/>
                </a:rPr>
                <a:t>ов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T[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]:=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*j;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вычисление элемента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(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[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]:</a:t>
              </a:r>
              <a:r>
                <a:rPr lang="ru-RU" dirty="0">
                  <a:solidFill>
                    <a:srgbClr val="006400"/>
                  </a:solidFill>
                  <a:latin typeface="Courier New" pitchFamily="49" charset="0"/>
                </a:rPr>
                <a:t>3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);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вывод на экран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конец цикла по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столбцам</a:t>
              </a:r>
              <a:endParaRPr lang="ru-RU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writeln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//переход на новую строку</a:t>
              </a:r>
            </a:p>
            <a:p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//конец цикла по строкам</a:t>
              </a:r>
              <a:endParaRPr lang="ru-RU" b="1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  <p:sp>
        <p:nvSpPr>
          <p:cNvPr id="181320" name="Text Box 72"/>
          <p:cNvSpPr txBox="1">
            <a:spLocks noChangeArrowheads="1"/>
          </p:cNvSpPr>
          <p:nvPr/>
        </p:nvSpPr>
        <p:spPr bwMode="auto">
          <a:xfrm>
            <a:off x="1079749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1321" name="Text Box 73"/>
          <p:cNvSpPr txBox="1">
            <a:spLocks noChangeArrowheads="1"/>
          </p:cNvSpPr>
          <p:nvPr/>
        </p:nvSpPr>
        <p:spPr bwMode="auto">
          <a:xfrm>
            <a:off x="1871911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1322" name="Text Box 74"/>
          <p:cNvSpPr txBox="1">
            <a:spLocks noChangeArrowheads="1"/>
          </p:cNvSpPr>
          <p:nvPr/>
        </p:nvSpPr>
        <p:spPr bwMode="auto">
          <a:xfrm>
            <a:off x="2664074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1323" name="Text Box 75"/>
          <p:cNvSpPr txBox="1">
            <a:spLocks noChangeArrowheads="1"/>
          </p:cNvSpPr>
          <p:nvPr/>
        </p:nvSpPr>
        <p:spPr bwMode="auto">
          <a:xfrm>
            <a:off x="3456236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1325" name="Text Box 77"/>
          <p:cNvSpPr txBox="1">
            <a:spLocks noChangeArrowheads="1"/>
          </p:cNvSpPr>
          <p:nvPr/>
        </p:nvSpPr>
        <p:spPr bwMode="auto">
          <a:xfrm>
            <a:off x="539999" y="1801813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4393" name="Text Box 78"/>
          <p:cNvSpPr txBox="1">
            <a:spLocks noChangeArrowheads="1"/>
          </p:cNvSpPr>
          <p:nvPr/>
        </p:nvSpPr>
        <p:spPr bwMode="auto">
          <a:xfrm>
            <a:off x="539999" y="252888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4394" name="Text Box 79"/>
          <p:cNvSpPr txBox="1">
            <a:spLocks noChangeArrowheads="1"/>
          </p:cNvSpPr>
          <p:nvPr/>
        </p:nvSpPr>
        <p:spPr bwMode="auto">
          <a:xfrm>
            <a:off x="539999" y="32845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4395" name="Text Box 80"/>
          <p:cNvSpPr txBox="1">
            <a:spLocks noChangeArrowheads="1"/>
          </p:cNvSpPr>
          <p:nvPr/>
        </p:nvSpPr>
        <p:spPr bwMode="auto">
          <a:xfrm>
            <a:off x="828924" y="1232756"/>
            <a:ext cx="611187" cy="39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→</a:t>
            </a:r>
            <a:endParaRPr lang="ru-RU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4396" name="Text Box 81"/>
          <p:cNvSpPr txBox="1">
            <a:spLocks noChangeArrowheads="1"/>
          </p:cNvSpPr>
          <p:nvPr/>
        </p:nvSpPr>
        <p:spPr bwMode="auto">
          <a:xfrm>
            <a:off x="395536" y="1484313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↓</a:t>
            </a:r>
            <a:endParaRPr lang="ru-RU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0131" y="657225"/>
            <a:ext cx="31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charset="0"/>
              </a:rPr>
              <a:t>Для работы с элементами двумерного массива используются </a:t>
            </a:r>
            <a:br>
              <a:rPr lang="ru-RU" sz="2000" dirty="0">
                <a:solidFill>
                  <a:schemeClr val="tx2"/>
                </a:solidFill>
                <a:latin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charset="0"/>
              </a:rPr>
              <a:t>вложенные циклы</a:t>
            </a:r>
            <a:r>
              <a:rPr lang="ru-RU" sz="2000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3580"/>
              </p:ext>
            </p:extLst>
          </p:nvPr>
        </p:nvGraphicFramePr>
        <p:xfrm>
          <a:off x="7596336" y="1693628"/>
          <a:ext cx="1398676" cy="4425696"/>
        </p:xfrm>
        <a:graphic>
          <a:graphicData uri="http://schemas.openxmlformats.org/drawingml/2006/table">
            <a:tbl>
              <a:tblPr firstRow="1" bandRow="1"/>
              <a:tblGrid>
                <a:gridCol w="707740"/>
                <a:gridCol w="690936"/>
              </a:tblGrid>
              <a:tr h="35130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j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027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7821613" cy="5810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Обработка двумерных массивов</a:t>
            </a:r>
          </a:p>
        </p:txBody>
      </p:sp>
      <p:graphicFrame>
        <p:nvGraphicFramePr>
          <p:cNvPr id="18132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51671"/>
              </p:ext>
            </p:extLst>
          </p:nvPr>
        </p:nvGraphicFramePr>
        <p:xfrm>
          <a:off x="468561" y="1125538"/>
          <a:ext cx="3708400" cy="2741613"/>
        </p:xfrm>
        <a:graphic>
          <a:graphicData uri="http://schemas.openxmlformats.org/drawingml/2006/table">
            <a:tbl>
              <a:tblPr/>
              <a:tblGrid>
                <a:gridCol w="254000"/>
                <a:gridCol w="285750"/>
                <a:gridCol w="792163"/>
                <a:gridCol w="792162"/>
                <a:gridCol w="792163"/>
                <a:gridCol w="7921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2" name="Text Box 48"/>
          <p:cNvSpPr txBox="1">
            <a:spLocks noChangeArrowheads="1"/>
          </p:cNvSpPr>
          <p:nvPr/>
        </p:nvSpPr>
        <p:spPr bwMode="auto">
          <a:xfrm>
            <a:off x="1656011" y="657225"/>
            <a:ext cx="1584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00"/>
                </a:solidFill>
                <a:latin typeface="Courier New" pitchFamily="49" charset="0"/>
              </a:rPr>
              <a:t>T[i,j]</a:t>
            </a:r>
            <a:endParaRPr lang="ru-RU" sz="2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1308" name="Text Box 60"/>
          <p:cNvSpPr txBox="1">
            <a:spLocks noChangeArrowheads="1"/>
          </p:cNvSpPr>
          <p:nvPr/>
        </p:nvSpPr>
        <p:spPr bwMode="auto">
          <a:xfrm>
            <a:off x="1079749" y="1700213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1309" name="Text Box 61"/>
          <p:cNvSpPr txBox="1">
            <a:spLocks noChangeArrowheads="1"/>
          </p:cNvSpPr>
          <p:nvPr/>
        </p:nvSpPr>
        <p:spPr bwMode="auto">
          <a:xfrm>
            <a:off x="1871911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1310" name="Text Box 62"/>
          <p:cNvSpPr txBox="1">
            <a:spLocks noChangeArrowheads="1"/>
          </p:cNvSpPr>
          <p:nvPr/>
        </p:nvSpPr>
        <p:spPr bwMode="auto">
          <a:xfrm>
            <a:off x="2664074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311" name="Text Box 63"/>
          <p:cNvSpPr txBox="1">
            <a:spLocks noChangeArrowheads="1"/>
          </p:cNvSpPr>
          <p:nvPr/>
        </p:nvSpPr>
        <p:spPr bwMode="auto">
          <a:xfrm>
            <a:off x="3456236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1320" name="Text Box 72"/>
          <p:cNvSpPr txBox="1">
            <a:spLocks noChangeArrowheads="1"/>
          </p:cNvSpPr>
          <p:nvPr/>
        </p:nvSpPr>
        <p:spPr bwMode="auto">
          <a:xfrm>
            <a:off x="1079749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1321" name="Text Box 73"/>
          <p:cNvSpPr txBox="1">
            <a:spLocks noChangeArrowheads="1"/>
          </p:cNvSpPr>
          <p:nvPr/>
        </p:nvSpPr>
        <p:spPr bwMode="auto">
          <a:xfrm>
            <a:off x="1871911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1322" name="Text Box 74"/>
          <p:cNvSpPr txBox="1">
            <a:spLocks noChangeArrowheads="1"/>
          </p:cNvSpPr>
          <p:nvPr/>
        </p:nvSpPr>
        <p:spPr bwMode="auto">
          <a:xfrm>
            <a:off x="2664074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1323" name="Text Box 75"/>
          <p:cNvSpPr txBox="1">
            <a:spLocks noChangeArrowheads="1"/>
          </p:cNvSpPr>
          <p:nvPr/>
        </p:nvSpPr>
        <p:spPr bwMode="auto">
          <a:xfrm>
            <a:off x="3456236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1325" name="Text Box 77"/>
          <p:cNvSpPr txBox="1">
            <a:spLocks noChangeArrowheads="1"/>
          </p:cNvSpPr>
          <p:nvPr/>
        </p:nvSpPr>
        <p:spPr bwMode="auto">
          <a:xfrm>
            <a:off x="539999" y="1801813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4393" name="Text Box 78"/>
          <p:cNvSpPr txBox="1">
            <a:spLocks noChangeArrowheads="1"/>
          </p:cNvSpPr>
          <p:nvPr/>
        </p:nvSpPr>
        <p:spPr bwMode="auto">
          <a:xfrm>
            <a:off x="539999" y="252888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4394" name="Text Box 79"/>
          <p:cNvSpPr txBox="1">
            <a:spLocks noChangeArrowheads="1"/>
          </p:cNvSpPr>
          <p:nvPr/>
        </p:nvSpPr>
        <p:spPr bwMode="auto">
          <a:xfrm>
            <a:off x="539999" y="32845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4395" name="Text Box 80"/>
          <p:cNvSpPr txBox="1">
            <a:spLocks noChangeArrowheads="1"/>
          </p:cNvSpPr>
          <p:nvPr/>
        </p:nvSpPr>
        <p:spPr bwMode="auto">
          <a:xfrm>
            <a:off x="828924" y="1232756"/>
            <a:ext cx="611187" cy="39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→</a:t>
            </a:r>
            <a:endParaRPr lang="ru-RU" sz="20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14396" name="Text Box 81"/>
          <p:cNvSpPr txBox="1">
            <a:spLocks noChangeArrowheads="1"/>
          </p:cNvSpPr>
          <p:nvPr/>
        </p:nvSpPr>
        <p:spPr bwMode="auto">
          <a:xfrm>
            <a:off x="395536" y="1484313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↓</a:t>
            </a:r>
            <a:endParaRPr lang="ru-RU" sz="20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0131" y="657225"/>
            <a:ext cx="31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0066"/>
                </a:solidFill>
                <a:latin typeface="Arial" charset="0"/>
              </a:rPr>
              <a:t>Для работы с элементами двумерного массива используются </a:t>
            </a:r>
            <a:br>
              <a:rPr lang="ru-RU" sz="2000" dirty="0">
                <a:solidFill>
                  <a:srgbClr val="330066"/>
                </a:solidFill>
                <a:latin typeface="Arial" charset="0"/>
              </a:rPr>
            </a:br>
            <a:r>
              <a:rPr lang="ru-RU" sz="2000" b="1" dirty="0">
                <a:solidFill>
                  <a:srgbClr val="330066"/>
                </a:solidFill>
                <a:latin typeface="Arial" charset="0"/>
              </a:rPr>
              <a:t>вложенные циклы</a:t>
            </a:r>
            <a:r>
              <a:rPr lang="ru-RU" sz="2000" dirty="0">
                <a:solidFill>
                  <a:srgbClr val="330066"/>
                </a:solidFill>
                <a:latin typeface="Arial" charset="0"/>
              </a:rPr>
              <a:t>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43508" y="4097975"/>
            <a:ext cx="7344816" cy="2031325"/>
            <a:chOff x="143508" y="4097975"/>
            <a:chExt cx="7344816" cy="20313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2766" y="4149080"/>
              <a:ext cx="3433130" cy="1908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20335" y="4437112"/>
              <a:ext cx="3143553" cy="1080120"/>
            </a:xfrm>
            <a:prstGeom prst="rect">
              <a:avLst/>
            </a:prstGeom>
            <a:solidFill>
              <a:srgbClr val="D4E2E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 Box 55"/>
            <p:cNvSpPr txBox="1">
              <a:spLocks noChangeArrowheads="1"/>
            </p:cNvSpPr>
            <p:nvPr/>
          </p:nvSpPr>
          <p:spPr bwMode="auto">
            <a:xfrm>
              <a:off x="143508" y="4097975"/>
              <a:ext cx="7344816" cy="20313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lgDash"/>
            </a:ln>
            <a:effectLst/>
            <a:extLst/>
          </p:spPr>
          <p:txBody>
            <a:bodyPr wrap="square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i:=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  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строк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j:=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столбц</a:t>
              </a:r>
              <a:r>
                <a:rPr lang="ru-RU" dirty="0" err="1">
                  <a:solidFill>
                    <a:srgbClr val="008000"/>
                  </a:solidFill>
                  <a:latin typeface="Courier New" pitchFamily="49" charset="0"/>
                </a:rPr>
                <a:t>ов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T[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]:=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*j;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вычисление элемента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(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[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]:</a:t>
              </a:r>
              <a:r>
                <a:rPr lang="ru-RU" dirty="0">
                  <a:solidFill>
                    <a:srgbClr val="006400"/>
                  </a:solidFill>
                  <a:latin typeface="Courier New" pitchFamily="49" charset="0"/>
                </a:rPr>
                <a:t>3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);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вывод на экран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конец цикла по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столбцам</a:t>
              </a:r>
              <a:endParaRPr lang="ru-RU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writeln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//переход на новую строку</a:t>
              </a:r>
            </a:p>
            <a:p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//конец цикла по строкам</a:t>
              </a:r>
              <a:endParaRPr lang="ru-RU" b="1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57329"/>
              </p:ext>
            </p:extLst>
          </p:nvPr>
        </p:nvGraphicFramePr>
        <p:xfrm>
          <a:off x="7596336" y="1693628"/>
          <a:ext cx="1398676" cy="4425696"/>
        </p:xfrm>
        <a:graphic>
          <a:graphicData uri="http://schemas.openxmlformats.org/drawingml/2006/table">
            <a:tbl>
              <a:tblPr firstRow="1" bandRow="1"/>
              <a:tblGrid>
                <a:gridCol w="707740"/>
                <a:gridCol w="690936"/>
              </a:tblGrid>
              <a:tr h="35130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j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151599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6000"/>
                                        <p:tgtEl>
                                          <p:spTgt spid="181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override="childStyle">
                                        <p:cTn id="12" dur="1000"/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override="childStyle">
                                        <p:cTn id="16" dur="1000"/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override="childStyle">
                                        <p:cTn id="20" dur="1000"/>
                                        <p:tgtEl>
                                          <p:spTgt spid="181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08" grpId="0"/>
      <p:bldP spid="181309" grpId="0"/>
      <p:bldP spid="181310" grpId="0"/>
      <p:bldP spid="181311" grpId="0"/>
      <p:bldP spid="181320" grpId="0"/>
      <p:bldP spid="181321" grpId="0"/>
      <p:bldP spid="181322" grpId="0"/>
      <p:bldP spid="181323" grpId="0"/>
      <p:bldP spid="1813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7821613" cy="5810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Обработка двумерных массивов</a:t>
            </a:r>
          </a:p>
        </p:txBody>
      </p:sp>
      <p:graphicFrame>
        <p:nvGraphicFramePr>
          <p:cNvPr id="1853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67657"/>
              </p:ext>
            </p:extLst>
          </p:nvPr>
        </p:nvGraphicFramePr>
        <p:xfrm>
          <a:off x="468561" y="1125538"/>
          <a:ext cx="3708400" cy="2741613"/>
        </p:xfrm>
        <a:graphic>
          <a:graphicData uri="http://schemas.openxmlformats.org/drawingml/2006/table">
            <a:tbl>
              <a:tblPr/>
              <a:tblGrid>
                <a:gridCol w="254000"/>
                <a:gridCol w="285750"/>
                <a:gridCol w="792163"/>
                <a:gridCol w="792162"/>
                <a:gridCol w="792163"/>
                <a:gridCol w="7921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1656011" y="657225"/>
            <a:ext cx="1584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Courier New" pitchFamily="49" charset="0"/>
              </a:rPr>
              <a:t>T[i,j]</a:t>
            </a:r>
            <a:endParaRPr lang="ru-RU" sz="2600" b="1">
              <a:latin typeface="Courier New" pitchFamily="49" charset="0"/>
            </a:endParaRPr>
          </a:p>
        </p:txBody>
      </p:sp>
      <p:sp>
        <p:nvSpPr>
          <p:cNvPr id="15407" name="Text Box 48"/>
          <p:cNvSpPr txBox="1">
            <a:spLocks noChangeArrowheads="1"/>
          </p:cNvSpPr>
          <p:nvPr/>
        </p:nvSpPr>
        <p:spPr bwMode="auto">
          <a:xfrm>
            <a:off x="1079749" y="1700213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1</a:t>
            </a:r>
          </a:p>
        </p:txBody>
      </p:sp>
      <p:sp>
        <p:nvSpPr>
          <p:cNvPr id="15408" name="Text Box 49"/>
          <p:cNvSpPr txBox="1">
            <a:spLocks noChangeArrowheads="1"/>
          </p:cNvSpPr>
          <p:nvPr/>
        </p:nvSpPr>
        <p:spPr bwMode="auto">
          <a:xfrm>
            <a:off x="1871911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2</a:t>
            </a:r>
          </a:p>
        </p:txBody>
      </p:sp>
      <p:sp>
        <p:nvSpPr>
          <p:cNvPr id="15409" name="Text Box 50"/>
          <p:cNvSpPr txBox="1">
            <a:spLocks noChangeArrowheads="1"/>
          </p:cNvSpPr>
          <p:nvPr/>
        </p:nvSpPr>
        <p:spPr bwMode="auto">
          <a:xfrm>
            <a:off x="2664074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3</a:t>
            </a:r>
          </a:p>
        </p:txBody>
      </p:sp>
      <p:sp>
        <p:nvSpPr>
          <p:cNvPr id="15410" name="Text Box 51"/>
          <p:cNvSpPr txBox="1">
            <a:spLocks noChangeArrowheads="1"/>
          </p:cNvSpPr>
          <p:nvPr/>
        </p:nvSpPr>
        <p:spPr bwMode="auto">
          <a:xfrm>
            <a:off x="3456236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4</a:t>
            </a:r>
          </a:p>
        </p:txBody>
      </p:sp>
      <p:sp>
        <p:nvSpPr>
          <p:cNvPr id="185396" name="Text Box 52"/>
          <p:cNvSpPr txBox="1">
            <a:spLocks noChangeArrowheads="1"/>
          </p:cNvSpPr>
          <p:nvPr/>
        </p:nvSpPr>
        <p:spPr bwMode="auto">
          <a:xfrm>
            <a:off x="1079749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/>
              <a:t>2</a:t>
            </a:r>
          </a:p>
        </p:txBody>
      </p:sp>
      <p:sp>
        <p:nvSpPr>
          <p:cNvPr id="185397" name="Text Box 53"/>
          <p:cNvSpPr txBox="1">
            <a:spLocks noChangeArrowheads="1"/>
          </p:cNvSpPr>
          <p:nvPr/>
        </p:nvSpPr>
        <p:spPr bwMode="auto">
          <a:xfrm>
            <a:off x="1871911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4</a:t>
            </a:r>
          </a:p>
        </p:txBody>
      </p:sp>
      <p:sp>
        <p:nvSpPr>
          <p:cNvPr id="185398" name="Text Box 54"/>
          <p:cNvSpPr txBox="1">
            <a:spLocks noChangeArrowheads="1"/>
          </p:cNvSpPr>
          <p:nvPr/>
        </p:nvSpPr>
        <p:spPr bwMode="auto">
          <a:xfrm>
            <a:off x="2664074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6</a:t>
            </a:r>
          </a:p>
        </p:txBody>
      </p:sp>
      <p:sp>
        <p:nvSpPr>
          <p:cNvPr id="185399" name="Text Box 55"/>
          <p:cNvSpPr txBox="1">
            <a:spLocks noChangeArrowheads="1"/>
          </p:cNvSpPr>
          <p:nvPr/>
        </p:nvSpPr>
        <p:spPr bwMode="auto">
          <a:xfrm>
            <a:off x="3456236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8</a:t>
            </a:r>
          </a:p>
        </p:txBody>
      </p:sp>
      <p:sp>
        <p:nvSpPr>
          <p:cNvPr id="185404" name="Text Box 60"/>
          <p:cNvSpPr txBox="1">
            <a:spLocks noChangeArrowheads="1"/>
          </p:cNvSpPr>
          <p:nvPr/>
        </p:nvSpPr>
        <p:spPr bwMode="auto">
          <a:xfrm>
            <a:off x="1079749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5405" name="Text Box 61"/>
          <p:cNvSpPr txBox="1">
            <a:spLocks noChangeArrowheads="1"/>
          </p:cNvSpPr>
          <p:nvPr/>
        </p:nvSpPr>
        <p:spPr bwMode="auto">
          <a:xfrm>
            <a:off x="1871911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5406" name="Text Box 62"/>
          <p:cNvSpPr txBox="1">
            <a:spLocks noChangeArrowheads="1"/>
          </p:cNvSpPr>
          <p:nvPr/>
        </p:nvSpPr>
        <p:spPr bwMode="auto">
          <a:xfrm>
            <a:off x="2664074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5407" name="Text Box 63"/>
          <p:cNvSpPr txBox="1">
            <a:spLocks noChangeArrowheads="1"/>
          </p:cNvSpPr>
          <p:nvPr/>
        </p:nvSpPr>
        <p:spPr bwMode="auto">
          <a:xfrm>
            <a:off x="3456236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5419" name="Text Box 64"/>
          <p:cNvSpPr txBox="1">
            <a:spLocks noChangeArrowheads="1"/>
          </p:cNvSpPr>
          <p:nvPr/>
        </p:nvSpPr>
        <p:spPr bwMode="auto">
          <a:xfrm>
            <a:off x="539999" y="1801813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5409" name="Text Box 65"/>
          <p:cNvSpPr txBox="1">
            <a:spLocks noChangeArrowheads="1"/>
          </p:cNvSpPr>
          <p:nvPr/>
        </p:nvSpPr>
        <p:spPr bwMode="auto">
          <a:xfrm>
            <a:off x="539999" y="252888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5421" name="Text Box 66"/>
          <p:cNvSpPr txBox="1">
            <a:spLocks noChangeArrowheads="1"/>
          </p:cNvSpPr>
          <p:nvPr/>
        </p:nvSpPr>
        <p:spPr bwMode="auto">
          <a:xfrm>
            <a:off x="539999" y="32845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828924" y="1232756"/>
            <a:ext cx="611187" cy="39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→</a:t>
            </a:r>
            <a:endParaRPr lang="ru-RU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5" name="Text Box 81"/>
          <p:cNvSpPr txBox="1">
            <a:spLocks noChangeArrowheads="1"/>
          </p:cNvSpPr>
          <p:nvPr/>
        </p:nvSpPr>
        <p:spPr bwMode="auto">
          <a:xfrm>
            <a:off x="395536" y="1484313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↓</a:t>
            </a:r>
            <a:endParaRPr lang="ru-RU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0131" y="657225"/>
            <a:ext cx="31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charset="0"/>
              </a:rPr>
              <a:t>Для работы с элементами двумерного массива используются </a:t>
            </a:r>
            <a:br>
              <a:rPr lang="ru-RU" sz="2000" dirty="0">
                <a:solidFill>
                  <a:schemeClr val="tx2"/>
                </a:solidFill>
                <a:latin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charset="0"/>
              </a:rPr>
              <a:t>вложенные циклы</a:t>
            </a:r>
            <a:r>
              <a:rPr lang="ru-RU" sz="2000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43508" y="4097975"/>
            <a:ext cx="7344816" cy="2031325"/>
            <a:chOff x="143508" y="4097975"/>
            <a:chExt cx="7344816" cy="203132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02766" y="4149080"/>
              <a:ext cx="3433130" cy="1908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20335" y="4437112"/>
              <a:ext cx="3143553" cy="1080120"/>
            </a:xfrm>
            <a:prstGeom prst="rect">
              <a:avLst/>
            </a:prstGeom>
            <a:solidFill>
              <a:srgbClr val="D4E2E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143508" y="4097975"/>
              <a:ext cx="7344816" cy="20313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lgDash"/>
            </a:ln>
            <a:effectLst/>
            <a:extLst/>
          </p:spPr>
          <p:txBody>
            <a:bodyPr wrap="square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i:=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  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строк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j:=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столбц</a:t>
              </a:r>
              <a:r>
                <a:rPr lang="ru-RU" dirty="0" err="1">
                  <a:solidFill>
                    <a:srgbClr val="008000"/>
                  </a:solidFill>
                  <a:latin typeface="Courier New" pitchFamily="49" charset="0"/>
                </a:rPr>
                <a:t>ов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T[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]:=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*j;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вычисление элемента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(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[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]:</a:t>
              </a:r>
              <a:r>
                <a:rPr lang="ru-RU" dirty="0">
                  <a:solidFill>
                    <a:srgbClr val="006400"/>
                  </a:solidFill>
                  <a:latin typeface="Courier New" pitchFamily="49" charset="0"/>
                </a:rPr>
                <a:t>3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);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вывод на экран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конец цикла по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столбцам</a:t>
              </a:r>
              <a:endParaRPr lang="ru-RU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writeln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//переход на новую строку</a:t>
              </a:r>
            </a:p>
            <a:p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//конец цикла по строкам</a:t>
              </a:r>
              <a:endParaRPr lang="ru-RU" b="1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57329"/>
              </p:ext>
            </p:extLst>
          </p:nvPr>
        </p:nvGraphicFramePr>
        <p:xfrm>
          <a:off x="7596336" y="1693628"/>
          <a:ext cx="1398676" cy="4425696"/>
        </p:xfrm>
        <a:graphic>
          <a:graphicData uri="http://schemas.openxmlformats.org/drawingml/2006/table">
            <a:tbl>
              <a:tblPr firstRow="1" bandRow="1"/>
              <a:tblGrid>
                <a:gridCol w="707740"/>
                <a:gridCol w="690936"/>
              </a:tblGrid>
              <a:tr h="35130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j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51682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override="childStyle">
                                        <p:cTn id="6" dur="6000"/>
                                        <p:tgtEl>
                                          <p:spTgt spid="185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18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override="childStyle">
                                        <p:cTn id="12" dur="1000"/>
                                        <p:tgtEl>
                                          <p:spTgt spid="185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override="childStyle">
                                        <p:cTn id="16" dur="1000"/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override="childStyle">
                                        <p:cTn id="20" dur="1000"/>
                                        <p:tgtEl>
                                          <p:spTgt spid="185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96" grpId="0"/>
      <p:bldP spid="185397" grpId="0"/>
      <p:bldP spid="185398" grpId="0"/>
      <p:bldP spid="185399" grpId="0"/>
      <p:bldP spid="185404" grpId="0"/>
      <p:bldP spid="185405" grpId="0"/>
      <p:bldP spid="185406" grpId="0"/>
      <p:bldP spid="185407" grpId="0"/>
      <p:bldP spid="1854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7821613" cy="5810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Обработка двумерных массивов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18131"/>
              </p:ext>
            </p:extLst>
          </p:nvPr>
        </p:nvGraphicFramePr>
        <p:xfrm>
          <a:off x="468561" y="1125538"/>
          <a:ext cx="3708400" cy="2741613"/>
        </p:xfrm>
        <a:graphic>
          <a:graphicData uri="http://schemas.openxmlformats.org/drawingml/2006/table">
            <a:tbl>
              <a:tblPr/>
              <a:tblGrid>
                <a:gridCol w="254000"/>
                <a:gridCol w="285750"/>
                <a:gridCol w="792163"/>
                <a:gridCol w="792162"/>
                <a:gridCol w="792163"/>
                <a:gridCol w="7921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1656011" y="657225"/>
            <a:ext cx="1584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latin typeface="Courier New" pitchFamily="49" charset="0"/>
              </a:rPr>
              <a:t>T[</a:t>
            </a:r>
            <a:r>
              <a:rPr lang="en-US" sz="2600" b="1" dirty="0" err="1">
                <a:latin typeface="Courier New" pitchFamily="49" charset="0"/>
              </a:rPr>
              <a:t>i,j</a:t>
            </a:r>
            <a:r>
              <a:rPr lang="en-US" sz="2600" b="1" dirty="0">
                <a:latin typeface="Courier New" pitchFamily="49" charset="0"/>
              </a:rPr>
              <a:t>]</a:t>
            </a:r>
            <a:endParaRPr lang="ru-RU" sz="2600" b="1" dirty="0">
              <a:latin typeface="Courier New" pitchFamily="49" charset="0"/>
            </a:endParaRPr>
          </a:p>
        </p:txBody>
      </p:sp>
      <p:sp>
        <p:nvSpPr>
          <p:cNvPr id="16431" name="Text Box 48"/>
          <p:cNvSpPr txBox="1">
            <a:spLocks noChangeArrowheads="1"/>
          </p:cNvSpPr>
          <p:nvPr/>
        </p:nvSpPr>
        <p:spPr bwMode="auto">
          <a:xfrm>
            <a:off x="1079749" y="1700213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1</a:t>
            </a:r>
          </a:p>
        </p:txBody>
      </p:sp>
      <p:sp>
        <p:nvSpPr>
          <p:cNvPr id="16432" name="Text Box 49"/>
          <p:cNvSpPr txBox="1">
            <a:spLocks noChangeArrowheads="1"/>
          </p:cNvSpPr>
          <p:nvPr/>
        </p:nvSpPr>
        <p:spPr bwMode="auto">
          <a:xfrm>
            <a:off x="1871911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2</a:t>
            </a:r>
          </a:p>
        </p:txBody>
      </p:sp>
      <p:sp>
        <p:nvSpPr>
          <p:cNvPr id="16433" name="Text Box 50"/>
          <p:cNvSpPr txBox="1">
            <a:spLocks noChangeArrowheads="1"/>
          </p:cNvSpPr>
          <p:nvPr/>
        </p:nvSpPr>
        <p:spPr bwMode="auto">
          <a:xfrm>
            <a:off x="2664074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3</a:t>
            </a:r>
          </a:p>
        </p:txBody>
      </p:sp>
      <p:sp>
        <p:nvSpPr>
          <p:cNvPr id="16434" name="Text Box 51"/>
          <p:cNvSpPr txBox="1">
            <a:spLocks noChangeArrowheads="1"/>
          </p:cNvSpPr>
          <p:nvPr/>
        </p:nvSpPr>
        <p:spPr bwMode="auto">
          <a:xfrm>
            <a:off x="3456236" y="16859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4</a:t>
            </a:r>
          </a:p>
        </p:txBody>
      </p:sp>
      <p:sp>
        <p:nvSpPr>
          <p:cNvPr id="16435" name="Text Box 52"/>
          <p:cNvSpPr txBox="1">
            <a:spLocks noChangeArrowheads="1"/>
          </p:cNvSpPr>
          <p:nvPr/>
        </p:nvSpPr>
        <p:spPr bwMode="auto">
          <a:xfrm>
            <a:off x="1079749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2</a:t>
            </a:r>
          </a:p>
        </p:txBody>
      </p:sp>
      <p:sp>
        <p:nvSpPr>
          <p:cNvPr id="16436" name="Text Box 53"/>
          <p:cNvSpPr txBox="1">
            <a:spLocks noChangeArrowheads="1"/>
          </p:cNvSpPr>
          <p:nvPr/>
        </p:nvSpPr>
        <p:spPr bwMode="auto">
          <a:xfrm>
            <a:off x="1871911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4</a:t>
            </a:r>
          </a:p>
        </p:txBody>
      </p:sp>
      <p:sp>
        <p:nvSpPr>
          <p:cNvPr id="16437" name="Text Box 54"/>
          <p:cNvSpPr txBox="1">
            <a:spLocks noChangeArrowheads="1"/>
          </p:cNvSpPr>
          <p:nvPr/>
        </p:nvSpPr>
        <p:spPr bwMode="auto">
          <a:xfrm>
            <a:off x="2664074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6</a:t>
            </a:r>
          </a:p>
        </p:txBody>
      </p:sp>
      <p:sp>
        <p:nvSpPr>
          <p:cNvPr id="16438" name="Text Box 55"/>
          <p:cNvSpPr txBox="1">
            <a:spLocks noChangeArrowheads="1"/>
          </p:cNvSpPr>
          <p:nvPr/>
        </p:nvSpPr>
        <p:spPr bwMode="auto">
          <a:xfrm>
            <a:off x="3456236" y="2441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8</a:t>
            </a:r>
          </a:p>
        </p:txBody>
      </p:sp>
      <p:sp>
        <p:nvSpPr>
          <p:cNvPr id="186424" name="Text Box 56"/>
          <p:cNvSpPr txBox="1">
            <a:spLocks noChangeArrowheads="1"/>
          </p:cNvSpPr>
          <p:nvPr/>
        </p:nvSpPr>
        <p:spPr bwMode="auto">
          <a:xfrm>
            <a:off x="1079749" y="317658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3</a:t>
            </a:r>
          </a:p>
        </p:txBody>
      </p:sp>
      <p:sp>
        <p:nvSpPr>
          <p:cNvPr id="186425" name="Text Box 57"/>
          <p:cNvSpPr txBox="1">
            <a:spLocks noChangeArrowheads="1"/>
          </p:cNvSpPr>
          <p:nvPr/>
        </p:nvSpPr>
        <p:spPr bwMode="auto">
          <a:xfrm>
            <a:off x="1871911" y="317658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6</a:t>
            </a:r>
          </a:p>
        </p:txBody>
      </p:sp>
      <p:sp>
        <p:nvSpPr>
          <p:cNvPr id="186426" name="Text Box 58"/>
          <p:cNvSpPr txBox="1">
            <a:spLocks noChangeArrowheads="1"/>
          </p:cNvSpPr>
          <p:nvPr/>
        </p:nvSpPr>
        <p:spPr bwMode="auto">
          <a:xfrm>
            <a:off x="2664074" y="317658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9</a:t>
            </a:r>
          </a:p>
        </p:txBody>
      </p:sp>
      <p:sp>
        <p:nvSpPr>
          <p:cNvPr id="186427" name="Text Box 59"/>
          <p:cNvSpPr txBox="1">
            <a:spLocks noChangeArrowheads="1"/>
          </p:cNvSpPr>
          <p:nvPr/>
        </p:nvSpPr>
        <p:spPr bwMode="auto">
          <a:xfrm>
            <a:off x="3456236" y="317658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12</a:t>
            </a:r>
          </a:p>
        </p:txBody>
      </p:sp>
      <p:sp>
        <p:nvSpPr>
          <p:cNvPr id="186428" name="Text Box 60"/>
          <p:cNvSpPr txBox="1">
            <a:spLocks noChangeArrowheads="1"/>
          </p:cNvSpPr>
          <p:nvPr/>
        </p:nvSpPr>
        <p:spPr bwMode="auto">
          <a:xfrm>
            <a:off x="1079749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6429" name="Text Box 61"/>
          <p:cNvSpPr txBox="1">
            <a:spLocks noChangeArrowheads="1"/>
          </p:cNvSpPr>
          <p:nvPr/>
        </p:nvSpPr>
        <p:spPr bwMode="auto">
          <a:xfrm>
            <a:off x="1871911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6430" name="Text Box 62"/>
          <p:cNvSpPr txBox="1">
            <a:spLocks noChangeArrowheads="1"/>
          </p:cNvSpPr>
          <p:nvPr/>
        </p:nvSpPr>
        <p:spPr bwMode="auto">
          <a:xfrm>
            <a:off x="2664074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6431" name="Text Box 63"/>
          <p:cNvSpPr txBox="1">
            <a:spLocks noChangeArrowheads="1"/>
          </p:cNvSpPr>
          <p:nvPr/>
        </p:nvSpPr>
        <p:spPr bwMode="auto">
          <a:xfrm>
            <a:off x="3456236" y="1262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6447" name="Text Box 64"/>
          <p:cNvSpPr txBox="1">
            <a:spLocks noChangeArrowheads="1"/>
          </p:cNvSpPr>
          <p:nvPr/>
        </p:nvSpPr>
        <p:spPr bwMode="auto">
          <a:xfrm>
            <a:off x="539999" y="1801813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448" name="Text Box 65"/>
          <p:cNvSpPr txBox="1">
            <a:spLocks noChangeArrowheads="1"/>
          </p:cNvSpPr>
          <p:nvPr/>
        </p:nvSpPr>
        <p:spPr bwMode="auto">
          <a:xfrm>
            <a:off x="539999" y="252888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6434" name="Text Box 66"/>
          <p:cNvSpPr txBox="1">
            <a:spLocks noChangeArrowheads="1"/>
          </p:cNvSpPr>
          <p:nvPr/>
        </p:nvSpPr>
        <p:spPr bwMode="auto">
          <a:xfrm>
            <a:off x="539999" y="32845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28" name="Text Box 80"/>
          <p:cNvSpPr txBox="1">
            <a:spLocks noChangeArrowheads="1"/>
          </p:cNvSpPr>
          <p:nvPr/>
        </p:nvSpPr>
        <p:spPr bwMode="auto">
          <a:xfrm>
            <a:off x="828924" y="1232756"/>
            <a:ext cx="611187" cy="39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→</a:t>
            </a:r>
            <a:endParaRPr lang="ru-RU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395536" y="1484313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↓</a:t>
            </a:r>
            <a:endParaRPr lang="ru-RU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0131" y="657225"/>
            <a:ext cx="31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charset="0"/>
              </a:rPr>
              <a:t>Для работы с элементами двумерного массива используются </a:t>
            </a:r>
            <a:br>
              <a:rPr lang="ru-RU" sz="2000" dirty="0">
                <a:solidFill>
                  <a:schemeClr val="tx2"/>
                </a:solidFill>
                <a:latin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charset="0"/>
              </a:rPr>
              <a:t>вложенные циклы</a:t>
            </a:r>
            <a:r>
              <a:rPr lang="ru-RU" sz="2000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43508" y="4097975"/>
            <a:ext cx="7344816" cy="2031325"/>
            <a:chOff x="143508" y="4097975"/>
            <a:chExt cx="7344816" cy="20313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02766" y="4149080"/>
              <a:ext cx="3433130" cy="1908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20335" y="4437112"/>
              <a:ext cx="3143553" cy="1080120"/>
            </a:xfrm>
            <a:prstGeom prst="rect">
              <a:avLst/>
            </a:prstGeom>
            <a:solidFill>
              <a:srgbClr val="D4E2E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143508" y="4097975"/>
              <a:ext cx="7344816" cy="20313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lgDash"/>
            </a:ln>
            <a:effectLst/>
            <a:extLst/>
          </p:spPr>
          <p:txBody>
            <a:bodyPr wrap="square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i:=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  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</a:t>
              </a:r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строк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for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j:=</a:t>
              </a:r>
              <a:r>
                <a:rPr lang="en-US" dirty="0">
                  <a:solidFill>
                    <a:srgbClr val="006400"/>
                  </a:solidFill>
                  <a:latin typeface="Courier New" pitchFamily="49" charset="0"/>
                </a:rPr>
                <a:t>1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to 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do begin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перебор </a:t>
              </a:r>
              <a:r>
                <a:rPr lang="en-US" dirty="0" err="1">
                  <a:solidFill>
                    <a:srgbClr val="008000"/>
                  </a:solidFill>
                  <a:latin typeface="Courier New" pitchFamily="49" charset="0"/>
                </a:rPr>
                <a:t>столбц</a:t>
              </a:r>
              <a:r>
                <a:rPr lang="ru-RU" dirty="0" err="1">
                  <a:solidFill>
                    <a:srgbClr val="008000"/>
                  </a:solidFill>
                  <a:latin typeface="Courier New" pitchFamily="49" charset="0"/>
                </a:rPr>
                <a:t>ов</a:t>
              </a:r>
              <a:endParaRPr lang="en-US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en-US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T[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]:=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*j;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вычисление элемента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(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T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[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i,j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]:</a:t>
              </a:r>
              <a:r>
                <a:rPr lang="ru-RU" dirty="0">
                  <a:solidFill>
                    <a:srgbClr val="006400"/>
                  </a:solidFill>
                  <a:latin typeface="Courier New" pitchFamily="49" charset="0"/>
                </a:rPr>
                <a:t>3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);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вывод на экран</a:t>
              </a: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//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конец цикла по </a:t>
              </a:r>
              <a:r>
                <a:rPr lang="ru-RU" dirty="0" smtClean="0">
                  <a:solidFill>
                    <a:srgbClr val="008000"/>
                  </a:solidFill>
                  <a:latin typeface="Courier New" pitchFamily="49" charset="0"/>
                </a:rPr>
                <a:t>столбцам</a:t>
              </a:r>
              <a:endParaRPr lang="ru-RU" dirty="0">
                <a:solidFill>
                  <a:srgbClr val="008000"/>
                </a:solidFill>
                <a:latin typeface="Courier New" pitchFamily="49" charset="0"/>
              </a:endParaRPr>
            </a:p>
            <a:p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  </a:t>
              </a:r>
              <a:r>
                <a:rPr lang="ru-RU" dirty="0" err="1">
                  <a:solidFill>
                    <a:srgbClr val="000000"/>
                  </a:solidFill>
                  <a:latin typeface="Courier New" pitchFamily="49" charset="0"/>
                </a:rPr>
                <a:t>writeln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//переход на новую строку</a:t>
              </a:r>
            </a:p>
            <a:p>
              <a:r>
                <a:rPr lang="ru-RU" b="1" dirty="0" err="1">
                  <a:solidFill>
                    <a:srgbClr val="000000"/>
                  </a:solidFill>
                  <a:latin typeface="Courier New" pitchFamily="49" charset="0"/>
                </a:rPr>
                <a:t>end</a:t>
              </a:r>
              <a:r>
                <a:rPr lang="ru-RU" dirty="0">
                  <a:solidFill>
                    <a:srgbClr val="000000"/>
                  </a:solidFill>
                  <a:latin typeface="Courier New" pitchFamily="49" charset="0"/>
                </a:rPr>
                <a:t>;                     </a:t>
              </a:r>
              <a:r>
                <a:rPr lang="ru-RU" dirty="0">
                  <a:solidFill>
                    <a:srgbClr val="008000"/>
                  </a:solidFill>
                  <a:latin typeface="Courier New" pitchFamily="49" charset="0"/>
                </a:rPr>
                <a:t>//конец цикла по строкам</a:t>
              </a:r>
              <a:endParaRPr lang="ru-RU" b="1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57329"/>
              </p:ext>
            </p:extLst>
          </p:nvPr>
        </p:nvGraphicFramePr>
        <p:xfrm>
          <a:off x="7596336" y="1693628"/>
          <a:ext cx="1398676" cy="4425696"/>
        </p:xfrm>
        <a:graphic>
          <a:graphicData uri="http://schemas.openxmlformats.org/drawingml/2006/table">
            <a:tbl>
              <a:tblPr firstRow="1" bandRow="1"/>
              <a:tblGrid>
                <a:gridCol w="707740"/>
                <a:gridCol w="690936"/>
              </a:tblGrid>
              <a:tr h="35130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j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override="childStyle">
                                        <p:cTn id="6" dur="6000"/>
                                        <p:tgtEl>
                                          <p:spTgt spid="18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186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override="childStyle">
                                        <p:cTn id="12" dur="1000"/>
                                        <p:tgtEl>
                                          <p:spTgt spid="186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override="childStyle">
                                        <p:cTn id="16" dur="1000"/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override="childStyle">
                                        <p:cTn id="20" dur="1000"/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24" grpId="0"/>
      <p:bldP spid="186425" grpId="0"/>
      <p:bldP spid="186426" grpId="0"/>
      <p:bldP spid="186427" grpId="0"/>
      <p:bldP spid="186428" grpId="0"/>
      <p:bldP spid="186429" grpId="0"/>
      <p:bldP spid="186430" grpId="0"/>
      <p:bldP spid="186431" grpId="0"/>
      <p:bldP spid="186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7543800" cy="428625"/>
          </a:xfrm>
        </p:spPr>
        <p:txBody>
          <a:bodyPr/>
          <a:lstStyle/>
          <a:p>
            <a:pPr eaLnBrk="1" hangingPunct="1"/>
            <a:r>
              <a:rPr lang="ru-RU" sz="2400" smtClean="0"/>
              <a:t>Задача </a:t>
            </a:r>
            <a:r>
              <a:rPr lang="en-US" sz="2400" smtClean="0"/>
              <a:t>5</a:t>
            </a:r>
            <a:endParaRPr lang="ru-RU" sz="2400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7950" y="404813"/>
            <a:ext cx="7848600" cy="641350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Вывести на экран таблицу Пифагора, в которой каждый элемент равен произведению номера строки на номер столбца.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2713" y="1304764"/>
            <a:ext cx="8779767" cy="440120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Program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Pifagor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ru-RU" sz="2000" b="1" dirty="0" err="1" smtClean="0">
                <a:solidFill>
                  <a:srgbClr val="000000"/>
                </a:solidFill>
                <a:latin typeface="Courier New" pitchFamily="49" charset="0"/>
              </a:rPr>
              <a:t>onst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ru-RU" sz="2000" dirty="0" smtClean="0">
                <a:solidFill>
                  <a:srgbClr val="006400"/>
                </a:solidFill>
                <a:latin typeface="Courier New" pitchFamily="49" charset="0"/>
              </a:rPr>
              <a:t>9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ru-RU" sz="2000" dirty="0" smtClean="0">
                <a:solidFill>
                  <a:srgbClr val="006400"/>
                </a:solidFill>
                <a:latin typeface="Courier New" pitchFamily="49" charset="0"/>
              </a:rPr>
              <a:t>9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количество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строк и столбцов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p: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en-US" sz="2000" dirty="0" smtClean="0">
                <a:solidFill>
                  <a:srgbClr val="006400"/>
                </a:solidFill>
                <a:latin typeface="Courier New" pitchFamily="49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.k, 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en-US" sz="2000" dirty="0" smtClean="0">
                <a:solidFill>
                  <a:srgbClr val="006400"/>
                </a:solidFill>
                <a:latin typeface="Courier New" pitchFamily="49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.n]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, j: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Таблица Пифагора'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k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do begin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latin typeface="Courier New" pitchFamily="49" charset="0"/>
              </a:rPr>
              <a:t>цикл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Courier New" pitchFamily="49" charset="0"/>
              </a:rPr>
              <a:t>по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Courier New" pitchFamily="49" charset="0"/>
              </a:rPr>
              <a:t>строкам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j:=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do begin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latin typeface="Courier New" pitchFamily="49" charset="0"/>
              </a:rPr>
              <a:t>цикл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Courier New" pitchFamily="49" charset="0"/>
              </a:rPr>
              <a:t>по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Courier New" pitchFamily="49" charset="0"/>
              </a:rPr>
              <a:t>столбцам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p[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i,j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]:=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*j;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вычисление элемента</a:t>
            </a:r>
          </a:p>
          <a:p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i,j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]: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вывод на экран</a:t>
            </a:r>
          </a:p>
          <a:p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//конец цикла по столбцам</a:t>
            </a:r>
          </a:p>
          <a:p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//переход на новую строку</a:t>
            </a:r>
          </a:p>
          <a:p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//конец цикла по строкам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68" y="2960948"/>
            <a:ext cx="4281512" cy="274502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4643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7543800" cy="4286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Задача 6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7950" y="404813"/>
            <a:ext cx="7848600" cy="369332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330066"/>
                </a:solidFill>
              </a:rPr>
              <a:t>Вычислить среднее арифметическое элементов двумерного массива.</a:t>
            </a:r>
            <a:endParaRPr lang="ru-RU" dirty="0">
              <a:solidFill>
                <a:srgbClr val="330066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2713" y="963476"/>
            <a:ext cx="8923783" cy="563231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ourier New"/>
              </a:rPr>
              <a:t>Program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Mas2_sred;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C</a:t>
            </a:r>
            <a:r>
              <a:rPr lang="ru-RU" sz="2000" b="1" dirty="0" err="1" smtClean="0">
                <a:solidFill>
                  <a:srgbClr val="000000"/>
                </a:solidFill>
                <a:latin typeface="Courier New"/>
              </a:rPr>
              <a:t>onst</a:t>
            </a:r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k</a:t>
            </a:r>
            <a:r>
              <a:rPr lang="ru-RU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ru-RU" sz="2000" dirty="0" smtClean="0">
                <a:solidFill>
                  <a:srgbClr val="006400"/>
                </a:solidFill>
                <a:latin typeface="Courier New"/>
              </a:rPr>
              <a:t>10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ru-RU" sz="2000" dirty="0" smtClean="0">
                <a:solidFill>
                  <a:srgbClr val="006400"/>
                </a:solidFill>
                <a:latin typeface="Courier New"/>
              </a:rPr>
              <a:t>10</a:t>
            </a:r>
            <a:r>
              <a:rPr lang="ru-RU" sz="2000" dirty="0" smtClean="0">
                <a:solidFill>
                  <a:srgbClr val="000000"/>
                </a:solidFill>
                <a:latin typeface="Courier New"/>
              </a:rPr>
              <a:t>;         </a:t>
            </a:r>
            <a:r>
              <a:rPr lang="ru-RU" sz="2000" dirty="0" smtClean="0">
                <a:solidFill>
                  <a:srgbClr val="008000"/>
                </a:solidFill>
                <a:latin typeface="Courier New"/>
              </a:rPr>
              <a:t>//количество строк и столбцов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a: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array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2000" dirty="0" smtClean="0">
                <a:solidFill>
                  <a:srgbClr val="006400"/>
                </a:solidFill>
                <a:latin typeface="Courier New"/>
              </a:rPr>
              <a:t>1.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.k, </a:t>
            </a:r>
            <a:r>
              <a:rPr lang="en-US" sz="2000" dirty="0" smtClean="0">
                <a:solidFill>
                  <a:srgbClr val="006400"/>
                </a:solidFill>
                <a:latin typeface="Courier New"/>
              </a:rPr>
              <a:t>1.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.n]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integer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, j, s: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sred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: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real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Begin</a:t>
            </a:r>
            <a:endParaRPr lang="en-US" sz="2000" b="1" dirty="0">
              <a:solidFill>
                <a:srgbClr val="000000"/>
              </a:solidFill>
              <a:latin typeface="Courier New"/>
            </a:endParaRPr>
          </a:p>
          <a:p>
            <a:r>
              <a:rPr lang="ru-RU" sz="2000" dirty="0">
                <a:solidFill>
                  <a:srgbClr val="000000"/>
                </a:solidFill>
                <a:latin typeface="Courier New"/>
              </a:rPr>
              <a:t>s:=</a:t>
            </a:r>
            <a:r>
              <a:rPr lang="ru-RU" sz="2000" dirty="0">
                <a:solidFill>
                  <a:srgbClr val="006400"/>
                </a:solidFill>
                <a:latin typeface="Courier New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;                     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//</a:t>
            </a:r>
            <a:r>
              <a:rPr lang="ru-RU" sz="2000" dirty="0" smtClean="0">
                <a:solidFill>
                  <a:srgbClr val="008000"/>
                </a:solidFill>
                <a:latin typeface="Courier New"/>
              </a:rPr>
              <a:t>начальное значение 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суммы</a:t>
            </a:r>
          </a:p>
          <a:p>
            <a:pPr lvl="0" eaLnBrk="1" hangingPunct="1"/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/>
              </a:rPr>
              <a:t>Случайные элементы массива'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);</a:t>
            </a:r>
            <a:endParaRPr lang="ru-RU" sz="2000" b="1" dirty="0" smtClean="0">
              <a:solidFill>
                <a:srgbClr val="000000"/>
              </a:solidFill>
              <a:latin typeface="Courier New"/>
            </a:endParaRPr>
          </a:p>
          <a:p>
            <a:pPr lvl="0" eaLnBrk="1" hangingPunct="1"/>
            <a:r>
              <a:rPr lang="ru-RU" sz="2000" b="1" dirty="0" err="1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K </a:t>
            </a:r>
            <a:r>
              <a:rPr lang="ru-RU" sz="2000" b="1" dirty="0" err="1">
                <a:solidFill>
                  <a:srgbClr val="000000"/>
                </a:solidFill>
                <a:latin typeface="Courier New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begin</a:t>
            </a:r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//цикл по строкам</a:t>
            </a:r>
          </a:p>
          <a:p>
            <a:pPr lvl="0" eaLnBrk="1" hangingPunct="1"/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2000" b="1" dirty="0" err="1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j:=</a:t>
            </a:r>
            <a:r>
              <a:rPr lang="ru-RU" sz="2000" dirty="0">
                <a:solidFill>
                  <a:srgbClr val="006400"/>
                </a:solidFill>
                <a:latin typeface="Courier New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N </a:t>
            </a:r>
            <a:r>
              <a:rPr lang="ru-RU" sz="2000" b="1" dirty="0" err="1">
                <a:solidFill>
                  <a:srgbClr val="000000"/>
                </a:solidFill>
                <a:latin typeface="Courier New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begin</a:t>
            </a:r>
            <a:r>
              <a:rPr lang="ru-RU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2000" dirty="0" smtClean="0">
                <a:solidFill>
                  <a:srgbClr val="008000"/>
                </a:solidFill>
                <a:latin typeface="Courier New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цикл по столбцам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a[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i,j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]:=random(</a:t>
            </a:r>
            <a:r>
              <a:rPr lang="en-US" sz="2000" dirty="0">
                <a:solidFill>
                  <a:srgbClr val="006400"/>
                </a:solidFill>
                <a:latin typeface="Courier New"/>
              </a:rPr>
              <a:t>100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); 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случайное </a:t>
            </a:r>
            <a:r>
              <a:rPr lang="ru-RU" sz="2000" dirty="0" smtClean="0">
                <a:solidFill>
                  <a:srgbClr val="008000"/>
                </a:solidFill>
                <a:latin typeface="Courier New"/>
              </a:rPr>
              <a:t>число от 0 до 99</a:t>
            </a:r>
            <a:endParaRPr lang="ru-RU" sz="2000" dirty="0">
              <a:solidFill>
                <a:srgbClr val="008000"/>
              </a:solidFill>
              <a:latin typeface="Courier New"/>
            </a:endParaRPr>
          </a:p>
          <a:p>
            <a:r>
              <a:rPr lang="ru-RU" sz="2000" dirty="0">
                <a:solidFill>
                  <a:srgbClr val="008000"/>
                </a:solidFill>
                <a:latin typeface="Courier New"/>
              </a:rPr>
              <a:t>    </a:t>
            </a:r>
            <a:r>
              <a:rPr lang="ru-RU" sz="2000" dirty="0" err="1">
                <a:solidFill>
                  <a:srgbClr val="000000"/>
                </a:solidFill>
                <a:latin typeface="Courier New"/>
              </a:rPr>
              <a:t>write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(a[</a:t>
            </a:r>
            <a:r>
              <a:rPr lang="ru-RU" sz="2000" dirty="0" err="1">
                <a:solidFill>
                  <a:srgbClr val="000000"/>
                </a:solidFill>
                <a:latin typeface="Courier New"/>
              </a:rPr>
              <a:t>i,j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]:</a:t>
            </a:r>
            <a:r>
              <a:rPr lang="ru-RU" sz="2000" dirty="0">
                <a:solidFill>
                  <a:srgbClr val="006400"/>
                </a:solidFill>
                <a:latin typeface="Courier New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);     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2000" dirty="0" smtClean="0">
                <a:solidFill>
                  <a:srgbClr val="008000"/>
                </a:solidFill>
                <a:latin typeface="Courier New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вывод на экран</a:t>
            </a:r>
          </a:p>
          <a:p>
            <a:r>
              <a:rPr lang="en-US" sz="2000" dirty="0">
                <a:solidFill>
                  <a:srgbClr val="008000"/>
                </a:solidFill>
                <a:latin typeface="Courier New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s:=s+a[i,j];        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8000"/>
                </a:solidFill>
                <a:latin typeface="Courier New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накопление суммы</a:t>
            </a:r>
          </a:p>
          <a:p>
            <a:r>
              <a:rPr lang="ru-RU" sz="2000" dirty="0">
                <a:solidFill>
                  <a:srgbClr val="008000"/>
                </a:solidFill>
                <a:latin typeface="Courier New"/>
              </a:rPr>
              <a:t>  </a:t>
            </a:r>
            <a:r>
              <a:rPr lang="ru-RU" sz="2000" b="1" dirty="0" err="1" smtClean="0">
                <a:solidFill>
                  <a:srgbClr val="000000"/>
                </a:solidFill>
                <a:latin typeface="Courier New"/>
              </a:rPr>
              <a:t>end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;               </a:t>
            </a:r>
            <a:r>
              <a:rPr lang="ru-RU" sz="20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//конец цикла по столбцам</a:t>
            </a:r>
          </a:p>
          <a:p>
            <a:r>
              <a:rPr lang="ru-RU" sz="2000" dirty="0">
                <a:solidFill>
                  <a:srgbClr val="008000"/>
                </a:solidFill>
                <a:latin typeface="Courier New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Courier New"/>
              </a:rPr>
              <a:t>writeln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;                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//переход на новую строку</a:t>
            </a:r>
          </a:p>
          <a:p>
            <a:r>
              <a:rPr lang="ru-RU" sz="2000" b="1" dirty="0" err="1" smtClean="0">
                <a:solidFill>
                  <a:srgbClr val="000000"/>
                </a:solidFill>
                <a:latin typeface="Courier New"/>
              </a:rPr>
              <a:t>end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;                   </a:t>
            </a:r>
            <a:r>
              <a:rPr lang="ru-RU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//конец цикла по строкам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Courier New"/>
              </a:rPr>
              <a:t>sred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:=</a:t>
            </a:r>
            <a:r>
              <a:rPr lang="ru-RU" sz="2000" dirty="0" smtClean="0">
                <a:solidFill>
                  <a:srgbClr val="000000"/>
                </a:solidFill>
                <a:latin typeface="Courier New"/>
              </a:rPr>
              <a:t>s/(N*K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);            </a:t>
            </a:r>
            <a:r>
              <a:rPr lang="ru-RU" sz="2000" dirty="0">
                <a:solidFill>
                  <a:srgbClr val="008000"/>
                </a:solidFill>
                <a:latin typeface="Courier New"/>
              </a:rPr>
              <a:t>//среднее арифметическое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/>
              </a:rPr>
              <a:t>Среднее арифметическое '</a:t>
            </a:r>
            <a:r>
              <a:rPr lang="ru-RU" sz="20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sred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.</a:t>
            </a:r>
            <a:endParaRPr lang="ru-RU" sz="20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3519760"/>
            <a:ext cx="4572508" cy="307602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9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3528" y="260350"/>
            <a:ext cx="774097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tx2"/>
                </a:solidFill>
              </a:rPr>
              <a:t>Массив </a:t>
            </a:r>
            <a:r>
              <a:rPr lang="ru-RU" sz="3600" dirty="0">
                <a:solidFill>
                  <a:schemeClr val="tx2"/>
                </a:solidFill>
              </a:rPr>
              <a:t>–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совокупность пронумерованных величин  одного типа, объединённых одним именем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Индекс</a:t>
            </a:r>
            <a:r>
              <a:rPr lang="ru-RU" sz="2400" dirty="0">
                <a:solidFill>
                  <a:schemeClr val="tx2"/>
                </a:solidFill>
              </a:rPr>
              <a:t> – порядковый номер элемента в массиве.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chemeClr val="tx2"/>
                </a:solidFill>
              </a:rPr>
              <a:t>Каждый элемент массива обозначается </a:t>
            </a:r>
            <a:r>
              <a:rPr lang="ru-RU" sz="2400" i="1" dirty="0">
                <a:solidFill>
                  <a:schemeClr val="tx2"/>
                </a:solidFill>
              </a:rPr>
              <a:t>индексированным именем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dirty="0">
                <a:latin typeface="Courier New" pitchFamily="49" charset="0"/>
              </a:rPr>
              <a:t>Имя</a:t>
            </a:r>
            <a:r>
              <a:rPr lang="en-US" sz="2800" b="1" dirty="0">
                <a:latin typeface="Courier New" pitchFamily="49" charset="0"/>
              </a:rPr>
              <a:t>[</a:t>
            </a:r>
            <a:r>
              <a:rPr lang="ru-RU" sz="2800" b="1" dirty="0">
                <a:latin typeface="Courier New" pitchFamily="49" charset="0"/>
              </a:rPr>
              <a:t>индекс</a:t>
            </a:r>
            <a:r>
              <a:rPr lang="en-US" sz="2800" b="1" dirty="0">
                <a:latin typeface="Courier New" pitchFamily="49" charset="0"/>
              </a:rPr>
              <a:t>]</a:t>
            </a:r>
            <a:endParaRPr lang="ru-RU" sz="2800" dirty="0">
              <a:solidFill>
                <a:schemeClr val="tx2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i="1" dirty="0">
                <a:solidFill>
                  <a:schemeClr val="tx2"/>
                </a:solidFill>
              </a:rPr>
              <a:t>Например: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A[1]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– </a:t>
            </a:r>
            <a:r>
              <a:rPr lang="ru-RU" sz="2400" dirty="0">
                <a:solidFill>
                  <a:srgbClr val="008000"/>
                </a:solidFill>
              </a:rPr>
              <a:t>первый элемент массива </a:t>
            </a:r>
            <a:r>
              <a:rPr lang="en-US" sz="2400" dirty="0">
                <a:solidFill>
                  <a:srgbClr val="008000"/>
                </a:solidFill>
              </a:rPr>
              <a:t>A</a:t>
            </a:r>
            <a:r>
              <a:rPr lang="ru-RU" sz="2400" dirty="0">
                <a:solidFill>
                  <a:srgbClr val="008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chemeClr val="tx2"/>
                </a:solidFill>
              </a:rPr>
              <a:t>Массивы бывают </a:t>
            </a:r>
            <a:r>
              <a:rPr lang="ru-RU" sz="2400" i="1" dirty="0">
                <a:solidFill>
                  <a:schemeClr val="tx2"/>
                </a:solidFill>
              </a:rPr>
              <a:t>одномерные</a:t>
            </a:r>
            <a:r>
              <a:rPr lang="ru-RU" sz="2400" dirty="0">
                <a:solidFill>
                  <a:schemeClr val="tx2"/>
                </a:solidFill>
              </a:rPr>
              <a:t> (</a:t>
            </a:r>
            <a:r>
              <a:rPr lang="ru-RU" sz="2400" i="1" dirty="0">
                <a:solidFill>
                  <a:schemeClr val="tx2"/>
                </a:solidFill>
              </a:rPr>
              <a:t>линейные</a:t>
            </a:r>
            <a:r>
              <a:rPr lang="ru-RU" sz="2400" dirty="0">
                <a:solidFill>
                  <a:schemeClr val="tx2"/>
                </a:solidFill>
              </a:rPr>
              <a:t>) и </a:t>
            </a:r>
            <a:r>
              <a:rPr lang="ru-RU" sz="2400" i="1" dirty="0">
                <a:solidFill>
                  <a:schemeClr val="tx2"/>
                </a:solidFill>
              </a:rPr>
              <a:t>двумерные</a:t>
            </a:r>
            <a:r>
              <a:rPr lang="ru-RU" sz="2400" dirty="0">
                <a:solidFill>
                  <a:schemeClr val="tx2"/>
                </a:solidFill>
              </a:rPr>
              <a:t> (</a:t>
            </a:r>
            <a:r>
              <a:rPr lang="ru-RU" sz="2400" i="1" dirty="0">
                <a:solidFill>
                  <a:schemeClr val="tx2"/>
                </a:solidFill>
              </a:rPr>
              <a:t>прямоугольные</a:t>
            </a:r>
            <a:r>
              <a:rPr lang="ru-RU" sz="2400" dirty="0">
                <a:solidFill>
                  <a:schemeClr val="tx2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402874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543800" cy="652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Сортировка массива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3954" y="692696"/>
            <a:ext cx="7812422" cy="646331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Задача</a:t>
            </a:r>
            <a:r>
              <a:rPr lang="ru-RU" dirty="0">
                <a:solidFill>
                  <a:schemeClr val="tx2"/>
                </a:solidFill>
              </a:rPr>
              <a:t>. Упорядочить массив в порядке возрастания значений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его </a:t>
            </a:r>
            <a:r>
              <a:rPr lang="ru-RU" dirty="0">
                <a:solidFill>
                  <a:schemeClr val="tx2"/>
                </a:solidFill>
              </a:rPr>
              <a:t>элементов.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42875" y="1341438"/>
            <a:ext cx="8893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Алгоритм сортировки методом обмена (метод «пузырька»)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Последовательно сравнить пары соседних чисел и при необходимости поменять их местами, и т.д. для каждой пары. За один проход самое большое число окажется на последнем месте. Затем повторить проход до элемента, уже находящегося на своем месте. И т. д. </a:t>
            </a:r>
          </a:p>
        </p:txBody>
      </p:sp>
      <p:graphicFrame>
        <p:nvGraphicFramePr>
          <p:cNvPr id="165979" name="Group 91"/>
          <p:cNvGraphicFramePr>
            <a:graphicFrameLocks noGrp="1"/>
          </p:cNvGraphicFramePr>
          <p:nvPr>
            <p:ph idx="1"/>
          </p:nvPr>
        </p:nvGraphicFramePr>
        <p:xfrm>
          <a:off x="935038" y="3141663"/>
          <a:ext cx="7345362" cy="3025776"/>
        </p:xfrm>
        <a:graphic>
          <a:graphicData uri="http://schemas.openxmlformats.org/drawingml/2006/table">
            <a:tbl>
              <a:tblPr/>
              <a:tblGrid>
                <a:gridCol w="2332037"/>
                <a:gridCol w="1001713"/>
                <a:gridCol w="1003300"/>
                <a:gridCol w="1003300"/>
                <a:gridCol w="1001712"/>
                <a:gridCol w="10033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A[1]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A[2]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A[3]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A[4]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A[5]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Исходные значения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1-й проход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4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543800" cy="652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Сортировка массива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2875" y="1341438"/>
            <a:ext cx="8893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Алгоритм сортировки методом обмена (метод «пузырька»)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Последовательно сравнить пары соседних чисел и при необходимости поменять их местами, и т.д. для каждой пары. За один проход самое большое число окажется на последнем месте. Затем повторить проход до элемента, уже находящегося на своем месте. И т. д. </a:t>
            </a:r>
          </a:p>
        </p:txBody>
      </p:sp>
      <p:graphicFrame>
        <p:nvGraphicFramePr>
          <p:cNvPr id="173118" name="Group 62"/>
          <p:cNvGraphicFramePr>
            <a:graphicFrameLocks noGrp="1"/>
          </p:cNvGraphicFramePr>
          <p:nvPr>
            <p:ph idx="1"/>
          </p:nvPr>
        </p:nvGraphicFramePr>
        <p:xfrm>
          <a:off x="935038" y="3141663"/>
          <a:ext cx="7345362" cy="3025776"/>
        </p:xfrm>
        <a:graphic>
          <a:graphicData uri="http://schemas.openxmlformats.org/drawingml/2006/table">
            <a:tbl>
              <a:tblPr/>
              <a:tblGrid>
                <a:gridCol w="2332037"/>
                <a:gridCol w="1001713"/>
                <a:gridCol w="1003300"/>
                <a:gridCol w="1003300"/>
                <a:gridCol w="1001712"/>
                <a:gridCol w="10033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A[1]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A[2]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A[3]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A[4]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A[5]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Исходные значения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1-й проход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112" name="Text Box 56"/>
          <p:cNvSpPr txBox="1">
            <a:spLocks noChangeArrowheads="1"/>
          </p:cNvSpPr>
          <p:nvPr/>
        </p:nvSpPr>
        <p:spPr bwMode="auto">
          <a:xfrm>
            <a:off x="4284663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173113" name="Text Box 57"/>
          <p:cNvSpPr txBox="1">
            <a:spLocks noChangeArrowheads="1"/>
          </p:cNvSpPr>
          <p:nvPr/>
        </p:nvSpPr>
        <p:spPr bwMode="auto">
          <a:xfrm>
            <a:off x="5256213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173114" name="Text Box 58"/>
          <p:cNvSpPr txBox="1">
            <a:spLocks noChangeArrowheads="1"/>
          </p:cNvSpPr>
          <p:nvPr/>
        </p:nvSpPr>
        <p:spPr bwMode="auto">
          <a:xfrm>
            <a:off x="6300788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173115" name="Text Box 59"/>
          <p:cNvSpPr txBox="1">
            <a:spLocks noChangeArrowheads="1"/>
          </p:cNvSpPr>
          <p:nvPr/>
        </p:nvSpPr>
        <p:spPr bwMode="auto">
          <a:xfrm>
            <a:off x="7272338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173116" name="Text Box 60"/>
          <p:cNvSpPr txBox="1">
            <a:spLocks noChangeArrowheads="1"/>
          </p:cNvSpPr>
          <p:nvPr/>
        </p:nvSpPr>
        <p:spPr bwMode="auto">
          <a:xfrm>
            <a:off x="327660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3954" y="692696"/>
            <a:ext cx="7812422" cy="646331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Задача</a:t>
            </a:r>
            <a:r>
              <a:rPr lang="ru-RU" dirty="0">
                <a:solidFill>
                  <a:schemeClr val="tx2"/>
                </a:solidFill>
              </a:rPr>
              <a:t>. Упорядочить массив в порядке возрастания значений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его </a:t>
            </a:r>
            <a:r>
              <a:rPr lang="ru-RU" dirty="0">
                <a:solidFill>
                  <a:schemeClr val="tx2"/>
                </a:solidFill>
              </a:rPr>
              <a:t>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2325629275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5.66736E-7 L 0.05504 -0.07194 L 0.11007 0.00116 L 0.16493 -0.06963 L 0.21719 5.66736E-7 L 0.27396 -0.06963 L 0.32795 0.00116 L 0.38299 -0.06708 L 0.43698 0.0037 " pathEditMode="relative" ptsTypes="AAAAAAAAA">
                                      <p:cBhvr>
                                        <p:cTn id="6" dur="8000" fill="hold"/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8 6.03747E-6 L -0.0552 -0.07332 L -0.11024 6.03747E-6 " pathEditMode="relative" ptsTypes="AAA">
                                      <p:cBhvr>
                                        <p:cTn id="8" dur="20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87 3.96253E-6 L -0.05052 -0.06824 L -0.10642 3.96253E-6 " pathEditMode="relative" ptsTypes="AAA">
                                      <p:cBhvr>
                                        <p:cTn id="10" dur="2000" fill="hold"/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5.83333E-6 6.03747E-6 L -0.05313 -0.06962 L -0.11164 -0.00138 " pathEditMode="relative" ptsTypes="AAA">
                                      <p:cBhvr>
                                        <p:cTn id="12" dur="2000" fill="hold"/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3.61111E-6 -5.66736E-7 L -0.05312 -0.06962 L -0.10798 -0.00115 " pathEditMode="relative" ptsTypes="AAA">
                                      <p:cBhvr>
                                        <p:cTn id="14" dur="2000" fill="hold"/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12" grpId="0"/>
      <p:bldP spid="173113" grpId="0"/>
      <p:bldP spid="173114" grpId="0"/>
      <p:bldP spid="173115" grpId="0"/>
      <p:bldP spid="173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543800" cy="652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Сортировка массива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75" y="1341438"/>
            <a:ext cx="8893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Алгоритм сортировки методом обмена (метод «пузырька»)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Последовательно сравнить пары соседних чисел и при необходимости поменять их местами, и т.д. для каждой пары. За один проход самое большое число окажется на последнем месте. Затем повторить проход до элемента, уже находящегося на своем месте. И т. д. </a:t>
            </a:r>
          </a:p>
        </p:txBody>
      </p:sp>
      <p:graphicFrame>
        <p:nvGraphicFramePr>
          <p:cNvPr id="174146" name="Group 66"/>
          <p:cNvGraphicFramePr>
            <a:graphicFrameLocks noGrp="1"/>
          </p:cNvGraphicFramePr>
          <p:nvPr>
            <p:ph idx="1"/>
          </p:nvPr>
        </p:nvGraphicFramePr>
        <p:xfrm>
          <a:off x="935038" y="3141663"/>
          <a:ext cx="7345362" cy="3025776"/>
        </p:xfrm>
        <a:graphic>
          <a:graphicData uri="http://schemas.openxmlformats.org/drawingml/2006/table">
            <a:tbl>
              <a:tblPr/>
              <a:tblGrid>
                <a:gridCol w="2332037"/>
                <a:gridCol w="1001713"/>
                <a:gridCol w="1003300"/>
                <a:gridCol w="1003300"/>
                <a:gridCol w="1001712"/>
                <a:gridCol w="10033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A[1]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A[2]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A[3]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A[4]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A[5]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Исходные значения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1-й проход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2-й проход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327660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424815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529272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626427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7308850" y="415925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174141" name="Text Box 61"/>
          <p:cNvSpPr txBox="1">
            <a:spLocks noChangeArrowheads="1"/>
          </p:cNvSpPr>
          <p:nvPr/>
        </p:nvSpPr>
        <p:spPr bwMode="auto">
          <a:xfrm>
            <a:off x="3276600" y="46894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174142" name="Text Box 62"/>
          <p:cNvSpPr txBox="1">
            <a:spLocks noChangeArrowheads="1"/>
          </p:cNvSpPr>
          <p:nvPr/>
        </p:nvSpPr>
        <p:spPr bwMode="auto">
          <a:xfrm>
            <a:off x="4248150" y="46894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174143" name="Text Box 63"/>
          <p:cNvSpPr txBox="1">
            <a:spLocks noChangeArrowheads="1"/>
          </p:cNvSpPr>
          <p:nvPr/>
        </p:nvSpPr>
        <p:spPr bwMode="auto">
          <a:xfrm>
            <a:off x="5292725" y="46894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174144" name="Text Box 64"/>
          <p:cNvSpPr txBox="1">
            <a:spLocks noChangeArrowheads="1"/>
          </p:cNvSpPr>
          <p:nvPr/>
        </p:nvSpPr>
        <p:spPr bwMode="auto">
          <a:xfrm>
            <a:off x="6264275" y="46894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0545" name="Text Box 65"/>
          <p:cNvSpPr txBox="1">
            <a:spLocks noChangeArrowheads="1"/>
          </p:cNvSpPr>
          <p:nvPr/>
        </p:nvSpPr>
        <p:spPr bwMode="auto">
          <a:xfrm>
            <a:off x="7308850" y="46640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3954" y="692696"/>
            <a:ext cx="7812422" cy="646331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Задача</a:t>
            </a:r>
            <a:r>
              <a:rPr lang="ru-RU" dirty="0">
                <a:solidFill>
                  <a:schemeClr val="tx2"/>
                </a:solidFill>
              </a:rPr>
              <a:t>. Упорядочить массив в порядке возрастания значений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его </a:t>
            </a:r>
            <a:r>
              <a:rPr lang="ru-RU" dirty="0">
                <a:solidFill>
                  <a:schemeClr val="tx2"/>
                </a:solidFill>
              </a:rPr>
              <a:t>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2602165983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.55556E-6 3.39579E-6 L 0.0559 -0.08166 L 0.10729 -0.00231 L 0.16579 -0.0805 L 0.2217 -0.00116 L 0.27569 -0.08166 L 0.32881 -0.00347 " pathEditMode="relative" ptsTypes="AAAAAAA">
                                      <p:cBhvr>
                                        <p:cTn id="6" dur="6000" fill="hold"/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6.60421E-6 L -0.05139 -0.08049 L -0.10643 -0.0037 " pathEditMode="relative" ptsTypes="AAA">
                                      <p:cBhvr>
                                        <p:cTn id="8" dur="2000" fill="hold"/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9.16667E-6 6.60421E-6 L -0.05677 -0.08049 L -0.1144 6.60421E-6 " pathEditMode="relative" ptsTypes="AAA">
                                      <p:cBhvr>
                                        <p:cTn id="10" dur="2000" fill="hold"/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208 -0.00347 L -0.05191 -0.07911 L -0.10504 0.00024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3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1" grpId="0"/>
      <p:bldP spid="174142" grpId="0"/>
      <p:bldP spid="174143" grpId="0"/>
      <p:bldP spid="1741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543800" cy="652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Сортировка массива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2875" y="1341438"/>
            <a:ext cx="8893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Алгоритм сортировки методом обмена (метод «пузырька»)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Последовательно сравнить пары соседних чисел и при необходимости поменять их местами, и т.д. для каждой пары. За один проход самое большое число окажется на последнем месте. Затем повторить проход до элемента, уже находящегося на своем месте. И т. д. </a:t>
            </a:r>
          </a:p>
        </p:txBody>
      </p:sp>
      <p:graphicFrame>
        <p:nvGraphicFramePr>
          <p:cNvPr id="175177" name="Group 73"/>
          <p:cNvGraphicFramePr>
            <a:graphicFrameLocks noGrp="1"/>
          </p:cNvGraphicFramePr>
          <p:nvPr>
            <p:ph idx="1"/>
          </p:nvPr>
        </p:nvGraphicFramePr>
        <p:xfrm>
          <a:off x="935038" y="3141663"/>
          <a:ext cx="7345362" cy="3025776"/>
        </p:xfrm>
        <a:graphic>
          <a:graphicData uri="http://schemas.openxmlformats.org/drawingml/2006/table">
            <a:tbl>
              <a:tblPr/>
              <a:tblGrid>
                <a:gridCol w="2332037"/>
                <a:gridCol w="1001713"/>
                <a:gridCol w="1003300"/>
                <a:gridCol w="1003300"/>
                <a:gridCol w="1001712"/>
                <a:gridCol w="10033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A[1]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A[2]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A[3]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A[4]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A[5]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Исходные значения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1-й проход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3-й проход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327660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424815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529272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626427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7308850" y="415925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6300788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3276600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4321175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5292725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7308850" y="46640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6300788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3276600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175172" name="Text Box 68"/>
          <p:cNvSpPr txBox="1">
            <a:spLocks noChangeArrowheads="1"/>
          </p:cNvSpPr>
          <p:nvPr/>
        </p:nvSpPr>
        <p:spPr bwMode="auto">
          <a:xfrm>
            <a:off x="4321175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175173" name="Text Box 69"/>
          <p:cNvSpPr txBox="1">
            <a:spLocks noChangeArrowheads="1"/>
          </p:cNvSpPr>
          <p:nvPr/>
        </p:nvSpPr>
        <p:spPr bwMode="auto">
          <a:xfrm>
            <a:off x="5292725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7308850" y="516731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3954" y="692696"/>
            <a:ext cx="7812422" cy="646331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Задача</a:t>
            </a:r>
            <a:r>
              <a:rPr lang="ru-RU" dirty="0">
                <a:solidFill>
                  <a:schemeClr val="tx2"/>
                </a:solidFill>
              </a:rPr>
              <a:t>. Упорядочить массив в порядке возрастания значений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его </a:t>
            </a:r>
            <a:r>
              <a:rPr lang="ru-RU" dirty="0">
                <a:solidFill>
                  <a:schemeClr val="tx2"/>
                </a:solidFill>
              </a:rPr>
              <a:t>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1836237482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61111E-6 7.54106E-7 L -0.00087 -0.07194 L -3.61111E-6 7.54106E-7 Z " pathEditMode="relative" ptsTypes="AAA">
                                      <p:cBhvr>
                                        <p:cTn id="6" dur="20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52 -0.00069 L 0.05 -0.07402 L 0.10678 0.00046 " pathEditMode="relative" ptsTypes="AAA">
                                      <p:cBhvr>
                                        <p:cTn id="8" dur="2000" fill="hold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053 0.00046 L -0.05538 -0.07634 L -0.10677 -0.00069 " pathEditMode="relative" ptsTypes="AAA">
                                      <p:cBhvr>
                                        <p:cTn id="10" dur="2000" fill="hold"/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71" grpId="0"/>
      <p:bldP spid="175172" grpId="0"/>
      <p:bldP spid="1751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543800" cy="652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Сортировка массива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2875" y="1341438"/>
            <a:ext cx="8893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Алгоритм сортировки методом обмена (метод «пузырька»)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Последовательно сравнить пары соседних чисел и при необходимости поменять их местами, и т.д. для каждой пары. За один проход самое большое число окажется на последнем месте. Затем повторить проход до элемента, уже находящегося на своем месте. И т. д. </a:t>
            </a:r>
          </a:p>
        </p:txBody>
      </p:sp>
      <p:graphicFrame>
        <p:nvGraphicFramePr>
          <p:cNvPr id="176206" name="Group 78"/>
          <p:cNvGraphicFramePr>
            <a:graphicFrameLocks noGrp="1"/>
          </p:cNvGraphicFramePr>
          <p:nvPr>
            <p:ph idx="1"/>
          </p:nvPr>
        </p:nvGraphicFramePr>
        <p:xfrm>
          <a:off x="935038" y="3141663"/>
          <a:ext cx="7345362" cy="3025776"/>
        </p:xfrm>
        <a:graphic>
          <a:graphicData uri="http://schemas.openxmlformats.org/drawingml/2006/table">
            <a:tbl>
              <a:tblPr/>
              <a:tblGrid>
                <a:gridCol w="2332037"/>
                <a:gridCol w="1001713"/>
                <a:gridCol w="1003300"/>
                <a:gridCol w="1003300"/>
                <a:gridCol w="1001712"/>
                <a:gridCol w="10033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A[1]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A[2]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A[3]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A[4]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A[5]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Исходные значения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1-й проход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4-й проход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327660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424815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529272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626427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7308850" y="415925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6300788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3276600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4321175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5292725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7308850" y="46640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6300788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3276600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5292725" y="5157788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4284663" y="5157788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7308850" y="516731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6300788" y="56610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176200" name="Text Box 72"/>
          <p:cNvSpPr txBox="1">
            <a:spLocks noChangeArrowheads="1"/>
          </p:cNvSpPr>
          <p:nvPr/>
        </p:nvSpPr>
        <p:spPr bwMode="auto">
          <a:xfrm>
            <a:off x="3276600" y="56610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5292725" y="566261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176202" name="Text Box 74"/>
          <p:cNvSpPr txBox="1">
            <a:spLocks noChangeArrowheads="1"/>
          </p:cNvSpPr>
          <p:nvPr/>
        </p:nvSpPr>
        <p:spPr bwMode="auto">
          <a:xfrm>
            <a:off x="4284663" y="566261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7308850" y="5672138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3954" y="692696"/>
            <a:ext cx="7812422" cy="646331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Задача</a:t>
            </a:r>
            <a:r>
              <a:rPr lang="ru-RU" dirty="0">
                <a:solidFill>
                  <a:schemeClr val="tx2"/>
                </a:solidFill>
              </a:rPr>
              <a:t>. Упорядочить массив в порядке возрастания значений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его </a:t>
            </a:r>
            <a:r>
              <a:rPr lang="ru-RU" dirty="0">
                <a:solidFill>
                  <a:schemeClr val="tx2"/>
                </a:solidFill>
              </a:rPr>
              <a:t>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3033972192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3.23849E-7 L 0.05521 -0.0768 L 0.11111 -3.23849E-7 " pathEditMode="relative" ptsTypes="AAA">
                                      <p:cBhvr>
                                        <p:cTn id="6" dur="2000" fill="hold"/>
                                        <p:tgtEl>
                                          <p:spTgt spid="176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87 -0.00023 L -0.05417 -0.07587 L -0.1092 0.0009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7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3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00" grpId="0"/>
      <p:bldP spid="1762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543800" cy="652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Сортировка массива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2875" y="1341438"/>
            <a:ext cx="8893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Алгоритм сортировки методом обмена (метод «пузырька»)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Последовательно сравнить пары соседних чисел и при необходимости поменять их местами, и т.д. для каждой пары. За один проход самое большое число окажется на последнем месте. Затем повторить проход до элемента, уже находящегося на своем месте. И т. д. </a:t>
            </a:r>
          </a:p>
        </p:txBody>
      </p:sp>
      <p:graphicFrame>
        <p:nvGraphicFramePr>
          <p:cNvPr id="177231" name="Group 79"/>
          <p:cNvGraphicFramePr>
            <a:graphicFrameLocks noGrp="1"/>
          </p:cNvGraphicFramePr>
          <p:nvPr>
            <p:ph idx="1"/>
          </p:nvPr>
        </p:nvGraphicFramePr>
        <p:xfrm>
          <a:off x="935038" y="3141663"/>
          <a:ext cx="7345362" cy="3025776"/>
        </p:xfrm>
        <a:graphic>
          <a:graphicData uri="http://schemas.openxmlformats.org/drawingml/2006/table">
            <a:tbl>
              <a:tblPr/>
              <a:tblGrid>
                <a:gridCol w="2332037"/>
                <a:gridCol w="1001713"/>
                <a:gridCol w="1003300"/>
                <a:gridCol w="1003300"/>
                <a:gridCol w="1001712"/>
                <a:gridCol w="10033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A[1]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A[2]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A[3]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A[4]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A[5]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Исходные значения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1-й проход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4-й проход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00"/>
                    </a:solidFill>
                  </a:tcPr>
                </a:tc>
              </a:tr>
            </a:tbl>
          </a:graphicData>
        </a:graphic>
      </p:graphicFrame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327660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4248150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529272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6264275" y="4149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7308850" y="415925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6300788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3276600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4321175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5292725" y="46529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7308850" y="46640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6300788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3276600" y="51562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5292725" y="5157788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4284663" y="5157788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7308850" y="516731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6300788" y="56610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4</a:t>
            </a:r>
            <a:endParaRPr lang="ru-RU" sz="2400"/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4284663" y="56610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2</a:t>
            </a:r>
            <a:endParaRPr lang="ru-RU" sz="2400"/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5292725" y="566261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3</a:t>
            </a:r>
            <a:endParaRPr lang="ru-RU" sz="2400"/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3276600" y="56610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1</a:t>
            </a:r>
            <a:endParaRPr lang="ru-RU" sz="2400"/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7308850" y="5672138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5</a:t>
            </a:r>
            <a:endParaRPr lang="ru-RU" sz="240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3954" y="692696"/>
            <a:ext cx="7812422" cy="646331"/>
          </a:xfrm>
          <a:prstGeom prst="rect">
            <a:avLst/>
          </a:prstGeom>
          <a:solidFill>
            <a:srgbClr val="F4E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Задача</a:t>
            </a:r>
            <a:r>
              <a:rPr lang="ru-RU" dirty="0">
                <a:solidFill>
                  <a:schemeClr val="tx2"/>
                </a:solidFill>
              </a:rPr>
              <a:t>. Упорядочить массив в порядке возрастания значений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его </a:t>
            </a:r>
            <a:r>
              <a:rPr lang="ru-RU" dirty="0">
                <a:solidFill>
                  <a:schemeClr val="tx2"/>
                </a:solidFill>
              </a:rPr>
              <a:t>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3518477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44450"/>
            <a:ext cx="7543800" cy="617538"/>
          </a:xfrm>
          <a:noFill/>
        </p:spPr>
        <p:txBody>
          <a:bodyPr/>
          <a:lstStyle/>
          <a:p>
            <a:pPr algn="ctr" eaLnBrk="1" hangingPunct="1"/>
            <a:r>
              <a:rPr lang="ru-RU" sz="3600" smtClean="0"/>
              <a:t>Сортировка массива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203200" y="821025"/>
            <a:ext cx="8761288" cy="56323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Program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Sort;</a:t>
            </a: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 = 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20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M: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1.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.n]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, k, x: 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Begin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Исходный массив'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begin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заполнение массива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M[i]:=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50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)+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случайными числами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Courier New" pitchFamily="49" charset="0"/>
              </a:rPr>
              <a:t>write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(M[i]: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//от 1 до 50</a:t>
            </a: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endParaRPr lang="ru-RU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000" dirty="0" err="1" smtClean="0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;         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//вывод с новой строки</a:t>
            </a: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k:=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n-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//номер прохода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n-k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ru-RU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просмотр за 1 проход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ru-RU" sz="2000" b="1" dirty="0" err="1">
                <a:solidFill>
                  <a:srgbClr val="000000"/>
                </a:solidFill>
                <a:latin typeface="Courier New" pitchFamily="49" charset="0"/>
              </a:rPr>
              <a:t>if</a:t>
            </a: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M[i]&gt;M[i+</a:t>
            </a:r>
            <a:r>
              <a:rPr lang="ru-RU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] </a:t>
            </a:r>
            <a:r>
              <a:rPr lang="ru-RU" sz="2000" b="1" dirty="0" err="1" smtClean="0">
                <a:solidFill>
                  <a:srgbClr val="000000"/>
                </a:solidFill>
                <a:latin typeface="Courier New" pitchFamily="49" charset="0"/>
              </a:rPr>
              <a:t>then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begin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//если </a:t>
            </a:r>
            <a:r>
              <a:rPr lang="ru-RU" sz="2000" dirty="0" err="1">
                <a:solidFill>
                  <a:srgbClr val="008000"/>
                </a:solidFill>
                <a:latin typeface="Courier New" pitchFamily="49" charset="0"/>
              </a:rPr>
              <a:t>неупорядочены</a:t>
            </a:r>
            <a:endParaRPr lang="ru-RU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x:=M[i];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000" dirty="0">
                <a:solidFill>
                  <a:srgbClr val="008000"/>
                </a:solidFill>
                <a:latin typeface="Courier New" pitchFamily="49" charset="0"/>
              </a:rPr>
              <a:t>то меняем местами</a:t>
            </a:r>
            <a:endParaRPr lang="ru-RU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M[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]:=M[i+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]; </a:t>
            </a:r>
            <a:endParaRPr lang="ru-RU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M[i+</a:t>
            </a:r>
            <a:r>
              <a:rPr lang="en-US" sz="2000" dirty="0" smtClean="0">
                <a:solidFill>
                  <a:srgbClr val="0064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]:=x </a:t>
            </a:r>
            <a:endParaRPr lang="ru-RU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ru-RU" sz="2000" dirty="0">
                <a:solidFill>
                  <a:srgbClr val="0000FF"/>
                </a:solidFill>
                <a:latin typeface="Courier New" pitchFamily="49" charset="0"/>
              </a:rPr>
              <a:t>Отсортированный массив'</a:t>
            </a:r>
            <a:r>
              <a:rPr lang="ru-RU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pt-BR" sz="20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pt-BR" sz="2000" dirty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pt-BR" sz="2000" b="1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write(M[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]:</a:t>
            </a:r>
            <a:r>
              <a:rPr lang="en-US" sz="2000" dirty="0">
                <a:solidFill>
                  <a:srgbClr val="006400"/>
                </a:solidFill>
                <a:latin typeface="Courier New" pitchFamily="49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pt-BR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000" dirty="0">
                <a:solidFill>
                  <a:srgbClr val="008000"/>
                </a:solidFill>
                <a:latin typeface="Courier New" pitchFamily="49" charset="0"/>
              </a:rPr>
              <a:t>//вывод массива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931682"/>
            <a:ext cx="8761288" cy="152165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168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0857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116013" y="44450"/>
            <a:ext cx="6373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Одномерный (линейный) массив</a:t>
            </a:r>
            <a:r>
              <a:rPr lang="ru-RU" sz="2800"/>
              <a:t> </a:t>
            </a:r>
            <a:r>
              <a:rPr lang="en-US" sz="3600" b="1">
                <a:latin typeface="Courier New" pitchFamily="49" charset="0"/>
              </a:rPr>
              <a:t>A</a:t>
            </a:r>
            <a:endParaRPr lang="ru-RU" sz="3600" b="1">
              <a:latin typeface="Courier New" pitchFamily="49" charset="0"/>
            </a:endParaRPr>
          </a:p>
        </p:txBody>
      </p:sp>
      <p:graphicFrame>
        <p:nvGraphicFramePr>
          <p:cNvPr id="152829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95736"/>
              </p:ext>
            </p:extLst>
          </p:nvPr>
        </p:nvGraphicFramePr>
        <p:xfrm>
          <a:off x="358775" y="549275"/>
          <a:ext cx="7524750" cy="974895"/>
        </p:xfrm>
        <a:graphic>
          <a:graphicData uri="http://schemas.openxmlformats.org/drawingml/2006/table">
            <a:tbl>
              <a:tblPr/>
              <a:tblGrid>
                <a:gridCol w="1044575"/>
                <a:gridCol w="647700"/>
                <a:gridCol w="647700"/>
                <a:gridCol w="649288"/>
                <a:gridCol w="647700"/>
                <a:gridCol w="647700"/>
                <a:gridCol w="647700"/>
                <a:gridCol w="647700"/>
                <a:gridCol w="649287"/>
                <a:gridCol w="647700"/>
                <a:gridCol w="6477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46" marB="45646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A[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]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T="45646" marB="45646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4" name="Text Box 254"/>
          <p:cNvSpPr txBox="1">
            <a:spLocks noChangeArrowheads="1"/>
          </p:cNvSpPr>
          <p:nvPr/>
        </p:nvSpPr>
        <p:spPr bwMode="auto">
          <a:xfrm>
            <a:off x="1476375" y="1952836"/>
            <a:ext cx="640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</a:rPr>
              <a:t>A[1]=-5;  A[2]=-3; . . . A[10]=-3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5175" name="Text Box 255"/>
          <p:cNvSpPr txBox="1">
            <a:spLocks noChangeArrowheads="1"/>
          </p:cNvSpPr>
          <p:nvPr/>
        </p:nvSpPr>
        <p:spPr bwMode="auto">
          <a:xfrm>
            <a:off x="827088" y="2535238"/>
            <a:ext cx="7129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tx2"/>
                </a:solidFill>
              </a:rPr>
              <a:t>Двумерный (прямоугольный) массив</a:t>
            </a:r>
            <a:r>
              <a:rPr lang="ru-RU" sz="2800" dirty="0"/>
              <a:t> </a:t>
            </a:r>
            <a:r>
              <a:rPr lang="en-US" sz="3600" b="1" dirty="0">
                <a:latin typeface="Courier New" pitchFamily="49" charset="0"/>
              </a:rPr>
              <a:t>B</a:t>
            </a:r>
            <a:endParaRPr lang="ru-RU" sz="3600" b="1" dirty="0">
              <a:latin typeface="Courier New" pitchFamily="49" charset="0"/>
            </a:endParaRPr>
          </a:p>
        </p:txBody>
      </p:sp>
      <p:graphicFrame>
        <p:nvGraphicFramePr>
          <p:cNvPr id="152954" name="Group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86616"/>
              </p:ext>
            </p:extLst>
          </p:nvPr>
        </p:nvGraphicFramePr>
        <p:xfrm>
          <a:off x="1223963" y="3608388"/>
          <a:ext cx="4428157" cy="2876550"/>
        </p:xfrm>
        <a:graphic>
          <a:graphicData uri="http://schemas.openxmlformats.org/drawingml/2006/table">
            <a:tbl>
              <a:tblPr/>
              <a:tblGrid>
                <a:gridCol w="827757"/>
                <a:gridCol w="504056"/>
                <a:gridCol w="792088"/>
                <a:gridCol w="792088"/>
                <a:gridCol w="756084"/>
                <a:gridCol w="756084"/>
              </a:tblGrid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urier New" pitchFamily="49" charset="0"/>
                        </a:rPr>
                        <a:t>j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→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R="144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R="144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R="144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19" name="Text Box 373"/>
          <p:cNvSpPr txBox="1">
            <a:spLocks noChangeArrowheads="1"/>
          </p:cNvSpPr>
          <p:nvPr/>
        </p:nvSpPr>
        <p:spPr bwMode="auto">
          <a:xfrm>
            <a:off x="3311860" y="3221430"/>
            <a:ext cx="1584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latin typeface="Courier New" pitchFamily="49" charset="0"/>
              </a:rPr>
              <a:t>B[</a:t>
            </a:r>
            <a:r>
              <a:rPr lang="en-US" sz="2600" b="1" dirty="0" err="1">
                <a:latin typeface="Courier New" pitchFamily="49" charset="0"/>
              </a:rPr>
              <a:t>i,j</a:t>
            </a:r>
            <a:r>
              <a:rPr lang="en-US" sz="2600" b="1" dirty="0">
                <a:latin typeface="Courier New" pitchFamily="49" charset="0"/>
              </a:rPr>
              <a:t>]</a:t>
            </a:r>
            <a:endParaRPr lang="ru-RU" sz="2600" b="1" dirty="0">
              <a:latin typeface="Courier New" pitchFamily="49" charset="0"/>
            </a:endParaRPr>
          </a:p>
        </p:txBody>
      </p:sp>
      <p:sp>
        <p:nvSpPr>
          <p:cNvPr id="5220" name="Text Box 374"/>
          <p:cNvSpPr txBox="1">
            <a:spLocks noChangeArrowheads="1"/>
          </p:cNvSpPr>
          <p:nvPr/>
        </p:nvSpPr>
        <p:spPr bwMode="auto">
          <a:xfrm>
            <a:off x="5976938" y="4221163"/>
            <a:ext cx="2159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</a:rPr>
              <a:t>B[1,3]=-2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</a:rPr>
              <a:t>B[3,1]= 2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5221" name="Line 375"/>
          <p:cNvSpPr>
            <a:spLocks noChangeShapeType="1"/>
          </p:cNvSpPr>
          <p:nvPr/>
        </p:nvSpPr>
        <p:spPr bwMode="auto">
          <a:xfrm flipH="1">
            <a:off x="4680743" y="4508500"/>
            <a:ext cx="1331118" cy="22066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2" name="Line 376"/>
          <p:cNvSpPr>
            <a:spLocks noChangeShapeType="1"/>
          </p:cNvSpPr>
          <p:nvPr/>
        </p:nvSpPr>
        <p:spPr bwMode="auto">
          <a:xfrm flipH="1">
            <a:off x="3095835" y="5049838"/>
            <a:ext cx="2881102" cy="111601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1687" y="1484784"/>
            <a:ext cx="2744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ru-RU" sz="2400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cs typeface="Arial" pitchFamily="34" charset="0"/>
              </a:rPr>
              <a:t>– </a:t>
            </a:r>
            <a:r>
              <a:rPr lang="ru-RU" sz="2000" i="1" dirty="0" smtClean="0">
                <a:solidFill>
                  <a:srgbClr val="008000"/>
                </a:solidFill>
                <a:cs typeface="Arial" pitchFamily="34" charset="0"/>
              </a:rPr>
              <a:t>номер элемента</a:t>
            </a:r>
            <a:endParaRPr lang="ru-RU" sz="20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2433" y="3187282"/>
            <a:ext cx="2581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ru-RU" sz="2400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cs typeface="Arial" pitchFamily="34" charset="0"/>
              </a:rPr>
              <a:t>– </a:t>
            </a:r>
            <a:r>
              <a:rPr lang="ru-RU" sz="2000" i="1" dirty="0" smtClean="0">
                <a:solidFill>
                  <a:srgbClr val="008000"/>
                </a:solidFill>
                <a:cs typeface="Arial" pitchFamily="34" charset="0"/>
              </a:rPr>
              <a:t>номер строки</a:t>
            </a:r>
          </a:p>
          <a:p>
            <a:pPr lvl="0"/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ru-RU" sz="2400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cs typeface="Arial" pitchFamily="34" charset="0"/>
              </a:rPr>
              <a:t>– </a:t>
            </a:r>
            <a:r>
              <a:rPr lang="ru-RU" sz="2000" i="1" dirty="0">
                <a:solidFill>
                  <a:srgbClr val="008000"/>
                </a:solidFill>
                <a:cs typeface="Arial" pitchFamily="34" charset="0"/>
              </a:rPr>
              <a:t>номер </a:t>
            </a:r>
            <a:r>
              <a:rPr lang="ru-RU" sz="2000" i="1" dirty="0" smtClean="0">
                <a:solidFill>
                  <a:srgbClr val="008000"/>
                </a:solidFill>
                <a:cs typeface="Arial" pitchFamily="34" charset="0"/>
              </a:rPr>
              <a:t>столбца</a:t>
            </a:r>
            <a:endParaRPr lang="ru-RU" sz="2000" i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321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4" grpId="0"/>
      <p:bldP spid="5175" grpId="0"/>
      <p:bldP spid="5219" grpId="0"/>
      <p:bldP spid="5220" grpId="0"/>
      <p:bldP spid="5221" grpId="0" animBg="1"/>
      <p:bldP spid="5222" grpId="0" animBg="1"/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200900" cy="684212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Описание массивов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98824" y="3573016"/>
            <a:ext cx="8395813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 rIns="3600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A: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400" dirty="0">
                <a:solidFill>
                  <a:srgbClr val="006400"/>
                </a:solidFill>
                <a:latin typeface="Courier New" pitchFamily="49" charset="0"/>
              </a:rPr>
              <a:t>1..10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]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real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B: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400" dirty="0">
                <a:solidFill>
                  <a:srgbClr val="006400"/>
                </a:solidFill>
                <a:latin typeface="Courier New" pitchFamily="49" charset="0"/>
              </a:rPr>
              <a:t>1..3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400" dirty="0">
                <a:solidFill>
                  <a:srgbClr val="006400"/>
                </a:solidFill>
                <a:latin typeface="Courier New" pitchFamily="49" charset="0"/>
              </a:rPr>
              <a:t>1..4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]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95288" y="1160463"/>
            <a:ext cx="831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Необходимо указать имя, диапазон изменения индексов, тип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21680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800" dirty="0">
                <a:solidFill>
                  <a:srgbClr val="330066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charset="0"/>
              </a:rPr>
              <a:t>– </a:t>
            </a:r>
            <a:r>
              <a:rPr lang="ru-RU" sz="2000" dirty="0">
                <a:solidFill>
                  <a:srgbClr val="008000"/>
                </a:solidFill>
                <a:latin typeface="Arial" charset="0"/>
              </a:rPr>
              <a:t>первый индекс</a:t>
            </a:r>
            <a:endParaRPr lang="en-US" sz="2000" dirty="0">
              <a:solidFill>
                <a:srgbClr val="008000"/>
              </a:solidFill>
              <a:latin typeface="Arial" charset="0"/>
            </a:endParaRP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ru-RU" sz="2800" dirty="0">
                <a:solidFill>
                  <a:srgbClr val="330066"/>
                </a:solidFill>
                <a:latin typeface="Courier New" pitchFamily="49" charset="0"/>
              </a:rPr>
              <a:t> </a:t>
            </a:r>
            <a:r>
              <a:rPr lang="ru-RU" sz="2000" dirty="0">
                <a:solidFill>
                  <a:srgbClr val="008000"/>
                </a:solidFill>
                <a:latin typeface="Arial" charset="0"/>
              </a:rPr>
              <a:t>– последний индекс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582313"/>
            <a:ext cx="838918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0000"/>
                </a:solidFill>
                <a:latin typeface="Courier New" pitchFamily="49" charset="0"/>
              </a:rPr>
              <a:t>Var</a:t>
            </a:r>
            <a:r>
              <a:rPr lang="ru-RU" sz="3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ru-RU" sz="3200" dirty="0">
                <a:solidFill>
                  <a:srgbClr val="000000"/>
                </a:solidFill>
                <a:latin typeface="Courier New" pitchFamily="49" charset="0"/>
              </a:rPr>
              <a:t>имя</a:t>
            </a:r>
            <a:r>
              <a:rPr lang="en-US" sz="3200" dirty="0">
                <a:solidFill>
                  <a:srgbClr val="000000"/>
                </a:solidFill>
                <a:latin typeface="Courier New" pitchFamily="49" charset="0"/>
              </a:rPr>
              <a:t>&gt;: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array</a:t>
            </a:r>
            <a:r>
              <a:rPr lang="en-US" sz="3200" dirty="0">
                <a:solidFill>
                  <a:srgbClr val="000000"/>
                </a:solidFill>
                <a:latin typeface="Courier New" pitchFamily="49" charset="0"/>
              </a:rPr>
              <a:t>[N..K]</a:t>
            </a:r>
            <a:r>
              <a:rPr lang="ru-RU" sz="3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of</a:t>
            </a:r>
            <a:r>
              <a:rPr lang="ru-RU" sz="3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ru-RU" sz="3200" dirty="0">
                <a:solidFill>
                  <a:srgbClr val="000000"/>
                </a:solidFill>
                <a:latin typeface="Courier New" pitchFamily="49" charset="0"/>
              </a:rPr>
              <a:t>тип</a:t>
            </a:r>
            <a:r>
              <a:rPr lang="en-US" sz="3200" dirty="0">
                <a:solidFill>
                  <a:srgbClr val="000000"/>
                </a:solidFill>
                <a:latin typeface="Courier New" pitchFamily="49" charset="0"/>
              </a:rPr>
              <a:t>&gt;;</a:t>
            </a:r>
            <a:endParaRPr lang="ru-RU" sz="32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824" y="3119014"/>
            <a:ext cx="1728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>
                <a:solidFill>
                  <a:srgbClr val="330066"/>
                </a:solidFill>
              </a:rPr>
              <a:t>Например: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4581128"/>
            <a:ext cx="838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charset="0"/>
              </a:rPr>
              <a:t>Первый и последний индексы могут быть описаны как 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константы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легче модифицировать программу):</a:t>
            </a: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823" y="5337212"/>
            <a:ext cx="8395813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const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N = 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var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: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.N]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Courier New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32549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/>
      <p:bldP spid="2" grpId="0"/>
      <p:bldP spid="3" grpId="0" animBg="1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58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330066"/>
                </a:solidFill>
              </a:rPr>
              <a:t>Вывод линейного массива на экран</a:t>
            </a:r>
            <a:endParaRPr lang="ru-RU" dirty="0" smtClean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5215" y="1484784"/>
            <a:ext cx="8857617" cy="10772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8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/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pl-PL" sz="28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pl-PL" sz="28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pl-PL" sz="2800" dirty="0">
                <a:solidFill>
                  <a:srgbClr val="006400"/>
                </a:solidFill>
                <a:latin typeface="Courier New" pitchFamily="49" charset="0"/>
              </a:rPr>
              <a:t>10 </a:t>
            </a:r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ru-RU" sz="28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перебор индексов</a:t>
            </a:r>
            <a:endParaRPr lang="en-US" sz="2800" dirty="0">
              <a:solidFill>
                <a:srgbClr val="008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pl-PL" sz="2800" dirty="0">
                <a:solidFill>
                  <a:srgbClr val="000000"/>
                </a:solidFill>
                <a:latin typeface="Courier New" pitchFamily="49" charset="0"/>
              </a:rPr>
              <a:t>write(A[i], </a:t>
            </a:r>
            <a:r>
              <a:rPr lang="pl-PL" sz="2800" dirty="0">
                <a:solidFill>
                  <a:srgbClr val="0000FF"/>
                </a:solidFill>
                <a:latin typeface="Courier New" pitchFamily="49" charset="0"/>
              </a:rPr>
              <a:t>' '</a:t>
            </a:r>
            <a:r>
              <a:rPr lang="pl-PL" sz="28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ru-RU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вывод через </a:t>
            </a:r>
            <a:r>
              <a:rPr lang="ru-RU" sz="2800" dirty="0" smtClean="0">
                <a:solidFill>
                  <a:srgbClr val="008000"/>
                </a:solidFill>
                <a:latin typeface="Courier New" pitchFamily="49" charset="0"/>
              </a:rPr>
              <a:t>пробел</a:t>
            </a:r>
            <a:endParaRPr lang="en-US" sz="2800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215" y="4005064"/>
            <a:ext cx="8857617" cy="10772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  <a:effectLst/>
          <a:extLst/>
        </p:spPr>
        <p:txBody>
          <a:bodyPr wrap="square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8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/>
            <a:r>
              <a:rPr lang="pl-PL" sz="2800" b="1" dirty="0" smtClean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pl-PL" sz="28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pl-PL" sz="28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pl-PL" sz="2800" dirty="0">
                <a:solidFill>
                  <a:srgbClr val="006400"/>
                </a:solidFill>
                <a:latin typeface="Courier New" pitchFamily="49" charset="0"/>
              </a:rPr>
              <a:t>10 </a:t>
            </a:r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do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перебор индексов</a:t>
            </a:r>
            <a:endParaRPr lang="en-US" sz="2800" dirty="0">
              <a:solidFill>
                <a:srgbClr val="008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write(A[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]:5);   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вывод </a:t>
            </a:r>
            <a:r>
              <a:rPr lang="ru-RU" sz="2800" dirty="0" smtClean="0">
                <a:solidFill>
                  <a:srgbClr val="008000"/>
                </a:solidFill>
                <a:latin typeface="Courier New" pitchFamily="49" charset="0"/>
              </a:rPr>
              <a:t>по 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5 позиций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89" y="2755810"/>
            <a:ext cx="3591467" cy="97284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90" y="5301204"/>
            <a:ext cx="6861091" cy="103867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012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6121400" cy="6175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Заполнение массивов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1571625"/>
            <a:ext cx="8750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u="sng" dirty="0">
                <a:solidFill>
                  <a:schemeClr val="tx2"/>
                </a:solidFill>
              </a:rPr>
              <a:t>1 способ. Ввод с клавиатуры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sz="2000" u="sng" dirty="0">
                <a:solidFill>
                  <a:schemeClr val="tx2"/>
                </a:solidFill>
              </a:rPr>
              <a:t>(при небольшом количестве элементов)</a:t>
            </a:r>
          </a:p>
          <a:p>
            <a:pPr eaLnBrk="1" hangingPunct="1"/>
            <a:endParaRPr lang="ru-RU" sz="20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532948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pl-PL" sz="28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pl-PL" sz="28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ru-RU" sz="2800" dirty="0" smtClean="0">
                <a:solidFill>
                  <a:srgbClr val="006400"/>
                </a:solidFill>
                <a:latin typeface="Courier New" pitchFamily="49" charset="0"/>
              </a:rPr>
              <a:t>5</a:t>
            </a:r>
            <a:r>
              <a:rPr lang="pl-PL" sz="2800" dirty="0" smtClean="0">
                <a:solidFill>
                  <a:srgbClr val="006400"/>
                </a:solidFill>
                <a:latin typeface="Courier New" pitchFamily="49" charset="0"/>
              </a:rPr>
              <a:t> </a:t>
            </a:r>
            <a:r>
              <a:rPr lang="pl-PL" sz="2800" b="1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ru-RU" sz="2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перебор индексов</a:t>
            </a:r>
            <a:endParaRPr lang="en-US" sz="2800" dirty="0">
              <a:solidFill>
                <a:srgbClr val="008000"/>
              </a:solidFill>
              <a:latin typeface="Courier New" pitchFamily="49" charset="0"/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read (A[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])</a:t>
            </a:r>
            <a:r>
              <a:rPr lang="pl-PL" sz="28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ru-RU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ввод значения</a:t>
            </a:r>
            <a:endParaRPr lang="en-US" sz="2800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852" y="3465004"/>
            <a:ext cx="8750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Значения вводятся через пробел, завершается ввод нажатием </a:t>
            </a:r>
            <a:r>
              <a:rPr lang="en-US" sz="2000" dirty="0" smtClean="0">
                <a:solidFill>
                  <a:schemeClr val="tx2"/>
                </a:solidFill>
              </a:rPr>
              <a:t>Enter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27" y="4005064"/>
            <a:ext cx="6991350" cy="147478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337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6121400" cy="6175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Заполнение массивов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50825" y="1592796"/>
            <a:ext cx="8750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u="sng" dirty="0">
                <a:solidFill>
                  <a:srgbClr val="330066"/>
                </a:solidFill>
              </a:rPr>
              <a:t>2 способ. Вычисление по формуле</a:t>
            </a:r>
            <a:r>
              <a:rPr lang="ru-RU" u="sng" dirty="0">
                <a:solidFill>
                  <a:srgbClr val="330066"/>
                </a:solidFill>
              </a:rPr>
              <a:t> </a:t>
            </a:r>
            <a:r>
              <a:rPr lang="ru-RU" sz="2000" u="sng" dirty="0">
                <a:solidFill>
                  <a:srgbClr val="330066"/>
                </a:solidFill>
              </a:rPr>
              <a:t>(функция от индекса</a:t>
            </a:r>
            <a:r>
              <a:rPr lang="ru-RU" sz="2000" u="sng" dirty="0" smtClean="0">
                <a:solidFill>
                  <a:srgbClr val="330066"/>
                </a:solidFill>
              </a:rPr>
              <a:t>)</a:t>
            </a:r>
            <a:endParaRPr lang="ru-RU" sz="2000" u="sng" dirty="0">
              <a:solidFill>
                <a:srgbClr val="33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681028"/>
            <a:ext cx="5684670" cy="147616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195" y="2168860"/>
            <a:ext cx="8569647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pt-BR" sz="28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pt-BR" sz="28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pt-BR" sz="28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pt-BR" sz="2800" dirty="0">
                <a:solidFill>
                  <a:srgbClr val="006400"/>
                </a:solidFill>
                <a:latin typeface="Courier New" pitchFamily="49" charset="0"/>
              </a:rPr>
              <a:t>10</a:t>
            </a:r>
            <a:r>
              <a:rPr lang="pt-BR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Courier New" pitchFamily="49" charset="0"/>
              </a:rPr>
              <a:t>do  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перебор индексов</a:t>
            </a:r>
            <a:endParaRPr lang="pt-BR" sz="2800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A[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]:=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ru-RU" sz="2800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800" dirty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800" dirty="0">
                <a:solidFill>
                  <a:srgbClr val="008000"/>
                </a:solidFill>
                <a:latin typeface="Courier New" pitchFamily="49" charset="0"/>
              </a:rPr>
              <a:t>квадрат индекса</a:t>
            </a:r>
            <a:endParaRPr lang="en-US" sz="2800" dirty="0">
              <a:solidFill>
                <a:srgbClr val="008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849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6121400" cy="6175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Заполнение массивов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09550" y="1628775"/>
            <a:ext cx="8934450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ru-RU" sz="2000" b="1" u="sng" dirty="0">
                <a:solidFill>
                  <a:schemeClr val="tx2"/>
                </a:solidFill>
              </a:rPr>
              <a:t>3 способ. Заполнение случайными числами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 Функция </a:t>
            </a:r>
            <a:r>
              <a:rPr lang="en-US" sz="2400" b="1" dirty="0">
                <a:latin typeface="Courier New" pitchFamily="49" charset="0"/>
              </a:rPr>
              <a:t>Random(x)</a:t>
            </a:r>
            <a:r>
              <a:rPr lang="ru-RU" sz="2000" dirty="0">
                <a:solidFill>
                  <a:schemeClr val="tx2"/>
                </a:solidFill>
              </a:rPr>
              <a:t>создаёт случайное целое число в диапазоне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от </a:t>
            </a:r>
            <a:r>
              <a:rPr lang="ru-RU" sz="2400" b="1" dirty="0">
                <a:latin typeface="Courier New" pitchFamily="49" charset="0"/>
              </a:rPr>
              <a:t>0</a:t>
            </a:r>
            <a:r>
              <a:rPr lang="ru-RU" sz="2000" dirty="0">
                <a:solidFill>
                  <a:schemeClr val="tx2"/>
                </a:solidFill>
              </a:rPr>
              <a:t> до </a:t>
            </a:r>
            <a:r>
              <a:rPr lang="en-US" sz="2400" b="1" dirty="0">
                <a:latin typeface="Courier New" pitchFamily="49" charset="0"/>
              </a:rPr>
              <a:t>x-1</a:t>
            </a:r>
            <a:r>
              <a:rPr lang="ru-RU" sz="2000" dirty="0">
                <a:solidFill>
                  <a:schemeClr val="tx2"/>
                </a:solidFill>
                <a:cs typeface="Arial" charset="0"/>
              </a:rPr>
              <a:t>.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 Для получения случайного целого числа в диапазоне </a:t>
            </a:r>
            <a:r>
              <a:rPr lang="en-US" sz="2400" b="1" dirty="0">
                <a:latin typeface="Courier New" pitchFamily="49" charset="0"/>
              </a:rPr>
              <a:t>[A, B]</a:t>
            </a:r>
            <a:r>
              <a:rPr lang="ru-RU" sz="20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ru-RU" sz="2000" dirty="0">
                <a:solidFill>
                  <a:schemeClr val="tx2"/>
                </a:solidFill>
                <a:cs typeface="Arial" charset="0"/>
              </a:rPr>
            </a:br>
            <a:r>
              <a:rPr lang="ru-RU" sz="2000" dirty="0">
                <a:solidFill>
                  <a:schemeClr val="tx2"/>
                </a:solidFill>
                <a:cs typeface="Arial" charset="0"/>
              </a:rPr>
              <a:t>используется выражение:  </a:t>
            </a:r>
            <a:r>
              <a:rPr lang="en-US" sz="2400" b="1" dirty="0">
                <a:latin typeface="Courier New" pitchFamily="49" charset="0"/>
                <a:cs typeface="Arial" charset="0"/>
              </a:rPr>
              <a:t>Random</a:t>
            </a:r>
            <a:r>
              <a:rPr lang="ru-RU" sz="2400" b="1" dirty="0">
                <a:latin typeface="Courier New" pitchFamily="49" charset="0"/>
                <a:cs typeface="Arial" charset="0"/>
              </a:rPr>
              <a:t>(</a:t>
            </a:r>
            <a:r>
              <a:rPr lang="en-US" sz="2400" b="1" dirty="0">
                <a:latin typeface="Courier New" pitchFamily="49" charset="0"/>
                <a:cs typeface="Arial" charset="0"/>
              </a:rPr>
              <a:t>B-A+1)+A</a:t>
            </a:r>
            <a:r>
              <a:rPr lang="ru-RU" sz="20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cs typeface="Arial" charset="0"/>
              </a:rPr>
              <a:t>.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860" y="3897052"/>
            <a:ext cx="868293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000000"/>
                </a:solidFill>
                <a:latin typeface="Courier New" pitchFamily="49" charset="0"/>
              </a:rPr>
              <a:t>for </a:t>
            </a:r>
            <a:r>
              <a:rPr lang="pt-BR" sz="2400" dirty="0">
                <a:solidFill>
                  <a:srgbClr val="000000"/>
                </a:solidFill>
                <a:latin typeface="Courier New" pitchFamily="49" charset="0"/>
              </a:rPr>
              <a:t>i:=</a:t>
            </a:r>
            <a:r>
              <a:rPr lang="pt-BR" sz="2400" dirty="0">
                <a:solidFill>
                  <a:srgbClr val="006400"/>
                </a:solidFill>
                <a:latin typeface="Courier New" pitchFamily="49" charset="0"/>
              </a:rPr>
              <a:t>1 </a:t>
            </a:r>
            <a:r>
              <a:rPr lang="pt-BR" sz="2400" b="1" dirty="0">
                <a:solidFill>
                  <a:srgbClr val="000000"/>
                </a:solidFill>
                <a:latin typeface="Courier New" pitchFamily="49" charset="0"/>
              </a:rPr>
              <a:t>to </a:t>
            </a:r>
            <a:r>
              <a:rPr lang="pt-BR" sz="2400" dirty="0">
                <a:solidFill>
                  <a:srgbClr val="006400"/>
                </a:solidFill>
                <a:latin typeface="Courier New" pitchFamily="49" charset="0"/>
              </a:rPr>
              <a:t>10</a:t>
            </a:r>
            <a:r>
              <a:rPr lang="pt-BR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Courier New" pitchFamily="49" charset="0"/>
              </a:rPr>
              <a:t>do  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400" dirty="0">
                <a:solidFill>
                  <a:srgbClr val="008000"/>
                </a:solidFill>
                <a:latin typeface="Courier New" pitchFamily="49" charset="0"/>
              </a:rPr>
              <a:t>перебор индексов</a:t>
            </a:r>
            <a:endParaRPr lang="pt-BR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A[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]:=random(</a:t>
            </a:r>
            <a:r>
              <a:rPr lang="en-US" sz="2400" dirty="0">
                <a:solidFill>
                  <a:srgbClr val="006400"/>
                </a:solidFill>
                <a:latin typeface="Courier New" pitchFamily="49" charset="0"/>
              </a:rPr>
              <a:t>11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)-</a:t>
            </a:r>
            <a:r>
              <a:rPr lang="en-US" sz="2400" dirty="0">
                <a:solidFill>
                  <a:srgbClr val="006400"/>
                </a:solidFill>
                <a:latin typeface="Courier New" pitchFamily="49" charset="0"/>
              </a:rPr>
              <a:t>5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ourier New" pitchFamily="49" charset="0"/>
              </a:rPr>
              <a:t>//</a:t>
            </a:r>
            <a:r>
              <a:rPr lang="ru-RU" sz="2400" dirty="0">
                <a:solidFill>
                  <a:srgbClr val="008000"/>
                </a:solidFill>
                <a:latin typeface="Courier New" pitchFamily="49" charset="0"/>
              </a:rPr>
              <a:t>число от -5 до 5</a:t>
            </a:r>
            <a:endParaRPr lang="en-US" sz="2400" dirty="0">
              <a:solidFill>
                <a:srgbClr val="008000"/>
              </a:solidFill>
              <a:latin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57" y="5013176"/>
            <a:ext cx="5948199" cy="13321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560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6121400" cy="6175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Заполнение массивов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09550" y="1628775"/>
            <a:ext cx="8934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ru-RU" sz="2000" b="1" u="sng" dirty="0" smtClean="0">
                <a:solidFill>
                  <a:srgbClr val="330066"/>
                </a:solidFill>
              </a:rPr>
              <a:t>4 </a:t>
            </a:r>
            <a:r>
              <a:rPr lang="ru-RU" sz="2000" b="1" u="sng" dirty="0">
                <a:solidFill>
                  <a:srgbClr val="330066"/>
                </a:solidFill>
              </a:rPr>
              <a:t>способ. </a:t>
            </a:r>
            <a:r>
              <a:rPr lang="ru-RU" sz="2000" b="1" u="sng" dirty="0" smtClean="0">
                <a:solidFill>
                  <a:srgbClr val="330066"/>
                </a:solidFill>
              </a:rPr>
              <a:t>Описание массива как константы</a:t>
            </a:r>
            <a:r>
              <a:rPr lang="ru-RU" u="sng" dirty="0" smtClean="0">
                <a:solidFill>
                  <a:srgbClr val="330066"/>
                </a:solidFill>
              </a:rPr>
              <a:t> </a:t>
            </a:r>
            <a:br>
              <a:rPr lang="ru-RU" u="sng" dirty="0" smtClean="0">
                <a:solidFill>
                  <a:srgbClr val="330066"/>
                </a:solidFill>
              </a:rPr>
            </a:br>
            <a:r>
              <a:rPr lang="ru-RU" sz="2000" u="sng" dirty="0" smtClean="0">
                <a:solidFill>
                  <a:srgbClr val="330066"/>
                </a:solidFill>
                <a:latin typeface="Arial" pitchFamily="34" charset="0"/>
              </a:rPr>
              <a:t>(элементы массива нельзя изменять)</a:t>
            </a:r>
            <a:endParaRPr lang="ru-RU" sz="2000" u="sng" dirty="0">
              <a:solidFill>
                <a:srgbClr val="330066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2600908"/>
            <a:ext cx="864096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const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A: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1..10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] </a:t>
            </a:r>
            <a:endParaRPr lang="ru-RU" sz="2400" dirty="0">
              <a:solidFill>
                <a:srgbClr val="000000"/>
              </a:solidFill>
              <a:latin typeface="Courier New"/>
            </a:endParaRPr>
          </a:p>
          <a:p>
            <a:pPr lvl="0"/>
            <a:r>
              <a:rPr lang="ru-RU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Courier New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=(-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,-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,-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,-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,-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,-</a:t>
            </a:r>
            <a:r>
              <a:rPr lang="en-US" sz="2400" dirty="0">
                <a:solidFill>
                  <a:srgbClr val="006400"/>
                </a:solidFill>
                <a:latin typeface="Courier New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);</a:t>
            </a:r>
            <a:endParaRPr lang="ru-RU" sz="2400" b="1" dirty="0">
              <a:solidFill>
                <a:srgbClr val="33006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736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5502</TotalTime>
  <Words>2448</Words>
  <Application>Microsoft Office PowerPoint</Application>
  <PresentationFormat>Экран (4:3)</PresentationFormat>
  <Paragraphs>583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Сеть 2</vt:lpstr>
      <vt:lpstr>Язык программирования Паскаль (версия PascalABC.NET)</vt:lpstr>
      <vt:lpstr>Презентация PowerPoint</vt:lpstr>
      <vt:lpstr>Презентация PowerPoint</vt:lpstr>
      <vt:lpstr>Описание массивов</vt:lpstr>
      <vt:lpstr>Вывод линейного массива на экран</vt:lpstr>
      <vt:lpstr>Заполнение массивов</vt:lpstr>
      <vt:lpstr>Заполнение массивов</vt:lpstr>
      <vt:lpstr>Заполнение массивов</vt:lpstr>
      <vt:lpstr>Заполнение массивов</vt:lpstr>
      <vt:lpstr>Задача 1</vt:lpstr>
      <vt:lpstr>Задача 2</vt:lpstr>
      <vt:lpstr>Задача 3</vt:lpstr>
      <vt:lpstr>Задача 4</vt:lpstr>
      <vt:lpstr>Обработка двумерных массивов</vt:lpstr>
      <vt:lpstr>Обработка двумерных массивов</vt:lpstr>
      <vt:lpstr>Обработка двумерных массивов</vt:lpstr>
      <vt:lpstr>Обработка двумерных массивов</vt:lpstr>
      <vt:lpstr>Задача 5</vt:lpstr>
      <vt:lpstr>Задача 6</vt:lpstr>
      <vt:lpstr>Сортировка массива</vt:lpstr>
      <vt:lpstr>Сортировка массива</vt:lpstr>
      <vt:lpstr>Сортировка массива</vt:lpstr>
      <vt:lpstr>Сортировка массива</vt:lpstr>
      <vt:lpstr>Сортировка массива</vt:lpstr>
      <vt:lpstr>Сортировка массива</vt:lpstr>
      <vt:lpstr>Сортировка массива</vt:lpstr>
      <vt:lpstr>Презентация PowerPoint</vt:lpstr>
    </vt:vector>
  </TitlesOfParts>
  <Company>Сеть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и его свойства</dc:title>
  <dc:creator>Админ</dc:creator>
  <cp:lastModifiedBy>Папа-админ</cp:lastModifiedBy>
  <cp:revision>247</cp:revision>
  <dcterms:created xsi:type="dcterms:W3CDTF">2010-02-14T19:37:55Z</dcterms:created>
  <dcterms:modified xsi:type="dcterms:W3CDTF">2019-08-11T17:37:18Z</dcterms:modified>
</cp:coreProperties>
</file>