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53" r:id="rId20"/>
    <p:sldId id="352" r:id="rId21"/>
    <p:sldId id="347" r:id="rId22"/>
    <p:sldId id="348" r:id="rId23"/>
    <p:sldId id="349" r:id="rId24"/>
    <p:sldId id="329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257" autoAdjust="0"/>
  </p:normalViewPr>
  <p:slideViewPr>
    <p:cSldViewPr>
      <p:cViewPr>
        <p:scale>
          <a:sx n="110" d="100"/>
          <a:sy n="110" d="100"/>
        </p:scale>
        <p:origin x="-51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ascalabc.net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3508" y="466725"/>
            <a:ext cx="7164795" cy="2133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dirty="0" smtClean="0">
                <a:solidFill>
                  <a:srgbClr val="330066"/>
                </a:solidFill>
                <a:latin typeface="Arial"/>
              </a:rPr>
              <a:t>Язык программирования Паскаль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/>
            </a:r>
            <a:br>
              <a:rPr lang="ru-RU" sz="3200" dirty="0">
                <a:solidFill>
                  <a:srgbClr val="330066"/>
                </a:solidFill>
                <a:latin typeface="Arial"/>
              </a:rPr>
            </a:br>
            <a:r>
              <a:rPr lang="ru-RU" sz="3200" dirty="0">
                <a:solidFill>
                  <a:srgbClr val="330066"/>
                </a:solidFill>
                <a:latin typeface="Arial"/>
              </a:rPr>
              <a:t>(версия </a:t>
            </a:r>
            <a:r>
              <a:rPr lang="en-US" sz="3200" dirty="0">
                <a:solidFill>
                  <a:srgbClr val="330066"/>
                </a:solidFill>
                <a:latin typeface="Arial"/>
              </a:rPr>
              <a:t>PascalABC.NET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>)</a:t>
            </a:r>
            <a:endParaRPr lang="ru-RU" sz="4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500" y="3049588"/>
            <a:ext cx="7236804" cy="23622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Основы языка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Pascal</a:t>
            </a:r>
          </a:p>
          <a:p>
            <a:pPr eaLnBrk="1" hangingPunct="1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Линейные программы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3557" y="980728"/>
            <a:ext cx="854892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330066"/>
                </a:solidFill>
              </a:rPr>
              <a:t>Логические выражения </a:t>
            </a:r>
            <a:r>
              <a:rPr lang="ru-RU" dirty="0">
                <a:solidFill>
                  <a:srgbClr val="330066"/>
                </a:solidFill>
              </a:rPr>
              <a:t>могут содержать </a:t>
            </a:r>
            <a:r>
              <a:rPr lang="ru-RU" dirty="0" smtClean="0">
                <a:solidFill>
                  <a:srgbClr val="330066"/>
                </a:solidFill>
              </a:rPr>
              <a:t>величины </a:t>
            </a:r>
            <a:r>
              <a:rPr lang="ru-RU" dirty="0">
                <a:solidFill>
                  <a:srgbClr val="330066"/>
                </a:solidFill>
              </a:rPr>
              <a:t>или выражения, которые сравниваются между собой с помощью операций сравнения. Логическое выражение может принимать лишь два значения: «истина» или «ложь».</a:t>
            </a:r>
          </a:p>
        </p:txBody>
      </p:sp>
      <p:sp>
        <p:nvSpPr>
          <p:cNvPr id="4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 smtClean="0">
                <a:solidFill>
                  <a:srgbClr val="330066"/>
                </a:solidFill>
              </a:rPr>
              <a:t>Выражения и операции</a:t>
            </a:r>
            <a:endParaRPr lang="ru-RU" sz="3200" dirty="0">
              <a:solidFill>
                <a:srgbClr val="330066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870731"/>
              </p:ext>
            </p:extLst>
          </p:nvPr>
        </p:nvGraphicFramePr>
        <p:xfrm>
          <a:off x="1727684" y="2718212"/>
          <a:ext cx="5940661" cy="2103120"/>
        </p:xfrm>
        <a:graphic>
          <a:graphicData uri="http://schemas.openxmlformats.org/drawingml/2006/table">
            <a:tbl>
              <a:tblPr/>
              <a:tblGrid>
                <a:gridCol w="2608629"/>
                <a:gridCol w="1666016"/>
                <a:gridCol w="1666016"/>
              </a:tblGrid>
              <a:tr h="1878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Операция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Символы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Пример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равно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=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не равно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&lt;&gt;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&lt;&gt;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больше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&gt;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&gt;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меньше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&lt;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&lt;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больше или равно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&gt;=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&gt;=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меньше или равно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&lt;=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 &lt;= 0</a:t>
                      </a:r>
                      <a:endParaRPr lang="ru-RU" sz="1600" i="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9560" y="2348880"/>
            <a:ext cx="8388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330066"/>
                </a:solidFill>
              </a:rPr>
              <a:t>Операции сравнения</a:t>
            </a:r>
            <a:endParaRPr lang="ru-RU" b="1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875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326418" y="3850109"/>
            <a:ext cx="2013334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i="1" dirty="0">
                <a:solidFill>
                  <a:schemeClr val="tx2"/>
                </a:solidFill>
              </a:rPr>
              <a:t>Например</a:t>
            </a:r>
            <a:r>
              <a:rPr lang="ru-RU" sz="2000" b="1" i="1" dirty="0" smtClean="0">
                <a:solidFill>
                  <a:schemeClr val="tx2"/>
                </a:solidFill>
              </a:rPr>
              <a:t>:</a:t>
            </a:r>
            <a:endParaRPr lang="ru-RU" sz="2000" b="1" i="1" dirty="0">
              <a:solidFill>
                <a:schemeClr val="tx2"/>
              </a:solidFill>
            </a:endParaRP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566576"/>
              </p:ext>
            </p:extLst>
          </p:nvPr>
        </p:nvGraphicFramePr>
        <p:xfrm>
          <a:off x="2771800" y="3645024"/>
          <a:ext cx="2799345" cy="1230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3" imgW="1015920" imgH="444240" progId="Equation.3">
                  <p:embed/>
                </p:oleObj>
              </mc:Choice>
              <mc:Fallback>
                <p:oleObj name="Формула" r:id="rId3" imgW="10159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645024"/>
                        <a:ext cx="2799345" cy="123048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 smtClean="0">
                <a:solidFill>
                  <a:srgbClr val="330066"/>
                </a:solidFill>
              </a:rPr>
              <a:t>Выражения и операции</a:t>
            </a:r>
            <a:endParaRPr lang="ru-RU" sz="3200" dirty="0">
              <a:solidFill>
                <a:srgbClr val="330066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23528" y="5229200"/>
            <a:ext cx="8532948" cy="836295"/>
            <a:chOff x="323528" y="3140968"/>
            <a:chExt cx="8532948" cy="836295"/>
          </a:xfrm>
        </p:grpSpPr>
        <p:sp>
          <p:nvSpPr>
            <p:cNvPr id="141318" name="Text Box 6"/>
            <p:cNvSpPr txBox="1">
              <a:spLocks noChangeArrowheads="1"/>
            </p:cNvSpPr>
            <p:nvPr/>
          </p:nvSpPr>
          <p:spPr bwMode="auto">
            <a:xfrm>
              <a:off x="323528" y="3392488"/>
              <a:ext cx="853294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dirty="0" smtClean="0">
                  <a:latin typeface="Courier New" pitchFamily="49" charset="0"/>
                </a:rPr>
                <a:t>(-</a:t>
              </a:r>
              <a:r>
                <a:rPr lang="en-US" sz="3200" dirty="0">
                  <a:latin typeface="Courier New" pitchFamily="49" charset="0"/>
                </a:rPr>
                <a:t>b + </a:t>
              </a:r>
              <a:r>
                <a:rPr lang="en-US" sz="3200" dirty="0" err="1" smtClean="0">
                  <a:latin typeface="Courier New" pitchFamily="49" charset="0"/>
                </a:rPr>
                <a:t>sqrt</a:t>
              </a:r>
              <a:r>
                <a:rPr lang="en-US" sz="3200" dirty="0" smtClean="0">
                  <a:latin typeface="Courier New" pitchFamily="49" charset="0"/>
                </a:rPr>
                <a:t>(b*b </a:t>
              </a:r>
              <a:r>
                <a:rPr lang="en-US" sz="3200" dirty="0">
                  <a:latin typeface="Courier New" pitchFamily="49" charset="0"/>
                </a:rPr>
                <a:t>– 4*a*c)</a:t>
              </a:r>
              <a:r>
                <a:rPr lang="ru-RU" sz="3200" dirty="0">
                  <a:latin typeface="Courier New" pitchFamily="49" charset="0"/>
                </a:rPr>
                <a:t>)</a:t>
              </a:r>
              <a:r>
                <a:rPr lang="en-US" sz="3200" dirty="0">
                  <a:latin typeface="Courier New" pitchFamily="49" charset="0"/>
                </a:rPr>
                <a:t>/(2*a)</a:t>
              </a:r>
              <a:endParaRPr lang="ru-RU" sz="3200" dirty="0">
                <a:latin typeface="Courier New" pitchFamily="49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887924" y="3140968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1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37119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2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96136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3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0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4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71800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5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07704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24328" y="3157227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7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40252" y="3140968"/>
              <a:ext cx="234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FF0000"/>
                  </a:solidFill>
                </a:rPr>
                <a:t>8</a:t>
              </a:r>
              <a:endParaRPr lang="ru-RU" sz="1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79560" y="1124744"/>
            <a:ext cx="8476916" cy="24006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330066"/>
                </a:solidFill>
              </a:rPr>
              <a:t>Приоритет выполнения операций: </a:t>
            </a:r>
            <a:endParaRPr lang="ru-RU" b="1" i="1" dirty="0" smtClean="0">
              <a:solidFill>
                <a:srgbClr val="330066"/>
              </a:solidFill>
            </a:endParaRPr>
          </a:p>
          <a:p>
            <a:r>
              <a:rPr lang="ru-RU" b="1" i="1" dirty="0" smtClean="0">
                <a:solidFill>
                  <a:srgbClr val="330066"/>
                </a:solidFill>
              </a:rPr>
              <a:t/>
            </a:r>
            <a:br>
              <a:rPr lang="ru-RU" b="1" i="1" dirty="0" smtClean="0">
                <a:solidFill>
                  <a:srgbClr val="330066"/>
                </a:solidFill>
              </a:rPr>
            </a:br>
            <a:r>
              <a:rPr lang="ru-RU" dirty="0" smtClean="0">
                <a:solidFill>
                  <a:srgbClr val="330066"/>
                </a:solidFill>
              </a:rPr>
              <a:t>1</a:t>
            </a:r>
            <a:r>
              <a:rPr lang="ru-RU" dirty="0">
                <a:solidFill>
                  <a:srgbClr val="330066"/>
                </a:solidFill>
              </a:rPr>
              <a:t>) </a:t>
            </a:r>
            <a:r>
              <a:rPr lang="ru-RU" dirty="0" smtClean="0">
                <a:solidFill>
                  <a:srgbClr val="330066"/>
                </a:solidFill>
              </a:rPr>
              <a:t>операции </a:t>
            </a:r>
            <a:r>
              <a:rPr lang="ru-RU" dirty="0">
                <a:solidFill>
                  <a:srgbClr val="330066"/>
                </a:solidFill>
              </a:rPr>
              <a:t>в скобках; </a:t>
            </a:r>
            <a:r>
              <a:rPr lang="ru-RU" dirty="0" smtClean="0">
                <a:solidFill>
                  <a:srgbClr val="330066"/>
                </a:solidFill>
              </a:rPr>
              <a:t/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dirty="0" smtClean="0">
                <a:solidFill>
                  <a:srgbClr val="330066"/>
                </a:solidFill>
              </a:rPr>
              <a:t>2</a:t>
            </a:r>
            <a:r>
              <a:rPr lang="ru-RU" dirty="0">
                <a:solidFill>
                  <a:srgbClr val="330066"/>
                </a:solidFill>
              </a:rPr>
              <a:t>) вычисление функций; </a:t>
            </a:r>
            <a:r>
              <a:rPr lang="ru-RU" dirty="0" smtClean="0">
                <a:solidFill>
                  <a:srgbClr val="330066"/>
                </a:solidFill>
              </a:rPr>
              <a:t/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dirty="0" smtClean="0">
                <a:solidFill>
                  <a:srgbClr val="330066"/>
                </a:solidFill>
              </a:rPr>
              <a:t>3</a:t>
            </a:r>
            <a:r>
              <a:rPr lang="ru-RU" dirty="0">
                <a:solidFill>
                  <a:srgbClr val="330066"/>
                </a:solidFill>
              </a:rPr>
              <a:t>) умножение и </a:t>
            </a:r>
            <a:r>
              <a:rPr lang="ru-RU" dirty="0" smtClean="0">
                <a:solidFill>
                  <a:srgbClr val="330066"/>
                </a:solidFill>
              </a:rPr>
              <a:t>деление</a:t>
            </a:r>
            <a:r>
              <a:rPr lang="en-US" dirty="0" smtClean="0">
                <a:solidFill>
                  <a:srgbClr val="330066"/>
                </a:solidFill>
              </a:rPr>
              <a:t>, div, mod</a:t>
            </a:r>
            <a:r>
              <a:rPr lang="ru-RU" dirty="0" smtClean="0">
                <a:solidFill>
                  <a:srgbClr val="330066"/>
                </a:solidFill>
              </a:rPr>
              <a:t>; </a:t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dirty="0" smtClean="0">
                <a:solidFill>
                  <a:srgbClr val="330066"/>
                </a:solidFill>
              </a:rPr>
              <a:t>4</a:t>
            </a:r>
            <a:r>
              <a:rPr lang="ru-RU" dirty="0">
                <a:solidFill>
                  <a:srgbClr val="330066"/>
                </a:solidFill>
              </a:rPr>
              <a:t>) сложение и </a:t>
            </a:r>
            <a:r>
              <a:rPr lang="ru-RU" dirty="0" smtClean="0">
                <a:solidFill>
                  <a:srgbClr val="330066"/>
                </a:solidFill>
              </a:rPr>
              <a:t>вычитание;</a:t>
            </a:r>
          </a:p>
          <a:p>
            <a:r>
              <a:rPr lang="ru-RU" dirty="0" smtClean="0">
                <a:solidFill>
                  <a:srgbClr val="330066"/>
                </a:solidFill>
              </a:rPr>
              <a:t>5) операции сравнения.</a:t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sz="800" dirty="0" smtClean="0">
                <a:solidFill>
                  <a:srgbClr val="330066"/>
                </a:solidFill>
              </a:rPr>
              <a:t> </a:t>
            </a:r>
            <a:r>
              <a:rPr lang="ru-RU" dirty="0" smtClean="0">
                <a:solidFill>
                  <a:srgbClr val="330066"/>
                </a:solidFill>
              </a:rPr>
              <a:t/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sz="1600" dirty="0" smtClean="0">
                <a:solidFill>
                  <a:srgbClr val="330066"/>
                </a:solidFill>
              </a:rPr>
              <a:t>Операции </a:t>
            </a:r>
            <a:r>
              <a:rPr lang="ru-RU" sz="1600" dirty="0">
                <a:solidFill>
                  <a:srgbClr val="330066"/>
                </a:solidFill>
              </a:rPr>
              <a:t>одинакового приоритета выполняются в порядке записи слева направо.</a:t>
            </a:r>
          </a:p>
        </p:txBody>
      </p:sp>
    </p:spTree>
    <p:extLst>
      <p:ext uri="{BB962C8B-B14F-4D97-AF65-F5344CB8AC3E}">
        <p14:creationId xmlns:p14="http://schemas.microsoft.com/office/powerpoint/2010/main" val="216830202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505106"/>
            <a:ext cx="8100900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330066"/>
                </a:solidFill>
              </a:rPr>
              <a:t>Оператор присваивания</a:t>
            </a:r>
          </a:p>
          <a:p>
            <a:pPr algn="just"/>
            <a:r>
              <a:rPr lang="ru-RU" dirty="0">
                <a:solidFill>
                  <a:srgbClr val="330066"/>
                </a:solidFill>
              </a:rPr>
              <a:t>Присваивает переменной, имя которой находится слева от знака </a:t>
            </a:r>
            <a:r>
              <a:rPr lang="ru-RU" sz="2400" b="1" dirty="0">
                <a:solidFill>
                  <a:srgbClr val="330066"/>
                </a:solidFill>
                <a:latin typeface="Courier New" pitchFamily="49" charset="0"/>
                <a:cs typeface="Courier New" pitchFamily="49" charset="0"/>
              </a:rPr>
              <a:t>:=</a:t>
            </a:r>
            <a:r>
              <a:rPr lang="ru-RU" dirty="0">
                <a:solidFill>
                  <a:srgbClr val="330066"/>
                </a:solidFill>
              </a:rPr>
              <a:t> (знак присваивания) значение выражения, находящегося справа. </a:t>
            </a:r>
            <a:r>
              <a:rPr lang="ru-RU" dirty="0" smtClean="0">
                <a:solidFill>
                  <a:srgbClr val="330066"/>
                </a:solidFill>
              </a:rPr>
              <a:t/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dirty="0" smtClean="0">
                <a:solidFill>
                  <a:srgbClr val="330066"/>
                </a:solidFill>
              </a:rPr>
              <a:t>Старое </a:t>
            </a:r>
            <a:r>
              <a:rPr lang="ru-RU" dirty="0">
                <a:solidFill>
                  <a:srgbClr val="330066"/>
                </a:solidFill>
              </a:rPr>
              <a:t>значение переменной при этом стирается. </a:t>
            </a:r>
            <a:endParaRPr lang="ru-RU" dirty="0" smtClean="0">
              <a:solidFill>
                <a:srgbClr val="330066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ru-RU" i="1" dirty="0" smtClean="0">
                <a:solidFill>
                  <a:srgbClr val="330066"/>
                </a:solidFill>
              </a:rPr>
              <a:t>Общий </a:t>
            </a:r>
            <a:r>
              <a:rPr lang="ru-RU" i="1" dirty="0">
                <a:solidFill>
                  <a:srgbClr val="330066"/>
                </a:solidFill>
              </a:rPr>
              <a:t>вид оператора</a:t>
            </a:r>
            <a:r>
              <a:rPr lang="ru-RU" i="1" dirty="0" smtClean="0">
                <a:solidFill>
                  <a:srgbClr val="330066"/>
                </a:solidFill>
              </a:rPr>
              <a:t>:</a:t>
            </a:r>
            <a:endParaRPr lang="ru-RU" i="1" dirty="0">
              <a:solidFill>
                <a:srgbClr val="33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5556" y="4667652"/>
            <a:ext cx="2286000" cy="1569660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urier New"/>
              </a:rPr>
              <a:t>a := </a:t>
            </a:r>
            <a:r>
              <a:rPr lang="en-US" sz="24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/>
              </a:rPr>
              <a:t>b := a;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/>
              </a:rPr>
              <a:t>c := </a:t>
            </a:r>
            <a:r>
              <a:rPr lang="en-US" sz="2400" dirty="0" err="1">
                <a:solidFill>
                  <a:srgbClr val="000000"/>
                </a:solidFill>
                <a:latin typeface="Courier New"/>
              </a:rPr>
              <a:t>a+b</a:t>
            </a:r>
            <a:r>
              <a:rPr lang="en-US" sz="2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/>
              </a:rPr>
              <a:t>c := c+</a:t>
            </a:r>
            <a:r>
              <a:rPr lang="en-US" sz="24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urier New"/>
              </a:rPr>
              <a:t>;</a:t>
            </a:r>
            <a:endParaRPr lang="ru-RU" sz="24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031940" y="4789306"/>
            <a:ext cx="3024336" cy="816769"/>
            <a:chOff x="4031940" y="4412431"/>
            <a:chExt cx="3024336" cy="81676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031940" y="4797152"/>
              <a:ext cx="792088" cy="43204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031940" y="4421723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a</a:t>
              </a:r>
              <a:endParaRPr lang="ru-RU" sz="2000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112060" y="4787860"/>
              <a:ext cx="792088" cy="44134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12060" y="4412431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b</a:t>
              </a:r>
              <a:endParaRPr lang="ru-RU" sz="200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264188" y="4797152"/>
              <a:ext cx="792088" cy="43204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64188" y="4421723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c</a:t>
              </a:r>
              <a:endParaRPr lang="ru-RU" sz="20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031940" y="5205385"/>
            <a:ext cx="79208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106913" y="5210031"/>
            <a:ext cx="79208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264188" y="5210031"/>
            <a:ext cx="79208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26206" y="5217693"/>
            <a:ext cx="468052" cy="369332"/>
          </a:xfrm>
          <a:prstGeom prst="rect">
            <a:avLst/>
          </a:prstGeom>
          <a:solidFill>
            <a:srgbClr val="CCFF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55306" y="3399383"/>
            <a:ext cx="6228692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&lt;имя переменной&gt;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:=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&lt;выражение&gt;;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64936" y="4211796"/>
            <a:ext cx="64984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ru-RU" i="1" dirty="0">
                <a:solidFill>
                  <a:srgbClr val="330066"/>
                </a:solidFill>
              </a:rPr>
              <a:t>Например:  		</a:t>
            </a:r>
            <a:r>
              <a:rPr lang="ru-RU" i="1" dirty="0" smtClean="0">
                <a:solidFill>
                  <a:srgbClr val="330066"/>
                </a:solidFill>
              </a:rPr>
              <a:t>          В </a:t>
            </a:r>
            <a:r>
              <a:rPr lang="ru-RU" i="1" dirty="0">
                <a:solidFill>
                  <a:srgbClr val="330066"/>
                </a:solidFill>
              </a:rPr>
              <a:t>памяти:</a:t>
            </a:r>
          </a:p>
        </p:txBody>
      </p:sp>
    </p:spTree>
    <p:extLst>
      <p:ext uri="{BB962C8B-B14F-4D97-AF65-F5344CB8AC3E}">
        <p14:creationId xmlns:p14="http://schemas.microsoft.com/office/powerpoint/2010/main" val="219596547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549"/>
            <a:ext cx="8532948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вывода</a:t>
            </a:r>
          </a:p>
          <a:p>
            <a:pPr algn="just"/>
            <a:endParaRPr lang="en-US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Вывод </a:t>
            </a:r>
            <a:r>
              <a:rPr lang="ru-RU" dirty="0">
                <a:solidFill>
                  <a:srgbClr val="330066"/>
                </a:solidFill>
              </a:rPr>
              <a:t>данных из оперативной памяти на экран </a:t>
            </a:r>
            <a:r>
              <a:rPr lang="ru-RU" dirty="0" smtClean="0">
                <a:solidFill>
                  <a:srgbClr val="330066"/>
                </a:solidFill>
              </a:rPr>
              <a:t>осуществляется </a:t>
            </a:r>
            <a:r>
              <a:rPr lang="ru-RU" dirty="0">
                <a:solidFill>
                  <a:srgbClr val="330066"/>
                </a:solidFill>
              </a:rPr>
              <a:t>с помощью </a:t>
            </a:r>
            <a:r>
              <a:rPr lang="ru-RU" dirty="0" smtClean="0">
                <a:solidFill>
                  <a:srgbClr val="330066"/>
                </a:solidFill>
              </a:rPr>
              <a:t>оператора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Write</a:t>
            </a:r>
            <a:r>
              <a:rPr lang="en-US" dirty="0" smtClean="0">
                <a:solidFill>
                  <a:srgbClr val="330066"/>
                </a:solidFill>
              </a:rPr>
              <a:t>: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149" y="4340986"/>
            <a:ext cx="5760640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'Масса равна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m, 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 кг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149" y="5549170"/>
            <a:ext cx="3960440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ru-RU" sz="2000" dirty="0">
                <a:solidFill>
                  <a:srgbClr val="000000"/>
                </a:solidFill>
                <a:latin typeface="Courier New"/>
              </a:rPr>
              <a:t>Масса равна 15 кг</a:t>
            </a:r>
            <a:endParaRPr lang="en-US" sz="2000" dirty="0">
              <a:solidFill>
                <a:srgbClr val="33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2149" y="5081118"/>
            <a:ext cx="4084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ru-RU" i="1" dirty="0">
                <a:solidFill>
                  <a:srgbClr val="330066"/>
                </a:solidFill>
              </a:rPr>
              <a:t>Для </a:t>
            </a:r>
            <a:r>
              <a:rPr lang="en-US" i="1" dirty="0">
                <a:solidFill>
                  <a:srgbClr val="330066"/>
                </a:solidFill>
              </a:rPr>
              <a:t>m</a:t>
            </a:r>
            <a:r>
              <a:rPr lang="ru-RU" i="1" dirty="0">
                <a:solidFill>
                  <a:srgbClr val="330066"/>
                </a:solidFill>
              </a:rPr>
              <a:t>=15 в окне вывода появится: </a:t>
            </a:r>
            <a:endParaRPr lang="en-US" i="1" dirty="0">
              <a:solidFill>
                <a:srgbClr val="33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8833" y="3971654"/>
            <a:ext cx="1339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rgbClr val="330066"/>
                </a:solidFill>
              </a:rPr>
              <a:t>Например: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1536" y="3140968"/>
            <a:ext cx="85329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330066"/>
                </a:solidFill>
              </a:rPr>
              <a:t>На экран в одну строку выводятся значения переменных и выражений, строковые значения выводится на экран без апострофов.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564904"/>
            <a:ext cx="8460940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&lt;выражение1&gt;, &lt;выражение2&gt;,...,&lt;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выражениеN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&gt;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)</a:t>
            </a:r>
            <a:r>
              <a:rPr lang="ru-RU" sz="2400" dirty="0">
                <a:solidFill>
                  <a:srgbClr val="000000"/>
                </a:solidFill>
                <a:latin typeface="Courier New"/>
              </a:rPr>
              <a:t>;</a:t>
            </a:r>
            <a:endParaRPr lang="en-US" sz="2400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374187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" grpId="0"/>
      <p:bldP spid="5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549"/>
            <a:ext cx="8532948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вывода</a:t>
            </a:r>
          </a:p>
          <a:p>
            <a:pPr algn="just"/>
            <a:endParaRPr lang="ru-RU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Для корректного вывода необходимо предусмотреть разделители в списке.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7543" y="2668850"/>
            <a:ext cx="4896545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1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 20, 300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04148" y="2668850"/>
            <a:ext cx="2376264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120300</a:t>
            </a:r>
            <a:endParaRPr lang="en-US" sz="2000" dirty="0">
              <a:solidFill>
                <a:srgbClr val="33006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4359" y="3388930"/>
            <a:ext cx="4909730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1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 20,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300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04148" y="3388930"/>
            <a:ext cx="2448272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1, 20, 300</a:t>
            </a:r>
            <a:endParaRPr lang="en-US" sz="2000" dirty="0">
              <a:solidFill>
                <a:srgbClr val="33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359" y="2204864"/>
            <a:ext cx="1368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330066"/>
                </a:solidFill>
              </a:rPr>
              <a:t>Например: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05365" y="2204864"/>
            <a:ext cx="1798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330066"/>
                </a:solidFill>
              </a:rPr>
              <a:t>В окне вывода:</a:t>
            </a:r>
            <a:endParaRPr lang="ru-RU" i="1" dirty="0">
              <a:solidFill>
                <a:srgbClr val="33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969060"/>
            <a:ext cx="82941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dirty="0">
                <a:solidFill>
                  <a:srgbClr val="330066"/>
                </a:solidFill>
              </a:rPr>
              <a:t>Если использовать оператор  </a:t>
            </a: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330066"/>
                </a:solidFill>
              </a:rPr>
              <a:t>, то после вывода будет осуществлен переход на новую строку.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448374" y="4812299"/>
            <a:ext cx="7833255" cy="1169553"/>
            <a:chOff x="448374" y="4812299"/>
            <a:chExt cx="7833255" cy="1169553"/>
          </a:xfrm>
        </p:grpSpPr>
        <p:sp>
          <p:nvSpPr>
            <p:cNvPr id="12" name="TextBox 11"/>
            <p:cNvSpPr txBox="1"/>
            <p:nvPr/>
          </p:nvSpPr>
          <p:spPr>
            <a:xfrm>
              <a:off x="448374" y="4812301"/>
              <a:ext cx="4896545" cy="1169551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  <a:spcAft>
                  <a:spcPts val="600"/>
                </a:spcAft>
              </a:pPr>
              <a:r>
                <a:rPr lang="ru-RU" sz="2000" dirty="0" err="1" smtClean="0">
                  <a:solidFill>
                    <a:srgbClr val="000000"/>
                  </a:solidFill>
                  <a:latin typeface="Courier New"/>
                </a:rPr>
                <a:t>Write</a:t>
              </a:r>
              <a:r>
                <a:rPr lang="en-US" sz="2000" dirty="0" err="1" smtClean="0">
                  <a:solidFill>
                    <a:srgbClr val="000000"/>
                  </a:solidFill>
                  <a:latin typeface="Courier New"/>
                </a:rPr>
                <a:t>ln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 (</a:t>
              </a:r>
              <a:r>
                <a:rPr lang="ru-RU" sz="2000" dirty="0" smtClean="0">
                  <a:solidFill>
                    <a:srgbClr val="0000FF"/>
                  </a:solidFill>
                  <a:latin typeface="Courier New"/>
                </a:rPr>
                <a:t>1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);</a:t>
              </a:r>
              <a:endParaRPr lang="en-US" sz="2000" dirty="0" smtClean="0">
                <a:solidFill>
                  <a:srgbClr val="000000"/>
                </a:solidFill>
                <a:latin typeface="Courier New"/>
              </a:endParaRPr>
            </a:p>
            <a:p>
              <a:pPr>
                <a:spcBef>
                  <a:spcPts val="0"/>
                </a:spcBef>
                <a:spcAft>
                  <a:spcPts val="600"/>
                </a:spcAft>
              </a:pPr>
              <a:r>
                <a:rPr lang="ru-RU" sz="2000" dirty="0" err="1">
                  <a:solidFill>
                    <a:srgbClr val="000000"/>
                  </a:solidFill>
                  <a:latin typeface="Courier New"/>
                </a:rPr>
                <a:t>Write</a:t>
              </a:r>
              <a:r>
                <a:rPr lang="en-US" sz="2000" dirty="0" err="1">
                  <a:solidFill>
                    <a:srgbClr val="000000"/>
                  </a:solidFill>
                  <a:latin typeface="Courier New"/>
                </a:rPr>
                <a:t>ln</a:t>
              </a:r>
              <a:r>
                <a:rPr lang="ru-RU" sz="2000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(</a:t>
              </a:r>
              <a:r>
                <a:rPr lang="en-US" sz="2000" dirty="0" smtClean="0">
                  <a:solidFill>
                    <a:srgbClr val="0000FF"/>
                  </a:solidFill>
                  <a:latin typeface="Courier New"/>
                </a:rPr>
                <a:t>20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);</a:t>
              </a:r>
              <a:endParaRPr lang="en-US" sz="2000" dirty="0">
                <a:solidFill>
                  <a:srgbClr val="000000"/>
                </a:solidFill>
                <a:latin typeface="Courier New"/>
              </a:endParaRPr>
            </a:p>
            <a:p>
              <a:pPr>
                <a:spcBef>
                  <a:spcPts val="0"/>
                </a:spcBef>
                <a:spcAft>
                  <a:spcPts val="600"/>
                </a:spcAft>
              </a:pPr>
              <a:r>
                <a:rPr lang="ru-RU" sz="2000" dirty="0" err="1">
                  <a:solidFill>
                    <a:srgbClr val="000000"/>
                  </a:solidFill>
                  <a:latin typeface="Courier New"/>
                </a:rPr>
                <a:t>Write</a:t>
              </a:r>
              <a:r>
                <a:rPr lang="en-US" sz="2000" dirty="0" err="1">
                  <a:solidFill>
                    <a:srgbClr val="000000"/>
                  </a:solidFill>
                  <a:latin typeface="Courier New"/>
                </a:rPr>
                <a:t>ln</a:t>
              </a:r>
              <a:r>
                <a:rPr lang="ru-RU" sz="2000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(</a:t>
              </a:r>
              <a:r>
                <a:rPr lang="en-US" sz="2000" dirty="0" smtClean="0">
                  <a:solidFill>
                    <a:srgbClr val="0000FF"/>
                  </a:solidFill>
                  <a:latin typeface="Courier New"/>
                </a:rPr>
                <a:t>300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);</a:t>
              </a:r>
              <a:endParaRPr lang="en-US" sz="2000" dirty="0">
                <a:solidFill>
                  <a:srgbClr val="000000"/>
                </a:solidFill>
                <a:latin typeface="Courier New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05365" y="4812299"/>
              <a:ext cx="2376264" cy="1169551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0"/>
                </a:spcBef>
                <a:spcAft>
                  <a:spcPts val="60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Courier New"/>
                </a:rPr>
                <a:t>1</a:t>
              </a:r>
            </a:p>
            <a:p>
              <a:pPr algn="just">
                <a:spcBef>
                  <a:spcPts val="0"/>
                </a:spcBef>
                <a:spcAft>
                  <a:spcPts val="60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Courier New"/>
                </a:rPr>
                <a:t>20</a:t>
              </a:r>
            </a:p>
            <a:p>
              <a:pPr algn="just">
                <a:spcBef>
                  <a:spcPts val="0"/>
                </a:spcBef>
                <a:spcAft>
                  <a:spcPts val="600"/>
                </a:spcAft>
              </a:pPr>
              <a:r>
                <a:rPr lang="en-US" sz="2000" dirty="0" smtClean="0">
                  <a:solidFill>
                    <a:srgbClr val="000000"/>
                  </a:solidFill>
                  <a:latin typeface="Courier New"/>
                </a:rPr>
                <a:t>300</a:t>
              </a:r>
              <a:endParaRPr lang="en-US" sz="2000" dirty="0">
                <a:solidFill>
                  <a:srgbClr val="3300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49119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6267" y="1156930"/>
            <a:ext cx="8532948" cy="129266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вывода</a:t>
            </a:r>
          </a:p>
          <a:p>
            <a:pPr algn="just"/>
            <a:endParaRPr lang="en-US" b="1" i="1" dirty="0" smtClean="0">
              <a:solidFill>
                <a:srgbClr val="330066"/>
              </a:solidFill>
            </a:endParaRPr>
          </a:p>
          <a:p>
            <a:pPr algn="just"/>
            <a:r>
              <a:rPr lang="ru-RU" b="1" i="1" dirty="0" smtClean="0">
                <a:solidFill>
                  <a:srgbClr val="330066"/>
                </a:solidFill>
              </a:rPr>
              <a:t>Форматный </a:t>
            </a:r>
            <a:r>
              <a:rPr lang="ru-RU" b="1" i="1" dirty="0">
                <a:solidFill>
                  <a:srgbClr val="330066"/>
                </a:solidFill>
              </a:rPr>
              <a:t>вывод </a:t>
            </a:r>
            <a:r>
              <a:rPr lang="ru-RU" dirty="0">
                <a:solidFill>
                  <a:srgbClr val="330066"/>
                </a:solidFill>
              </a:rPr>
              <a:t>позволяет </a:t>
            </a:r>
            <a:r>
              <a:rPr lang="ru-RU" dirty="0" smtClean="0">
                <a:solidFill>
                  <a:srgbClr val="330066"/>
                </a:solidFill>
              </a:rPr>
              <a:t>задать </a:t>
            </a:r>
            <a:r>
              <a:rPr lang="ru-RU" dirty="0">
                <a:solidFill>
                  <a:srgbClr val="330066"/>
                </a:solidFill>
              </a:rPr>
              <a:t>количество позиций на экране, занимаемых выводимой величиной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773" y="3964994"/>
            <a:ext cx="3654406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'm='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m: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467544" y="4761148"/>
            <a:ext cx="3060340" cy="400110"/>
            <a:chOff x="467544" y="4581128"/>
            <a:chExt cx="3060340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467544" y="4581128"/>
              <a:ext cx="3060340" cy="400110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en-US" sz="2000" dirty="0">
                  <a:solidFill>
                    <a:srgbClr val="000000"/>
                  </a:solidFill>
                  <a:latin typeface="Courier New"/>
                </a:rPr>
                <a:t>m= 15.0</a:t>
              </a:r>
              <a:endParaRPr lang="ru-RU" sz="2000" dirty="0">
                <a:solidFill>
                  <a:srgbClr val="330066"/>
                </a:solidFill>
              </a:endParaRPr>
            </a:p>
          </p:txBody>
        </p:sp>
        <p:grpSp>
          <p:nvGrpSpPr>
            <p:cNvPr id="22" name="Группа 21"/>
            <p:cNvGrpSpPr/>
            <p:nvPr/>
          </p:nvGrpSpPr>
          <p:grpSpPr>
            <a:xfrm>
              <a:off x="897761" y="4885606"/>
              <a:ext cx="695846" cy="55562"/>
              <a:chOff x="899592" y="5774653"/>
              <a:chExt cx="695846" cy="55562"/>
            </a:xfrm>
          </p:grpSpPr>
          <p:sp>
            <p:nvSpPr>
              <p:cNvPr id="7" name="Полилиния 6"/>
              <p:cNvSpPr/>
              <p:nvPr/>
            </p:nvSpPr>
            <p:spPr>
              <a:xfrm>
                <a:off x="1511660" y="5776913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1357952" y="5777828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Полилиния 18"/>
              <p:cNvSpPr/>
              <p:nvPr/>
            </p:nvSpPr>
            <p:spPr>
              <a:xfrm>
                <a:off x="1203270" y="5774653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Полилиния 19"/>
              <p:cNvSpPr/>
              <p:nvPr/>
            </p:nvSpPr>
            <p:spPr>
              <a:xfrm>
                <a:off x="1052780" y="5776911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899592" y="5776912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467544" y="5621178"/>
            <a:ext cx="3654406" cy="400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'm='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m:</a:t>
            </a:r>
            <a:r>
              <a:rPr lang="en-US" sz="200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476773" y="6145269"/>
            <a:ext cx="3060340" cy="400110"/>
            <a:chOff x="467544" y="5985284"/>
            <a:chExt cx="3060340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467544" y="5985284"/>
              <a:ext cx="3060340" cy="400110"/>
            </a:xfrm>
            <a:prstGeom prst="rect">
              <a:avLst/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en-US" sz="2000" dirty="0">
                  <a:solidFill>
                    <a:srgbClr val="000000"/>
                  </a:solidFill>
                  <a:latin typeface="Courier New"/>
                </a:rPr>
                <a:t>m= 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n-US" sz="2000" dirty="0" smtClean="0">
                  <a:solidFill>
                    <a:srgbClr val="000000"/>
                  </a:solidFill>
                  <a:latin typeface="Courier New"/>
                </a:rPr>
                <a:t>15</a:t>
              </a:r>
              <a:endParaRPr lang="ru-RU" sz="2000" dirty="0">
                <a:solidFill>
                  <a:srgbClr val="330066"/>
                </a:solidFill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897761" y="6289762"/>
              <a:ext cx="695846" cy="55562"/>
              <a:chOff x="899592" y="5774653"/>
              <a:chExt cx="695846" cy="55562"/>
            </a:xfrm>
          </p:grpSpPr>
          <p:sp>
            <p:nvSpPr>
              <p:cNvPr id="17" name="Полилиния 16"/>
              <p:cNvSpPr/>
              <p:nvPr/>
            </p:nvSpPr>
            <p:spPr>
              <a:xfrm>
                <a:off x="1511660" y="5776913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1357952" y="5777828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олилиния 24"/>
              <p:cNvSpPr/>
              <p:nvPr/>
            </p:nvSpPr>
            <p:spPr>
              <a:xfrm>
                <a:off x="1203270" y="5774653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1052780" y="5776911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олилиния 26"/>
              <p:cNvSpPr/>
              <p:nvPr/>
            </p:nvSpPr>
            <p:spPr>
              <a:xfrm>
                <a:off x="899592" y="5776912"/>
                <a:ext cx="83778" cy="52387"/>
              </a:xfrm>
              <a:custGeom>
                <a:avLst/>
                <a:gdLst>
                  <a:gd name="connsiteX0" fmla="*/ 0 w 104775"/>
                  <a:gd name="connsiteY0" fmla="*/ 0 h 52387"/>
                  <a:gd name="connsiteX1" fmla="*/ 0 w 104775"/>
                  <a:gd name="connsiteY1" fmla="*/ 52387 h 52387"/>
                  <a:gd name="connsiteX2" fmla="*/ 104775 w 104775"/>
                  <a:gd name="connsiteY2" fmla="*/ 52387 h 52387"/>
                  <a:gd name="connsiteX3" fmla="*/ 104775 w 104775"/>
                  <a:gd name="connsiteY3" fmla="*/ 4762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775" h="52387">
                    <a:moveTo>
                      <a:pt x="0" y="0"/>
                    </a:moveTo>
                    <a:lnTo>
                      <a:pt x="0" y="52387"/>
                    </a:lnTo>
                    <a:lnTo>
                      <a:pt x="104775" y="52387"/>
                    </a:lnTo>
                    <a:lnTo>
                      <a:pt x="104775" y="4762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8" name="Прямоугольник 7"/>
          <p:cNvSpPr/>
          <p:nvPr/>
        </p:nvSpPr>
        <p:spPr>
          <a:xfrm>
            <a:off x="453971" y="5229200"/>
            <a:ext cx="8343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ru-RU" i="1" dirty="0">
                <a:solidFill>
                  <a:srgbClr val="330066"/>
                </a:solidFill>
              </a:rPr>
              <a:t>Для целых чисел указывается только общее количество позиций</a:t>
            </a:r>
            <a:r>
              <a:rPr lang="ru-RU" i="1" dirty="0" smtClean="0">
                <a:solidFill>
                  <a:srgbClr val="330066"/>
                </a:solidFill>
              </a:rPr>
              <a:t>:</a:t>
            </a:r>
            <a:endParaRPr lang="ru-RU" i="1" dirty="0">
              <a:solidFill>
                <a:srgbClr val="33006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6773" y="4365104"/>
            <a:ext cx="1813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spcBef>
                <a:spcPts val="600"/>
              </a:spcBef>
            </a:pPr>
            <a:r>
              <a:rPr lang="ru-RU" i="1" dirty="0">
                <a:solidFill>
                  <a:srgbClr val="330066"/>
                </a:solidFill>
              </a:rPr>
              <a:t>В окне вывода: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6773" y="3537012"/>
            <a:ext cx="1339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spcBef>
                <a:spcPts val="1200"/>
              </a:spcBef>
            </a:pPr>
            <a:r>
              <a:rPr lang="ru-RU" i="1" dirty="0">
                <a:solidFill>
                  <a:srgbClr val="330066"/>
                </a:solidFill>
              </a:rPr>
              <a:t>Например: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971" y="2829126"/>
            <a:ext cx="85152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rgbClr val="330066"/>
                </a:solidFill>
              </a:rPr>
              <a:t>Здесь  </a:t>
            </a:r>
            <a:r>
              <a:rPr lang="ru-RU" sz="2000" dirty="0">
                <a:solidFill>
                  <a:srgbClr val="3300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ru-RU" dirty="0">
                <a:solidFill>
                  <a:srgbClr val="330066"/>
                </a:solidFill>
              </a:rPr>
              <a:t> – общее количество позиций, отводимых для </a:t>
            </a:r>
            <a:r>
              <a:rPr lang="ru-RU" dirty="0" smtClean="0">
                <a:solidFill>
                  <a:srgbClr val="330066"/>
                </a:solidFill>
              </a:rPr>
              <a:t>числа;  </a:t>
            </a:r>
            <a:r>
              <a:rPr lang="en-US" dirty="0">
                <a:solidFill>
                  <a:srgbClr val="330066"/>
                </a:solidFill>
              </a:rPr>
              <a:t/>
            </a:r>
            <a:br>
              <a:rPr lang="en-US" dirty="0">
                <a:solidFill>
                  <a:srgbClr val="330066"/>
                </a:solidFill>
              </a:rPr>
            </a:br>
            <a:r>
              <a:rPr lang="ru-RU" sz="2000" dirty="0">
                <a:solidFill>
                  <a:srgbClr val="330066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ru-RU" dirty="0">
                <a:solidFill>
                  <a:srgbClr val="330066"/>
                </a:solidFill>
              </a:rPr>
              <a:t> –  количество позиций в дробной части </a:t>
            </a:r>
            <a:r>
              <a:rPr lang="ru-RU" dirty="0" smtClean="0">
                <a:solidFill>
                  <a:srgbClr val="330066"/>
                </a:solidFill>
              </a:rPr>
              <a:t>числа.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03" y="2425946"/>
            <a:ext cx="3536546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число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&gt;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:</a:t>
            </a:r>
            <a:r>
              <a:rPr lang="ru-RU" sz="2000" dirty="0" err="1" smtClean="0">
                <a:solidFill>
                  <a:srgbClr val="000000"/>
                </a:solidFill>
                <a:latin typeface="Courier New"/>
              </a:rPr>
              <a:t>x:y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74720624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549"/>
            <a:ext cx="8532948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ввода</a:t>
            </a:r>
          </a:p>
          <a:p>
            <a:pPr algn="just"/>
            <a:endParaRPr lang="ru-RU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Для </a:t>
            </a:r>
            <a:r>
              <a:rPr lang="ru-RU" dirty="0">
                <a:solidFill>
                  <a:srgbClr val="330066"/>
                </a:solidFill>
              </a:rPr>
              <a:t>ввода значений переменных с клавиатуры в процессе выполнения программы служит </a:t>
            </a:r>
            <a:r>
              <a:rPr lang="ru-RU" dirty="0" smtClean="0">
                <a:solidFill>
                  <a:srgbClr val="330066"/>
                </a:solidFill>
              </a:rPr>
              <a:t>оператор </a:t>
            </a:r>
            <a:r>
              <a:rPr lang="ru-RU" sz="2400" b="1" dirty="0" err="1" smtClean="0">
                <a:solidFill>
                  <a:srgbClr val="000000"/>
                </a:solidFill>
                <a:latin typeface="Courier New"/>
              </a:rPr>
              <a:t>Read</a:t>
            </a:r>
            <a:r>
              <a:rPr lang="ru-RU" dirty="0" smtClean="0">
                <a:solidFill>
                  <a:srgbClr val="330066"/>
                </a:solidFill>
              </a:rPr>
              <a:t>: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284984"/>
            <a:ext cx="8532948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dirty="0">
                <a:solidFill>
                  <a:srgbClr val="330066"/>
                </a:solidFill>
              </a:rPr>
              <a:t>При выполнении оператора: </a:t>
            </a:r>
          </a:p>
          <a:p>
            <a:pPr marL="285750" lvl="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>
                <a:solidFill>
                  <a:srgbClr val="330066"/>
                </a:solidFill>
              </a:rPr>
              <a:t>компьютер переходит в режим ожидания данных (в окне вывода появляется поле «Вод данных:»); </a:t>
            </a:r>
          </a:p>
          <a:p>
            <a:pPr marL="285750" lvl="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>
                <a:solidFill>
                  <a:srgbClr val="330066"/>
                </a:solidFill>
              </a:rPr>
              <a:t>пользователь вводит данные с клавиатуры через </a:t>
            </a:r>
            <a:r>
              <a:rPr lang="ru-RU" dirty="0" smtClean="0">
                <a:solidFill>
                  <a:srgbClr val="330066"/>
                </a:solidFill>
              </a:rPr>
              <a:t>пробел; </a:t>
            </a:r>
            <a:endParaRPr lang="ru-RU" dirty="0">
              <a:solidFill>
                <a:srgbClr val="330066"/>
              </a:solidFill>
            </a:endParaRPr>
          </a:p>
          <a:p>
            <a:pPr marL="285750" lvl="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>
                <a:solidFill>
                  <a:srgbClr val="330066"/>
                </a:solidFill>
              </a:rPr>
              <a:t>для завершения ввода пользователь нажимает клавишу </a:t>
            </a:r>
            <a:r>
              <a:rPr lang="ru-RU" dirty="0" err="1">
                <a:solidFill>
                  <a:srgbClr val="330066"/>
                </a:solidFill>
              </a:rPr>
              <a:t>Enter</a:t>
            </a:r>
            <a:r>
              <a:rPr lang="ru-RU" dirty="0">
                <a:solidFill>
                  <a:srgbClr val="330066"/>
                </a:solidFill>
              </a:rPr>
              <a:t>; </a:t>
            </a:r>
          </a:p>
          <a:p>
            <a:pPr marL="285750" lvl="0" indent="-2857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dirty="0">
                <a:solidFill>
                  <a:srgbClr val="330066"/>
                </a:solidFill>
              </a:rPr>
              <a:t>введенные значения присваиваются переменным, указанным в списке. </a:t>
            </a:r>
          </a:p>
          <a:p>
            <a:pPr lvl="0" algn="just"/>
            <a:r>
              <a:rPr lang="ru-RU" dirty="0">
                <a:solidFill>
                  <a:srgbClr val="330066"/>
                </a:solidFill>
              </a:rPr>
              <a:t>Типы и порядок следования вводимых значений должны соответствовать списку ввода. </a:t>
            </a:r>
            <a:endParaRPr lang="ru-RU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>
                <a:solidFill>
                  <a:srgbClr val="330066"/>
                </a:solidFill>
              </a:rPr>
              <a:t>После выполнения оператора  </a:t>
            </a: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ru-RU" dirty="0">
                <a:solidFill>
                  <a:srgbClr val="330066"/>
                </a:solidFill>
              </a:rPr>
              <a:t> курсор переходит на новую строку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551837"/>
            <a:ext cx="8532948" cy="46166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Read</a:t>
            </a:r>
            <a:r>
              <a:rPr lang="ru-RU" sz="24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&lt;имя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_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переменной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_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1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&gt;, ... ,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&lt;имя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_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переменной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_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N&gt;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)</a:t>
            </a:r>
            <a:r>
              <a:rPr lang="ru-RU" sz="2400" dirty="0">
                <a:solidFill>
                  <a:srgbClr val="000000"/>
                </a:solidFill>
                <a:latin typeface="Courier New"/>
              </a:rPr>
              <a:t>;</a:t>
            </a:r>
            <a:endParaRPr lang="en-US" sz="2400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8183922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549"/>
            <a:ext cx="8532948" cy="18466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ввода</a:t>
            </a:r>
          </a:p>
          <a:p>
            <a:pPr algn="just"/>
            <a:endParaRPr lang="ru-RU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Желательно </a:t>
            </a:r>
            <a:r>
              <a:rPr lang="ru-RU" dirty="0">
                <a:solidFill>
                  <a:srgbClr val="330066"/>
                </a:solidFill>
              </a:rPr>
              <a:t>перед оператором ввода вывести на экран поясняющий текст </a:t>
            </a:r>
            <a:r>
              <a:rPr lang="ru-RU" dirty="0" smtClean="0">
                <a:solidFill>
                  <a:srgbClr val="330066"/>
                </a:solidFill>
              </a:rPr>
              <a:t>для </a:t>
            </a:r>
            <a:r>
              <a:rPr lang="ru-RU" dirty="0">
                <a:solidFill>
                  <a:srgbClr val="330066"/>
                </a:solidFill>
              </a:rPr>
              <a:t>пользователя.</a:t>
            </a:r>
          </a:p>
          <a:p>
            <a:pPr lvl="0" algn="just"/>
            <a:endParaRPr lang="ru-RU" i="1" dirty="0" smtClean="0">
              <a:solidFill>
                <a:srgbClr val="330066"/>
              </a:solidFill>
            </a:endParaRPr>
          </a:p>
          <a:p>
            <a:pPr lvl="0" algn="just"/>
            <a:r>
              <a:rPr lang="ru-RU" i="1" dirty="0" smtClean="0">
                <a:solidFill>
                  <a:srgbClr val="330066"/>
                </a:solidFill>
              </a:rPr>
              <a:t>Например</a:t>
            </a:r>
            <a:r>
              <a:rPr lang="ru-RU" i="1" dirty="0">
                <a:solidFill>
                  <a:srgbClr val="330066"/>
                </a:solidFill>
              </a:rPr>
              <a:t>: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844" y="3097413"/>
            <a:ext cx="5760640" cy="101566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err="1">
                <a:solidFill>
                  <a:srgbClr val="0000FF"/>
                </a:solidFill>
                <a:latin typeface="Courier New"/>
              </a:rPr>
              <a:t>Введите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 a, b, c: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(a, b, c);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err="1">
                <a:solidFill>
                  <a:srgbClr val="0000FF"/>
                </a:solidFill>
                <a:latin typeface="Courier New"/>
              </a:rPr>
              <a:t>a+b+c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a+b+c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844" y="4473116"/>
            <a:ext cx="4660793" cy="70788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Courier New"/>
              </a:rPr>
              <a:t>Введите a, b, c: 5 7 9</a:t>
            </a:r>
          </a:p>
          <a:p>
            <a:r>
              <a:rPr lang="en-US" sz="2000" dirty="0" err="1">
                <a:latin typeface="Courier New"/>
              </a:rPr>
              <a:t>a+b+c</a:t>
            </a:r>
            <a:r>
              <a:rPr lang="en-US" sz="2000" dirty="0">
                <a:latin typeface="Courier New"/>
              </a:rPr>
              <a:t>=21</a:t>
            </a:r>
            <a:endParaRPr lang="en-US" sz="2000" dirty="0">
              <a:solidFill>
                <a:srgbClr val="33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15345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330066"/>
                </a:solidFill>
              </a:rPr>
              <a:t>В окне вывода: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510057" y="5494839"/>
            <a:ext cx="3024336" cy="816769"/>
            <a:chOff x="4031940" y="4412431"/>
            <a:chExt cx="3024336" cy="816769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031940" y="4797152"/>
              <a:ext cx="792088" cy="43204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31940" y="4421723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a</a:t>
              </a:r>
              <a:endParaRPr lang="ru-RU" sz="2000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12060" y="4787860"/>
              <a:ext cx="792088" cy="441340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12060" y="4412431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b</a:t>
              </a:r>
              <a:endParaRPr lang="ru-RU" sz="2000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264188" y="4797152"/>
              <a:ext cx="792088" cy="432048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64188" y="4421723"/>
              <a:ext cx="79208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/>
                <a:t>c</a:t>
              </a:r>
              <a:endParaRPr lang="ru-RU" sz="20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95536" y="51811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330066"/>
                </a:solidFill>
              </a:rPr>
              <a:t>В </a:t>
            </a:r>
            <a:r>
              <a:rPr lang="ru-RU" i="1" dirty="0" smtClean="0">
                <a:solidFill>
                  <a:srgbClr val="330066"/>
                </a:solidFill>
              </a:rPr>
              <a:t>памяти:</a:t>
            </a:r>
            <a:endParaRPr lang="ru-RU" i="1" dirty="0">
              <a:solidFill>
                <a:srgbClr val="330066"/>
              </a:solidFill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510057" y="4827059"/>
            <a:ext cx="3330370" cy="1466981"/>
            <a:chOff x="510057" y="4827059"/>
            <a:chExt cx="3330370" cy="1466981"/>
          </a:xfrm>
        </p:grpSpPr>
        <p:sp>
          <p:nvSpPr>
            <p:cNvPr id="14" name="TextBox 13"/>
            <p:cNvSpPr txBox="1"/>
            <p:nvPr/>
          </p:nvSpPr>
          <p:spPr>
            <a:xfrm>
              <a:off x="510057" y="5924708"/>
              <a:ext cx="792088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 smtClean="0"/>
                <a:t>5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99814" y="5894949"/>
              <a:ext cx="792088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dirty="0" smtClean="0"/>
                <a:t>7</a:t>
              </a:r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38130" y="5903709"/>
              <a:ext cx="792088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dirty="0" smtClean="0"/>
                <a:t>9</a:t>
              </a:r>
              <a:endParaRPr lang="ru-RU" dirty="0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 flipH="1">
              <a:off x="1079612" y="4827059"/>
              <a:ext cx="2124236" cy="1194229"/>
            </a:xfrm>
            <a:prstGeom prst="straightConnector1">
              <a:avLst/>
            </a:prstGeom>
            <a:ln w="2857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 flipH="1">
              <a:off x="2177734" y="4827059"/>
              <a:ext cx="1356659" cy="1194229"/>
            </a:xfrm>
            <a:prstGeom prst="straightConnector1">
              <a:avLst/>
            </a:prstGeom>
            <a:ln w="2857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H="1">
              <a:off x="3275856" y="4827059"/>
              <a:ext cx="564571" cy="1194229"/>
            </a:xfrm>
            <a:prstGeom prst="straightConnector1">
              <a:avLst/>
            </a:prstGeom>
            <a:ln w="2857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404762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Основные операторы языка </a:t>
            </a:r>
            <a:r>
              <a:rPr lang="ru-RU" sz="3200" dirty="0" err="1" smtClean="0">
                <a:solidFill>
                  <a:srgbClr val="330066"/>
                </a:solidFill>
              </a:rPr>
              <a:t>Pascal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549"/>
            <a:ext cx="8532948" cy="25853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330066"/>
                </a:solidFill>
              </a:rPr>
              <a:t>Оператор </a:t>
            </a:r>
            <a:r>
              <a:rPr lang="ru-RU" sz="2400" b="1" dirty="0" smtClean="0">
                <a:solidFill>
                  <a:srgbClr val="330066"/>
                </a:solidFill>
              </a:rPr>
              <a:t>комментария</a:t>
            </a:r>
            <a:endParaRPr lang="ru-RU" sz="2400" b="1" dirty="0">
              <a:solidFill>
                <a:srgbClr val="330066"/>
              </a:solidFill>
            </a:endParaRPr>
          </a:p>
          <a:p>
            <a:pPr algn="just"/>
            <a:endParaRPr lang="en-US" dirty="0" smtClean="0">
              <a:solidFill>
                <a:srgbClr val="330066"/>
              </a:solidFill>
            </a:endParaRPr>
          </a:p>
          <a:p>
            <a:pPr algn="just"/>
            <a:r>
              <a:rPr lang="ru-RU" dirty="0">
                <a:solidFill>
                  <a:srgbClr val="330066"/>
                </a:solidFill>
              </a:rPr>
              <a:t>Используется для включения в программу любых пояснений, предназначенных человеку. </a:t>
            </a:r>
          </a:p>
          <a:p>
            <a:pPr algn="just"/>
            <a:r>
              <a:rPr lang="ru-RU" dirty="0">
                <a:solidFill>
                  <a:srgbClr val="330066"/>
                </a:solidFill>
              </a:rPr>
              <a:t>Комментариями считается любой текст после символов </a:t>
            </a: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dirty="0">
                <a:solidFill>
                  <a:srgbClr val="330066"/>
                </a:solidFill>
              </a:rPr>
              <a:t> до конца строки, либо любой фрагмент текста, заключенный в фигурные скобки </a:t>
            </a:r>
            <a:r>
              <a:rPr lang="ru-RU" sz="2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ru-RU" sz="2400" b="1" dirty="0" smtClean="0">
                <a:latin typeface="Courier New" pitchFamily="49" charset="0"/>
                <a:cs typeface="Courier New" pitchFamily="49" charset="0"/>
              </a:rPr>
              <a:t>. . .</a:t>
            </a:r>
            <a:r>
              <a:rPr lang="ru-RU" sz="2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ru-RU" dirty="0" smtClean="0">
                <a:solidFill>
                  <a:srgbClr val="330066"/>
                </a:solidFill>
              </a:rPr>
              <a:t>. При </a:t>
            </a:r>
            <a:r>
              <a:rPr lang="ru-RU" dirty="0">
                <a:solidFill>
                  <a:srgbClr val="330066"/>
                </a:solidFill>
              </a:rPr>
              <a:t>выполнении программы комментарии игнорируются. </a:t>
            </a:r>
          </a:p>
          <a:p>
            <a:pPr algn="just"/>
            <a:r>
              <a:rPr lang="ru-RU" i="1" dirty="0" smtClean="0">
                <a:solidFill>
                  <a:srgbClr val="330066"/>
                </a:solidFill>
              </a:rPr>
              <a:t>Например:</a:t>
            </a:r>
            <a:endParaRPr lang="en-US" i="1" dirty="0" smtClean="0">
              <a:solidFill>
                <a:srgbClr val="33006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844" y="3745875"/>
            <a:ext cx="8209616" cy="120032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000"/>
                </a:solidFill>
                <a:latin typeface="Courier New"/>
              </a:rPr>
              <a:t>//при выполнении этот текст игнорируется</a:t>
            </a:r>
          </a:p>
          <a:p>
            <a:r>
              <a:rPr lang="ru-RU" sz="2400" dirty="0">
                <a:solidFill>
                  <a:srgbClr val="008000"/>
                </a:solidFill>
                <a:latin typeface="Courier New"/>
              </a:rPr>
              <a:t>{при выполнении </a:t>
            </a:r>
          </a:p>
          <a:p>
            <a:r>
              <a:rPr lang="ru-RU" sz="2400" dirty="0">
                <a:solidFill>
                  <a:srgbClr val="008000"/>
                </a:solidFill>
                <a:latin typeface="Courier New"/>
              </a:rPr>
              <a:t>этот текст игнорируется}</a:t>
            </a:r>
            <a:endParaRPr lang="en-US" sz="2400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78481652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ru-RU" sz="2000" b="1" dirty="0" smtClean="0">
                <a:solidFill>
                  <a:srgbClr val="330066"/>
                </a:solidFill>
                <a:latin typeface="Arial" charset="0"/>
              </a:rPr>
              <a:t>Трассировка линейной программы</a:t>
            </a:r>
            <a:endParaRPr lang="ru-RU" sz="2000" b="1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9388" y="519398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(трассировку алгоритма) при </a:t>
            </a:r>
            <a:r>
              <a:rPr lang="en-US" i="1">
                <a:solidFill>
                  <a:srgbClr val="330066"/>
                </a:solidFill>
                <a:latin typeface="Arial" charset="0"/>
              </a:rPr>
              <a:t>x=2</a:t>
            </a:r>
            <a:r>
              <a:rPr lang="ru-RU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  <a:endParaRPr lang="ru-RU" sz="2000">
              <a:solidFill>
                <a:srgbClr val="330066"/>
              </a:solidFill>
              <a:latin typeface="Arial" charset="0"/>
            </a:endParaRPr>
          </a:p>
        </p:txBody>
      </p:sp>
      <p:grpSp>
        <p:nvGrpSpPr>
          <p:cNvPr id="98339" name="Group 35"/>
          <p:cNvGrpSpPr>
            <a:grpSpLocks/>
          </p:cNvGrpSpPr>
          <p:nvPr/>
        </p:nvGrpSpPr>
        <p:grpSpPr bwMode="auto">
          <a:xfrm>
            <a:off x="803276" y="1473731"/>
            <a:ext cx="1758950" cy="4924425"/>
            <a:chOff x="411" y="1003"/>
            <a:chExt cx="1108" cy="3102"/>
          </a:xfrm>
        </p:grpSpPr>
        <p:sp>
          <p:nvSpPr>
            <p:cNvPr id="98309" name="AutoShape 5"/>
            <p:cNvSpPr>
              <a:spLocks noChangeArrowheads="1"/>
            </p:cNvSpPr>
            <p:nvPr/>
          </p:nvSpPr>
          <p:spPr bwMode="auto">
            <a:xfrm>
              <a:off x="683" y="1003"/>
              <a:ext cx="605" cy="247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  <a:latin typeface="Arial" charset="0"/>
                </a:rPr>
                <a:t>начало</a:t>
              </a:r>
            </a:p>
          </p:txBody>
        </p:sp>
        <p:sp>
          <p:nvSpPr>
            <p:cNvPr id="98310" name="AutoShape 6"/>
            <p:cNvSpPr>
              <a:spLocks noChangeArrowheads="1"/>
            </p:cNvSpPr>
            <p:nvPr/>
          </p:nvSpPr>
          <p:spPr bwMode="auto">
            <a:xfrm>
              <a:off x="518" y="1414"/>
              <a:ext cx="930" cy="234"/>
            </a:xfrm>
            <a:prstGeom prst="parallelogram">
              <a:avLst>
                <a:gd name="adj" fmla="val 9935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  <a:latin typeface="Arial" charset="0"/>
                </a:rPr>
                <a:t>ввод</a:t>
              </a:r>
              <a:r>
                <a:rPr lang="ru-RU" sz="120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</a:rPr>
                <a:t>x</a:t>
              </a:r>
              <a:endParaRPr lang="ru-RU" sz="1600" i="1">
                <a:solidFill>
                  <a:srgbClr val="000000"/>
                </a:solidFill>
              </a:endParaRPr>
            </a:p>
          </p:txBody>
        </p:sp>
        <p:sp>
          <p:nvSpPr>
            <p:cNvPr id="98311" name="AutoShape 7"/>
            <p:cNvSpPr>
              <a:spLocks noChangeArrowheads="1"/>
            </p:cNvSpPr>
            <p:nvPr/>
          </p:nvSpPr>
          <p:spPr bwMode="auto">
            <a:xfrm>
              <a:off x="661" y="3858"/>
              <a:ext cx="605" cy="247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  <a:latin typeface="Arial" charset="0"/>
                </a:rPr>
                <a:t>конец</a:t>
              </a:r>
            </a:p>
          </p:txBody>
        </p:sp>
        <p:sp>
          <p:nvSpPr>
            <p:cNvPr id="98312" name="Line 8"/>
            <p:cNvSpPr>
              <a:spLocks noChangeShapeType="1"/>
            </p:cNvSpPr>
            <p:nvPr/>
          </p:nvSpPr>
          <p:spPr bwMode="auto">
            <a:xfrm>
              <a:off x="971" y="1250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8313" name="Line 9"/>
            <p:cNvSpPr>
              <a:spLocks noChangeShapeType="1"/>
            </p:cNvSpPr>
            <p:nvPr/>
          </p:nvSpPr>
          <p:spPr bwMode="auto">
            <a:xfrm>
              <a:off x="971" y="164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8314" name="Line 10"/>
            <p:cNvSpPr>
              <a:spLocks noChangeShapeType="1"/>
            </p:cNvSpPr>
            <p:nvPr/>
          </p:nvSpPr>
          <p:spPr bwMode="auto">
            <a:xfrm>
              <a:off x="971" y="205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8315" name="Line 11"/>
            <p:cNvSpPr>
              <a:spLocks noChangeShapeType="1"/>
            </p:cNvSpPr>
            <p:nvPr/>
          </p:nvSpPr>
          <p:spPr bwMode="auto">
            <a:xfrm>
              <a:off x="972" y="2454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8316" name="Line 12"/>
            <p:cNvSpPr>
              <a:spLocks noChangeShapeType="1"/>
            </p:cNvSpPr>
            <p:nvPr/>
          </p:nvSpPr>
          <p:spPr bwMode="auto">
            <a:xfrm>
              <a:off x="966" y="3689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98317" name="Group 13"/>
            <p:cNvGrpSpPr>
              <a:grpSpLocks/>
            </p:cNvGrpSpPr>
            <p:nvPr/>
          </p:nvGrpSpPr>
          <p:grpSpPr bwMode="auto">
            <a:xfrm>
              <a:off x="531" y="1808"/>
              <a:ext cx="877" cy="247"/>
              <a:chOff x="2076" y="1423"/>
              <a:chExt cx="877" cy="247"/>
            </a:xfrm>
          </p:grpSpPr>
          <p:sp>
            <p:nvSpPr>
              <p:cNvPr id="98318" name="Rectangle 14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aphicFrame>
            <p:nvGraphicFramePr>
              <p:cNvPr id="98319" name="Object 15"/>
              <p:cNvGraphicFramePr>
                <a:graphicFrameLocks noChangeAspect="1"/>
              </p:cNvGraphicFramePr>
              <p:nvPr/>
            </p:nvGraphicFramePr>
            <p:xfrm>
              <a:off x="2369" y="1447"/>
              <a:ext cx="319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4" name="Формула" r:id="rId3" imgW="444240" imgH="228600" progId="Equation.3">
                      <p:embed/>
                    </p:oleObj>
                  </mc:Choice>
                  <mc:Fallback>
                    <p:oleObj name="Формула" r:id="rId3" imgW="44424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69" y="1447"/>
                            <a:ext cx="319" cy="1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8320" name="AutoShape 16"/>
            <p:cNvSpPr>
              <a:spLocks noChangeArrowheads="1"/>
            </p:cNvSpPr>
            <p:nvPr/>
          </p:nvSpPr>
          <p:spPr bwMode="auto">
            <a:xfrm>
              <a:off x="411" y="3430"/>
              <a:ext cx="1108" cy="261"/>
            </a:xfrm>
            <a:prstGeom prst="parallelogram">
              <a:avLst>
                <a:gd name="adj" fmla="val 106130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  <a:latin typeface="Arial" charset="0"/>
                </a:rPr>
                <a:t>вывод</a:t>
              </a:r>
              <a:r>
                <a:rPr lang="ru-RU" sz="120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</a:rPr>
                <a:t>z</a:t>
              </a:r>
              <a:endParaRPr lang="ru-RU" sz="1600" i="1">
                <a:solidFill>
                  <a:srgbClr val="000000"/>
                </a:solidFill>
              </a:endParaRPr>
            </a:p>
          </p:txBody>
        </p:sp>
        <p:grpSp>
          <p:nvGrpSpPr>
            <p:cNvPr id="98321" name="Group 17"/>
            <p:cNvGrpSpPr>
              <a:grpSpLocks/>
            </p:cNvGrpSpPr>
            <p:nvPr/>
          </p:nvGrpSpPr>
          <p:grpSpPr bwMode="auto">
            <a:xfrm>
              <a:off x="526" y="2205"/>
              <a:ext cx="877" cy="247"/>
              <a:chOff x="2076" y="1423"/>
              <a:chExt cx="877" cy="247"/>
            </a:xfrm>
          </p:grpSpPr>
          <p:sp>
            <p:nvSpPr>
              <p:cNvPr id="98322" name="Rectangle 18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aphicFrame>
            <p:nvGraphicFramePr>
              <p:cNvPr id="98323" name="Object 19"/>
              <p:cNvGraphicFramePr>
                <a:graphicFrameLocks noChangeAspect="1"/>
              </p:cNvGraphicFramePr>
              <p:nvPr/>
            </p:nvGraphicFramePr>
            <p:xfrm>
              <a:off x="2363" y="1447"/>
              <a:ext cx="331" cy="1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5" name="Формула" r:id="rId5" imgW="457200" imgH="228600" progId="Equation.3">
                      <p:embed/>
                    </p:oleObj>
                  </mc:Choice>
                  <mc:Fallback>
                    <p:oleObj name="Формула" r:id="rId5" imgW="45720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63" y="1447"/>
                            <a:ext cx="331" cy="1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8331" name="Line 27"/>
            <p:cNvSpPr>
              <a:spLocks noChangeShapeType="1"/>
            </p:cNvSpPr>
            <p:nvPr/>
          </p:nvSpPr>
          <p:spPr bwMode="auto">
            <a:xfrm>
              <a:off x="967" y="286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98332" name="Group 28"/>
            <p:cNvGrpSpPr>
              <a:grpSpLocks/>
            </p:cNvGrpSpPr>
            <p:nvPr/>
          </p:nvGrpSpPr>
          <p:grpSpPr bwMode="auto">
            <a:xfrm>
              <a:off x="521" y="2614"/>
              <a:ext cx="877" cy="247"/>
              <a:chOff x="2076" y="1423"/>
              <a:chExt cx="877" cy="247"/>
            </a:xfrm>
          </p:grpSpPr>
          <p:sp>
            <p:nvSpPr>
              <p:cNvPr id="98333" name="Rectangle 29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aphicFrame>
            <p:nvGraphicFramePr>
              <p:cNvPr id="98334" name="Object 30"/>
              <p:cNvGraphicFramePr>
                <a:graphicFrameLocks noChangeAspect="1"/>
              </p:cNvGraphicFramePr>
              <p:nvPr/>
            </p:nvGraphicFramePr>
            <p:xfrm>
              <a:off x="2331" y="1473"/>
              <a:ext cx="394" cy="1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6" name="Формула" r:id="rId7" imgW="545760" imgH="164880" progId="Equation.3">
                      <p:embed/>
                    </p:oleObj>
                  </mc:Choice>
                  <mc:Fallback>
                    <p:oleObj name="Формула" r:id="rId7" imgW="545760" imgH="1648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31" y="1473"/>
                            <a:ext cx="394" cy="1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8335" name="Line 31"/>
            <p:cNvSpPr>
              <a:spLocks noChangeShapeType="1"/>
            </p:cNvSpPr>
            <p:nvPr/>
          </p:nvSpPr>
          <p:spPr bwMode="auto">
            <a:xfrm>
              <a:off x="967" y="327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98336" name="Group 32"/>
            <p:cNvGrpSpPr>
              <a:grpSpLocks/>
            </p:cNvGrpSpPr>
            <p:nvPr/>
          </p:nvGrpSpPr>
          <p:grpSpPr bwMode="auto">
            <a:xfrm>
              <a:off x="521" y="3022"/>
              <a:ext cx="877" cy="247"/>
              <a:chOff x="2076" y="1423"/>
              <a:chExt cx="877" cy="247"/>
            </a:xfrm>
          </p:grpSpPr>
          <p:sp>
            <p:nvSpPr>
              <p:cNvPr id="98337" name="Rectangle 33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aphicFrame>
            <p:nvGraphicFramePr>
              <p:cNvPr id="98338" name="Object 34"/>
              <p:cNvGraphicFramePr>
                <a:graphicFrameLocks noChangeAspect="1"/>
              </p:cNvGraphicFramePr>
              <p:nvPr/>
            </p:nvGraphicFramePr>
            <p:xfrm>
              <a:off x="2313" y="1468"/>
              <a:ext cx="430" cy="14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7" name="Формула" r:id="rId9" imgW="596880" imgH="177480" progId="Equation.3">
                      <p:embed/>
                    </p:oleObj>
                  </mc:Choice>
                  <mc:Fallback>
                    <p:oleObj name="Формула" r:id="rId9" imgW="596880" imgH="177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13" y="1468"/>
                            <a:ext cx="430" cy="14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" name="Прямоугольник 1"/>
          <p:cNvSpPr/>
          <p:nvPr/>
        </p:nvSpPr>
        <p:spPr>
          <a:xfrm>
            <a:off x="4393601" y="1823333"/>
            <a:ext cx="3562949" cy="3477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Lin_pr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s-ES" sz="20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x, y, z: </a:t>
            </a:r>
            <a:r>
              <a:rPr lang="es-E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x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:'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y := x*x;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y := y*y;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x := x*y;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z :=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x+y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'z='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z)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195514" y="1699534"/>
            <a:ext cx="2340482" cy="4452219"/>
            <a:chOff x="2195514" y="1699534"/>
            <a:chExt cx="2340482" cy="4452219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2303748" y="2311931"/>
              <a:ext cx="2232248" cy="1047863"/>
              <a:chOff x="2303748" y="2311931"/>
              <a:chExt cx="2232248" cy="1047863"/>
            </a:xfrm>
          </p:grpSpPr>
          <p:sp>
            <p:nvSpPr>
              <p:cNvPr id="98439" name="AutoShape 135"/>
              <p:cNvSpPr>
                <a:spLocks/>
              </p:cNvSpPr>
              <p:nvPr/>
            </p:nvSpPr>
            <p:spPr bwMode="auto">
              <a:xfrm>
                <a:off x="4372388" y="2856556"/>
                <a:ext cx="163608" cy="503238"/>
              </a:xfrm>
              <a:prstGeom prst="leftBrace">
                <a:avLst>
                  <a:gd name="adj1" fmla="val 38848"/>
                  <a:gd name="adj2" fmla="val 50000"/>
                </a:avLst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Line 87"/>
              <p:cNvSpPr>
                <a:spLocks noChangeShapeType="1"/>
              </p:cNvSpPr>
              <p:nvPr/>
            </p:nvSpPr>
            <p:spPr bwMode="auto">
              <a:xfrm>
                <a:off x="2303748" y="2311931"/>
                <a:ext cx="2068640" cy="796244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3" name="Line 87"/>
            <p:cNvSpPr>
              <a:spLocks noChangeShapeType="1"/>
            </p:cNvSpPr>
            <p:nvPr/>
          </p:nvSpPr>
          <p:spPr bwMode="auto">
            <a:xfrm>
              <a:off x="2436480" y="2935556"/>
              <a:ext cx="2011096" cy="626714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5" name="Line 87"/>
            <p:cNvSpPr>
              <a:spLocks noChangeShapeType="1"/>
            </p:cNvSpPr>
            <p:nvPr/>
          </p:nvSpPr>
          <p:spPr bwMode="auto">
            <a:xfrm>
              <a:off x="2436480" y="3566090"/>
              <a:ext cx="2011096" cy="313357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6" name="Line 87"/>
            <p:cNvSpPr>
              <a:spLocks noChangeShapeType="1"/>
            </p:cNvSpPr>
            <p:nvPr/>
          </p:nvSpPr>
          <p:spPr bwMode="auto">
            <a:xfrm flipV="1">
              <a:off x="2416888" y="4149081"/>
              <a:ext cx="2030688" cy="57074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7" name="Line 87"/>
            <p:cNvSpPr>
              <a:spLocks noChangeShapeType="1"/>
            </p:cNvSpPr>
            <p:nvPr/>
          </p:nvSpPr>
          <p:spPr bwMode="auto">
            <a:xfrm flipV="1">
              <a:off x="2407942" y="4509119"/>
              <a:ext cx="2039634" cy="365829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8" name="Line 87"/>
            <p:cNvSpPr>
              <a:spLocks noChangeShapeType="1"/>
            </p:cNvSpPr>
            <p:nvPr/>
          </p:nvSpPr>
          <p:spPr bwMode="auto">
            <a:xfrm flipV="1">
              <a:off x="2344294" y="4797151"/>
              <a:ext cx="2103282" cy="773827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9" name="Line 87"/>
            <p:cNvSpPr>
              <a:spLocks noChangeShapeType="1"/>
            </p:cNvSpPr>
            <p:nvPr/>
          </p:nvSpPr>
          <p:spPr bwMode="auto">
            <a:xfrm flipV="1">
              <a:off x="2195514" y="5074181"/>
              <a:ext cx="2252062" cy="1077572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50" name="Line 87"/>
            <p:cNvSpPr>
              <a:spLocks noChangeShapeType="1"/>
            </p:cNvSpPr>
            <p:nvPr/>
          </p:nvSpPr>
          <p:spPr bwMode="auto">
            <a:xfrm>
              <a:off x="2269904" y="1699534"/>
              <a:ext cx="2177672" cy="920372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647287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51520" y="656692"/>
            <a:ext cx="759684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330066"/>
                </a:solidFill>
              </a:rPr>
              <a:t>Язык Паскаль был разработан в 1970 г. </a:t>
            </a:r>
            <a:r>
              <a:rPr lang="ru-RU" dirty="0" smtClean="0">
                <a:solidFill>
                  <a:srgbClr val="330066"/>
                </a:solidFill>
              </a:rPr>
              <a:t>швейцарским учёным </a:t>
            </a:r>
            <a:r>
              <a:rPr lang="ru-RU" dirty="0" err="1" smtClean="0">
                <a:solidFill>
                  <a:srgbClr val="330066"/>
                </a:solidFill>
              </a:rPr>
              <a:t>Никлаусом</a:t>
            </a:r>
            <a:r>
              <a:rPr lang="ru-RU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Виртом для обучения студентов программированию как язык, обеспечивающий интуитивно понятный синтаксис. </a:t>
            </a:r>
            <a:r>
              <a:rPr lang="ru-RU" dirty="0" smtClean="0">
                <a:solidFill>
                  <a:srgbClr val="330066"/>
                </a:solidFill>
              </a:rPr>
              <a:t>Он </a:t>
            </a:r>
            <a:r>
              <a:rPr lang="ru-RU" dirty="0">
                <a:solidFill>
                  <a:srgbClr val="330066"/>
                </a:solidFill>
              </a:rPr>
              <a:t>был назван в честь французского математика, физика и философа </a:t>
            </a:r>
            <a:r>
              <a:rPr lang="ru-RU" dirty="0" err="1">
                <a:solidFill>
                  <a:srgbClr val="330066"/>
                </a:solidFill>
              </a:rPr>
              <a:t>Блеза</a:t>
            </a:r>
            <a:r>
              <a:rPr lang="ru-RU" dirty="0">
                <a:solidFill>
                  <a:srgbClr val="330066"/>
                </a:solidFill>
              </a:rPr>
              <a:t> Паскаля. </a:t>
            </a:r>
          </a:p>
        </p:txBody>
      </p:sp>
      <p:sp>
        <p:nvSpPr>
          <p:cNvPr id="8398" name="Rectangle 206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5160" cy="606425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330066"/>
                </a:solidFill>
              </a:rPr>
              <a:t>Язык </a:t>
            </a:r>
            <a:r>
              <a:rPr lang="en-US" sz="3600" dirty="0">
                <a:solidFill>
                  <a:srgbClr val="330066"/>
                </a:solidFill>
              </a:rPr>
              <a:t>Pascal</a:t>
            </a:r>
            <a:endParaRPr lang="ru-RU" sz="360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447764" y="2132856"/>
            <a:ext cx="3914773" cy="2217153"/>
            <a:chOff x="2447764" y="2132856"/>
            <a:chExt cx="3914773" cy="2217153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447764" y="2134020"/>
              <a:ext cx="1385854" cy="2215989"/>
              <a:chOff x="467544" y="2276872"/>
              <a:chExt cx="1385854" cy="2215989"/>
            </a:xfrm>
          </p:grpSpPr>
          <p:pic>
            <p:nvPicPr>
              <p:cNvPr id="14950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7544" y="2276872"/>
                <a:ext cx="1385853" cy="190821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" name="TextBox 1"/>
              <p:cNvSpPr txBox="1"/>
              <p:nvPr/>
            </p:nvSpPr>
            <p:spPr>
              <a:xfrm>
                <a:off x="469682" y="4185084"/>
                <a:ext cx="13837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 err="1" smtClean="0"/>
                  <a:t>Никлаус</a:t>
                </a:r>
                <a:r>
                  <a:rPr lang="ru-RU" sz="1400" dirty="0" smtClean="0"/>
                  <a:t> Вирт</a:t>
                </a:r>
                <a:endParaRPr lang="ru-RU" sz="1400" dirty="0"/>
              </a:p>
            </p:txBody>
          </p:sp>
        </p:grpSp>
        <p:grpSp>
          <p:nvGrpSpPr>
            <p:cNvPr id="8" name="Группа 7"/>
            <p:cNvGrpSpPr/>
            <p:nvPr/>
          </p:nvGrpSpPr>
          <p:grpSpPr>
            <a:xfrm>
              <a:off x="4896036" y="2132856"/>
              <a:ext cx="1466501" cy="2196292"/>
              <a:chOff x="6300192" y="2296569"/>
              <a:chExt cx="1466501" cy="2196292"/>
            </a:xfrm>
          </p:grpSpPr>
          <p:pic>
            <p:nvPicPr>
              <p:cNvPr id="149507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00192" y="2296569"/>
                <a:ext cx="1466501" cy="188851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300192" y="4185084"/>
                <a:ext cx="14665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dirty="0" err="1" smtClean="0"/>
                  <a:t>Блез</a:t>
                </a:r>
                <a:r>
                  <a:rPr lang="ru-RU" sz="1400" dirty="0" smtClean="0"/>
                  <a:t> Паскаль</a:t>
                </a:r>
                <a:endParaRPr lang="ru-RU" sz="1400" dirty="0"/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308489" y="4560977"/>
            <a:ext cx="85286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330066"/>
                </a:solidFill>
              </a:rPr>
              <a:t>В 80-е годы наиболее известной реализацией </a:t>
            </a:r>
            <a:r>
              <a:rPr lang="ru-RU" dirty="0" smtClean="0">
                <a:solidFill>
                  <a:srgbClr val="330066"/>
                </a:solidFill>
              </a:rPr>
              <a:t>стал </a:t>
            </a:r>
            <a:r>
              <a:rPr lang="ru-RU" dirty="0">
                <a:solidFill>
                  <a:srgbClr val="330066"/>
                </a:solidFill>
              </a:rPr>
              <a:t>компилятор </a:t>
            </a:r>
            <a:r>
              <a:rPr lang="ru-RU" dirty="0" err="1">
                <a:solidFill>
                  <a:srgbClr val="330066"/>
                </a:solidFill>
              </a:rPr>
              <a:t>Turbo</a:t>
            </a:r>
            <a:r>
              <a:rPr lang="ru-RU" dirty="0">
                <a:solidFill>
                  <a:srgbClr val="330066"/>
                </a:solidFill>
              </a:rPr>
              <a:t> </a:t>
            </a:r>
            <a:r>
              <a:rPr lang="ru-RU" dirty="0" err="1">
                <a:solidFill>
                  <a:srgbClr val="330066"/>
                </a:solidFill>
              </a:rPr>
              <a:t>Pascal</a:t>
            </a:r>
            <a:r>
              <a:rPr lang="ru-RU" dirty="0">
                <a:solidFill>
                  <a:srgbClr val="330066"/>
                </a:solidFill>
              </a:rPr>
              <a:t> фирмы </a:t>
            </a:r>
            <a:r>
              <a:rPr lang="ru-RU" dirty="0" err="1">
                <a:solidFill>
                  <a:srgbClr val="330066"/>
                </a:solidFill>
              </a:rPr>
              <a:t>Borland</a:t>
            </a:r>
            <a:r>
              <a:rPr lang="ru-RU" dirty="0">
                <a:solidFill>
                  <a:srgbClr val="330066"/>
                </a:solidFill>
              </a:rPr>
              <a:t>, в 90-е ему на смену пришла среда программирования </a:t>
            </a:r>
            <a:r>
              <a:rPr lang="ru-RU" dirty="0" err="1">
                <a:solidFill>
                  <a:srgbClr val="330066"/>
                </a:solidFill>
              </a:rPr>
              <a:t>Delphi</a:t>
            </a:r>
            <a:r>
              <a:rPr lang="ru-RU" dirty="0">
                <a:solidFill>
                  <a:srgbClr val="330066"/>
                </a:solidFill>
              </a:rPr>
              <a:t>, которая стала одной из лучших сред для быстрого создания приложений под </a:t>
            </a:r>
            <a:r>
              <a:rPr lang="ru-RU" dirty="0" err="1">
                <a:solidFill>
                  <a:srgbClr val="330066"/>
                </a:solidFill>
              </a:rPr>
              <a:t>Windows</a:t>
            </a:r>
            <a:r>
              <a:rPr lang="ru-RU" dirty="0">
                <a:solidFill>
                  <a:srgbClr val="330066"/>
                </a:solidFill>
              </a:rPr>
              <a:t>. Наиболее известной свободной реализаций языка Паскаль является </a:t>
            </a:r>
            <a:r>
              <a:rPr lang="ru-RU" dirty="0" err="1">
                <a:solidFill>
                  <a:srgbClr val="330066"/>
                </a:solidFill>
              </a:rPr>
              <a:t>Free</a:t>
            </a:r>
            <a:r>
              <a:rPr lang="ru-RU" dirty="0">
                <a:solidFill>
                  <a:srgbClr val="330066"/>
                </a:solidFill>
              </a:rPr>
              <a:t> </a:t>
            </a:r>
            <a:r>
              <a:rPr lang="ru-RU" dirty="0" err="1">
                <a:solidFill>
                  <a:srgbClr val="330066"/>
                </a:solidFill>
              </a:rPr>
              <a:t>Pascal</a:t>
            </a:r>
            <a:r>
              <a:rPr lang="ru-RU" dirty="0">
                <a:solidFill>
                  <a:srgbClr val="330066"/>
                </a:solidFill>
              </a:rPr>
              <a:t>. На основе </a:t>
            </a:r>
            <a:r>
              <a:rPr lang="ru-RU" dirty="0" err="1">
                <a:solidFill>
                  <a:srgbClr val="330066"/>
                </a:solidFill>
              </a:rPr>
              <a:t>FreePascal</a:t>
            </a:r>
            <a:r>
              <a:rPr lang="ru-RU" dirty="0">
                <a:solidFill>
                  <a:srgbClr val="330066"/>
                </a:solidFill>
              </a:rPr>
              <a:t> создана свободная </a:t>
            </a:r>
            <a:r>
              <a:rPr lang="ru-RU" dirty="0" err="1">
                <a:solidFill>
                  <a:srgbClr val="330066"/>
                </a:solidFill>
              </a:rPr>
              <a:t>мультиплатформенная</a:t>
            </a:r>
            <a:r>
              <a:rPr lang="ru-RU" dirty="0">
                <a:solidFill>
                  <a:srgbClr val="330066"/>
                </a:solidFill>
              </a:rPr>
              <a:t> среда </a:t>
            </a:r>
            <a:r>
              <a:rPr lang="ru-RU" dirty="0" err="1">
                <a:solidFill>
                  <a:srgbClr val="330066"/>
                </a:solidFill>
              </a:rPr>
              <a:t>Lazarus</a:t>
            </a:r>
            <a:r>
              <a:rPr lang="ru-RU" dirty="0">
                <a:solidFill>
                  <a:srgbClr val="330066"/>
                </a:solidFill>
              </a:rPr>
              <a:t>, аналогичная среде </a:t>
            </a:r>
            <a:r>
              <a:rPr lang="ru-RU" dirty="0" err="1">
                <a:solidFill>
                  <a:srgbClr val="330066"/>
                </a:solidFill>
              </a:rPr>
              <a:t>Delphi</a:t>
            </a:r>
            <a:r>
              <a:rPr lang="ru-RU" dirty="0">
                <a:solidFill>
                  <a:srgbClr val="3300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752768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ru-RU" sz="2000" b="1" dirty="0" smtClean="0">
                <a:solidFill>
                  <a:srgbClr val="330066"/>
                </a:solidFill>
                <a:latin typeface="Arial" charset="0"/>
              </a:rPr>
              <a:t>Трассировка линейной программы</a:t>
            </a:r>
            <a:endParaRPr lang="ru-RU" sz="2000" b="1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9388" y="519398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(трассировку алгоритма) при </a:t>
            </a:r>
            <a:r>
              <a:rPr lang="en-US" i="1">
                <a:solidFill>
                  <a:srgbClr val="330066"/>
                </a:solidFill>
                <a:latin typeface="Arial" charset="0"/>
              </a:rPr>
              <a:t>x=2</a:t>
            </a:r>
            <a:r>
              <a:rPr lang="ru-RU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  <a:endParaRPr lang="ru-RU" sz="2000">
              <a:solidFill>
                <a:srgbClr val="330066"/>
              </a:solidFill>
              <a:latin typeface="Arial" charset="0"/>
            </a:endParaRPr>
          </a:p>
        </p:txBody>
      </p:sp>
      <p:graphicFrame>
        <p:nvGraphicFramePr>
          <p:cNvPr id="98413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583713"/>
              </p:ext>
            </p:extLst>
          </p:nvPr>
        </p:nvGraphicFramePr>
        <p:xfrm>
          <a:off x="5184068" y="1520788"/>
          <a:ext cx="2593032" cy="2975598"/>
        </p:xfrm>
        <a:graphic>
          <a:graphicData uri="http://schemas.openxmlformats.org/drawingml/2006/table">
            <a:tbl>
              <a:tblPr/>
              <a:tblGrid>
                <a:gridCol w="867229"/>
                <a:gridCol w="863767"/>
                <a:gridCol w="862036"/>
              </a:tblGrid>
              <a:tr h="40537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00C8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2B00C8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00C8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2B00C8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B00C8"/>
                          </a:solidFill>
                          <a:effectLst/>
                          <a:latin typeface="Arial" charset="0"/>
                        </a:rPr>
                        <a:t>z</a:t>
                      </a:r>
                      <a:endParaRPr kumimoji="0" lang="ru-RU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2B00C8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53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3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3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3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8438" name="Picture 134" descr="Рисунок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191919"/>
            <a:ext cx="1895475" cy="101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439" name="AutoShape 135"/>
          <p:cNvSpPr>
            <a:spLocks/>
          </p:cNvSpPr>
          <p:nvPr/>
        </p:nvSpPr>
        <p:spPr bwMode="auto">
          <a:xfrm>
            <a:off x="989956" y="2997200"/>
            <a:ext cx="107950" cy="503238"/>
          </a:xfrm>
          <a:prstGeom prst="leftBrace">
            <a:avLst>
              <a:gd name="adj1" fmla="val 38848"/>
              <a:gd name="adj2" fmla="val 50000"/>
            </a:avLst>
          </a:prstGeom>
          <a:noFill/>
          <a:ln w="127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8442" name="Rectangle 138"/>
          <p:cNvSpPr>
            <a:spLocks noChangeArrowheads="1"/>
          </p:cNvSpPr>
          <p:nvPr/>
        </p:nvSpPr>
        <p:spPr bwMode="auto">
          <a:xfrm>
            <a:off x="720080" y="5841206"/>
            <a:ext cx="647700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8443" name="Rectangle 139"/>
          <p:cNvSpPr>
            <a:spLocks noChangeArrowheads="1"/>
          </p:cNvSpPr>
          <p:nvPr/>
        </p:nvSpPr>
        <p:spPr bwMode="auto">
          <a:xfrm>
            <a:off x="720080" y="5588794"/>
            <a:ext cx="140335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8444" name="Rectangle 140"/>
          <p:cNvSpPr>
            <a:spLocks noChangeArrowheads="1"/>
          </p:cNvSpPr>
          <p:nvPr/>
        </p:nvSpPr>
        <p:spPr bwMode="auto">
          <a:xfrm>
            <a:off x="2123430" y="5588794"/>
            <a:ext cx="252413" cy="2524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505912"/>
            <a:ext cx="3562949" cy="3477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Lin_pr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s-ES" sz="20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x, y, z: </a:t>
            </a:r>
            <a:r>
              <a:rPr lang="es-E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x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:'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y := x*x;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y := y*y;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x := x*y;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z :=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x+y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'z='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z)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51" name="Text Box 111"/>
          <p:cNvSpPr txBox="1">
            <a:spLocks noChangeArrowheads="1"/>
          </p:cNvSpPr>
          <p:nvPr/>
        </p:nvSpPr>
        <p:spPr bwMode="auto">
          <a:xfrm>
            <a:off x="5362810" y="2526805"/>
            <a:ext cx="541338" cy="2841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-</a:t>
            </a:r>
          </a:p>
        </p:txBody>
      </p:sp>
      <p:sp>
        <p:nvSpPr>
          <p:cNvPr id="53" name="Text Box 111"/>
          <p:cNvSpPr txBox="1">
            <a:spLocks noChangeArrowheads="1"/>
          </p:cNvSpPr>
          <p:nvPr/>
        </p:nvSpPr>
        <p:spPr bwMode="auto">
          <a:xfrm>
            <a:off x="6245901" y="2928902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4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4" name="Text Box 111"/>
          <p:cNvSpPr txBox="1">
            <a:spLocks noChangeArrowheads="1"/>
          </p:cNvSpPr>
          <p:nvPr/>
        </p:nvSpPr>
        <p:spPr bwMode="auto">
          <a:xfrm>
            <a:off x="5362810" y="2519679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2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5" name="Text Box 111"/>
          <p:cNvSpPr txBox="1">
            <a:spLocks noChangeArrowheads="1"/>
          </p:cNvSpPr>
          <p:nvPr/>
        </p:nvSpPr>
        <p:spPr bwMode="auto">
          <a:xfrm>
            <a:off x="6192180" y="3341515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16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6" name="Text Box 111"/>
          <p:cNvSpPr txBox="1">
            <a:spLocks noChangeArrowheads="1"/>
          </p:cNvSpPr>
          <p:nvPr/>
        </p:nvSpPr>
        <p:spPr bwMode="auto">
          <a:xfrm>
            <a:off x="5362810" y="3733689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32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7" name="Text Box 111"/>
          <p:cNvSpPr txBox="1">
            <a:spLocks noChangeArrowheads="1"/>
          </p:cNvSpPr>
          <p:nvPr/>
        </p:nvSpPr>
        <p:spPr bwMode="auto">
          <a:xfrm>
            <a:off x="7076195" y="4143729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48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02709" y="4669501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Щелчок – шаг программы</a:t>
            </a:r>
            <a:endParaRPr kumimoji="0" lang="ru-RU" sz="1400" b="0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547333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5" dur="indefinite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42" grpId="0" animBg="1"/>
      <p:bldP spid="98443" grpId="0" animBg="1"/>
      <p:bldP spid="98444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516" y="1335536"/>
            <a:ext cx="8784976" cy="378565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Okrug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Const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pi=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3.1415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число пи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r,c,s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'Вычисление длины окружности и площади круга'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write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радиус: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(r);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c:=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*pi*r;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{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длина окружности}</a:t>
            </a:r>
          </a:p>
          <a:p>
            <a:r>
              <a:rPr lang="en-US" sz="2000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s:=pi*r*r;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{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площадь круга}</a:t>
            </a:r>
          </a:p>
          <a:p>
            <a:r>
              <a:rPr lang="en-US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'c='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c: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8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's='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8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5516" y="555402"/>
            <a:ext cx="7741034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 dirty="0">
                <a:solidFill>
                  <a:schemeClr val="tx2"/>
                </a:solidFill>
                <a:latin typeface="Arial" charset="0"/>
              </a:rPr>
              <a:t>Составить программу для вычисления длины окружности и площади круга по заданному радиусу.</a:t>
            </a:r>
            <a:endParaRPr lang="ru-RU" sz="20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149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5265204"/>
            <a:ext cx="5223968" cy="140415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5900" y="116632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1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56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60432" y="539388"/>
            <a:ext cx="7795944" cy="36933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 dirty="0">
                <a:solidFill>
                  <a:schemeClr val="tx2"/>
                </a:solidFill>
                <a:latin typeface="Arial" charset="0"/>
              </a:rPr>
              <a:t>Составить программу, меняющую местами значения двух </a:t>
            </a:r>
            <a:r>
              <a:rPr lang="ru-RU" sz="1800" dirty="0" smtClean="0">
                <a:solidFill>
                  <a:schemeClr val="tx2"/>
                </a:solidFill>
                <a:latin typeface="Arial" charset="0"/>
              </a:rPr>
              <a:t>переменных</a:t>
            </a:r>
            <a:endParaRPr lang="ru-RU" sz="18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232755"/>
            <a:ext cx="6195744" cy="317009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Obmen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sz="20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a, b, t: </a:t>
            </a:r>
            <a:r>
              <a:rPr lang="sv-SE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a, b: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(a, b);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t:=a;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временная переменная</a:t>
            </a:r>
          </a:p>
          <a:p>
            <a:r>
              <a:rPr lang="en-US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a:=b;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b:=t;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'a='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a,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  b='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b)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617132"/>
            <a:ext cx="3760787" cy="119538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15900" y="116632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2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0356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05976" y="512676"/>
            <a:ext cx="7750400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 dirty="0">
                <a:solidFill>
                  <a:schemeClr val="tx2"/>
                </a:solidFill>
                <a:latin typeface="Arial" charset="0"/>
              </a:rPr>
              <a:t>Составить программу, </a:t>
            </a:r>
            <a:r>
              <a:rPr lang="ru-RU" dirty="0" smtClean="0">
                <a:solidFill>
                  <a:schemeClr val="tx2"/>
                </a:solidFill>
              </a:rPr>
              <a:t>вычисляющую сумму </a:t>
            </a:r>
            <a:r>
              <a:rPr lang="ru-RU" dirty="0">
                <a:solidFill>
                  <a:schemeClr val="tx2"/>
                </a:solidFill>
              </a:rPr>
              <a:t>цифр </a:t>
            </a:r>
            <a:r>
              <a:rPr lang="ru-RU" dirty="0" smtClean="0">
                <a:solidFill>
                  <a:schemeClr val="tx2"/>
                </a:solidFill>
              </a:rPr>
              <a:t>введенного с клавиатуры целого </a:t>
            </a:r>
            <a:r>
              <a:rPr lang="ru-RU" dirty="0">
                <a:solidFill>
                  <a:schemeClr val="tx2"/>
                </a:solidFill>
              </a:rPr>
              <a:t>трёхзначного числа</a:t>
            </a:r>
            <a:endParaRPr lang="ru-RU" sz="18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976" y="1304764"/>
            <a:ext cx="7704856" cy="4093428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{Трёхзначное число x = a•100 + b•10 + c, 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 где а, b, с - цифры этого числа}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Summa3;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x, a, b, c, s: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трехзначное число: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          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ввод числа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a:=x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div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100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//выделяем 1 цифру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b:=x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mod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100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div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10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//выделяем 2 цифру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c:=x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mod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10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       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//выделяем 3 цифру</a:t>
            </a:r>
          </a:p>
          <a:p>
            <a:r>
              <a:rPr lang="en-US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s:=a+b+c ;           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сумма цифр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'Сумма его цифр равна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s)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39" y="5555739"/>
            <a:ext cx="4441269" cy="1133215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15900" y="116632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3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7539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88200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71720" y="663904"/>
            <a:ext cx="759684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PascalABC.NET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— это: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язык </a:t>
            </a:r>
            <a:r>
              <a:rPr lang="ru-RU" dirty="0">
                <a:solidFill>
                  <a:schemeClr val="tx2"/>
                </a:solidFill>
              </a:rPr>
              <a:t>программирования </a:t>
            </a:r>
            <a:r>
              <a:rPr lang="ru-RU" dirty="0" err="1">
                <a:solidFill>
                  <a:schemeClr val="tx2"/>
                </a:solidFill>
              </a:rPr>
              <a:t>Pascal</a:t>
            </a:r>
            <a:r>
              <a:rPr lang="ru-RU" dirty="0">
                <a:solidFill>
                  <a:schemeClr val="tx2"/>
                </a:solidFill>
              </a:rPr>
              <a:t> нового поколения, сочетающий простоту классического языка </a:t>
            </a:r>
            <a:r>
              <a:rPr lang="ru-RU" dirty="0" smtClean="0">
                <a:solidFill>
                  <a:schemeClr val="tx2"/>
                </a:solidFill>
              </a:rPr>
              <a:t>Паскаль </a:t>
            </a:r>
            <a:r>
              <a:rPr lang="ru-RU" dirty="0">
                <a:solidFill>
                  <a:schemeClr val="tx2"/>
                </a:solidFill>
              </a:rPr>
              <a:t>и огромные возможности платформы .</a:t>
            </a:r>
            <a:r>
              <a:rPr lang="ru-RU" dirty="0" smtClean="0">
                <a:solidFill>
                  <a:schemeClr val="tx2"/>
                </a:solidFill>
              </a:rPr>
              <a:t>NET;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</a:rPr>
              <a:t>бесплатная</a:t>
            </a:r>
            <a:r>
              <a:rPr lang="ru-RU" dirty="0">
                <a:solidFill>
                  <a:schemeClr val="tx2"/>
                </a:solidFill>
              </a:rPr>
              <a:t>, простая и мощная среда разработки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8398" name="Rectangle 206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19156" cy="606425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330066"/>
                </a:solidFill>
              </a:rPr>
              <a:t>PascalABC.NET</a:t>
            </a:r>
            <a:endParaRPr lang="ru-RU" sz="36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426030" y="2141232"/>
            <a:ext cx="7502454" cy="4159899"/>
            <a:chOff x="1426030" y="2141232"/>
            <a:chExt cx="7502454" cy="4159899"/>
          </a:xfrm>
        </p:grpSpPr>
        <p:pic>
          <p:nvPicPr>
            <p:cNvPr id="15053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6030" y="2448703"/>
              <a:ext cx="5998298" cy="38524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Прямоугольная выноска 1"/>
            <p:cNvSpPr/>
            <p:nvPr/>
          </p:nvSpPr>
          <p:spPr>
            <a:xfrm>
              <a:off x="7596336" y="3176972"/>
              <a:ext cx="1332148" cy="684076"/>
            </a:xfrm>
            <a:prstGeom prst="wedgeRectCallout">
              <a:avLst>
                <a:gd name="adj1" fmla="val -104988"/>
                <a:gd name="adj2" fmla="val 107630"/>
              </a:avLst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окно редактора</a:t>
              </a:r>
              <a:endParaRPr lang="ru-RU" dirty="0"/>
            </a:p>
          </p:txBody>
        </p:sp>
        <p:sp>
          <p:nvSpPr>
            <p:cNvPr id="6" name="Прямоугольная выноска 5"/>
            <p:cNvSpPr/>
            <p:nvPr/>
          </p:nvSpPr>
          <p:spPr>
            <a:xfrm>
              <a:off x="7596336" y="4485227"/>
              <a:ext cx="1332148" cy="684076"/>
            </a:xfrm>
            <a:prstGeom prst="wedgeRectCallout">
              <a:avLst>
                <a:gd name="adj1" fmla="val -104988"/>
                <a:gd name="adj2" fmla="val 107630"/>
              </a:avLst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окно вывода</a:t>
              </a:r>
              <a:endParaRPr lang="ru-RU" dirty="0"/>
            </a:p>
          </p:txBody>
        </p:sp>
        <p:sp>
          <p:nvSpPr>
            <p:cNvPr id="7" name="Прямоугольная выноска 6"/>
            <p:cNvSpPr/>
            <p:nvPr/>
          </p:nvSpPr>
          <p:spPr>
            <a:xfrm>
              <a:off x="4644008" y="2141232"/>
              <a:ext cx="2484276" cy="288032"/>
            </a:xfrm>
            <a:prstGeom prst="wedgeRectCallout">
              <a:avLst>
                <a:gd name="adj1" fmla="val -78150"/>
                <a:gd name="adj2" fmla="val 235208"/>
              </a:avLst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з</a:t>
              </a:r>
              <a:r>
                <a:rPr lang="ru-RU" dirty="0" smtClean="0"/>
                <a:t>апуск программы</a:t>
              </a:r>
              <a:endParaRPr lang="ru-RU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275856" y="6381328"/>
            <a:ext cx="234026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CC"/>
                </a:solidFill>
                <a:hlinkClick r:id="rId3"/>
              </a:rPr>
              <a:t>http://pascalabc.net</a:t>
            </a:r>
            <a:r>
              <a:rPr lang="en-US" dirty="0" smtClean="0">
                <a:solidFill>
                  <a:srgbClr val="0000CC"/>
                </a:solidFill>
                <a:hlinkClick r:id="rId3"/>
              </a:rPr>
              <a:t>/</a:t>
            </a:r>
            <a:endParaRPr lang="ru-RU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9361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86" name="Rectangle 422"/>
          <p:cNvSpPr>
            <a:spLocks noGrp="1" noChangeArrowheads="1"/>
          </p:cNvSpPr>
          <p:nvPr>
            <p:ph type="title"/>
          </p:nvPr>
        </p:nvSpPr>
        <p:spPr>
          <a:xfrm>
            <a:off x="142875" y="116632"/>
            <a:ext cx="7812088" cy="1188132"/>
          </a:xfrm>
        </p:spPr>
        <p:txBody>
          <a:bodyPr/>
          <a:lstStyle/>
          <a:p>
            <a:pPr algn="ctr"/>
            <a:r>
              <a:rPr lang="ru-RU" sz="3200" dirty="0"/>
              <a:t>Общие сведения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о </a:t>
            </a:r>
            <a:r>
              <a:rPr lang="ru-RU" sz="3200" dirty="0"/>
              <a:t>языке программирования </a:t>
            </a:r>
            <a:r>
              <a:rPr lang="en-US" sz="3200" dirty="0"/>
              <a:t>Pascal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620664"/>
            <a:ext cx="878497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dirty="0">
                <a:solidFill>
                  <a:schemeClr val="tx2"/>
                </a:solidFill>
              </a:rPr>
              <a:t>Алфавит </a:t>
            </a:r>
            <a:r>
              <a:rPr lang="ru-RU" dirty="0">
                <a:solidFill>
                  <a:schemeClr val="tx2"/>
                </a:solidFill>
              </a:rPr>
              <a:t>языка </a:t>
            </a:r>
            <a:r>
              <a:rPr lang="en-US" dirty="0" smtClean="0">
                <a:solidFill>
                  <a:schemeClr val="tx2"/>
                </a:solidFill>
              </a:rPr>
              <a:t>Pascal </a:t>
            </a:r>
            <a:r>
              <a:rPr lang="ru-RU" dirty="0" smtClean="0">
                <a:solidFill>
                  <a:schemeClr val="tx2"/>
                </a:solidFill>
              </a:rPr>
              <a:t>состоит </a:t>
            </a:r>
            <a:r>
              <a:rPr lang="ru-RU" dirty="0">
                <a:solidFill>
                  <a:schemeClr val="tx2"/>
                </a:solidFill>
              </a:rPr>
              <a:t>из букв латинского алфавита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(</a:t>
            </a:r>
            <a:r>
              <a:rPr lang="ru-RU" i="1" dirty="0">
                <a:solidFill>
                  <a:schemeClr val="tx2"/>
                </a:solidFill>
              </a:rPr>
              <a:t>не различаются заглавные и строчные буквы</a:t>
            </a:r>
            <a:r>
              <a:rPr lang="ru-RU" dirty="0">
                <a:solidFill>
                  <a:schemeClr val="tx2"/>
                </a:solidFill>
              </a:rPr>
              <a:t>), цифр и специальных </a:t>
            </a:r>
            <a:r>
              <a:rPr lang="ru-RU" dirty="0" smtClean="0">
                <a:solidFill>
                  <a:schemeClr val="tx2"/>
                </a:solidFill>
              </a:rPr>
              <a:t>знаков (знаков препинания, арифметических и других).</a:t>
            </a:r>
          </a:p>
          <a:p>
            <a:pPr>
              <a:spcAft>
                <a:spcPts val="1200"/>
              </a:spcAft>
            </a:pPr>
            <a:r>
              <a:rPr lang="ru-RU" b="1" dirty="0" smtClean="0">
                <a:solidFill>
                  <a:schemeClr val="tx2"/>
                </a:solidFill>
              </a:rPr>
              <a:t>Величины</a:t>
            </a:r>
            <a:r>
              <a:rPr lang="ru-RU" dirty="0" smtClean="0">
                <a:solidFill>
                  <a:schemeClr val="tx2"/>
                </a:solidFill>
              </a:rPr>
              <a:t> – константы и переменные.</a:t>
            </a:r>
          </a:p>
          <a:p>
            <a:pPr>
              <a:spcAft>
                <a:spcPts val="1200"/>
              </a:spcAft>
            </a:pPr>
            <a:r>
              <a:rPr lang="ru-RU" b="1" dirty="0">
                <a:solidFill>
                  <a:schemeClr val="tx2"/>
                </a:solidFill>
              </a:rPr>
              <a:t>Константы</a:t>
            </a:r>
            <a:r>
              <a:rPr lang="ru-RU" dirty="0">
                <a:solidFill>
                  <a:schemeClr val="tx2"/>
                </a:solidFill>
              </a:rPr>
              <a:t> – величины, не изменяющие своего значения при выполнении программы.</a:t>
            </a:r>
          </a:p>
          <a:p>
            <a:pPr>
              <a:spcAft>
                <a:spcPts val="1200"/>
              </a:spcAft>
            </a:pPr>
            <a:r>
              <a:rPr lang="ru-RU" b="1" dirty="0">
                <a:solidFill>
                  <a:schemeClr val="tx2"/>
                </a:solidFill>
              </a:rPr>
              <a:t>Числовые </a:t>
            </a:r>
            <a:r>
              <a:rPr lang="ru-RU" dirty="0">
                <a:solidFill>
                  <a:schemeClr val="tx2"/>
                </a:solidFill>
              </a:rPr>
              <a:t>константы могут записываться в </a:t>
            </a:r>
            <a:r>
              <a:rPr lang="ru-RU" b="1" i="1" dirty="0">
                <a:solidFill>
                  <a:schemeClr val="tx2"/>
                </a:solidFill>
              </a:rPr>
              <a:t>обычной форме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(3.14; </a:t>
            </a:r>
            <a:r>
              <a:rPr lang="ru-RU" dirty="0" smtClean="0">
                <a:solidFill>
                  <a:srgbClr val="0000CC"/>
                </a:solidFill>
              </a:rPr>
              <a:t> -0.5)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или </a:t>
            </a:r>
            <a:r>
              <a:rPr lang="ru-RU" dirty="0">
                <a:solidFill>
                  <a:schemeClr val="tx2"/>
                </a:solidFill>
              </a:rPr>
              <a:t>в </a:t>
            </a:r>
            <a:r>
              <a:rPr lang="ru-RU" b="1" i="1" dirty="0">
                <a:solidFill>
                  <a:schemeClr val="tx2"/>
                </a:solidFill>
              </a:rPr>
              <a:t>форме с плавающей </a:t>
            </a:r>
            <a:r>
              <a:rPr lang="ru-RU" b="1" i="1" dirty="0" smtClean="0">
                <a:solidFill>
                  <a:schemeClr val="tx2"/>
                </a:solidFill>
              </a:rPr>
              <a:t>точкой</a:t>
            </a:r>
            <a:r>
              <a:rPr lang="en-US" b="1" i="1" dirty="0" smtClean="0">
                <a:solidFill>
                  <a:schemeClr val="tx2"/>
                </a:solidFill>
              </a:rPr>
              <a:t> </a:t>
            </a:r>
            <a:r>
              <a:rPr lang="ru-RU" b="1" i="1" dirty="0" smtClean="0">
                <a:solidFill>
                  <a:schemeClr val="tx2"/>
                </a:solidFill>
              </a:rPr>
              <a:t>(экспоненциальной форме</a:t>
            </a:r>
            <a:r>
              <a:rPr lang="en-US" b="1" i="1" dirty="0" smtClean="0">
                <a:solidFill>
                  <a:schemeClr val="tx2"/>
                </a:solidFill>
              </a:rPr>
              <a:t>)</a:t>
            </a:r>
            <a:br>
              <a:rPr lang="en-US" b="1" i="1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(</a:t>
            </a:r>
            <a:r>
              <a:rPr lang="ru-RU" dirty="0">
                <a:solidFill>
                  <a:srgbClr val="0000CC"/>
                </a:solidFill>
              </a:rPr>
              <a:t>1.23E+8 = 1,23х10</a:t>
            </a:r>
            <a:r>
              <a:rPr lang="ru-RU" sz="2000" baseline="30000" dirty="0">
                <a:solidFill>
                  <a:srgbClr val="0000CC"/>
                </a:solidFill>
              </a:rPr>
              <a:t>8</a:t>
            </a:r>
            <a:r>
              <a:rPr lang="ru-RU" dirty="0">
                <a:solidFill>
                  <a:srgbClr val="0000CC"/>
                </a:solidFill>
              </a:rPr>
              <a:t> = 123000000;  </a:t>
            </a:r>
            <a:r>
              <a:rPr lang="ru-RU" dirty="0" smtClean="0">
                <a:solidFill>
                  <a:srgbClr val="0000CC"/>
                </a:solidFill>
              </a:rPr>
              <a:t> 4.5E-4 </a:t>
            </a:r>
            <a:r>
              <a:rPr lang="ru-RU" dirty="0">
                <a:solidFill>
                  <a:srgbClr val="0000CC"/>
                </a:solidFill>
              </a:rPr>
              <a:t>= 4,5х10</a:t>
            </a:r>
            <a:r>
              <a:rPr lang="ru-RU" sz="2000" baseline="30000" dirty="0">
                <a:solidFill>
                  <a:srgbClr val="0000CC"/>
                </a:solidFill>
              </a:rPr>
              <a:t>-4</a:t>
            </a:r>
            <a:r>
              <a:rPr lang="ru-RU" dirty="0">
                <a:solidFill>
                  <a:srgbClr val="0000CC"/>
                </a:solidFill>
              </a:rPr>
              <a:t> = 0,00045)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b="1" dirty="0" smtClean="0">
                <a:solidFill>
                  <a:schemeClr val="tx2"/>
                </a:solidFill>
              </a:rPr>
              <a:t>Символьная</a:t>
            </a:r>
            <a:r>
              <a:rPr lang="ru-RU" dirty="0" smtClean="0">
                <a:solidFill>
                  <a:schemeClr val="tx2"/>
                </a:solidFill>
              </a:rPr>
              <a:t> константа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r>
              <a:rPr lang="ru-RU" dirty="0" smtClean="0">
                <a:solidFill>
                  <a:schemeClr val="tx2"/>
                </a:solidFill>
              </a:rPr>
              <a:t>один символ, заключенный в </a:t>
            </a:r>
            <a:r>
              <a:rPr lang="ru-RU" dirty="0">
                <a:solidFill>
                  <a:schemeClr val="tx2"/>
                </a:solidFill>
              </a:rPr>
              <a:t>апострофы </a:t>
            </a:r>
            <a:r>
              <a:rPr lang="ru-RU" dirty="0" smtClean="0">
                <a:solidFill>
                  <a:srgbClr val="0000CC"/>
                </a:solidFill>
              </a:rPr>
              <a:t>('</a:t>
            </a:r>
            <a:r>
              <a:rPr lang="en-US" dirty="0" smtClean="0">
                <a:solidFill>
                  <a:srgbClr val="0000CC"/>
                </a:solidFill>
              </a:rPr>
              <a:t>a</a:t>
            </a:r>
            <a:r>
              <a:rPr lang="ru-RU" dirty="0" smtClean="0">
                <a:solidFill>
                  <a:srgbClr val="0000CC"/>
                </a:solidFill>
              </a:rPr>
              <a:t>'</a:t>
            </a:r>
            <a:r>
              <a:rPr lang="en-US" dirty="0" smtClean="0">
                <a:solidFill>
                  <a:srgbClr val="0000CC"/>
                </a:solidFill>
              </a:rPr>
              <a:t>; </a:t>
            </a:r>
            <a:r>
              <a:rPr lang="ru-RU" dirty="0" smtClean="0">
                <a:solidFill>
                  <a:srgbClr val="0000CC"/>
                </a:solidFill>
              </a:rPr>
              <a:t> '</a:t>
            </a:r>
            <a:r>
              <a:rPr lang="en-US" dirty="0" smtClean="0">
                <a:solidFill>
                  <a:srgbClr val="0000CC"/>
                </a:solidFill>
              </a:rPr>
              <a:t>b</a:t>
            </a:r>
            <a:r>
              <a:rPr lang="ru-RU" dirty="0" smtClean="0">
                <a:solidFill>
                  <a:srgbClr val="0000CC"/>
                </a:solidFill>
              </a:rPr>
              <a:t>'</a:t>
            </a:r>
            <a:r>
              <a:rPr lang="en-US" dirty="0" smtClean="0">
                <a:solidFill>
                  <a:srgbClr val="0000CC"/>
                </a:solidFill>
              </a:rPr>
              <a:t>;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'</a:t>
            </a:r>
            <a:r>
              <a:rPr lang="en-US" dirty="0" smtClean="0">
                <a:solidFill>
                  <a:srgbClr val="0000CC"/>
                </a:solidFill>
              </a:rPr>
              <a:t>=</a:t>
            </a:r>
            <a:r>
              <a:rPr lang="ru-RU" dirty="0" smtClean="0">
                <a:solidFill>
                  <a:srgbClr val="0000CC"/>
                </a:solidFill>
              </a:rPr>
              <a:t>'</a:t>
            </a:r>
            <a:r>
              <a:rPr lang="en-US" dirty="0" smtClean="0">
                <a:solidFill>
                  <a:srgbClr val="0000CC"/>
                </a:solidFill>
              </a:rPr>
              <a:t>)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b="1" dirty="0" smtClean="0">
                <a:solidFill>
                  <a:schemeClr val="tx2"/>
                </a:solidFill>
              </a:rPr>
              <a:t>Строковая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константа – последовательность символов, заключенная в </a:t>
            </a:r>
            <a:r>
              <a:rPr lang="ru-RU" dirty="0" smtClean="0">
                <a:solidFill>
                  <a:schemeClr val="tx2"/>
                </a:solidFill>
              </a:rPr>
              <a:t>апострофы </a:t>
            </a:r>
            <a:r>
              <a:rPr lang="ru-RU" dirty="0" smtClean="0">
                <a:solidFill>
                  <a:srgbClr val="0000CC"/>
                </a:solidFill>
              </a:rPr>
              <a:t>('ответ';  'a </a:t>
            </a:r>
            <a:r>
              <a:rPr lang="ru-RU" dirty="0">
                <a:solidFill>
                  <a:srgbClr val="0000CC"/>
                </a:solidFill>
              </a:rPr>
              <a:t>+ b </a:t>
            </a:r>
            <a:r>
              <a:rPr lang="ru-RU" dirty="0" smtClean="0">
                <a:solidFill>
                  <a:srgbClr val="0000CC"/>
                </a:solidFill>
              </a:rPr>
              <a:t>=')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r>
              <a:rPr lang="ru-RU" b="1" dirty="0">
                <a:solidFill>
                  <a:schemeClr val="tx2"/>
                </a:solidFill>
              </a:rPr>
              <a:t>Логическая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константа – </a:t>
            </a:r>
            <a:r>
              <a:rPr lang="ru-RU" dirty="0">
                <a:solidFill>
                  <a:schemeClr val="tx2"/>
                </a:solidFill>
              </a:rPr>
              <a:t>одно из двух </a:t>
            </a:r>
            <a:r>
              <a:rPr lang="ru-RU" dirty="0" smtClean="0">
                <a:solidFill>
                  <a:schemeClr val="tx2"/>
                </a:solidFill>
              </a:rPr>
              <a:t>значений </a:t>
            </a:r>
            <a:r>
              <a:rPr lang="ru-RU" dirty="0" err="1" smtClean="0">
                <a:solidFill>
                  <a:srgbClr val="0000CC"/>
                </a:solidFill>
              </a:rPr>
              <a:t>True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(истина)</a:t>
            </a:r>
            <a:r>
              <a:rPr lang="ru-RU" dirty="0">
                <a:solidFill>
                  <a:schemeClr val="tx2"/>
                </a:solidFill>
              </a:rPr>
              <a:t> и </a:t>
            </a:r>
            <a:r>
              <a:rPr lang="ru-RU" dirty="0" err="1">
                <a:solidFill>
                  <a:srgbClr val="0000CC"/>
                </a:solidFill>
              </a:rPr>
              <a:t>False</a:t>
            </a:r>
            <a:r>
              <a:rPr lang="ru-RU" dirty="0">
                <a:solidFill>
                  <a:srgbClr val="0000CC"/>
                </a:solidFill>
              </a:rPr>
              <a:t> (ложь)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67026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179512" y="1628800"/>
            <a:ext cx="8821738" cy="35979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70000"/>
              </a:spcBef>
            </a:pPr>
            <a:r>
              <a:rPr lang="ru-RU" b="1" dirty="0">
                <a:solidFill>
                  <a:schemeClr val="tx2"/>
                </a:solidFill>
              </a:rPr>
              <a:t>Переменная – </a:t>
            </a:r>
            <a:r>
              <a:rPr lang="ru-RU" dirty="0">
                <a:solidFill>
                  <a:schemeClr val="tx2"/>
                </a:solidFill>
              </a:rPr>
              <a:t>величина, которая может изменять свое значение при выполнении программы. Каждая переменная имеет имя, тип и значение.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spcBef>
                <a:spcPct val="70000"/>
              </a:spcBef>
            </a:pPr>
            <a:r>
              <a:rPr lang="ru-RU" b="1" dirty="0">
                <a:solidFill>
                  <a:schemeClr val="tx2"/>
                </a:solidFill>
              </a:rPr>
              <a:t>Значения переменных</a:t>
            </a:r>
            <a:r>
              <a:rPr lang="ru-RU" dirty="0">
                <a:solidFill>
                  <a:schemeClr val="tx2"/>
                </a:solidFill>
              </a:rPr>
              <a:t> хранятся в ячейках оперативной памяти.</a:t>
            </a:r>
          </a:p>
          <a:p>
            <a:pPr algn="just">
              <a:spcBef>
                <a:spcPct val="70000"/>
              </a:spcBef>
            </a:pPr>
            <a:r>
              <a:rPr lang="ru-RU" b="1" dirty="0" smtClean="0">
                <a:solidFill>
                  <a:schemeClr val="tx2"/>
                </a:solidFill>
              </a:rPr>
              <a:t>Тип </a:t>
            </a:r>
            <a:r>
              <a:rPr lang="ru-RU" b="1" dirty="0">
                <a:solidFill>
                  <a:schemeClr val="tx2"/>
                </a:solidFill>
              </a:rPr>
              <a:t>переменной </a:t>
            </a:r>
            <a:r>
              <a:rPr lang="ru-RU" dirty="0">
                <a:solidFill>
                  <a:schemeClr val="tx2"/>
                </a:solidFill>
              </a:rPr>
              <a:t>определяет способ хранения данных в памяти компьютера и допустимые операции над ними.</a:t>
            </a:r>
          </a:p>
          <a:p>
            <a:pPr algn="just">
              <a:spcBef>
                <a:spcPct val="70000"/>
              </a:spcBef>
            </a:pPr>
            <a:r>
              <a:rPr lang="ru-RU" b="1" dirty="0" smtClean="0">
                <a:solidFill>
                  <a:schemeClr val="tx2"/>
                </a:solidFill>
              </a:rPr>
              <a:t>Имя (идентификатор) </a:t>
            </a:r>
            <a:r>
              <a:rPr lang="ru-RU" b="1" dirty="0">
                <a:solidFill>
                  <a:srgbClr val="330066"/>
                </a:solidFill>
              </a:rPr>
              <a:t>– </a:t>
            </a:r>
            <a:r>
              <a:rPr lang="ru-RU" dirty="0" smtClean="0">
                <a:solidFill>
                  <a:schemeClr val="tx2"/>
                </a:solidFill>
              </a:rPr>
              <a:t>любая </a:t>
            </a:r>
            <a:r>
              <a:rPr lang="ru-RU" dirty="0">
                <a:solidFill>
                  <a:schemeClr val="tx2"/>
                </a:solidFill>
              </a:rPr>
              <a:t>последовательность латинских букв или цифр, начинающаяся с </a:t>
            </a:r>
            <a:r>
              <a:rPr lang="ru-RU" dirty="0" smtClean="0">
                <a:solidFill>
                  <a:schemeClr val="tx2"/>
                </a:solidFill>
              </a:rPr>
              <a:t>буквы, буквой </a:t>
            </a:r>
            <a:r>
              <a:rPr lang="ru-RU" dirty="0">
                <a:solidFill>
                  <a:schemeClr val="tx2"/>
                </a:solidFill>
              </a:rPr>
              <a:t>считается также символ подчеркивания </a:t>
            </a:r>
            <a:r>
              <a:rPr lang="ru-RU" dirty="0" smtClean="0">
                <a:solidFill>
                  <a:schemeClr val="tx2"/>
                </a:solidFill>
              </a:rPr>
              <a:t>"_".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dirty="0" smtClean="0">
                <a:solidFill>
                  <a:srgbClr val="0000CC"/>
                </a:solidFill>
              </a:rPr>
              <a:t>N</a:t>
            </a:r>
            <a:r>
              <a:rPr lang="ru-RU" dirty="0">
                <a:solidFill>
                  <a:srgbClr val="0000CC"/>
                </a:solidFill>
              </a:rPr>
              <a:t>, </a:t>
            </a:r>
            <a:r>
              <a:rPr lang="ru-RU" dirty="0" smtClean="0">
                <a:solidFill>
                  <a:srgbClr val="0000CC"/>
                </a:solidFill>
              </a:rPr>
              <a:t> N1</a:t>
            </a:r>
            <a:r>
              <a:rPr lang="ru-RU" dirty="0">
                <a:solidFill>
                  <a:srgbClr val="0000CC"/>
                </a:solidFill>
              </a:rPr>
              <a:t>, 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 err="1" smtClean="0">
                <a:solidFill>
                  <a:srgbClr val="0000CC"/>
                </a:solidFill>
              </a:rPr>
              <a:t>massa</a:t>
            </a:r>
            <a:r>
              <a:rPr lang="en-US" dirty="0" smtClean="0">
                <a:solidFill>
                  <a:srgbClr val="0000CC"/>
                </a:solidFill>
              </a:rPr>
              <a:t>, 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massa_tela</a:t>
            </a:r>
            <a:r>
              <a:rPr lang="ru-RU" dirty="0" smtClean="0">
                <a:solidFill>
                  <a:srgbClr val="0000CC"/>
                </a:solidFill>
              </a:rPr>
              <a:t>  –  </a:t>
            </a:r>
            <a:r>
              <a:rPr lang="ru-RU" dirty="0" smtClean="0">
                <a:solidFill>
                  <a:srgbClr val="008000"/>
                </a:solidFill>
              </a:rPr>
              <a:t>правильно</a:t>
            </a:r>
            <a:r>
              <a:rPr lang="ru-RU" dirty="0" smtClean="0">
                <a:solidFill>
                  <a:srgbClr val="0000CC"/>
                </a:solidFill>
              </a:rPr>
              <a:t>;</a:t>
            </a:r>
            <a:br>
              <a:rPr lang="ru-RU" dirty="0" smtClean="0">
                <a:solidFill>
                  <a:srgbClr val="0000CC"/>
                </a:solidFill>
              </a:rPr>
            </a:br>
            <a:r>
              <a:rPr lang="ru-RU" dirty="0" smtClean="0">
                <a:solidFill>
                  <a:srgbClr val="0000CC"/>
                </a:solidFill>
              </a:rPr>
              <a:t>1N,  </a:t>
            </a:r>
            <a:r>
              <a:rPr lang="ru-RU" dirty="0">
                <a:solidFill>
                  <a:srgbClr val="0000CC"/>
                </a:solidFill>
              </a:rPr>
              <a:t>масса</a:t>
            </a:r>
            <a:r>
              <a:rPr lang="ru-RU" dirty="0" smtClean="0">
                <a:solidFill>
                  <a:srgbClr val="0000CC"/>
                </a:solidFill>
              </a:rPr>
              <a:t>,  </a:t>
            </a:r>
            <a:r>
              <a:rPr lang="ru-RU" dirty="0" err="1">
                <a:solidFill>
                  <a:srgbClr val="0000CC"/>
                </a:solidFill>
              </a:rPr>
              <a:t>massa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 smtClean="0">
                <a:solidFill>
                  <a:srgbClr val="0000CC"/>
                </a:solidFill>
              </a:rPr>
              <a:t>tela</a:t>
            </a:r>
            <a:r>
              <a:rPr lang="ru-RU" dirty="0" smtClean="0">
                <a:solidFill>
                  <a:srgbClr val="0000CC"/>
                </a:solidFill>
              </a:rPr>
              <a:t>         </a:t>
            </a:r>
            <a:r>
              <a:rPr lang="ru-RU" dirty="0">
                <a:solidFill>
                  <a:srgbClr val="0000CC"/>
                </a:solidFill>
              </a:rPr>
              <a:t>– 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неправильно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Rectangle 422"/>
          <p:cNvSpPr txBox="1">
            <a:spLocks noChangeArrowheads="1"/>
          </p:cNvSpPr>
          <p:nvPr/>
        </p:nvSpPr>
        <p:spPr bwMode="auto">
          <a:xfrm>
            <a:off x="142875" y="116632"/>
            <a:ext cx="7812088" cy="118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 smtClean="0"/>
              <a:t>Общие сведения </a:t>
            </a:r>
            <a:br>
              <a:rPr lang="ru-RU" sz="3200" dirty="0" smtClean="0"/>
            </a:br>
            <a:r>
              <a:rPr lang="ru-RU" sz="3200" dirty="0" smtClean="0"/>
              <a:t>о языке программирования </a:t>
            </a:r>
            <a:r>
              <a:rPr lang="en-US" sz="3200" dirty="0" smtClean="0"/>
              <a:t>Pascal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5993873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4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4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4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160428" y="1317538"/>
            <a:ext cx="8821738" cy="12003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70000"/>
              </a:spcBef>
            </a:pPr>
            <a:r>
              <a:rPr lang="ru-RU" b="1" dirty="0" smtClean="0">
                <a:solidFill>
                  <a:srgbClr val="330066"/>
                </a:solidFill>
              </a:rPr>
              <a:t>Операторы </a:t>
            </a:r>
            <a:r>
              <a:rPr lang="ru-RU" b="1" dirty="0">
                <a:solidFill>
                  <a:srgbClr val="330066"/>
                </a:solidFill>
              </a:rPr>
              <a:t>–</a:t>
            </a:r>
            <a:r>
              <a:rPr lang="ru-RU" b="1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языковые конструкции для записи действия, выполняемого над данными в процессе решения задачи. В конце каждого оператора и каждого раздела программы ставится символ </a:t>
            </a:r>
            <a:r>
              <a:rPr lang="ru-RU" dirty="0" smtClean="0">
                <a:solidFill>
                  <a:srgbClr val="330066"/>
                </a:solidFill>
              </a:rPr>
              <a:t>«;».</a:t>
            </a:r>
            <a:r>
              <a:rPr lang="en-US" dirty="0" smtClean="0">
                <a:solidFill>
                  <a:srgbClr val="330066"/>
                </a:solidFill>
              </a:rPr>
              <a:t> </a:t>
            </a:r>
            <a:r>
              <a:rPr lang="ru-RU" dirty="0" smtClean="0">
                <a:solidFill>
                  <a:srgbClr val="330066"/>
                </a:solidFill>
              </a:rPr>
              <a:t>Допускается произвольное разделение операторов на строки, но лучше выделять структуру визуально.</a:t>
            </a:r>
          </a:p>
        </p:txBody>
      </p:sp>
      <p:sp>
        <p:nvSpPr>
          <p:cNvPr id="5" name="Rectangle 422"/>
          <p:cNvSpPr txBox="1">
            <a:spLocks noChangeArrowheads="1"/>
          </p:cNvSpPr>
          <p:nvPr/>
        </p:nvSpPr>
        <p:spPr bwMode="auto">
          <a:xfrm>
            <a:off x="0" y="116632"/>
            <a:ext cx="8136396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>
                <a:solidFill>
                  <a:srgbClr val="330066"/>
                </a:solidFill>
              </a:rPr>
              <a:t>Структура программы </a:t>
            </a:r>
            <a:r>
              <a:rPr lang="en-US" sz="3200" dirty="0" smtClean="0">
                <a:solidFill>
                  <a:srgbClr val="330066"/>
                </a:solidFill>
              </a:rPr>
              <a:t/>
            </a:r>
            <a:br>
              <a:rPr lang="en-US" sz="3200" dirty="0" smtClean="0">
                <a:solidFill>
                  <a:srgbClr val="330066"/>
                </a:solidFill>
              </a:rPr>
            </a:br>
            <a:r>
              <a:rPr lang="ru-RU" sz="3200" dirty="0" smtClean="0">
                <a:solidFill>
                  <a:srgbClr val="330066"/>
                </a:solidFill>
              </a:rPr>
              <a:t>на </a:t>
            </a:r>
            <a:r>
              <a:rPr lang="ru-RU" sz="3200" dirty="0">
                <a:solidFill>
                  <a:srgbClr val="330066"/>
                </a:solidFill>
              </a:rPr>
              <a:t>языке </a:t>
            </a:r>
            <a:r>
              <a:rPr lang="en-US" sz="3200" dirty="0" smtClean="0">
                <a:solidFill>
                  <a:srgbClr val="330066"/>
                </a:solidFill>
              </a:rPr>
              <a:t>Pascal</a:t>
            </a:r>
            <a:r>
              <a:rPr lang="ru-RU" sz="3200" dirty="0" smtClean="0">
                <a:solidFill>
                  <a:srgbClr val="330066"/>
                </a:solidFill>
              </a:rPr>
              <a:t> </a:t>
            </a:r>
            <a:endParaRPr lang="ru-RU" sz="3200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7978" y="3302982"/>
            <a:ext cx="5286130" cy="286232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Program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имя программы&gt;;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Const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список констант&gt;;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описание переменных&gt;;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ru-RU" sz="2000" dirty="0" smtClean="0">
              <a:solidFill>
                <a:srgbClr val="008000"/>
              </a:solidFill>
              <a:latin typeface="Courier New"/>
            </a:endParaRPr>
          </a:p>
          <a:p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  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&lt;оператор </a:t>
            </a:r>
            <a:r>
              <a:rPr lang="ru-RU" sz="200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&gt;;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&lt;оператор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&gt;;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	 …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 &lt;оператор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n&gt;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118180" y="2942942"/>
            <a:ext cx="2736304" cy="522062"/>
          </a:xfrm>
          <a:prstGeom prst="wedgeRectCallout">
            <a:avLst>
              <a:gd name="adj1" fmla="val -120275"/>
              <a:gd name="adj2" fmla="val 54689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заголовок программы</a:t>
            </a:r>
            <a:br>
              <a:rPr lang="ru-RU" dirty="0" smtClean="0"/>
            </a:br>
            <a:r>
              <a:rPr lang="ru-RU" sz="1400" dirty="0" smtClean="0"/>
              <a:t>(может отсутствовать)</a:t>
            </a:r>
            <a:endParaRPr lang="ru-RU" sz="14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5004048" y="3699026"/>
            <a:ext cx="3838579" cy="622827"/>
            <a:chOff x="5004048" y="2996952"/>
            <a:chExt cx="3838579" cy="622827"/>
          </a:xfrm>
        </p:grpSpPr>
        <p:sp>
          <p:nvSpPr>
            <p:cNvPr id="6" name="Прямоугольная выноска 5"/>
            <p:cNvSpPr/>
            <p:nvPr/>
          </p:nvSpPr>
          <p:spPr>
            <a:xfrm>
              <a:off x="6106323" y="3259739"/>
              <a:ext cx="2736304" cy="360040"/>
            </a:xfrm>
            <a:prstGeom prst="wedgeRectCallout">
              <a:avLst>
                <a:gd name="adj1" fmla="val -76132"/>
                <a:gd name="adj2" fmla="val -44210"/>
              </a:avLst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раздел описаний</a:t>
              </a:r>
              <a:endParaRPr lang="ru-RU" dirty="0"/>
            </a:p>
          </p:txBody>
        </p:sp>
        <p:sp>
          <p:nvSpPr>
            <p:cNvPr id="4" name="Правая фигурная скобка 3"/>
            <p:cNvSpPr/>
            <p:nvPr/>
          </p:nvSpPr>
          <p:spPr>
            <a:xfrm>
              <a:off x="5004048" y="2996952"/>
              <a:ext cx="366498" cy="540060"/>
            </a:xfrm>
            <a:prstGeom prst="rightBrace">
              <a:avLst>
                <a:gd name="adj1" fmla="val 8333"/>
                <a:gd name="adj2" fmla="val 51582"/>
              </a:avLst>
            </a:prstGeom>
            <a:ln w="19050">
              <a:solidFill>
                <a:srgbClr val="969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5004048" y="4347098"/>
            <a:ext cx="3867154" cy="1728192"/>
            <a:chOff x="5004048" y="3645024"/>
            <a:chExt cx="3867154" cy="1728192"/>
          </a:xfrm>
        </p:grpSpPr>
        <p:sp>
          <p:nvSpPr>
            <p:cNvPr id="8" name="Правая фигурная скобка 7"/>
            <p:cNvSpPr/>
            <p:nvPr/>
          </p:nvSpPr>
          <p:spPr>
            <a:xfrm>
              <a:off x="5004048" y="3645024"/>
              <a:ext cx="366498" cy="1728192"/>
            </a:xfrm>
            <a:prstGeom prst="rightBrace">
              <a:avLst>
                <a:gd name="adj1" fmla="val 8333"/>
                <a:gd name="adj2" fmla="val 51582"/>
              </a:avLst>
            </a:prstGeom>
            <a:ln w="19050">
              <a:solidFill>
                <a:srgbClr val="969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ая выноска 8"/>
            <p:cNvSpPr/>
            <p:nvPr/>
          </p:nvSpPr>
          <p:spPr>
            <a:xfrm>
              <a:off x="6134898" y="4757141"/>
              <a:ext cx="2736304" cy="360040"/>
            </a:xfrm>
            <a:prstGeom prst="wedgeRectCallout">
              <a:avLst>
                <a:gd name="adj1" fmla="val -77177"/>
                <a:gd name="adj2" fmla="val -107704"/>
              </a:avLst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раздел операторов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43020714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833047"/>
              </p:ext>
            </p:extLst>
          </p:nvPr>
        </p:nvGraphicFramePr>
        <p:xfrm>
          <a:off x="359533" y="1160748"/>
          <a:ext cx="8424935" cy="3783925"/>
        </p:xfrm>
        <a:graphic>
          <a:graphicData uri="http://schemas.openxmlformats.org/drawingml/2006/table">
            <a:tbl>
              <a:tblPr/>
              <a:tblGrid>
                <a:gridCol w="1887509"/>
                <a:gridCol w="1636381"/>
                <a:gridCol w="3172853"/>
                <a:gridCol w="1728192"/>
              </a:tblGrid>
              <a:tr h="3381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Название</a:t>
                      </a:r>
                      <a:endParaRPr lang="ru-RU" sz="1400" i="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Обозначение</a:t>
                      </a:r>
                      <a:endParaRPr lang="ru-RU" sz="1400" i="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Допустимые значения</a:t>
                      </a:r>
                      <a:endParaRPr lang="ru-RU" sz="1400" i="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Размер в </a:t>
                      </a:r>
                      <a:r>
                        <a:rPr lang="ru-RU" sz="1400" b="1" i="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памяти</a:t>
                      </a:r>
                      <a:endParaRPr lang="ru-RU" sz="1400" i="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82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Целый без знака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byte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… 255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 байт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Целый со знаком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integer 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</a:rPr>
                        <a:t>-2147483648 … 2147483647</a:t>
                      </a:r>
                      <a:endParaRPr lang="ru-RU" sz="1400" dirty="0" smtClean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(в классическом Паскале </a:t>
                      </a:r>
                      <a:b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-32 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768… 32 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767)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 байта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7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Вещественный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real 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</a:rPr>
                        <a:t>-1.8∙10</a:t>
                      </a:r>
                      <a:r>
                        <a:rPr lang="ru-RU" sz="1400" baseline="30000" dirty="0" smtClean="0">
                          <a:solidFill>
                            <a:srgbClr val="320064"/>
                          </a:solidFill>
                        </a:rPr>
                        <a:t>308 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</a:rPr>
                        <a:t> … 1.8∙10</a:t>
                      </a:r>
                      <a:r>
                        <a:rPr lang="ru-RU" sz="1400" baseline="30000" dirty="0" smtClean="0">
                          <a:solidFill>
                            <a:srgbClr val="320064"/>
                          </a:solidFill>
                        </a:rPr>
                        <a:t>308</a:t>
                      </a:r>
                      <a:endParaRPr lang="ru-RU" sz="1400" dirty="0" smtClean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  <a:sym typeface="Symbol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 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байтов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Символьный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char 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Произвольный символ </a:t>
                      </a:r>
                      <a:r>
                        <a:rPr lang="en-US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Unicode</a:t>
                      </a:r>
                      <a:endParaRPr lang="ru-RU" sz="1400" dirty="0" smtClean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US" sz="800" dirty="0" smtClean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400" baseline="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классическом Паскале </a:t>
                      </a:r>
                      <a:r>
                        <a:rPr lang="en-US" sz="1400" baseline="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ASCII)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 байта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Строковый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string 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Произвольная последовательность символов</a:t>
                      </a:r>
                      <a:endParaRPr lang="ru-RU" sz="1400" dirty="0">
                        <a:solidFill>
                          <a:srgbClr val="320064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 байта 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 символ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7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Логический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boolean</a:t>
                      </a:r>
                      <a:r>
                        <a:rPr lang="en-US" sz="1800" dirty="0">
                          <a:solidFill>
                            <a:srgbClr val="320064"/>
                          </a:solidFill>
                          <a:effectLst/>
                          <a:latin typeface="Courier New" pitchFamily="49" charset="0"/>
                          <a:ea typeface="Calibri"/>
                          <a:cs typeface="Courier New" pitchFamily="49" charset="0"/>
                        </a:rPr>
                        <a:t> </a:t>
                      </a:r>
                      <a:endParaRPr lang="ru-RU" sz="1800" dirty="0">
                        <a:solidFill>
                          <a:srgbClr val="320064"/>
                        </a:solidFill>
                        <a:effectLst/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True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(Истина)</a:t>
                      </a:r>
                      <a:r>
                        <a:rPr lang="en-US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или </a:t>
                      </a:r>
                      <a:r>
                        <a:rPr lang="en-US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False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(Ложь</a:t>
                      </a: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0064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 байт</a:t>
                      </a:r>
                    </a:p>
                  </a:txBody>
                  <a:tcPr marL="32545" marR="325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2800" dirty="0" smtClean="0">
                <a:solidFill>
                  <a:srgbClr val="330066"/>
                </a:solidFill>
              </a:rPr>
              <a:t>Основные типы данных </a:t>
            </a:r>
            <a:r>
              <a:rPr lang="en-US" sz="2800" dirty="0">
                <a:solidFill>
                  <a:srgbClr val="330066"/>
                </a:solidFill>
              </a:rPr>
              <a:t>PascalABC.NET</a:t>
            </a:r>
            <a:endParaRPr lang="ru-RU" sz="2800" dirty="0">
              <a:solidFill>
                <a:srgbClr val="33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603" y="5589240"/>
            <a:ext cx="8424936" cy="83099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const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pi=</a:t>
            </a:r>
            <a:r>
              <a:rPr lang="en-US" sz="2400" dirty="0">
                <a:solidFill>
                  <a:srgbClr val="006400"/>
                </a:solidFill>
                <a:latin typeface="Courier New"/>
                <a:ea typeface="Calibri"/>
                <a:cs typeface="Times New Roman"/>
              </a:rPr>
              <a:t>3.14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;</a:t>
            </a:r>
            <a:endParaRPr lang="ru-RU" sz="2400" dirty="0">
              <a:latin typeface="Times New Roman"/>
              <a:ea typeface="Calibri"/>
              <a:cs typeface="Times New Roman"/>
            </a:endParaRPr>
          </a:p>
          <a:p>
            <a:r>
              <a:rPr lang="en-US" sz="2400" b="1" dirty="0" err="1">
                <a:solidFill>
                  <a:srgbClr val="000000"/>
                </a:solidFill>
                <a:latin typeface="Courier New"/>
                <a:ea typeface="Calibri"/>
              </a:rPr>
              <a:t>var</a:t>
            </a:r>
            <a:r>
              <a:rPr lang="en-US" sz="2400" b="1" dirty="0">
                <a:solidFill>
                  <a:srgbClr val="000000"/>
                </a:solidFill>
                <a:latin typeface="Courier New"/>
                <a:ea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 New"/>
                <a:ea typeface="Calibri"/>
              </a:rPr>
              <a:t>i,j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</a:rPr>
              <a:t>: </a:t>
            </a:r>
            <a:r>
              <a:rPr lang="en-US" sz="2400" dirty="0">
                <a:solidFill>
                  <a:srgbClr val="0000FF"/>
                </a:solidFill>
                <a:latin typeface="Courier New"/>
                <a:ea typeface="Calibri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Courier New"/>
                <a:ea typeface="Calibri"/>
              </a:rPr>
              <a:t>a,b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</a:rPr>
              <a:t>: </a:t>
            </a:r>
            <a:r>
              <a:rPr lang="en-US" sz="2400" dirty="0">
                <a:solidFill>
                  <a:srgbClr val="0000FF"/>
                </a:solidFill>
                <a:latin typeface="Courier New"/>
                <a:ea typeface="Calibri"/>
              </a:rPr>
              <a:t>real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</a:rPr>
              <a:t>; x: </a:t>
            </a:r>
            <a:r>
              <a:rPr lang="en-US" sz="2400" dirty="0">
                <a:solidFill>
                  <a:srgbClr val="0000FF"/>
                </a:solidFill>
                <a:latin typeface="Courier New"/>
                <a:ea typeface="Calibri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alibri"/>
              </a:rPr>
              <a:t>;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9555" y="5178678"/>
            <a:ext cx="446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i="1" u="sng" dirty="0">
                <a:solidFill>
                  <a:srgbClr val="330066"/>
                </a:solidFill>
              </a:rPr>
              <a:t>Пример описания констант и переменных</a:t>
            </a:r>
            <a:r>
              <a:rPr lang="ru-RU" sz="1600" i="1" u="sng" dirty="0" smtClean="0">
                <a:solidFill>
                  <a:srgbClr val="330066"/>
                </a:solidFill>
              </a:rPr>
              <a:t>:</a:t>
            </a:r>
            <a:endParaRPr lang="ru-RU" sz="1600" i="1" u="sng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67332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524" y="980728"/>
            <a:ext cx="8532948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330066"/>
                </a:solidFill>
              </a:rPr>
              <a:t>Выражение –</a:t>
            </a:r>
            <a:r>
              <a:rPr lang="ru-RU" b="1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это конструкция, возвращающая значение некоторого типа. Простыми выражениями являются переменные и </a:t>
            </a:r>
            <a:r>
              <a:rPr lang="ru-RU" dirty="0" smtClean="0">
                <a:solidFill>
                  <a:srgbClr val="330066"/>
                </a:solidFill>
              </a:rPr>
              <a:t>константы.</a:t>
            </a:r>
            <a:endParaRPr lang="ru-RU" dirty="0">
              <a:solidFill>
                <a:srgbClr val="330066"/>
              </a:solidFill>
            </a:endParaRP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Сложные </a:t>
            </a:r>
            <a:r>
              <a:rPr lang="ru-RU" dirty="0">
                <a:solidFill>
                  <a:srgbClr val="330066"/>
                </a:solidFill>
              </a:rPr>
              <a:t>выражения строятся из простых с помощью операций, </a:t>
            </a:r>
            <a:r>
              <a:rPr lang="ru-RU" dirty="0" smtClean="0">
                <a:solidFill>
                  <a:srgbClr val="330066"/>
                </a:solidFill>
              </a:rPr>
              <a:t>функций </a:t>
            </a:r>
            <a:r>
              <a:rPr lang="ru-RU" dirty="0">
                <a:solidFill>
                  <a:srgbClr val="330066"/>
                </a:solidFill>
              </a:rPr>
              <a:t>и скобок. Данные, к которым применяются операции, называются </a:t>
            </a:r>
            <a:r>
              <a:rPr lang="ru-RU" b="1" dirty="0">
                <a:solidFill>
                  <a:srgbClr val="330066"/>
                </a:solidFill>
              </a:rPr>
              <a:t>операндами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rgbClr val="330066"/>
                </a:solidFill>
              </a:rPr>
              <a:t>Используется линейная форма записи выражений (в одну строку).</a:t>
            </a:r>
          </a:p>
        </p:txBody>
      </p:sp>
      <p:sp>
        <p:nvSpPr>
          <p:cNvPr id="3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 smtClean="0">
                <a:solidFill>
                  <a:srgbClr val="330066"/>
                </a:solidFill>
              </a:rPr>
              <a:t>Выражения и операции</a:t>
            </a:r>
            <a:endParaRPr lang="ru-RU" sz="3200" dirty="0">
              <a:solidFill>
                <a:srgbClr val="330066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94988"/>
              </p:ext>
            </p:extLst>
          </p:nvPr>
        </p:nvGraphicFramePr>
        <p:xfrm>
          <a:off x="1097613" y="3248980"/>
          <a:ext cx="7164797" cy="2585808"/>
        </p:xfrm>
        <a:graphic>
          <a:graphicData uri="http://schemas.openxmlformats.org/drawingml/2006/table">
            <a:tbl>
              <a:tblPr/>
              <a:tblGrid>
                <a:gridCol w="3346346"/>
                <a:gridCol w="2037605"/>
                <a:gridCol w="1780846"/>
              </a:tblGrid>
              <a:tr h="3912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Операция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Обозначение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Пример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60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Сложение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3 + 4</a:t>
                      </a:r>
                      <a:r>
                        <a:rPr lang="en-US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= 7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Вычитание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7 - 2</a:t>
                      </a:r>
                      <a:r>
                        <a:rPr lang="en-US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= 5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Умножение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2 * 2</a:t>
                      </a:r>
                      <a:r>
                        <a:rPr lang="en-US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 4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Деление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</a:t>
                      </a:r>
                      <a:endParaRPr lang="ru-RU" sz="24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8 / 2</a:t>
                      </a:r>
                      <a:r>
                        <a:rPr lang="en-US" kern="1200" dirty="0" smtClean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</a:t>
                      </a:r>
                      <a:r>
                        <a:rPr lang="en-US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= 4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Целочисленное деление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div</a:t>
                      </a:r>
                      <a:endParaRPr lang="ru-RU" sz="24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9 </a:t>
                      </a:r>
                      <a:r>
                        <a:rPr lang="en-US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div </a:t>
                      </a:r>
                      <a:r>
                        <a:rPr lang="ru-RU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2 =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kern="1200" dirty="0" smtClean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Остаток </a:t>
                      </a:r>
                      <a:r>
                        <a:rPr lang="ru-RU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от деления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mod</a:t>
                      </a:r>
                      <a:endParaRPr lang="ru-RU" sz="24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9 mod 2 = 1</a:t>
                      </a:r>
                      <a:endParaRPr lang="ru-RU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75756" y="2761115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330066"/>
                </a:solidFill>
              </a:rPr>
              <a:t>Арифметические операции</a:t>
            </a:r>
          </a:p>
        </p:txBody>
      </p:sp>
    </p:spTree>
    <p:extLst>
      <p:ext uri="{BB962C8B-B14F-4D97-AF65-F5344CB8AC3E}">
        <p14:creationId xmlns:p14="http://schemas.microsoft.com/office/powerpoint/2010/main" val="13017176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523" y="980728"/>
            <a:ext cx="8568954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330066"/>
                </a:solidFill>
              </a:rPr>
              <a:t>Функции</a:t>
            </a:r>
            <a:r>
              <a:rPr lang="ru-RU" dirty="0">
                <a:solidFill>
                  <a:srgbClr val="330066"/>
                </a:solidFill>
              </a:rPr>
              <a:t> имеют определенное </a:t>
            </a:r>
            <a:r>
              <a:rPr lang="ru-RU" i="1" dirty="0">
                <a:solidFill>
                  <a:srgbClr val="330066"/>
                </a:solidFill>
              </a:rPr>
              <a:t>имя</a:t>
            </a:r>
            <a:r>
              <a:rPr lang="ru-RU" dirty="0">
                <a:solidFill>
                  <a:srgbClr val="330066"/>
                </a:solidFill>
              </a:rPr>
              <a:t> и один или несколько </a:t>
            </a:r>
            <a:r>
              <a:rPr lang="ru-RU" i="1" dirty="0">
                <a:solidFill>
                  <a:srgbClr val="330066"/>
                </a:solidFill>
              </a:rPr>
              <a:t>аргументов</a:t>
            </a:r>
            <a:r>
              <a:rPr lang="ru-RU" dirty="0">
                <a:solidFill>
                  <a:srgbClr val="330066"/>
                </a:solidFill>
              </a:rPr>
              <a:t> в скобках. Функция возвращает свое значение в то место программы, из которого она вызывается. </a:t>
            </a:r>
          </a:p>
        </p:txBody>
      </p:sp>
      <p:sp>
        <p:nvSpPr>
          <p:cNvPr id="4" name="Rectangle 422"/>
          <p:cNvSpPr txBox="1">
            <a:spLocks noChangeArrowheads="1"/>
          </p:cNvSpPr>
          <p:nvPr/>
        </p:nvSpPr>
        <p:spPr bwMode="auto">
          <a:xfrm>
            <a:off x="395536" y="188640"/>
            <a:ext cx="7452828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sz="3200" dirty="0" smtClean="0">
                <a:solidFill>
                  <a:srgbClr val="330066"/>
                </a:solidFill>
              </a:rPr>
              <a:t>Выражения и операции</a:t>
            </a:r>
            <a:endParaRPr lang="ru-RU" sz="3200" dirty="0">
              <a:solidFill>
                <a:srgbClr val="330066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070754"/>
              </p:ext>
            </p:extLst>
          </p:nvPr>
        </p:nvGraphicFramePr>
        <p:xfrm>
          <a:off x="396240" y="2528900"/>
          <a:ext cx="8388933" cy="4044074"/>
        </p:xfrm>
        <a:graphic>
          <a:graphicData uri="http://schemas.openxmlformats.org/drawingml/2006/table">
            <a:tbl>
              <a:tblPr/>
              <a:tblGrid>
                <a:gridCol w="1584178"/>
                <a:gridCol w="3001255"/>
                <a:gridCol w="1901750"/>
                <a:gridCol w="1901750"/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Функция 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Назначение 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Тип аргумента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b="1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Тип результата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45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abs(x)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модуль  </a:t>
                      </a:r>
                      <a:r>
                        <a:rPr lang="en-US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integer, real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как у аргумента 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sqrt</a:t>
                      </a: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квадратный корень из </a:t>
                      </a:r>
                      <a:r>
                        <a:rPr lang="en-US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sin(x)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синус угла </a:t>
                      </a:r>
                      <a:r>
                        <a:rPr lang="en-US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 в радианах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cos</a:t>
                      </a: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косинус угла </a:t>
                      </a:r>
                      <a:r>
                        <a:rPr lang="en-US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 в радианах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round(x)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округление х до ближайшего целого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int</a:t>
                      </a: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целая часть </a:t>
                      </a:r>
                      <a:r>
                        <a:rPr lang="en-US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endParaRPr lang="ru-RU" sz="1600" kern="120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frac</a:t>
                      </a: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дробная часть </a:t>
                      </a:r>
                      <a:r>
                        <a:rPr lang="en-US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endParaRPr lang="ru-RU" sz="1600" kern="120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r>
                        <a:rPr lang="ru-RU" sz="1600" kern="1200" dirty="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random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случайное число в интервале </a:t>
                      </a:r>
                      <a:r>
                        <a:rPr lang="en-US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[0, 1)</a:t>
                      </a:r>
                      <a:endParaRPr lang="ru-RU" sz="1600" kern="120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―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real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33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random(x)</a:t>
                      </a:r>
                      <a:endParaRPr lang="ru-RU" sz="2000" kern="1200" dirty="0">
                        <a:solidFill>
                          <a:srgbClr val="33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случайное число в интервале [0, </a:t>
                      </a:r>
                      <a:r>
                        <a:rPr lang="en-US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x</a:t>
                      </a: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330066"/>
                          </a:solidFill>
                          <a:latin typeface="Arial" charset="0"/>
                          <a:ea typeface="+mn-ea"/>
                          <a:cs typeface="+mn-cs"/>
                        </a:rPr>
                        <a:t>integer</a:t>
                      </a:r>
                      <a:endParaRPr lang="ru-RU" sz="1600" kern="1200" dirty="0">
                        <a:solidFill>
                          <a:srgbClr val="330066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30542" marR="305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2123564"/>
            <a:ext cx="8388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330066"/>
                </a:solidFill>
              </a:rPr>
              <a:t>Некоторые стандартные функции языка Паскаль</a:t>
            </a:r>
          </a:p>
        </p:txBody>
      </p:sp>
    </p:spTree>
    <p:extLst>
      <p:ext uri="{BB962C8B-B14F-4D97-AF65-F5344CB8AC3E}">
        <p14:creationId xmlns:p14="http://schemas.microsoft.com/office/powerpoint/2010/main" val="370443752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4616</TotalTime>
  <Words>1722</Words>
  <Application>Microsoft Office PowerPoint</Application>
  <PresentationFormat>Экран (4:3)</PresentationFormat>
  <Paragraphs>368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Сеть 2</vt:lpstr>
      <vt:lpstr>Формула</vt:lpstr>
      <vt:lpstr>Язык программирования Паскаль (версия PascalABC.NET)</vt:lpstr>
      <vt:lpstr>Язык Pascal</vt:lpstr>
      <vt:lpstr>PascalABC.NET</vt:lpstr>
      <vt:lpstr>Общие сведения  о языке программирования Pascal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Папа-админ</cp:lastModifiedBy>
  <cp:revision>192</cp:revision>
  <dcterms:created xsi:type="dcterms:W3CDTF">2010-02-14T19:37:55Z</dcterms:created>
  <dcterms:modified xsi:type="dcterms:W3CDTF">2019-07-28T19:46:07Z</dcterms:modified>
</cp:coreProperties>
</file>