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3"/>
  </p:notesMasterIdLst>
  <p:sldIdLst>
    <p:sldId id="330" r:id="rId2"/>
    <p:sldId id="347" r:id="rId3"/>
    <p:sldId id="348" r:id="rId4"/>
    <p:sldId id="349" r:id="rId5"/>
    <p:sldId id="350" r:id="rId6"/>
    <p:sldId id="351" r:id="rId7"/>
    <p:sldId id="373" r:id="rId8"/>
    <p:sldId id="374" r:id="rId9"/>
    <p:sldId id="375" r:id="rId10"/>
    <p:sldId id="358" r:id="rId11"/>
    <p:sldId id="371" r:id="rId12"/>
    <p:sldId id="359" r:id="rId13"/>
    <p:sldId id="372" r:id="rId14"/>
    <p:sldId id="367" r:id="rId15"/>
    <p:sldId id="368" r:id="rId16"/>
    <p:sldId id="363" r:id="rId17"/>
    <p:sldId id="364" r:id="rId18"/>
    <p:sldId id="365" r:id="rId19"/>
    <p:sldId id="366" r:id="rId20"/>
    <p:sldId id="369" r:id="rId21"/>
    <p:sldId id="34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17" autoAdjust="0"/>
  </p:normalViewPr>
  <p:slideViewPr>
    <p:cSldViewPr>
      <p:cViewPr>
        <p:scale>
          <a:sx n="110" d="100"/>
          <a:sy n="110" d="100"/>
        </p:scale>
        <p:origin x="-164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46069-5FAA-4880-BEBE-E625187E6226}" type="datetimeFigureOut">
              <a:rPr lang="ru-RU" smtClean="0"/>
              <a:t>11.08.2019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90DA6-C8B4-487A-A711-7D0E85EFF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69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altLang="en-US" noProof="0" dirty="0" smtClean="0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03E105-D027-40A3-847D-303E8E35392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pic>
        <p:nvPicPr>
          <p:cNvPr id="6146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55430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60E95-A5D1-48FA-827D-1A9B1C67C70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6844106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3CA5-2211-486F-BA15-A5BF6B12B86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05826932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4620E-03B6-4A88-961C-A5C37945337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36381513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E84B-C348-421B-83C5-873C26BD10D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526391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0ED7-DB4D-4DB9-8182-EFC0D4946C7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2212859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D58D7-701D-48F6-95CE-CD010E4E597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87069601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09E74-0138-4E6B-8763-A93950415DB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64100426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B4771-EDA8-44CC-AC72-72A9B03C887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35957176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27D03-7E06-4DA9-A3C8-9CB304C503B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9058435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93E3B-E540-4AB8-B4D1-FF27EE22D9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97456742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EED7-92A4-43A8-9B21-73CC7A85329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55863918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56D9F-73B6-4FAC-BBD0-32571A58418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923410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EF3DB5B2-37A1-44B2-9AFD-B95B216D0AE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0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728700"/>
            <a:ext cx="7200800" cy="19081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3200" dirty="0">
                <a:solidFill>
                  <a:srgbClr val="330066"/>
                </a:solidFill>
                <a:latin typeface="Arial"/>
              </a:rPr>
              <a:t>Язык </a:t>
            </a:r>
            <a:r>
              <a:rPr lang="ru-RU" sz="3200" dirty="0" smtClean="0">
                <a:solidFill>
                  <a:srgbClr val="330066"/>
                </a:solidFill>
                <a:latin typeface="Arial"/>
              </a:rPr>
              <a:t>программирования Паскаль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/>
            </a:r>
            <a:br>
              <a:rPr lang="ru-RU" sz="3200" dirty="0">
                <a:solidFill>
                  <a:srgbClr val="330066"/>
                </a:solidFill>
                <a:latin typeface="Arial"/>
              </a:rPr>
            </a:br>
            <a:r>
              <a:rPr lang="ru-RU" sz="3200" dirty="0">
                <a:solidFill>
                  <a:srgbClr val="330066"/>
                </a:solidFill>
                <a:latin typeface="Arial"/>
              </a:rPr>
              <a:t>(версия </a:t>
            </a:r>
            <a:r>
              <a:rPr lang="en-US" sz="3200" dirty="0">
                <a:solidFill>
                  <a:srgbClr val="330066"/>
                </a:solidFill>
                <a:latin typeface="Arial"/>
              </a:rPr>
              <a:t>PascalABC.NET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>)</a:t>
            </a:r>
            <a:endParaRPr lang="ru-RU" sz="32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08520" y="3032956"/>
            <a:ext cx="7400528" cy="2362200"/>
          </a:xfrm>
        </p:spPr>
        <p:txBody>
          <a:bodyPr/>
          <a:lstStyle/>
          <a:p>
            <a:pPr lvl="0" eaLnBrk="1" hangingPunct="1">
              <a:buClr>
                <a:srgbClr val="330066"/>
              </a:buClr>
            </a:pPr>
            <a:r>
              <a:rPr lang="ru-RU" b="1" dirty="0" smtClean="0">
                <a:solidFill>
                  <a:srgbClr val="5C8A8A">
                    <a:lumMod val="75000"/>
                  </a:srgbClr>
                </a:solidFill>
              </a:rPr>
              <a:t>Процедуры и функции</a:t>
            </a:r>
            <a:r>
              <a:rPr lang="ru-RU" b="1" dirty="0">
                <a:solidFill>
                  <a:srgbClr val="5C8A8A">
                    <a:lumMod val="75000"/>
                  </a:srgbClr>
                </a:solidFill>
              </a:rPr>
              <a:t/>
            </a:r>
            <a:br>
              <a:rPr lang="ru-RU" b="1" dirty="0">
                <a:solidFill>
                  <a:srgbClr val="5C8A8A">
                    <a:lumMod val="75000"/>
                  </a:srgbClr>
                </a:solidFill>
              </a:rPr>
            </a:br>
            <a:r>
              <a:rPr lang="ru-RU" b="1" dirty="0">
                <a:solidFill>
                  <a:srgbClr val="5C8A8A">
                    <a:lumMod val="75000"/>
                  </a:srgbClr>
                </a:solidFill>
              </a:rPr>
              <a:t>в языке </a:t>
            </a:r>
            <a:r>
              <a:rPr lang="ru-RU" b="1" dirty="0" smtClean="0">
                <a:solidFill>
                  <a:srgbClr val="5C8A8A">
                    <a:lumMod val="75000"/>
                  </a:srgbClr>
                </a:solidFill>
              </a:rPr>
              <a:t>программирования </a:t>
            </a:r>
            <a:r>
              <a:rPr lang="ru-RU" b="1" dirty="0" err="1" smtClean="0">
                <a:solidFill>
                  <a:srgbClr val="5C8A8A">
                    <a:lumMod val="75000"/>
                  </a:srgbClr>
                </a:solidFill>
              </a:rPr>
              <a:t>Pascal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29895071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 2а</a:t>
            </a: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330066"/>
                </a:solidFill>
              </a:rPr>
              <a:t>Подсчитать количество слов в тексте, используя вспомогательный алгоритм нахождения количества пробелов в строке.</a:t>
            </a:r>
          </a:p>
        </p:txBody>
      </p:sp>
      <p:sp>
        <p:nvSpPr>
          <p:cNvPr id="15364" name="TextBox 1"/>
          <p:cNvSpPr txBox="1">
            <a:spLocks noChangeArrowheads="1"/>
          </p:cNvSpPr>
          <p:nvPr/>
        </p:nvSpPr>
        <p:spPr bwMode="auto">
          <a:xfrm>
            <a:off x="179388" y="1145061"/>
            <a:ext cx="8749096" cy="501675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Kol_slov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sv-SE" sz="2000" b="1" dirty="0" smtClean="0">
                <a:solidFill>
                  <a:srgbClr val="000000"/>
                </a:solidFill>
                <a:latin typeface="Courier New" pitchFamily="49" charset="0"/>
              </a:rPr>
              <a:t>Var </a:t>
            </a:r>
            <a:r>
              <a:rPr lang="sv-SE" sz="2000" dirty="0">
                <a:solidFill>
                  <a:srgbClr val="000000"/>
                </a:solidFill>
                <a:latin typeface="Courier New" pitchFamily="49" charset="0"/>
              </a:rPr>
              <a:t>a: </a:t>
            </a:r>
            <a:r>
              <a:rPr lang="sv-SE" sz="20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sv-SE" sz="200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sv-SE" sz="2000" dirty="0" smtClean="0">
                <a:solidFill>
                  <a:srgbClr val="000000"/>
                </a:solidFill>
                <a:latin typeface="Courier New" pitchFamily="49" charset="0"/>
              </a:rPr>
              <a:t>p</a:t>
            </a:r>
            <a:r>
              <a:rPr lang="sv-SE" sz="2000" dirty="0">
                <a:solidFill>
                  <a:srgbClr val="000000"/>
                </a:solidFill>
                <a:latin typeface="Courier New" pitchFamily="49" charset="0"/>
              </a:rPr>
              <a:t>: </a:t>
            </a:r>
            <a:r>
              <a:rPr lang="sv-SE" sz="20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sv-SE" sz="20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//процедура подсчета пробелов 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(x – вход, k – выход)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Procedure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Kol_prob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(x: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k: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i: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 //локальная переменная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begin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k:=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for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i:=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to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length(x)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do 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   if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x[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]=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' '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then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k:=k+</a:t>
            </a:r>
            <a:r>
              <a:rPr lang="en-US" sz="2000" dirty="0">
                <a:solidFill>
                  <a:srgbClr val="006400"/>
                </a:solidFill>
                <a:latin typeface="Courier New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//основная программа</a:t>
            </a:r>
            <a:endParaRPr lang="ru-RU" sz="20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 pitchFamily="49" charset="0"/>
              </a:rPr>
              <a:t>Введите текст:'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000" dirty="0" err="1" smtClean="0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(a);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Kol_prob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(a, p</a:t>
            </a: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  <a:r>
              <a:rPr lang="ru-RU" sz="20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//вызов процедуры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 pitchFamily="49" charset="0"/>
              </a:rPr>
              <a:t>'Количество слов в этом тексте '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, p+</a:t>
            </a:r>
            <a:r>
              <a:rPr lang="ru-RU" sz="2000" dirty="0">
                <a:solidFill>
                  <a:srgbClr val="006400"/>
                </a:solidFill>
                <a:latin typeface="Courier New" pitchFamily="49" charset="0"/>
              </a:rPr>
              <a:t>1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028" y="4813078"/>
            <a:ext cx="4104457" cy="1348742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522971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 2б</a:t>
            </a: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330066"/>
                </a:solidFill>
              </a:rPr>
              <a:t>Подсчитать количество слов в тексте, используя вспомогательный алгоритм нахождения количества пробелов в строке.</a:t>
            </a:r>
          </a:p>
        </p:txBody>
      </p:sp>
      <p:sp>
        <p:nvSpPr>
          <p:cNvPr id="15364" name="TextBox 1"/>
          <p:cNvSpPr txBox="1">
            <a:spLocks noChangeArrowheads="1"/>
          </p:cNvSpPr>
          <p:nvPr/>
        </p:nvSpPr>
        <p:spPr bwMode="auto">
          <a:xfrm>
            <a:off x="179388" y="1145061"/>
            <a:ext cx="8749096" cy="532453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Kol_slov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v-SE" sz="2000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sv-SE" sz="2000" dirty="0">
                <a:solidFill>
                  <a:srgbClr val="000000"/>
                </a:solidFill>
                <a:latin typeface="Courier New"/>
              </a:rPr>
              <a:t>a: </a:t>
            </a:r>
            <a:r>
              <a:rPr lang="sv-SE" sz="2000" dirty="0">
                <a:solidFill>
                  <a:srgbClr val="0000FF"/>
                </a:solidFill>
                <a:latin typeface="Courier New"/>
              </a:rPr>
              <a:t>string</a:t>
            </a:r>
            <a:r>
              <a:rPr lang="sv-SE" sz="2000" dirty="0">
                <a:solidFill>
                  <a:srgbClr val="000000"/>
                </a:solidFill>
                <a:latin typeface="Courier New"/>
              </a:rPr>
              <a:t>; p: </a:t>
            </a:r>
            <a:r>
              <a:rPr lang="sv-SE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sv-SE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//функция подсчета пробелов 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Function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Kol_prob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(x: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i, k: </a:t>
            </a:r>
            <a:r>
              <a:rPr lang="ru-RU" sz="2000" dirty="0" err="1">
                <a:solidFill>
                  <a:srgbClr val="0000FF"/>
                </a:solidFill>
                <a:latin typeface="Courier New"/>
              </a:rPr>
              <a:t>integer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//локальные переменные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k:=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length(x)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do 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   if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x[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]=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 '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k:=k+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Kol_prob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:=k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//значение функции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//основная программа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Введите текст:'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(a);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p:=Kol_prob(a);    </a:t>
            </a:r>
            <a:r>
              <a:rPr lang="en-US" sz="2000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вызов функции</a:t>
            </a:r>
          </a:p>
          <a:p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'Количество слов в этом тексте 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, p+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028" y="5120854"/>
            <a:ext cx="4104457" cy="1348742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133124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 3а</a:t>
            </a: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 smtClean="0">
                <a:solidFill>
                  <a:srgbClr val="330066"/>
                </a:solidFill>
              </a:rPr>
              <a:t>Удалить все пробелы </a:t>
            </a:r>
            <a:r>
              <a:rPr lang="ru-RU" dirty="0">
                <a:solidFill>
                  <a:srgbClr val="330066"/>
                </a:solidFill>
              </a:rPr>
              <a:t>в тексте, используя вспомогательный алгоритм </a:t>
            </a:r>
            <a:r>
              <a:rPr lang="ru-RU" dirty="0" smtClean="0">
                <a:solidFill>
                  <a:srgbClr val="330066"/>
                </a:solidFill>
              </a:rPr>
              <a:t>удаления символов </a:t>
            </a:r>
            <a:r>
              <a:rPr lang="ru-RU" dirty="0">
                <a:solidFill>
                  <a:srgbClr val="330066"/>
                </a:solidFill>
              </a:rPr>
              <a:t>в строке.</a:t>
            </a:r>
          </a:p>
        </p:txBody>
      </p:sp>
      <p:sp>
        <p:nvSpPr>
          <p:cNvPr id="15364" name="TextBox 1"/>
          <p:cNvSpPr txBox="1">
            <a:spLocks noChangeArrowheads="1"/>
          </p:cNvSpPr>
          <p:nvPr/>
        </p:nvSpPr>
        <p:spPr bwMode="auto">
          <a:xfrm>
            <a:off x="179388" y="1124744"/>
            <a:ext cx="8748713" cy="532453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Udal_probelov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a, b: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 </a:t>
            </a:r>
          </a:p>
          <a:p>
            <a:r>
              <a:rPr lang="ru-RU" sz="2000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en-US" sz="2000" dirty="0" smtClean="0">
                <a:solidFill>
                  <a:srgbClr val="008000"/>
                </a:solidFill>
                <a:latin typeface="Courier New"/>
              </a:rPr>
              <a:t>x – </a:t>
            </a:r>
            <a:r>
              <a:rPr lang="ru-RU" sz="2000" dirty="0" smtClean="0">
                <a:solidFill>
                  <a:srgbClr val="008000"/>
                </a:solidFill>
                <a:latin typeface="Courier New"/>
              </a:rPr>
              <a:t>исх. строка, </a:t>
            </a:r>
            <a:r>
              <a:rPr lang="en-US" sz="2000" dirty="0" smtClean="0">
                <a:solidFill>
                  <a:srgbClr val="008000"/>
                </a:solidFill>
                <a:latin typeface="Courier New"/>
              </a:rPr>
              <a:t>y – </a:t>
            </a:r>
            <a:r>
              <a:rPr lang="ru-RU" sz="2000" dirty="0" smtClean="0">
                <a:solidFill>
                  <a:srgbClr val="008000"/>
                </a:solidFill>
                <a:latin typeface="Courier New"/>
              </a:rPr>
              <a:t>удал. символ, </a:t>
            </a:r>
            <a:r>
              <a:rPr lang="en-US" sz="2000" dirty="0" smtClean="0">
                <a:solidFill>
                  <a:srgbClr val="008000"/>
                </a:solidFill>
                <a:latin typeface="Courier New"/>
              </a:rPr>
              <a:t>z</a:t>
            </a:r>
            <a:r>
              <a:rPr lang="ru-RU" sz="2000" dirty="0" smtClean="0">
                <a:solidFill>
                  <a:srgbClr val="008000"/>
                </a:solidFill>
                <a:latin typeface="Courier New"/>
              </a:rPr>
              <a:t> – рез. строка</a:t>
            </a:r>
            <a:endParaRPr lang="ru-RU" sz="2000" dirty="0">
              <a:solidFill>
                <a:srgbClr val="008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Procedure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Del (x, y: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n-US" sz="20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z: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i: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//локальная переменная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z:=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; </a:t>
            </a:r>
            <a:endParaRPr lang="ru-RU" sz="2000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sz="2000" b="1" dirty="0" err="1" smtClean="0">
                <a:solidFill>
                  <a:srgbClr val="000000"/>
                </a:solidFill>
                <a:latin typeface="Courier New"/>
              </a:rPr>
              <a:t>for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to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length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(x) </a:t>
            </a:r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do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endParaRPr lang="ru-RU" sz="2000" dirty="0" smtClean="0">
              <a:solidFill>
                <a:srgbClr val="008000"/>
              </a:solidFill>
              <a:latin typeface="Courier New"/>
            </a:endParaRPr>
          </a:p>
          <a:p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pl-PL" sz="2000" b="1" dirty="0" smtClean="0">
                <a:solidFill>
                  <a:srgbClr val="000000"/>
                </a:solidFill>
                <a:latin typeface="Courier New"/>
              </a:rPr>
              <a:t>if </a:t>
            </a:r>
            <a:r>
              <a:rPr lang="pl-PL" sz="2000" dirty="0" smtClean="0">
                <a:solidFill>
                  <a:srgbClr val="000000"/>
                </a:solidFill>
                <a:latin typeface="Courier New"/>
              </a:rPr>
              <a:t>x[i]&lt;&gt;y </a:t>
            </a:r>
            <a:r>
              <a:rPr lang="pl-PL" sz="2000" b="1" dirty="0" smtClean="0">
                <a:solidFill>
                  <a:srgbClr val="000000"/>
                </a:solidFill>
                <a:latin typeface="Courier New"/>
              </a:rPr>
              <a:t>then </a:t>
            </a:r>
            <a:r>
              <a:rPr lang="pl-PL" sz="2000" dirty="0" smtClean="0">
                <a:solidFill>
                  <a:srgbClr val="000000"/>
                </a:solidFill>
                <a:latin typeface="Courier New"/>
              </a:rPr>
              <a:t>z:=z+x[i];  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ru-RU" sz="2000" dirty="0" smtClean="0">
                <a:solidFill>
                  <a:srgbClr val="008000"/>
                </a:solidFill>
                <a:latin typeface="Courier New"/>
              </a:rPr>
              <a:t>//основная программа</a:t>
            </a:r>
            <a:endParaRPr lang="ru-RU" sz="2000" dirty="0">
              <a:solidFill>
                <a:srgbClr val="008000"/>
              </a:solidFill>
              <a:latin typeface="Courier New"/>
            </a:endParaRP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Введите текст:'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(a);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Del (a,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);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вызов процедуры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Текст без пробелов:'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(b);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761832"/>
            <a:ext cx="2699917" cy="1687447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685739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 3б</a:t>
            </a: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 smtClean="0">
                <a:solidFill>
                  <a:srgbClr val="330066"/>
                </a:solidFill>
              </a:rPr>
              <a:t>Удалить все пробелы </a:t>
            </a:r>
            <a:r>
              <a:rPr lang="ru-RU" dirty="0">
                <a:solidFill>
                  <a:srgbClr val="330066"/>
                </a:solidFill>
              </a:rPr>
              <a:t>в тексте, используя вспомогательный алгоритм </a:t>
            </a:r>
            <a:r>
              <a:rPr lang="ru-RU" dirty="0" smtClean="0">
                <a:solidFill>
                  <a:srgbClr val="330066"/>
                </a:solidFill>
              </a:rPr>
              <a:t>удаления символов </a:t>
            </a:r>
            <a:r>
              <a:rPr lang="ru-RU" dirty="0">
                <a:solidFill>
                  <a:srgbClr val="330066"/>
                </a:solidFill>
              </a:rPr>
              <a:t>в строке.</a:t>
            </a:r>
          </a:p>
        </p:txBody>
      </p:sp>
      <p:sp>
        <p:nvSpPr>
          <p:cNvPr id="15364" name="TextBox 1"/>
          <p:cNvSpPr txBox="1">
            <a:spLocks noChangeArrowheads="1"/>
          </p:cNvSpPr>
          <p:nvPr/>
        </p:nvSpPr>
        <p:spPr bwMode="auto">
          <a:xfrm>
            <a:off x="179388" y="1124744"/>
            <a:ext cx="8748713" cy="532453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Udal_probelov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a, b: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 </a:t>
            </a:r>
          </a:p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//x – исходная строка, y – удаляемый символ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Function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Del (x, y: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i: </a:t>
            </a:r>
            <a:r>
              <a:rPr lang="ru-RU" sz="2000" dirty="0" err="1">
                <a:solidFill>
                  <a:srgbClr val="0000FF"/>
                </a:solidFill>
                <a:latin typeface="Courier New"/>
              </a:rPr>
              <a:t>integer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; z: </a:t>
            </a:r>
            <a:r>
              <a:rPr lang="ru-RU" sz="2000" dirty="0" err="1">
                <a:solidFill>
                  <a:srgbClr val="0000FF"/>
                </a:solidFill>
                <a:latin typeface="Courier New"/>
              </a:rPr>
              <a:t>string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;  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//локальные переменные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z:=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 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length(x)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do  </a:t>
            </a:r>
          </a:p>
          <a:p>
            <a:r>
              <a:rPr lang="pl-PL" sz="2000" b="1" dirty="0">
                <a:solidFill>
                  <a:srgbClr val="000000"/>
                </a:solidFill>
                <a:latin typeface="Courier New"/>
              </a:rPr>
              <a:t>   if </a:t>
            </a:r>
            <a:r>
              <a:rPr lang="pl-PL" sz="2000" dirty="0">
                <a:solidFill>
                  <a:srgbClr val="000000"/>
                </a:solidFill>
                <a:latin typeface="Courier New"/>
              </a:rPr>
              <a:t>x[i]&lt;&gt;y </a:t>
            </a:r>
            <a:r>
              <a:rPr lang="pl-PL" sz="2000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pl-PL" sz="2000" dirty="0">
                <a:solidFill>
                  <a:srgbClr val="000000"/>
                </a:solidFill>
                <a:latin typeface="Courier New"/>
              </a:rPr>
              <a:t>z:=z+x[i];  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Del:=z;  </a:t>
            </a:r>
            <a:r>
              <a:rPr lang="en-US" sz="2000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значение функции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ru-RU" sz="2000" dirty="0">
                <a:solidFill>
                  <a:srgbClr val="008000"/>
                </a:solidFill>
                <a:latin typeface="Courier New"/>
              </a:rPr>
              <a:t>//основная программа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Введите текст:'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(a);</a:t>
            </a: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b:=Del (a, 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 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    </a:t>
            </a:r>
            <a:r>
              <a:rPr lang="ru-RU" sz="2000" dirty="0">
                <a:solidFill>
                  <a:srgbClr val="008000"/>
                </a:solidFill>
                <a:latin typeface="Courier New"/>
              </a:rPr>
              <a:t>//вызов функции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Текст без пробелов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:'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(b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761832"/>
            <a:ext cx="2699917" cy="1687447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99917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7543800" cy="4413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</a:t>
            </a:r>
            <a:r>
              <a:rPr lang="en-US" sz="2400" dirty="0" smtClean="0"/>
              <a:t> </a:t>
            </a:r>
            <a:r>
              <a:rPr lang="ru-RU" sz="2400" dirty="0" smtClean="0"/>
              <a:t>4а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933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Составить программу для вычисления </a:t>
            </a:r>
            <a:r>
              <a:rPr lang="ru-RU" dirty="0" smtClean="0">
                <a:solidFill>
                  <a:srgbClr val="330066"/>
                </a:solidFill>
              </a:rPr>
              <a:t>значения выражения:</a:t>
            </a:r>
            <a:endParaRPr lang="ru-RU" dirty="0">
              <a:solidFill>
                <a:srgbClr val="33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63788" y="836712"/>
                <a:ext cx="2340260" cy="403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𝑠</m:t>
                      </m:r>
                      <m:r>
                        <a:rPr lang="en-US" sz="20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0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US" sz="20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ru-RU" sz="20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3788" y="836712"/>
                <a:ext cx="2340260" cy="40363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93396" y="1304764"/>
            <a:ext cx="8771092" cy="532453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Stepeni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x, s, s1: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//процедура вычисления степени как произведения</a:t>
            </a:r>
            <a:endParaRPr lang="en-US" sz="2000" b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Procedure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St (a, b: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n-US" sz="20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p: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i: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локальная переменная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p:=</a:t>
            </a:r>
            <a:r>
              <a:rPr lang="en-US" sz="200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l-PL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pl-PL" sz="2000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pl-PL" sz="2000" dirty="0" smtClean="0">
                <a:solidFill>
                  <a:srgbClr val="000000"/>
                </a:solidFill>
                <a:latin typeface="Courier New"/>
              </a:rPr>
              <a:t>i:=</a:t>
            </a:r>
            <a:r>
              <a:rPr lang="pl-PL" sz="2000" dirty="0" smtClean="0">
                <a:solidFill>
                  <a:srgbClr val="006400"/>
                </a:solidFill>
                <a:latin typeface="Courier New"/>
              </a:rPr>
              <a:t>1 </a:t>
            </a:r>
            <a:r>
              <a:rPr lang="pl-PL" sz="2000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pl-PL" sz="2000" dirty="0">
                <a:solidFill>
                  <a:srgbClr val="000000"/>
                </a:solidFill>
                <a:latin typeface="Courier New"/>
              </a:rPr>
              <a:t>b </a:t>
            </a:r>
            <a:r>
              <a:rPr lang="pl-PL" sz="2000" b="1" dirty="0">
                <a:solidFill>
                  <a:srgbClr val="000000"/>
                </a:solidFill>
                <a:latin typeface="Courier New"/>
              </a:rPr>
              <a:t>do </a:t>
            </a:r>
            <a:r>
              <a:rPr lang="pl-PL" sz="2000" dirty="0" smtClean="0">
                <a:solidFill>
                  <a:srgbClr val="000000"/>
                </a:solidFill>
                <a:latin typeface="Courier New"/>
              </a:rPr>
              <a:t>p:=p*a</a:t>
            </a:r>
            <a:r>
              <a:rPr lang="pl-PL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Begin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основная программа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's = x^3 + x^5 + x^7'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</a:t>
            </a:r>
            <a:endParaRPr lang="ru-RU" sz="2000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write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dirty="0" err="1">
                <a:solidFill>
                  <a:srgbClr val="0000FF"/>
                </a:solidFill>
                <a:latin typeface="Courier New"/>
              </a:rPr>
              <a:t>Введите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 x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: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(x);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St(x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s1); s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:=s1;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вызов проц. и добавление к сумме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St(x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s1); s:=s+s1;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St(x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7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s1); s:=s+s1;  </a:t>
            </a:r>
          </a:p>
          <a:p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's =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s);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>
              <a:solidFill>
                <a:srgbClr val="000000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751" y="5092989"/>
            <a:ext cx="3031737" cy="153631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661795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7543800" cy="4413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</a:t>
            </a:r>
            <a:r>
              <a:rPr lang="en-US" sz="2400" dirty="0" smtClean="0"/>
              <a:t> </a:t>
            </a:r>
            <a:r>
              <a:rPr lang="ru-RU" sz="2400" dirty="0" smtClean="0"/>
              <a:t>4б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933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Составить программу для вычисления </a:t>
            </a:r>
            <a:r>
              <a:rPr lang="ru-RU" dirty="0" smtClean="0">
                <a:solidFill>
                  <a:srgbClr val="330066"/>
                </a:solidFill>
              </a:rPr>
              <a:t>значения выражения:</a:t>
            </a:r>
            <a:endParaRPr lang="ru-RU" dirty="0">
              <a:solidFill>
                <a:srgbClr val="33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63788" y="836712"/>
                <a:ext cx="2340260" cy="403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𝑠</m:t>
                      </m:r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3788" y="836712"/>
                <a:ext cx="2340260" cy="40363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79388" y="1320632"/>
            <a:ext cx="8785100" cy="532453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Stepeni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x, s: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lvl="0"/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//функция 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вычисления степени как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произведения</a:t>
            </a:r>
            <a:endParaRPr lang="ru-RU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Function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St (a, b: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):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lvl="0"/>
            <a:r>
              <a:rPr lang="en-US" sz="20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p: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локальные переменные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p:=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l-PL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pl-PL" sz="2000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pl-PL" sz="2000" dirty="0" smtClean="0">
                <a:solidFill>
                  <a:srgbClr val="000000"/>
                </a:solidFill>
                <a:latin typeface="Courier New"/>
              </a:rPr>
              <a:t>i:=</a:t>
            </a:r>
            <a:r>
              <a:rPr lang="pl-PL" sz="2000" b="0" dirty="0" smtClean="0">
                <a:solidFill>
                  <a:srgbClr val="006400"/>
                </a:solidFill>
                <a:latin typeface="Courier New"/>
              </a:rPr>
              <a:t>1 </a:t>
            </a:r>
            <a:r>
              <a:rPr lang="pl-PL" sz="2000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pl-PL" sz="2000" dirty="0">
                <a:solidFill>
                  <a:srgbClr val="000000"/>
                </a:solidFill>
                <a:latin typeface="Courier New"/>
              </a:rPr>
              <a:t>b </a:t>
            </a:r>
            <a:r>
              <a:rPr lang="pl-PL" sz="2000" b="1" dirty="0">
                <a:solidFill>
                  <a:srgbClr val="000000"/>
                </a:solidFill>
                <a:latin typeface="Courier New"/>
              </a:rPr>
              <a:t>do </a:t>
            </a:r>
            <a:r>
              <a:rPr lang="pl-PL" sz="2000" dirty="0" smtClean="0">
                <a:solidFill>
                  <a:srgbClr val="000000"/>
                </a:solidFill>
                <a:latin typeface="Courier New"/>
              </a:rPr>
              <a:t>p:=p*a</a:t>
            </a:r>
            <a:r>
              <a:rPr lang="pl-PL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St:=p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//значение функции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Begin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основная программа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's = x^3 + x^5 + x^7'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 write 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b="0" dirty="0" err="1" smtClean="0">
                <a:solidFill>
                  <a:srgbClr val="0000FF"/>
                </a:solidFill>
                <a:latin typeface="Courier New"/>
              </a:rPr>
              <a:t>Введите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 x: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(x);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вызовы функции в выражении</a:t>
            </a:r>
            <a:endParaRPr lang="ru-RU" sz="2000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s := St(x, 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 + St(x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 + St(x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7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's =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s);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751" y="5111948"/>
            <a:ext cx="3031737" cy="153631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820992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7543800" cy="4413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</a:t>
            </a:r>
            <a:r>
              <a:rPr lang="en-US" sz="2400" dirty="0" smtClean="0"/>
              <a:t> </a:t>
            </a:r>
            <a:r>
              <a:rPr lang="ru-RU" sz="2400" dirty="0" smtClean="0"/>
              <a:t>5а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6331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Составить программу для вычисления периметра треугольника, заданного координатами своих вершин.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5004048" y="1160748"/>
            <a:ext cx="2846077" cy="1969187"/>
            <a:chOff x="5400092" y="2240868"/>
            <a:chExt cx="2846077" cy="1969187"/>
          </a:xfrm>
        </p:grpSpPr>
        <p:cxnSp>
          <p:nvCxnSpPr>
            <p:cNvPr id="3" name="Прямая со стрелкой 2"/>
            <p:cNvCxnSpPr/>
            <p:nvPr/>
          </p:nvCxnSpPr>
          <p:spPr>
            <a:xfrm flipV="1">
              <a:off x="5796136" y="2240868"/>
              <a:ext cx="0" cy="176419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>
              <a:off x="5652120" y="3861048"/>
              <a:ext cx="212423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6084168" y="3501008"/>
              <a:ext cx="0" cy="360040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5796136" y="3501008"/>
              <a:ext cx="28803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6084168" y="2708920"/>
              <a:ext cx="1152128" cy="792088"/>
            </a:xfrm>
            <a:prstGeom prst="line">
              <a:avLst/>
            </a:prstGeom>
            <a:ln w="28575">
              <a:solidFill>
                <a:srgbClr val="0000FF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7236296" y="2708920"/>
              <a:ext cx="0" cy="1152128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H="1">
              <a:off x="5796136" y="2708920"/>
              <a:ext cx="144016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940152" y="3933056"/>
              <a:ext cx="32403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000000"/>
                  </a:solidFill>
                </a:rPr>
                <a:t>x</a:t>
              </a:r>
              <a:r>
                <a:rPr lang="en-US" baseline="-25000" dirty="0" err="1">
                  <a:solidFill>
                    <a:srgbClr val="000000"/>
                  </a:solidFill>
                </a:rPr>
                <a:t>A</a:t>
              </a:r>
              <a:endParaRPr lang="ru-RU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074278" y="3933055"/>
              <a:ext cx="32403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000000"/>
                  </a:solidFill>
                </a:rPr>
                <a:t>x</a:t>
              </a:r>
              <a:r>
                <a:rPr lang="en-US" baseline="-25000" dirty="0" err="1">
                  <a:solidFill>
                    <a:srgbClr val="000000"/>
                  </a:solidFill>
                </a:rPr>
                <a:t>B</a:t>
              </a:r>
              <a:endParaRPr lang="ru-RU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400092" y="3362508"/>
              <a:ext cx="32403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000000"/>
                  </a:solidFill>
                </a:rPr>
                <a:t>y</a:t>
              </a:r>
              <a:r>
                <a:rPr lang="en-US" baseline="-25000" dirty="0" err="1">
                  <a:solidFill>
                    <a:srgbClr val="000000"/>
                  </a:solidFill>
                </a:rPr>
                <a:t>A</a:t>
              </a:r>
              <a:endParaRPr lang="ru-RU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400092" y="2570420"/>
              <a:ext cx="32403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000000"/>
                  </a:solidFill>
                </a:rPr>
                <a:t>y</a:t>
              </a:r>
              <a:r>
                <a:rPr lang="en-US" baseline="-25000" dirty="0" err="1">
                  <a:solidFill>
                    <a:srgbClr val="000000"/>
                  </a:solidFill>
                </a:rPr>
                <a:t>B</a:t>
              </a:r>
              <a:endParaRPr lang="ru-RU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188658" y="3404029"/>
              <a:ext cx="93962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A(</a:t>
              </a:r>
              <a:r>
                <a:rPr lang="en-US" dirty="0" err="1">
                  <a:solidFill>
                    <a:srgbClr val="000000"/>
                  </a:solidFill>
                </a:rPr>
                <a:t>x</a:t>
              </a:r>
              <a:r>
                <a:rPr lang="en-US" baseline="-25000" dirty="0" err="1">
                  <a:solidFill>
                    <a:srgbClr val="000000"/>
                  </a:solidFill>
                </a:rPr>
                <a:t>A,</a:t>
              </a:r>
              <a:r>
                <a:rPr lang="en-US" dirty="0" err="1">
                  <a:solidFill>
                    <a:srgbClr val="000000"/>
                  </a:solidFill>
                </a:rPr>
                <a:t>y</a:t>
              </a:r>
              <a:r>
                <a:rPr lang="en-US" baseline="-25000" dirty="0" err="1">
                  <a:solidFill>
                    <a:srgbClr val="000000"/>
                  </a:solidFill>
                </a:rPr>
                <a:t>A</a:t>
              </a:r>
              <a:r>
                <a:rPr lang="en-US" dirty="0">
                  <a:solidFill>
                    <a:srgbClr val="000000"/>
                  </a:solidFill>
                </a:rPr>
                <a:t>)</a:t>
              </a:r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306543" y="2573223"/>
              <a:ext cx="93962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B(</a:t>
              </a:r>
              <a:r>
                <a:rPr lang="en-US" dirty="0" err="1">
                  <a:solidFill>
                    <a:srgbClr val="000000"/>
                  </a:solidFill>
                </a:rPr>
                <a:t>x</a:t>
              </a:r>
              <a:r>
                <a:rPr lang="en-US" baseline="-25000" dirty="0" err="1">
                  <a:solidFill>
                    <a:srgbClr val="000000"/>
                  </a:solidFill>
                </a:rPr>
                <a:t>B,</a:t>
              </a:r>
              <a:r>
                <a:rPr lang="en-US" dirty="0" err="1">
                  <a:solidFill>
                    <a:srgbClr val="000000"/>
                  </a:solidFill>
                </a:rPr>
                <a:t>y</a:t>
              </a:r>
              <a:r>
                <a:rPr lang="en-US" baseline="-25000" dirty="0" err="1">
                  <a:solidFill>
                    <a:srgbClr val="000000"/>
                  </a:solidFill>
                </a:rPr>
                <a:t>B</a:t>
              </a:r>
              <a:r>
                <a:rPr lang="en-US" dirty="0">
                  <a:solidFill>
                    <a:srgbClr val="000000"/>
                  </a:solidFill>
                </a:rPr>
                <a:t>)</a:t>
              </a:r>
              <a:endParaRPr lang="ru-RU" dirty="0">
                <a:solidFill>
                  <a:srgbClr val="000000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87524" y="1376772"/>
            <a:ext cx="5348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</a:rPr>
              <a:t>Длина отрезка </a:t>
            </a:r>
            <a:r>
              <a:rPr lang="en-US" sz="1600" dirty="0">
                <a:solidFill>
                  <a:srgbClr val="000000"/>
                </a:solidFill>
              </a:rPr>
              <a:t>AB</a:t>
            </a:r>
            <a:r>
              <a:rPr lang="ru-RU" sz="1600" dirty="0">
                <a:solidFill>
                  <a:srgbClr val="000000"/>
                </a:solidFill>
              </a:rPr>
              <a:t> по координатам его концов: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3588" y="2016347"/>
                <a:ext cx="3376244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𝑋𝐴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𝑋𝐵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𝑌𝐴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𝑌𝐵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88" y="2016347"/>
                <a:ext cx="3376244" cy="427746"/>
              </a:xfrm>
              <a:prstGeom prst="rect">
                <a:avLst/>
              </a:prstGeom>
              <a:blipFill rotWithShape="1">
                <a:blip r:embed="rId2"/>
                <a:stretch>
                  <a:fillRect b="-1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395536" y="4090318"/>
            <a:ext cx="8280921" cy="132343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000000"/>
                </a:solidFill>
                <a:latin typeface="Courier New"/>
              </a:rPr>
              <a:t>Procedure 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Dlina (x1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y1,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x2,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y2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: </a:t>
            </a:r>
            <a:r>
              <a:rPr lang="es-ES" sz="2000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s-ES" sz="2000" b="1" dirty="0">
                <a:solidFill>
                  <a:srgbClr val="000000"/>
                </a:solidFill>
                <a:latin typeface="Courier New"/>
              </a:rPr>
              <a:t>var 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dl: </a:t>
            </a:r>
            <a:r>
              <a:rPr lang="es-ES" sz="2000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s-E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dl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:=sqrt((x1-x2)*(x1-x2)+(y1-y2)*(y1-y2));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7722" y="3539510"/>
            <a:ext cx="5544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Процедура для вычисления длины отрезка: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2352370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 animBg="1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7543800" cy="4413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</a:t>
            </a:r>
            <a:r>
              <a:rPr lang="en-US" sz="2400" dirty="0" smtClean="0"/>
              <a:t> </a:t>
            </a:r>
            <a:r>
              <a:rPr lang="ru-RU" sz="2400" dirty="0" smtClean="0"/>
              <a:t>5а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6331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Составить программу для вычисления периметра треугольника, заданного координатами своих вершин.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87972" y="1124744"/>
            <a:ext cx="8722728" cy="532453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Perimetr_Treug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xb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xc,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yc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d,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p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: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процедура вычисления длины отрезка</a:t>
            </a:r>
            <a:endParaRPr lang="es-ES" sz="20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es-ES" sz="2000" b="1" dirty="0" smtClean="0">
                <a:solidFill>
                  <a:srgbClr val="000000"/>
                </a:solidFill>
                <a:latin typeface="Courier New"/>
              </a:rPr>
              <a:t>Procedure 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Dlina (x1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y1,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x2,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y2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: </a:t>
            </a:r>
            <a:r>
              <a:rPr lang="es-E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s-ES" sz="2000" b="1" dirty="0">
                <a:solidFill>
                  <a:srgbClr val="000000"/>
                </a:solidFill>
                <a:latin typeface="Courier New"/>
              </a:rPr>
              <a:t>var 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dl: </a:t>
            </a:r>
            <a:r>
              <a:rPr lang="es-E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s-E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dl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:=sqrt((x1-x2)*(x1-x2)+(y1-y2)*(y1-y2));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Begin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основная программа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'Введите координаты вершин треугольника'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Точка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A: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ya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Точка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B: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yb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Точка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C: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(xc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yc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Dlina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xb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p:=d;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Dlina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xc,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yc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p:=p+d;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Dlina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(xc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yc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xb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p:=p+d;</a:t>
            </a:r>
          </a:p>
          <a:p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'Периметр треугольника равен'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, p:</a:t>
            </a:r>
            <a:r>
              <a:rPr lang="ru-RU" sz="2000" b="0" dirty="0" smtClean="0">
                <a:solidFill>
                  <a:srgbClr val="006400"/>
                </a:solidFill>
                <a:latin typeface="Courier New"/>
              </a:rPr>
              <a:t>8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ru-RU" sz="2000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473" y="4797152"/>
            <a:ext cx="4411228" cy="1652127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515117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7543800" cy="4413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</a:t>
            </a:r>
            <a:r>
              <a:rPr lang="en-US" sz="2400" dirty="0" smtClean="0"/>
              <a:t> </a:t>
            </a:r>
            <a:r>
              <a:rPr lang="ru-RU" sz="2400" dirty="0" smtClean="0"/>
              <a:t>5б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6331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Составить программу для вычисления периметра треугольника, заданного координатами своих вершин.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5004048" y="1160748"/>
            <a:ext cx="2846077" cy="1969187"/>
            <a:chOff x="5400092" y="2240868"/>
            <a:chExt cx="2846077" cy="1969187"/>
          </a:xfrm>
        </p:grpSpPr>
        <p:cxnSp>
          <p:nvCxnSpPr>
            <p:cNvPr id="3" name="Прямая со стрелкой 2"/>
            <p:cNvCxnSpPr/>
            <p:nvPr/>
          </p:nvCxnSpPr>
          <p:spPr>
            <a:xfrm flipV="1">
              <a:off x="5796136" y="2240868"/>
              <a:ext cx="0" cy="176419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>
              <a:off x="5652120" y="3861048"/>
              <a:ext cx="212423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6084168" y="3501008"/>
              <a:ext cx="0" cy="360040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5796136" y="3501008"/>
              <a:ext cx="28803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6084168" y="2708920"/>
              <a:ext cx="1152128" cy="792088"/>
            </a:xfrm>
            <a:prstGeom prst="line">
              <a:avLst/>
            </a:prstGeom>
            <a:ln w="28575">
              <a:solidFill>
                <a:srgbClr val="0000FF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7236296" y="2708920"/>
              <a:ext cx="0" cy="1152128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H="1">
              <a:off x="5796136" y="2708920"/>
              <a:ext cx="144016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940152" y="3933056"/>
              <a:ext cx="32403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000000"/>
                  </a:solidFill>
                </a:rPr>
                <a:t>x</a:t>
              </a:r>
              <a:r>
                <a:rPr lang="en-US" baseline="-25000" dirty="0" err="1">
                  <a:solidFill>
                    <a:srgbClr val="000000"/>
                  </a:solidFill>
                </a:rPr>
                <a:t>A</a:t>
              </a:r>
              <a:endParaRPr lang="ru-RU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074278" y="3933055"/>
              <a:ext cx="32403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000000"/>
                  </a:solidFill>
                </a:rPr>
                <a:t>x</a:t>
              </a:r>
              <a:r>
                <a:rPr lang="en-US" baseline="-25000" dirty="0" err="1">
                  <a:solidFill>
                    <a:srgbClr val="000000"/>
                  </a:solidFill>
                </a:rPr>
                <a:t>B</a:t>
              </a:r>
              <a:endParaRPr lang="ru-RU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400092" y="3362508"/>
              <a:ext cx="32403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000000"/>
                  </a:solidFill>
                </a:rPr>
                <a:t>y</a:t>
              </a:r>
              <a:r>
                <a:rPr lang="en-US" baseline="-25000" dirty="0" err="1">
                  <a:solidFill>
                    <a:srgbClr val="000000"/>
                  </a:solidFill>
                </a:rPr>
                <a:t>A</a:t>
              </a:r>
              <a:endParaRPr lang="ru-RU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400092" y="2570420"/>
              <a:ext cx="32403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000000"/>
                  </a:solidFill>
                </a:rPr>
                <a:t>y</a:t>
              </a:r>
              <a:r>
                <a:rPr lang="en-US" baseline="-25000" dirty="0" err="1">
                  <a:solidFill>
                    <a:srgbClr val="000000"/>
                  </a:solidFill>
                </a:rPr>
                <a:t>B</a:t>
              </a:r>
              <a:endParaRPr lang="ru-RU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188658" y="3404029"/>
              <a:ext cx="93962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A(</a:t>
              </a:r>
              <a:r>
                <a:rPr lang="en-US" dirty="0" err="1">
                  <a:solidFill>
                    <a:srgbClr val="000000"/>
                  </a:solidFill>
                </a:rPr>
                <a:t>x</a:t>
              </a:r>
              <a:r>
                <a:rPr lang="en-US" baseline="-25000" dirty="0" err="1">
                  <a:solidFill>
                    <a:srgbClr val="000000"/>
                  </a:solidFill>
                </a:rPr>
                <a:t>A,</a:t>
              </a:r>
              <a:r>
                <a:rPr lang="en-US" dirty="0" err="1">
                  <a:solidFill>
                    <a:srgbClr val="000000"/>
                  </a:solidFill>
                </a:rPr>
                <a:t>y</a:t>
              </a:r>
              <a:r>
                <a:rPr lang="en-US" baseline="-25000" dirty="0" err="1">
                  <a:solidFill>
                    <a:srgbClr val="000000"/>
                  </a:solidFill>
                </a:rPr>
                <a:t>A</a:t>
              </a:r>
              <a:r>
                <a:rPr lang="en-US" dirty="0">
                  <a:solidFill>
                    <a:srgbClr val="000000"/>
                  </a:solidFill>
                </a:rPr>
                <a:t>)</a:t>
              </a:r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306543" y="2573223"/>
              <a:ext cx="939626" cy="276999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B(</a:t>
              </a:r>
              <a:r>
                <a:rPr lang="en-US" dirty="0" err="1">
                  <a:solidFill>
                    <a:srgbClr val="000000"/>
                  </a:solidFill>
                </a:rPr>
                <a:t>x</a:t>
              </a:r>
              <a:r>
                <a:rPr lang="en-US" baseline="-25000" dirty="0" err="1">
                  <a:solidFill>
                    <a:srgbClr val="000000"/>
                  </a:solidFill>
                </a:rPr>
                <a:t>B,</a:t>
              </a:r>
              <a:r>
                <a:rPr lang="en-US" dirty="0" err="1">
                  <a:solidFill>
                    <a:srgbClr val="000000"/>
                  </a:solidFill>
                </a:rPr>
                <a:t>y</a:t>
              </a:r>
              <a:r>
                <a:rPr lang="en-US" baseline="-25000" dirty="0" err="1">
                  <a:solidFill>
                    <a:srgbClr val="000000"/>
                  </a:solidFill>
                </a:rPr>
                <a:t>B</a:t>
              </a:r>
              <a:r>
                <a:rPr lang="en-US" dirty="0">
                  <a:solidFill>
                    <a:srgbClr val="000000"/>
                  </a:solidFill>
                </a:rPr>
                <a:t>)</a:t>
              </a:r>
              <a:endParaRPr lang="ru-RU" dirty="0">
                <a:solidFill>
                  <a:srgbClr val="000000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87524" y="1376772"/>
            <a:ext cx="5348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</a:rPr>
              <a:t>Длина отрезка </a:t>
            </a:r>
            <a:r>
              <a:rPr lang="en-US" sz="1600" dirty="0">
                <a:solidFill>
                  <a:srgbClr val="000000"/>
                </a:solidFill>
              </a:rPr>
              <a:t>AB</a:t>
            </a:r>
            <a:r>
              <a:rPr lang="ru-RU" sz="1600" dirty="0">
                <a:solidFill>
                  <a:srgbClr val="000000"/>
                </a:solidFill>
              </a:rPr>
              <a:t> по координатам его концов: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63588" y="2016347"/>
                <a:ext cx="3376244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𝑋𝐴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𝑋𝐵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𝑌𝐴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𝑌𝐵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88" y="2016347"/>
                <a:ext cx="3376244" cy="427746"/>
              </a:xfrm>
              <a:prstGeom prst="rect">
                <a:avLst/>
              </a:prstGeom>
              <a:blipFill rotWithShape="1">
                <a:blip r:embed="rId2"/>
                <a:stretch>
                  <a:fillRect b="-1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719572" y="4089859"/>
            <a:ext cx="7620567" cy="132343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000000"/>
                </a:solidFill>
                <a:latin typeface="Courier New"/>
              </a:rPr>
              <a:t>Function 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Dlina (x1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y1,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x2,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y2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: </a:t>
            </a:r>
            <a:r>
              <a:rPr lang="es-E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): </a:t>
            </a:r>
            <a:r>
              <a:rPr lang="es-E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s-E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Dlina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:=sqrt((x1-x2)*(x1-x2)+(y1-y2)*(y1-y2));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55676" y="3547755"/>
            <a:ext cx="5544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0000"/>
                </a:solidFill>
              </a:rPr>
              <a:t>Функция </a:t>
            </a:r>
            <a:r>
              <a:rPr lang="ru-RU" sz="1600" dirty="0">
                <a:solidFill>
                  <a:srgbClr val="000000"/>
                </a:solidFill>
              </a:rPr>
              <a:t>для вычисления длины отрезка:</a:t>
            </a:r>
          </a:p>
        </p:txBody>
      </p:sp>
    </p:spTree>
    <p:extLst>
      <p:ext uri="{BB962C8B-B14F-4D97-AF65-F5344CB8AC3E}">
        <p14:creationId xmlns:p14="http://schemas.microsoft.com/office/powerpoint/2010/main" val="38854237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 animBg="1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7543800" cy="4413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</a:t>
            </a:r>
            <a:r>
              <a:rPr lang="en-US" sz="2400" dirty="0" smtClean="0"/>
              <a:t> </a:t>
            </a:r>
            <a:r>
              <a:rPr lang="ru-RU" sz="2400" dirty="0" smtClean="0"/>
              <a:t>5б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6331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Составить программу для вычисления периметра треугольника, заданного координатами своих вершин.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9388" y="1340768"/>
            <a:ext cx="8749096" cy="501675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lIns="72000" rIns="3600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Perimetr_Treug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xb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xc,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yc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p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: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функция 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вычисления длины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отрезка</a:t>
            </a:r>
          </a:p>
          <a:p>
            <a:r>
              <a:rPr lang="es-ES" sz="2000" b="1" dirty="0" smtClean="0">
                <a:solidFill>
                  <a:srgbClr val="000000"/>
                </a:solidFill>
                <a:latin typeface="Courier New"/>
              </a:rPr>
              <a:t>Function 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Dlina (x1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y1,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x2,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y2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: </a:t>
            </a:r>
            <a:r>
              <a:rPr lang="es-E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): </a:t>
            </a:r>
            <a:r>
              <a:rPr lang="es-E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s-E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Courier New"/>
              </a:rPr>
              <a:t>Dlina</a:t>
            </a:r>
            <a:r>
              <a:rPr lang="es-ES" sz="2000" dirty="0">
                <a:solidFill>
                  <a:srgbClr val="000000"/>
                </a:solidFill>
                <a:latin typeface="Courier New"/>
              </a:rPr>
              <a:t>:=sqrt((x1-x2)*(x1-x2)+(y1-y2)*(y1-y2));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Begin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основная программа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'Введите координаты вершин треугольника'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Точка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A: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ya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Точка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B: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xb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yb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Точка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C: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(xc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yc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p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:=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Dlina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xa,ya,xb,yb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)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+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Dlina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xa,ya,xc,yc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)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+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                                    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Dlina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latin typeface="Courier New"/>
              </a:rPr>
              <a:t>xc,yc,xb,yb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'Периметр треугольника равен'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, p:</a:t>
            </a:r>
            <a:r>
              <a:rPr lang="ru-RU" sz="2000" b="0" dirty="0" smtClean="0">
                <a:solidFill>
                  <a:srgbClr val="006400"/>
                </a:solidFill>
                <a:latin typeface="Courier New"/>
              </a:rPr>
              <a:t>8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ru-RU" sz="2000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>
              <a:solidFill>
                <a:srgbClr val="0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697" y="4725144"/>
            <a:ext cx="4392788" cy="1645221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375119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22533" y="4221088"/>
            <a:ext cx="8712200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i="1" dirty="0" smtClean="0">
                <a:solidFill>
                  <a:schemeClr val="tx2"/>
                </a:solidFill>
              </a:rPr>
              <a:t>Входные </a:t>
            </a:r>
            <a:r>
              <a:rPr lang="ru-RU" sz="2400" b="1" i="1" dirty="0">
                <a:solidFill>
                  <a:schemeClr val="tx2"/>
                </a:solidFill>
              </a:rPr>
              <a:t>параметры</a:t>
            </a:r>
            <a:r>
              <a:rPr lang="ru-RU" sz="2400" dirty="0">
                <a:solidFill>
                  <a:schemeClr val="tx2"/>
                </a:solidFill>
              </a:rPr>
              <a:t> – переменные, значения которых </a:t>
            </a:r>
            <a:r>
              <a:rPr lang="ru-RU" sz="2400" i="1" dirty="0">
                <a:solidFill>
                  <a:schemeClr val="tx2"/>
                </a:solidFill>
              </a:rPr>
              <a:t>устанавливаются до начала выполнения </a:t>
            </a:r>
            <a:r>
              <a:rPr lang="ru-RU" sz="2400" dirty="0">
                <a:solidFill>
                  <a:schemeClr val="tx2"/>
                </a:solidFill>
              </a:rPr>
              <a:t>процедуры.</a:t>
            </a:r>
          </a:p>
          <a:p>
            <a:pPr eaLnBrk="1" hangingPunct="1"/>
            <a:endParaRPr lang="ru-RU" b="1" i="1" dirty="0">
              <a:solidFill>
                <a:schemeClr val="tx2"/>
              </a:solidFill>
            </a:endParaRPr>
          </a:p>
          <a:p>
            <a:pPr eaLnBrk="1" hangingPunct="1"/>
            <a:r>
              <a:rPr lang="ru-RU" sz="2400" b="1" i="1" dirty="0">
                <a:solidFill>
                  <a:schemeClr val="tx2"/>
                </a:solidFill>
              </a:rPr>
              <a:t>Выходные параметры</a:t>
            </a:r>
            <a:r>
              <a:rPr lang="ru-RU" sz="2400" dirty="0">
                <a:solidFill>
                  <a:schemeClr val="tx2"/>
                </a:solidFill>
              </a:rPr>
              <a:t> – переменные, значения которых </a:t>
            </a:r>
            <a:r>
              <a:rPr lang="ru-RU" sz="2400" i="1" dirty="0">
                <a:solidFill>
                  <a:schemeClr val="tx2"/>
                </a:solidFill>
              </a:rPr>
              <a:t>устанавливаются после окончания выполнения</a:t>
            </a:r>
            <a:r>
              <a:rPr lang="ru-RU" sz="2400" dirty="0">
                <a:solidFill>
                  <a:schemeClr val="tx2"/>
                </a:solidFill>
              </a:rPr>
              <a:t> процедуры</a:t>
            </a:r>
            <a:r>
              <a:rPr lang="ru-RU" sz="2400" dirty="0" smtClean="0">
                <a:solidFill>
                  <a:schemeClr val="tx2"/>
                </a:solidFill>
              </a:rPr>
              <a:t>.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5385" y="188640"/>
            <a:ext cx="878459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330066"/>
                </a:solidFill>
              </a:rPr>
              <a:t>Вспомогательный алгоритм </a:t>
            </a:r>
            <a:r>
              <a:rPr lang="ru-RU" sz="3200" dirty="0">
                <a:solidFill>
                  <a:srgbClr val="330066"/>
                </a:solidFill>
              </a:rPr>
              <a:t>–</a:t>
            </a:r>
            <a:r>
              <a:rPr lang="ru-RU" sz="3200" b="1" dirty="0">
                <a:solidFill>
                  <a:srgbClr val="330066"/>
                </a:solidFill>
              </a:rPr>
              <a:t>  </a:t>
            </a:r>
            <a:br>
              <a:rPr lang="ru-RU" sz="3200" b="1" dirty="0">
                <a:solidFill>
                  <a:srgbClr val="330066"/>
                </a:solidFill>
              </a:rPr>
            </a:br>
            <a:r>
              <a:rPr lang="ru-RU" sz="2400" dirty="0">
                <a:solidFill>
                  <a:srgbClr val="330066"/>
                </a:solidFill>
              </a:rPr>
              <a:t>это алгоритм решения какой-либо подзадачи, </a:t>
            </a:r>
            <a:br>
              <a:rPr lang="ru-RU" sz="2400" dirty="0">
                <a:solidFill>
                  <a:srgbClr val="330066"/>
                </a:solidFill>
              </a:rPr>
            </a:br>
            <a:r>
              <a:rPr lang="ru-RU" sz="2400" dirty="0">
                <a:solidFill>
                  <a:srgbClr val="330066"/>
                </a:solidFill>
              </a:rPr>
              <a:t>который может вызываться из основного алгоритма.</a:t>
            </a:r>
            <a:br>
              <a:rPr lang="ru-RU" sz="2400" dirty="0">
                <a:solidFill>
                  <a:srgbClr val="330066"/>
                </a:solidFill>
              </a:rPr>
            </a:br>
            <a:r>
              <a:rPr lang="ru-RU" sz="2400" dirty="0">
                <a:solidFill>
                  <a:srgbClr val="330066"/>
                </a:solidFill>
              </a:rPr>
              <a:t>В программировании вспомогательные алгоритмы называют </a:t>
            </a:r>
            <a:r>
              <a:rPr lang="ru-RU" sz="2400" b="1" dirty="0">
                <a:solidFill>
                  <a:srgbClr val="330066"/>
                </a:solidFill>
              </a:rPr>
              <a:t>подпрограммами (процедурами)</a:t>
            </a:r>
            <a:r>
              <a:rPr lang="ru-RU" sz="2400" dirty="0">
                <a:solidFill>
                  <a:srgbClr val="330066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5385" y="2357750"/>
            <a:ext cx="87122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330066"/>
                </a:solidFill>
              </a:rPr>
              <a:t>Процедура –</a:t>
            </a:r>
            <a:r>
              <a:rPr lang="ru-RU" sz="3200" dirty="0">
                <a:solidFill>
                  <a:srgbClr val="330066"/>
                </a:solidFill>
              </a:rPr>
              <a:t>  </a:t>
            </a:r>
            <a:r>
              <a:rPr lang="ru-RU" sz="2400" dirty="0">
                <a:solidFill>
                  <a:srgbClr val="330066"/>
                </a:solidFill>
              </a:rPr>
              <a:t>подпрограмма, которая начинает выполняться после вызова её из основной программы или другой процедуры. Каждая процедура имеет уникальное </a:t>
            </a:r>
            <a:r>
              <a:rPr lang="ru-RU" sz="2400" b="1" i="1" dirty="0">
                <a:solidFill>
                  <a:srgbClr val="330066"/>
                </a:solidFill>
              </a:rPr>
              <a:t>имя</a:t>
            </a:r>
            <a:r>
              <a:rPr lang="ru-RU" sz="2400" dirty="0">
                <a:solidFill>
                  <a:srgbClr val="330066"/>
                </a:solidFill>
              </a:rPr>
              <a:t> и список </a:t>
            </a:r>
            <a:r>
              <a:rPr lang="ru-RU" sz="2400" b="1" i="1" dirty="0">
                <a:solidFill>
                  <a:srgbClr val="330066"/>
                </a:solidFill>
              </a:rPr>
              <a:t>входных</a:t>
            </a:r>
            <a:r>
              <a:rPr lang="ru-RU" sz="2400" dirty="0">
                <a:solidFill>
                  <a:srgbClr val="330066"/>
                </a:solidFill>
              </a:rPr>
              <a:t> и </a:t>
            </a:r>
            <a:r>
              <a:rPr lang="ru-RU" sz="2400" b="1" i="1" dirty="0">
                <a:solidFill>
                  <a:srgbClr val="330066"/>
                </a:solidFill>
              </a:rPr>
              <a:t>выходных</a:t>
            </a:r>
            <a:r>
              <a:rPr lang="ru-RU" sz="2400" dirty="0">
                <a:solidFill>
                  <a:srgbClr val="330066"/>
                </a:solidFill>
              </a:rPr>
              <a:t> параметров.</a:t>
            </a:r>
          </a:p>
        </p:txBody>
      </p:sp>
    </p:spTree>
    <p:extLst>
      <p:ext uri="{BB962C8B-B14F-4D97-AF65-F5344CB8AC3E}">
        <p14:creationId xmlns:p14="http://schemas.microsoft.com/office/powerpoint/2010/main" val="279848174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7543800" cy="4413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</a:t>
            </a:r>
            <a:r>
              <a:rPr lang="en-US" sz="2400" dirty="0" smtClean="0"/>
              <a:t> </a:t>
            </a:r>
            <a:r>
              <a:rPr lang="ru-RU" sz="2400" dirty="0" smtClean="0"/>
              <a:t>6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933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Составить программу для вычисления </a:t>
            </a:r>
            <a:r>
              <a:rPr lang="ru-RU" dirty="0" smtClean="0">
                <a:solidFill>
                  <a:srgbClr val="330066"/>
                </a:solidFill>
              </a:rPr>
              <a:t>числа сочетаний из </a:t>
            </a:r>
            <a:r>
              <a:rPr lang="en-US" b="1" i="1" dirty="0" smtClean="0">
                <a:solidFill>
                  <a:srgbClr val="330066"/>
                </a:solidFill>
              </a:rPr>
              <a:t>n</a:t>
            </a:r>
            <a:r>
              <a:rPr lang="ru-RU" dirty="0" smtClean="0">
                <a:solidFill>
                  <a:srgbClr val="330066"/>
                </a:solidFill>
              </a:rPr>
              <a:t> по </a:t>
            </a:r>
            <a:r>
              <a:rPr lang="en-US" b="1" i="1" dirty="0" smtClean="0">
                <a:solidFill>
                  <a:srgbClr val="330066"/>
                </a:solidFill>
              </a:rPr>
              <a:t>k</a:t>
            </a:r>
            <a:r>
              <a:rPr lang="ru-RU" dirty="0" smtClean="0">
                <a:solidFill>
                  <a:srgbClr val="330066"/>
                </a:solidFill>
              </a:rPr>
              <a:t>.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388" y="1861437"/>
            <a:ext cx="8821104" cy="470898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lIns="72000" rIns="3600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Sochetanie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v-SE" sz="2000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sv-SE" sz="2000" dirty="0" smtClean="0">
                <a:solidFill>
                  <a:srgbClr val="000000"/>
                </a:solidFill>
                <a:latin typeface="Courier New"/>
              </a:rPr>
              <a:t>c, </a:t>
            </a:r>
            <a:r>
              <a:rPr lang="sv-SE" sz="2000" dirty="0">
                <a:solidFill>
                  <a:srgbClr val="000000"/>
                </a:solidFill>
                <a:latin typeface="Courier New"/>
              </a:rPr>
              <a:t>n, k: </a:t>
            </a:r>
            <a:r>
              <a:rPr lang="sv-SE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sv-SE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Function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F(x: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;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//функция факториал 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p: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//локальные переменные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p:=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en-US" sz="2000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do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p:=p*i;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F:=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p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значение функции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Begin</a:t>
            </a:r>
            <a:r>
              <a:rPr lang="ru-RU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основная программа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'Введите n (не больше 12): 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(n);</a:t>
            </a:r>
          </a:p>
          <a:p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'Введите k (не больше 12): 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(k);</a:t>
            </a:r>
          </a:p>
          <a:p>
            <a:r>
              <a:rPr lang="pt-BR" sz="2000" dirty="0" smtClean="0">
                <a:solidFill>
                  <a:srgbClr val="000000"/>
                </a:solidFill>
                <a:latin typeface="Courier New"/>
              </a:rPr>
              <a:t>C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pt-BR" sz="2000" dirty="0" smtClean="0">
                <a:solidFill>
                  <a:srgbClr val="000000"/>
                </a:solidFill>
                <a:latin typeface="Courier New"/>
              </a:rPr>
              <a:t>:=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pt-BR" sz="2000" dirty="0" smtClean="0">
                <a:solidFill>
                  <a:srgbClr val="000000"/>
                </a:solidFill>
                <a:latin typeface="Courier New"/>
              </a:rPr>
              <a:t>F(n</a:t>
            </a:r>
            <a:r>
              <a:rPr lang="pt-BR" sz="2000" dirty="0">
                <a:solidFill>
                  <a:srgbClr val="000000"/>
                </a:solidFill>
                <a:latin typeface="Courier New"/>
              </a:rPr>
              <a:t>) </a:t>
            </a:r>
            <a:r>
              <a:rPr lang="pt-BR" sz="2000" b="1" dirty="0">
                <a:solidFill>
                  <a:srgbClr val="000000"/>
                </a:solidFill>
                <a:latin typeface="Courier New"/>
              </a:rPr>
              <a:t>div </a:t>
            </a:r>
            <a:r>
              <a:rPr lang="pt-BR" sz="2000" dirty="0">
                <a:solidFill>
                  <a:srgbClr val="000000"/>
                </a:solidFill>
                <a:latin typeface="Courier New"/>
              </a:rPr>
              <a:t>F(k) </a:t>
            </a:r>
            <a:r>
              <a:rPr lang="pt-BR" sz="2000" b="1" dirty="0">
                <a:solidFill>
                  <a:srgbClr val="000000"/>
                </a:solidFill>
                <a:latin typeface="Courier New"/>
              </a:rPr>
              <a:t>div </a:t>
            </a:r>
            <a:r>
              <a:rPr lang="pt-BR" sz="2000" dirty="0">
                <a:solidFill>
                  <a:srgbClr val="000000"/>
                </a:solidFill>
                <a:latin typeface="Courier New"/>
              </a:rPr>
              <a:t>F(n-k);</a:t>
            </a:r>
          </a:p>
          <a:p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'Число сочетаний из 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n,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' 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по 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k,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' 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равно '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c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)</a:t>
            </a:r>
            <a:endParaRPr lang="ru-RU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388" y="784219"/>
            <a:ext cx="58327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В комбинаторике набор </a:t>
            </a:r>
            <a:r>
              <a:rPr lang="en-US" sz="1600" b="1" i="1" dirty="0" smtClean="0"/>
              <a:t>k</a:t>
            </a:r>
            <a:r>
              <a:rPr lang="en-US" sz="1600" dirty="0" smtClean="0"/>
              <a:t> </a:t>
            </a:r>
            <a:r>
              <a:rPr lang="ru-RU" sz="1600" dirty="0" smtClean="0"/>
              <a:t>элементов, выбранных из данного множества, содержащего </a:t>
            </a:r>
            <a:r>
              <a:rPr lang="en-US" sz="1600" b="1" i="1" dirty="0" smtClean="0"/>
              <a:t>n</a:t>
            </a:r>
            <a:r>
              <a:rPr lang="ru-RU" sz="1600" dirty="0" smtClean="0"/>
              <a:t> различных элементов, называется сочетанием из </a:t>
            </a:r>
            <a:r>
              <a:rPr lang="en-US" sz="1600" b="1" i="1" dirty="0" smtClean="0"/>
              <a:t>n</a:t>
            </a:r>
            <a:r>
              <a:rPr lang="ru-RU" sz="1600" dirty="0" smtClean="0"/>
              <a:t> по </a:t>
            </a:r>
            <a:r>
              <a:rPr lang="en-US" sz="1600" b="1" i="1" dirty="0" smtClean="0"/>
              <a:t>k</a:t>
            </a:r>
            <a:r>
              <a:rPr lang="ru-RU" sz="1600" dirty="0" smtClean="0"/>
              <a:t>. Значение этой величины вычисляется по формуле:</a:t>
            </a: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014521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379317"/>
              </p:ext>
            </p:extLst>
          </p:nvPr>
        </p:nvGraphicFramePr>
        <p:xfrm>
          <a:off x="6048164" y="926784"/>
          <a:ext cx="187220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2" name="Формула" r:id="rId5" imgW="990360" imgH="419040" progId="Equation.3">
                  <p:embed/>
                </p:oleObj>
              </mc:Choice>
              <mc:Fallback>
                <p:oleObj name="Формула" r:id="rId5" imgW="99036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48164" y="926784"/>
                        <a:ext cx="1872208" cy="792088"/>
                      </a:xfrm>
                      <a:prstGeom prst="rect">
                        <a:avLst/>
                      </a:prstGeom>
                      <a:ln>
                        <a:solidFill>
                          <a:srgbClr val="00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94" name="Picture 5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872" y="5229201"/>
            <a:ext cx="4428620" cy="1341218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841876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608577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568325" y="115888"/>
            <a:ext cx="7200900" cy="539750"/>
          </a:xfrm>
        </p:spPr>
        <p:txBody>
          <a:bodyPr/>
          <a:lstStyle/>
          <a:p>
            <a:pPr algn="ctr" eaLnBrk="1" hangingPunct="1"/>
            <a:r>
              <a:rPr lang="ru-RU" sz="3200" dirty="0" smtClean="0"/>
              <a:t>Описание процедуры</a:t>
            </a: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127000" y="2532963"/>
            <a:ext cx="88741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 smtClean="0">
                <a:solidFill>
                  <a:srgbClr val="330066"/>
                </a:solidFill>
              </a:rPr>
              <a:t>Входные</a:t>
            </a:r>
            <a:r>
              <a:rPr lang="ru-RU" dirty="0" smtClean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параметры описываются как </a:t>
            </a:r>
            <a:r>
              <a:rPr lang="ru-RU" b="1" dirty="0">
                <a:solidFill>
                  <a:srgbClr val="330066"/>
                </a:solidFill>
              </a:rPr>
              <a:t>параметры-значения</a:t>
            </a:r>
            <a:r>
              <a:rPr lang="ru-RU" dirty="0" smtClean="0">
                <a:solidFill>
                  <a:srgbClr val="330066"/>
                </a:solidFill>
              </a:rPr>
              <a:t>: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503548" y="4718105"/>
            <a:ext cx="720090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ru-RU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Вызов процедуры</a:t>
            </a: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215519" y="5771001"/>
            <a:ext cx="87129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1800"/>
              </a:spcBef>
            </a:pPr>
            <a:r>
              <a:rPr lang="ru-RU" b="1" i="1" dirty="0" smtClean="0">
                <a:solidFill>
                  <a:srgbClr val="330066"/>
                </a:solidFill>
              </a:rPr>
              <a:t>Примечание</a:t>
            </a:r>
            <a:r>
              <a:rPr lang="ru-RU" b="1" i="1" dirty="0">
                <a:solidFill>
                  <a:srgbClr val="330066"/>
                </a:solidFill>
              </a:rPr>
              <a:t>:</a:t>
            </a:r>
            <a:r>
              <a:rPr lang="ru-RU" dirty="0">
                <a:solidFill>
                  <a:srgbClr val="330066"/>
                </a:solidFill>
              </a:rPr>
              <a:t> Между </a:t>
            </a:r>
            <a:r>
              <a:rPr lang="ru-RU" b="1" dirty="0">
                <a:solidFill>
                  <a:srgbClr val="330066"/>
                </a:solidFill>
              </a:rPr>
              <a:t>формальными</a:t>
            </a:r>
            <a:r>
              <a:rPr lang="ru-RU" dirty="0">
                <a:solidFill>
                  <a:srgbClr val="330066"/>
                </a:solidFill>
              </a:rPr>
              <a:t> и </a:t>
            </a:r>
            <a:r>
              <a:rPr lang="ru-RU" b="1" dirty="0">
                <a:solidFill>
                  <a:srgbClr val="330066"/>
                </a:solidFill>
              </a:rPr>
              <a:t>фактическими</a:t>
            </a:r>
            <a:r>
              <a:rPr lang="ru-RU" dirty="0">
                <a:solidFill>
                  <a:srgbClr val="330066"/>
                </a:solidFill>
              </a:rPr>
              <a:t> параметрами должно быть соответствие по количеству, порядку следования и типу.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517" y="818709"/>
            <a:ext cx="8712968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lIns="72000" rIns="36000">
            <a:spAutoFit/>
          </a:bodyPr>
          <a:lstStyle/>
          <a:p>
            <a:pPr lvl="0"/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Procedure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Имя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(&lt;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список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формальных 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параметров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&gt;)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lvl="0"/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Begin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...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код процедуры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...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End;</a:t>
            </a:r>
            <a:endParaRPr lang="ru-RU" sz="2400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5516" y="1700808"/>
            <a:ext cx="8785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800"/>
              </a:spcBef>
            </a:pPr>
            <a:r>
              <a:rPr lang="ru-RU" b="1" i="1" dirty="0">
                <a:solidFill>
                  <a:srgbClr val="330066"/>
                </a:solidFill>
              </a:rPr>
              <a:t>Примечание:</a:t>
            </a:r>
            <a:r>
              <a:rPr lang="ru-RU" dirty="0">
                <a:solidFill>
                  <a:srgbClr val="330066"/>
                </a:solidFill>
              </a:rPr>
              <a:t> Описания процедур располагаются перед блоком операторов основной программы. Список формальных параметров может отсутствовать.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5516" y="2898619"/>
            <a:ext cx="8712967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Имя(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список переменных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: тип);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5518" y="3805150"/>
            <a:ext cx="8712967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Имя(</a:t>
            </a:r>
            <a:r>
              <a:rPr lang="en-US" sz="2400" b="1" dirty="0" err="1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&lt;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список переменных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: тип);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7000" y="3455712"/>
            <a:ext cx="88741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rgbClr val="330066"/>
                </a:solidFill>
              </a:rPr>
              <a:t>Выходные</a:t>
            </a:r>
            <a:r>
              <a:rPr lang="ru-RU" dirty="0">
                <a:solidFill>
                  <a:srgbClr val="330066"/>
                </a:solidFill>
              </a:rPr>
              <a:t> параметры описываются как </a:t>
            </a:r>
            <a:r>
              <a:rPr lang="ru-RU" b="1" dirty="0">
                <a:solidFill>
                  <a:srgbClr val="330066"/>
                </a:solidFill>
              </a:rPr>
              <a:t>параметры-переменные</a:t>
            </a:r>
            <a:r>
              <a:rPr lang="ru-RU" dirty="0">
                <a:solidFill>
                  <a:srgbClr val="330066"/>
                </a:solidFill>
              </a:rPr>
              <a:t>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5519" y="5330913"/>
            <a:ext cx="8712964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Имя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(&lt;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список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фактических 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параметров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&gt;)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2825513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4" grpId="0"/>
      <p:bldP spid="5125" grpId="0"/>
      <p:bldP spid="2" grpId="0" animBg="1"/>
      <p:bldP spid="3" grpId="0"/>
      <p:bldP spid="4" grpId="0" animBg="1"/>
      <p:bldP spid="5" grpId="0" animBg="1"/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5516"/>
            <a:ext cx="7200900" cy="531812"/>
          </a:xfrm>
        </p:spPr>
        <p:txBody>
          <a:bodyPr/>
          <a:lstStyle/>
          <a:p>
            <a:pPr algn="ctr" eaLnBrk="1" hangingPunct="1"/>
            <a:r>
              <a:rPr lang="ru-RU" sz="3200" dirty="0"/>
              <a:t>Например</a:t>
            </a:r>
          </a:p>
        </p:txBody>
      </p:sp>
      <p:sp>
        <p:nvSpPr>
          <p:cNvPr id="6151" name="Text Box 4"/>
          <p:cNvSpPr txBox="1">
            <a:spLocks noChangeArrowheads="1"/>
          </p:cNvSpPr>
          <p:nvPr/>
        </p:nvSpPr>
        <p:spPr bwMode="auto">
          <a:xfrm>
            <a:off x="224011" y="2816932"/>
            <a:ext cx="8747952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square" r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/>
            <a:r>
              <a:rPr lang="en-US" sz="24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основная программа</a:t>
            </a:r>
            <a:endParaRPr lang="ru-RU" sz="2400" b="1" dirty="0" smtClean="0">
              <a:latin typeface="Courier New" pitchFamily="49" charset="0"/>
            </a:endParaRPr>
          </a:p>
          <a:p>
            <a:pPr eaLnBrk="1" hangingPunct="1"/>
            <a:r>
              <a:rPr lang="en-US" sz="2400" b="1" dirty="0" smtClean="0">
                <a:latin typeface="Courier New" pitchFamily="49" charset="0"/>
              </a:rPr>
              <a:t>Begin</a:t>
            </a:r>
            <a:endParaRPr lang="en-US" sz="2400" b="1" dirty="0">
              <a:latin typeface="Courier New" pitchFamily="49" charset="0"/>
            </a:endParaRPr>
          </a:p>
          <a:p>
            <a:pPr eaLnBrk="1" hangingPunct="1"/>
            <a:r>
              <a:rPr lang="en-US" sz="2400" b="1" dirty="0">
                <a:latin typeface="Courier New" pitchFamily="49" charset="0"/>
              </a:rPr>
              <a:t>. . .</a:t>
            </a:r>
          </a:p>
          <a:p>
            <a:pPr eaLnBrk="1" hangingPunct="1"/>
            <a:r>
              <a:rPr lang="en-US" sz="2400" dirty="0">
                <a:latin typeface="Courier New" pitchFamily="49" charset="0"/>
              </a:rPr>
              <a:t>Summa(2, 3, S</a:t>
            </a:r>
            <a:r>
              <a:rPr lang="en-US" sz="2400" dirty="0" smtClean="0">
                <a:latin typeface="Courier New" pitchFamily="49" charset="0"/>
              </a:rPr>
              <a:t>);</a:t>
            </a:r>
            <a:r>
              <a:rPr lang="ru-RU" sz="2400" dirty="0" smtClean="0"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вызов процедуры</a:t>
            </a:r>
            <a:endParaRPr lang="en-US" sz="2400" dirty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400" dirty="0">
                <a:latin typeface="Courier New" pitchFamily="49" charset="0"/>
              </a:rPr>
              <a:t>Write(S);     </a:t>
            </a:r>
            <a:r>
              <a:rPr lang="ru-RU" sz="2400" dirty="0" smtClean="0">
                <a:latin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напечатается число 5</a:t>
            </a:r>
            <a:endParaRPr lang="en-US" sz="2400" dirty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400" b="1" dirty="0">
                <a:latin typeface="Courier New" pitchFamily="49" charset="0"/>
              </a:rPr>
              <a:t>. . .</a:t>
            </a:r>
          </a:p>
          <a:p>
            <a:pPr eaLnBrk="1" hangingPunct="1"/>
            <a:r>
              <a:rPr lang="en-US" sz="2400" b="1" dirty="0" smtClean="0">
                <a:latin typeface="Courier New" pitchFamily="49" charset="0"/>
              </a:rPr>
              <a:t>End</a:t>
            </a:r>
            <a:r>
              <a:rPr lang="en-US" sz="2400" b="1" dirty="0">
                <a:latin typeface="Courier New" pitchFamily="49" charset="0"/>
              </a:rPr>
              <a:t>.</a:t>
            </a:r>
            <a:endParaRPr lang="ru-RU" sz="2400" b="1" dirty="0">
              <a:latin typeface="Courier New" pitchFamily="49" charset="0"/>
            </a:endParaRPr>
          </a:p>
        </p:txBody>
      </p:sp>
      <p:sp>
        <p:nvSpPr>
          <p:cNvPr id="6148" name="Text Box 11"/>
          <p:cNvSpPr txBox="1">
            <a:spLocks noChangeArrowheads="1"/>
          </p:cNvSpPr>
          <p:nvPr/>
        </p:nvSpPr>
        <p:spPr bwMode="auto">
          <a:xfrm>
            <a:off x="224011" y="5625244"/>
            <a:ext cx="8747952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chemeClr val="tx2"/>
                </a:solidFill>
              </a:rPr>
              <a:t>При вызове </a:t>
            </a:r>
            <a:r>
              <a:rPr lang="ru-RU" dirty="0">
                <a:solidFill>
                  <a:schemeClr val="tx2"/>
                </a:solidFill>
              </a:rPr>
              <a:t>процедуры её </a:t>
            </a:r>
            <a:r>
              <a:rPr lang="ru-RU" b="1" i="1" dirty="0">
                <a:solidFill>
                  <a:schemeClr val="tx2"/>
                </a:solidFill>
              </a:rPr>
              <a:t>формальные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i="1" dirty="0">
                <a:solidFill>
                  <a:schemeClr val="tx2"/>
                </a:solidFill>
              </a:rPr>
              <a:t>входные</a:t>
            </a:r>
            <a:r>
              <a:rPr lang="ru-RU" dirty="0">
                <a:solidFill>
                  <a:schemeClr val="tx2"/>
                </a:solidFill>
              </a:rPr>
              <a:t> параметры заменяются на </a:t>
            </a:r>
            <a:r>
              <a:rPr lang="ru-RU" b="1" i="1" dirty="0">
                <a:solidFill>
                  <a:schemeClr val="tx2"/>
                </a:solidFill>
              </a:rPr>
              <a:t>фактические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b="1" dirty="0">
                <a:solidFill>
                  <a:schemeClr val="tx2"/>
                </a:solidFill>
              </a:rPr>
              <a:t>по окончании </a:t>
            </a:r>
            <a:r>
              <a:rPr lang="ru-RU" dirty="0">
                <a:solidFill>
                  <a:schemeClr val="tx2"/>
                </a:solidFill>
              </a:rPr>
              <a:t>выполнения процедуры значения </a:t>
            </a:r>
            <a:r>
              <a:rPr lang="ru-RU" i="1" dirty="0">
                <a:solidFill>
                  <a:schemeClr val="tx2"/>
                </a:solidFill>
              </a:rPr>
              <a:t>выходных</a:t>
            </a:r>
            <a:r>
              <a:rPr lang="ru-RU" dirty="0">
                <a:solidFill>
                  <a:schemeClr val="tx2"/>
                </a:solidFill>
              </a:rPr>
              <a:t> параметров передаются в основную </a:t>
            </a:r>
            <a:r>
              <a:rPr lang="ru-RU" dirty="0" smtClean="0">
                <a:solidFill>
                  <a:schemeClr val="tx2"/>
                </a:solidFill>
              </a:rPr>
              <a:t>программу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4010" y="800708"/>
            <a:ext cx="8747953" cy="19389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  <a:prstDash val="dash"/>
          </a:ln>
        </p:spPr>
        <p:txBody>
          <a:bodyPr wrap="square" rIns="36000">
            <a:spAutoFit/>
          </a:bodyPr>
          <a:lstStyle/>
          <a:p>
            <a:pPr lvl="0"/>
            <a:r>
              <a:rPr lang="en-US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процедура</a:t>
            </a:r>
            <a:endParaRPr lang="en-US" sz="2400" dirty="0">
              <a:solidFill>
                <a:srgbClr val="008000"/>
              </a:solidFill>
              <a:latin typeface="Courier New" pitchFamily="49" charset="0"/>
            </a:endParaRPr>
          </a:p>
          <a:p>
            <a:pPr lvl="0"/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Procedure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Summa(a, b: integer; </a:t>
            </a:r>
            <a:r>
              <a:rPr lang="en-US" sz="2400" b="1" dirty="0" err="1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c: integer);</a:t>
            </a:r>
          </a:p>
          <a:p>
            <a:pPr lvl="0"/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begin </a:t>
            </a:r>
          </a:p>
          <a:p>
            <a:pPr lvl="0"/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c := a + b</a:t>
            </a:r>
          </a:p>
          <a:p>
            <a:pPr lvl="0"/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end;</a:t>
            </a:r>
          </a:p>
        </p:txBody>
      </p:sp>
      <p:sp>
        <p:nvSpPr>
          <p:cNvPr id="6152" name="Line 6"/>
          <p:cNvSpPr>
            <a:spLocks noChangeShapeType="1"/>
          </p:cNvSpPr>
          <p:nvPr/>
        </p:nvSpPr>
        <p:spPr bwMode="auto">
          <a:xfrm flipV="1">
            <a:off x="1511660" y="1556792"/>
            <a:ext cx="1761819" cy="244721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3" name="Line 7"/>
          <p:cNvSpPr>
            <a:spLocks noChangeShapeType="1"/>
          </p:cNvSpPr>
          <p:nvPr/>
        </p:nvSpPr>
        <p:spPr bwMode="auto">
          <a:xfrm flipV="1">
            <a:off x="2087724" y="1556792"/>
            <a:ext cx="1761819" cy="244721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4" name="Line 8"/>
          <p:cNvSpPr>
            <a:spLocks noChangeShapeType="1"/>
          </p:cNvSpPr>
          <p:nvPr/>
        </p:nvSpPr>
        <p:spPr bwMode="auto">
          <a:xfrm flipV="1">
            <a:off x="2663788" y="1556792"/>
            <a:ext cx="4135754" cy="244721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70561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48" grpId="0"/>
      <p:bldP spid="3" grpId="0" animBg="1"/>
      <p:bldP spid="6152" grpId="0" animBg="1"/>
      <p:bldP spid="6153" grpId="0" animBg="1"/>
      <p:bldP spid="61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5"/>
          <p:cNvGrpSpPr>
            <a:grpSpLocks/>
          </p:cNvGrpSpPr>
          <p:nvPr/>
        </p:nvGrpSpPr>
        <p:grpSpPr bwMode="auto">
          <a:xfrm>
            <a:off x="719572" y="1736725"/>
            <a:ext cx="2376488" cy="2195513"/>
            <a:chOff x="4127" y="1185"/>
            <a:chExt cx="1497" cy="1383"/>
          </a:xfrm>
        </p:grpSpPr>
        <p:sp>
          <p:nvSpPr>
            <p:cNvPr id="7201" name="AutoShape 5"/>
            <p:cNvSpPr>
              <a:spLocks noChangeArrowheads="1"/>
            </p:cNvSpPr>
            <p:nvPr/>
          </p:nvSpPr>
          <p:spPr bwMode="auto">
            <a:xfrm>
              <a:off x="4422" y="1185"/>
              <a:ext cx="885" cy="227"/>
            </a:xfrm>
            <a:prstGeom prst="flowChartTerminator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BID (x, y, z)</a:t>
              </a:r>
              <a:endParaRPr lang="ru-RU"/>
            </a:p>
          </p:txBody>
        </p:sp>
        <p:sp>
          <p:nvSpPr>
            <p:cNvPr id="7202" name="AutoShape 6"/>
            <p:cNvSpPr>
              <a:spLocks noChangeArrowheads="1"/>
            </p:cNvSpPr>
            <p:nvPr/>
          </p:nvSpPr>
          <p:spPr bwMode="auto">
            <a:xfrm>
              <a:off x="4513" y="1570"/>
              <a:ext cx="726" cy="318"/>
            </a:xfrm>
            <a:prstGeom prst="flowChartDecision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x&gt;y</a:t>
              </a:r>
              <a:endParaRPr lang="ru-RU"/>
            </a:p>
          </p:txBody>
        </p:sp>
        <p:sp>
          <p:nvSpPr>
            <p:cNvPr id="7203" name="Rectangle 7"/>
            <p:cNvSpPr>
              <a:spLocks noChangeArrowheads="1"/>
            </p:cNvSpPr>
            <p:nvPr/>
          </p:nvSpPr>
          <p:spPr bwMode="auto">
            <a:xfrm>
              <a:off x="4127" y="1933"/>
              <a:ext cx="567" cy="22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z := x</a:t>
              </a:r>
              <a:endParaRPr lang="ru-RU"/>
            </a:p>
          </p:txBody>
        </p:sp>
        <p:sp>
          <p:nvSpPr>
            <p:cNvPr id="7204" name="Rectangle 8"/>
            <p:cNvSpPr>
              <a:spLocks noChangeArrowheads="1"/>
            </p:cNvSpPr>
            <p:nvPr/>
          </p:nvSpPr>
          <p:spPr bwMode="auto">
            <a:xfrm>
              <a:off x="5057" y="1933"/>
              <a:ext cx="567" cy="22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z := y</a:t>
              </a:r>
              <a:endParaRPr lang="ru-RU"/>
            </a:p>
          </p:txBody>
        </p:sp>
        <p:sp>
          <p:nvSpPr>
            <p:cNvPr id="7205" name="AutoShape 9"/>
            <p:cNvSpPr>
              <a:spLocks noChangeArrowheads="1"/>
            </p:cNvSpPr>
            <p:nvPr/>
          </p:nvSpPr>
          <p:spPr bwMode="auto">
            <a:xfrm>
              <a:off x="4581" y="2341"/>
              <a:ext cx="635" cy="227"/>
            </a:xfrm>
            <a:prstGeom prst="flowChartTerminator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/>
                <a:t>выход</a:t>
              </a:r>
            </a:p>
          </p:txBody>
        </p:sp>
        <p:sp>
          <p:nvSpPr>
            <p:cNvPr id="7206" name="Line 10"/>
            <p:cNvSpPr>
              <a:spLocks noChangeShapeType="1"/>
            </p:cNvSpPr>
            <p:nvPr/>
          </p:nvSpPr>
          <p:spPr bwMode="auto">
            <a:xfrm>
              <a:off x="4876" y="1412"/>
              <a:ext cx="0" cy="1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07" name="Freeform 11"/>
            <p:cNvSpPr>
              <a:spLocks/>
            </p:cNvSpPr>
            <p:nvPr/>
          </p:nvSpPr>
          <p:spPr bwMode="auto">
            <a:xfrm>
              <a:off x="4422" y="1728"/>
              <a:ext cx="91" cy="205"/>
            </a:xfrm>
            <a:custGeom>
              <a:avLst/>
              <a:gdLst>
                <a:gd name="T0" fmla="*/ 91 w 91"/>
                <a:gd name="T1" fmla="*/ 0 h 182"/>
                <a:gd name="T2" fmla="*/ 0 w 91"/>
                <a:gd name="T3" fmla="*/ 0 h 182"/>
                <a:gd name="T4" fmla="*/ 0 w 91"/>
                <a:gd name="T5" fmla="*/ 330 h 1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1" h="182">
                  <a:moveTo>
                    <a:pt x="91" y="0"/>
                  </a:moveTo>
                  <a:lnTo>
                    <a:pt x="0" y="0"/>
                  </a:lnTo>
                  <a:lnTo>
                    <a:pt x="0" y="182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08" name="Freeform 12"/>
            <p:cNvSpPr>
              <a:spLocks/>
            </p:cNvSpPr>
            <p:nvPr/>
          </p:nvSpPr>
          <p:spPr bwMode="auto">
            <a:xfrm flipH="1">
              <a:off x="5239" y="1729"/>
              <a:ext cx="91" cy="205"/>
            </a:xfrm>
            <a:custGeom>
              <a:avLst/>
              <a:gdLst>
                <a:gd name="T0" fmla="*/ 91 w 91"/>
                <a:gd name="T1" fmla="*/ 0 h 182"/>
                <a:gd name="T2" fmla="*/ 0 w 91"/>
                <a:gd name="T3" fmla="*/ 0 h 182"/>
                <a:gd name="T4" fmla="*/ 0 w 91"/>
                <a:gd name="T5" fmla="*/ 330 h 1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1" h="182">
                  <a:moveTo>
                    <a:pt x="91" y="0"/>
                  </a:moveTo>
                  <a:lnTo>
                    <a:pt x="0" y="0"/>
                  </a:lnTo>
                  <a:lnTo>
                    <a:pt x="0" y="182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09" name="Freeform 13"/>
            <p:cNvSpPr>
              <a:spLocks/>
            </p:cNvSpPr>
            <p:nvPr/>
          </p:nvSpPr>
          <p:spPr bwMode="auto">
            <a:xfrm>
              <a:off x="4422" y="2160"/>
              <a:ext cx="907" cy="91"/>
            </a:xfrm>
            <a:custGeom>
              <a:avLst/>
              <a:gdLst>
                <a:gd name="T0" fmla="*/ 0 w 907"/>
                <a:gd name="T1" fmla="*/ 0 h 91"/>
                <a:gd name="T2" fmla="*/ 0 w 907"/>
                <a:gd name="T3" fmla="*/ 91 h 91"/>
                <a:gd name="T4" fmla="*/ 907 w 907"/>
                <a:gd name="T5" fmla="*/ 91 h 91"/>
                <a:gd name="T6" fmla="*/ 907 w 907"/>
                <a:gd name="T7" fmla="*/ 0 h 9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07" h="91">
                  <a:moveTo>
                    <a:pt x="0" y="0"/>
                  </a:moveTo>
                  <a:lnTo>
                    <a:pt x="0" y="91"/>
                  </a:lnTo>
                  <a:lnTo>
                    <a:pt x="907" y="91"/>
                  </a:lnTo>
                  <a:lnTo>
                    <a:pt x="907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10" name="Line 14"/>
            <p:cNvSpPr>
              <a:spLocks noChangeShapeType="1"/>
            </p:cNvSpPr>
            <p:nvPr/>
          </p:nvSpPr>
          <p:spPr bwMode="auto">
            <a:xfrm>
              <a:off x="4898" y="2251"/>
              <a:ext cx="0" cy="9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82" name="Text Box 44"/>
          <p:cNvSpPr txBox="1">
            <a:spLocks noChangeArrowheads="1"/>
          </p:cNvSpPr>
          <p:nvPr/>
        </p:nvSpPr>
        <p:spPr bwMode="auto">
          <a:xfrm>
            <a:off x="863600" y="1160463"/>
            <a:ext cx="669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Блок-схема алгоритма решения задачи</a:t>
            </a:r>
          </a:p>
        </p:txBody>
      </p:sp>
      <p:sp>
        <p:nvSpPr>
          <p:cNvPr id="7183" name="Rectangle 48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  <a:noFill/>
        </p:spPr>
        <p:txBody>
          <a:bodyPr/>
          <a:lstStyle/>
          <a:p>
            <a:pPr eaLnBrk="1" hangingPunct="1"/>
            <a:r>
              <a:rPr lang="ru-RU" sz="2400" dirty="0" smtClean="0"/>
              <a:t>Задача 1а</a:t>
            </a:r>
          </a:p>
        </p:txBody>
      </p:sp>
      <p:sp>
        <p:nvSpPr>
          <p:cNvPr id="7184" name="Text Box 49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Найти большее из пяти заданных чисел, используя вспомогательный алгоритм нахождения большего из двух чисел.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5213411" y="1746392"/>
            <a:ext cx="2339975" cy="4573588"/>
            <a:chOff x="971550" y="1736725"/>
            <a:chExt cx="2339975" cy="4573588"/>
          </a:xfrm>
        </p:grpSpPr>
        <p:sp>
          <p:nvSpPr>
            <p:cNvPr id="7171" name="AutoShape 17"/>
            <p:cNvSpPr>
              <a:spLocks noChangeArrowheads="1"/>
            </p:cNvSpPr>
            <p:nvPr/>
          </p:nvSpPr>
          <p:spPr bwMode="auto">
            <a:xfrm>
              <a:off x="1403350" y="1736725"/>
              <a:ext cx="1404938" cy="360363"/>
            </a:xfrm>
            <a:prstGeom prst="flowChartTerminator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/>
                <a:t>начало</a:t>
              </a:r>
            </a:p>
          </p:txBody>
        </p:sp>
        <p:sp>
          <p:nvSpPr>
            <p:cNvPr id="7172" name="AutoShape 21"/>
            <p:cNvSpPr>
              <a:spLocks noChangeArrowheads="1"/>
            </p:cNvSpPr>
            <p:nvPr/>
          </p:nvSpPr>
          <p:spPr bwMode="auto">
            <a:xfrm>
              <a:off x="1619250" y="5949950"/>
              <a:ext cx="1008063" cy="360363"/>
            </a:xfrm>
            <a:prstGeom prst="flowChartTerminator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/>
                <a:t>конец</a:t>
              </a:r>
            </a:p>
          </p:txBody>
        </p:sp>
        <p:sp>
          <p:nvSpPr>
            <p:cNvPr id="7173" name="Line 22"/>
            <p:cNvSpPr>
              <a:spLocks noChangeShapeType="1"/>
            </p:cNvSpPr>
            <p:nvPr/>
          </p:nvSpPr>
          <p:spPr bwMode="auto">
            <a:xfrm>
              <a:off x="2124075" y="2105025"/>
              <a:ext cx="0" cy="2508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74" name="Group 31"/>
            <p:cNvGrpSpPr>
              <a:grpSpLocks/>
            </p:cNvGrpSpPr>
            <p:nvPr/>
          </p:nvGrpSpPr>
          <p:grpSpPr bwMode="auto">
            <a:xfrm>
              <a:off x="1042988" y="2925763"/>
              <a:ext cx="2124075" cy="360362"/>
              <a:chOff x="2767" y="1003"/>
              <a:chExt cx="1201" cy="227"/>
            </a:xfrm>
          </p:grpSpPr>
          <p:sp>
            <p:nvSpPr>
              <p:cNvPr id="7198" name="Rectangle 28"/>
              <p:cNvSpPr>
                <a:spLocks noChangeArrowheads="1"/>
              </p:cNvSpPr>
              <p:nvPr/>
            </p:nvSpPr>
            <p:spPr bwMode="auto">
              <a:xfrm>
                <a:off x="2767" y="1003"/>
                <a:ext cx="1201" cy="22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BID (a, b, max)</a:t>
                </a:r>
                <a:endParaRPr lang="ru-RU"/>
              </a:p>
            </p:txBody>
          </p:sp>
          <p:sp>
            <p:nvSpPr>
              <p:cNvPr id="7199" name="Line 29"/>
              <p:cNvSpPr>
                <a:spLocks noChangeShapeType="1"/>
              </p:cNvSpPr>
              <p:nvPr/>
            </p:nvSpPr>
            <p:spPr bwMode="auto">
              <a:xfrm>
                <a:off x="2812" y="1003"/>
                <a:ext cx="0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0" name="Line 30"/>
              <p:cNvSpPr>
                <a:spLocks noChangeShapeType="1"/>
              </p:cNvSpPr>
              <p:nvPr/>
            </p:nvSpPr>
            <p:spPr bwMode="auto">
              <a:xfrm>
                <a:off x="3923" y="1003"/>
                <a:ext cx="0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75" name="Group 32"/>
            <p:cNvGrpSpPr>
              <a:grpSpLocks/>
            </p:cNvGrpSpPr>
            <p:nvPr/>
          </p:nvGrpSpPr>
          <p:grpSpPr bwMode="auto">
            <a:xfrm>
              <a:off x="1042988" y="3536950"/>
              <a:ext cx="2124075" cy="360363"/>
              <a:chOff x="2767" y="1003"/>
              <a:chExt cx="1201" cy="227"/>
            </a:xfrm>
          </p:grpSpPr>
          <p:sp>
            <p:nvSpPr>
              <p:cNvPr id="7195" name="Rectangle 33"/>
              <p:cNvSpPr>
                <a:spLocks noChangeArrowheads="1"/>
              </p:cNvSpPr>
              <p:nvPr/>
            </p:nvSpPr>
            <p:spPr bwMode="auto">
              <a:xfrm>
                <a:off x="2767" y="1003"/>
                <a:ext cx="1201" cy="22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BID (max, c, max)</a:t>
                </a:r>
                <a:endParaRPr lang="ru-RU"/>
              </a:p>
            </p:txBody>
          </p:sp>
          <p:sp>
            <p:nvSpPr>
              <p:cNvPr id="7196" name="Line 34"/>
              <p:cNvSpPr>
                <a:spLocks noChangeShapeType="1"/>
              </p:cNvSpPr>
              <p:nvPr/>
            </p:nvSpPr>
            <p:spPr bwMode="auto">
              <a:xfrm>
                <a:off x="2812" y="1003"/>
                <a:ext cx="0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7" name="Line 35"/>
              <p:cNvSpPr>
                <a:spLocks noChangeShapeType="1"/>
              </p:cNvSpPr>
              <p:nvPr/>
            </p:nvSpPr>
            <p:spPr bwMode="auto">
              <a:xfrm>
                <a:off x="3923" y="1003"/>
                <a:ext cx="0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176" name="AutoShape 36"/>
            <p:cNvSpPr>
              <a:spLocks noChangeArrowheads="1"/>
            </p:cNvSpPr>
            <p:nvPr/>
          </p:nvSpPr>
          <p:spPr bwMode="auto">
            <a:xfrm>
              <a:off x="971550" y="2349500"/>
              <a:ext cx="2339975" cy="323850"/>
            </a:xfrm>
            <a:prstGeom prst="parallelogram">
              <a:avLst>
                <a:gd name="adj" fmla="val 158426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/>
                <a:t>ввод </a:t>
              </a:r>
              <a:r>
                <a:rPr lang="en-US"/>
                <a:t>a,b,c,d,e</a:t>
              </a:r>
              <a:endParaRPr lang="ru-RU"/>
            </a:p>
          </p:txBody>
        </p:sp>
        <p:sp>
          <p:nvSpPr>
            <p:cNvPr id="7177" name="AutoShape 37"/>
            <p:cNvSpPr>
              <a:spLocks noChangeArrowheads="1"/>
            </p:cNvSpPr>
            <p:nvPr/>
          </p:nvSpPr>
          <p:spPr bwMode="auto">
            <a:xfrm>
              <a:off x="971550" y="5373688"/>
              <a:ext cx="2052638" cy="323850"/>
            </a:xfrm>
            <a:prstGeom prst="parallelogram">
              <a:avLst>
                <a:gd name="adj" fmla="val 158456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/>
                <a:t>вывод </a:t>
              </a:r>
              <a:r>
                <a:rPr lang="en-US"/>
                <a:t>max</a:t>
              </a:r>
              <a:endParaRPr lang="ru-RU"/>
            </a:p>
          </p:txBody>
        </p:sp>
        <p:sp>
          <p:nvSpPr>
            <p:cNvPr id="7178" name="Line 38"/>
            <p:cNvSpPr>
              <a:spLocks noChangeShapeType="1"/>
            </p:cNvSpPr>
            <p:nvPr/>
          </p:nvSpPr>
          <p:spPr bwMode="auto">
            <a:xfrm>
              <a:off x="2124075" y="2673350"/>
              <a:ext cx="0" cy="2508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79" name="Line 39"/>
            <p:cNvSpPr>
              <a:spLocks noChangeShapeType="1"/>
            </p:cNvSpPr>
            <p:nvPr/>
          </p:nvSpPr>
          <p:spPr bwMode="auto">
            <a:xfrm>
              <a:off x="2124075" y="3284538"/>
              <a:ext cx="0" cy="2508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0" name="Line 40"/>
            <p:cNvSpPr>
              <a:spLocks noChangeShapeType="1"/>
            </p:cNvSpPr>
            <p:nvPr/>
          </p:nvSpPr>
          <p:spPr bwMode="auto">
            <a:xfrm>
              <a:off x="2124075" y="3897313"/>
              <a:ext cx="0" cy="2508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1" name="Line 41"/>
            <p:cNvSpPr>
              <a:spLocks noChangeShapeType="1"/>
            </p:cNvSpPr>
            <p:nvPr/>
          </p:nvSpPr>
          <p:spPr bwMode="auto">
            <a:xfrm>
              <a:off x="2124075" y="5697538"/>
              <a:ext cx="0" cy="2508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85" name="Group 32"/>
            <p:cNvGrpSpPr>
              <a:grpSpLocks/>
            </p:cNvGrpSpPr>
            <p:nvPr/>
          </p:nvGrpSpPr>
          <p:grpSpPr bwMode="auto">
            <a:xfrm>
              <a:off x="1042988" y="4148138"/>
              <a:ext cx="2124075" cy="360362"/>
              <a:chOff x="2767" y="1003"/>
              <a:chExt cx="1201" cy="227"/>
            </a:xfrm>
          </p:grpSpPr>
          <p:sp>
            <p:nvSpPr>
              <p:cNvPr id="7192" name="Rectangle 33"/>
              <p:cNvSpPr>
                <a:spLocks noChangeArrowheads="1"/>
              </p:cNvSpPr>
              <p:nvPr/>
            </p:nvSpPr>
            <p:spPr bwMode="auto">
              <a:xfrm>
                <a:off x="2767" y="1003"/>
                <a:ext cx="1201" cy="22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BID (max, d, max)</a:t>
                </a:r>
                <a:endParaRPr lang="ru-RU"/>
              </a:p>
            </p:txBody>
          </p:sp>
          <p:sp>
            <p:nvSpPr>
              <p:cNvPr id="7193" name="Line 34"/>
              <p:cNvSpPr>
                <a:spLocks noChangeShapeType="1"/>
              </p:cNvSpPr>
              <p:nvPr/>
            </p:nvSpPr>
            <p:spPr bwMode="auto">
              <a:xfrm>
                <a:off x="2812" y="1003"/>
                <a:ext cx="0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4" name="Line 35"/>
              <p:cNvSpPr>
                <a:spLocks noChangeShapeType="1"/>
              </p:cNvSpPr>
              <p:nvPr/>
            </p:nvSpPr>
            <p:spPr bwMode="auto">
              <a:xfrm>
                <a:off x="3923" y="1003"/>
                <a:ext cx="0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186" name="Line 40"/>
            <p:cNvSpPr>
              <a:spLocks noChangeShapeType="1"/>
            </p:cNvSpPr>
            <p:nvPr/>
          </p:nvSpPr>
          <p:spPr bwMode="auto">
            <a:xfrm>
              <a:off x="2124075" y="4508500"/>
              <a:ext cx="0" cy="2508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87" name="Group 32"/>
            <p:cNvGrpSpPr>
              <a:grpSpLocks/>
            </p:cNvGrpSpPr>
            <p:nvPr/>
          </p:nvGrpSpPr>
          <p:grpSpPr bwMode="auto">
            <a:xfrm>
              <a:off x="1042988" y="4760913"/>
              <a:ext cx="2124075" cy="360362"/>
              <a:chOff x="2767" y="1003"/>
              <a:chExt cx="1201" cy="227"/>
            </a:xfrm>
          </p:grpSpPr>
          <p:sp>
            <p:nvSpPr>
              <p:cNvPr id="7189" name="Rectangle 33"/>
              <p:cNvSpPr>
                <a:spLocks noChangeArrowheads="1"/>
              </p:cNvSpPr>
              <p:nvPr/>
            </p:nvSpPr>
            <p:spPr bwMode="auto">
              <a:xfrm>
                <a:off x="2767" y="1003"/>
                <a:ext cx="1201" cy="22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BID (max, e, max)</a:t>
                </a:r>
                <a:endParaRPr lang="ru-RU"/>
              </a:p>
            </p:txBody>
          </p:sp>
          <p:sp>
            <p:nvSpPr>
              <p:cNvPr id="7190" name="Line 34"/>
              <p:cNvSpPr>
                <a:spLocks noChangeShapeType="1"/>
              </p:cNvSpPr>
              <p:nvPr/>
            </p:nvSpPr>
            <p:spPr bwMode="auto">
              <a:xfrm>
                <a:off x="2812" y="1003"/>
                <a:ext cx="0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1" name="Line 35"/>
              <p:cNvSpPr>
                <a:spLocks noChangeShapeType="1"/>
              </p:cNvSpPr>
              <p:nvPr/>
            </p:nvSpPr>
            <p:spPr bwMode="auto">
              <a:xfrm>
                <a:off x="3923" y="1003"/>
                <a:ext cx="0" cy="2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188" name="Line 40"/>
            <p:cNvSpPr>
              <a:spLocks noChangeShapeType="1"/>
            </p:cNvSpPr>
            <p:nvPr/>
          </p:nvSpPr>
          <p:spPr bwMode="auto">
            <a:xfrm>
              <a:off x="2124075" y="5121275"/>
              <a:ext cx="0" cy="2508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313694" y="4286858"/>
            <a:ext cx="2342356" cy="1938992"/>
            <a:chOff x="5130403" y="4328319"/>
            <a:chExt cx="2342356" cy="1938992"/>
          </a:xfrm>
        </p:grpSpPr>
        <p:sp>
          <p:nvSpPr>
            <p:cNvPr id="2" name="TextBox 1"/>
            <p:cNvSpPr txBox="1"/>
            <p:nvPr/>
          </p:nvSpPr>
          <p:spPr>
            <a:xfrm>
              <a:off x="5130403" y="4328319"/>
              <a:ext cx="234235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ourier New" pitchFamily="49" charset="0"/>
                  <a:cs typeface="Courier New" pitchFamily="49" charset="0"/>
                </a:rPr>
                <a:t>a   b</a:t>
              </a:r>
            </a:p>
            <a:p>
              <a:r>
                <a:rPr lang="en-US" sz="2400" dirty="0" smtClean="0">
                  <a:latin typeface="Courier New" pitchFamily="49" charset="0"/>
                  <a:cs typeface="Courier New" pitchFamily="49" charset="0"/>
                </a:rPr>
                <a:t> max  c</a:t>
              </a:r>
            </a:p>
            <a:p>
              <a:r>
                <a:rPr lang="en-US" sz="24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400" dirty="0" smtClean="0">
                  <a:latin typeface="Courier New" pitchFamily="49" charset="0"/>
                  <a:cs typeface="Courier New" pitchFamily="49" charset="0"/>
                </a:rPr>
                <a:t>  max  d</a:t>
              </a:r>
            </a:p>
            <a:p>
              <a:r>
                <a:rPr lang="en-US" sz="24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400" dirty="0" smtClean="0">
                  <a:latin typeface="Courier New" pitchFamily="49" charset="0"/>
                  <a:cs typeface="Courier New" pitchFamily="49" charset="0"/>
                </a:rPr>
                <a:t>    max  e</a:t>
              </a:r>
            </a:p>
            <a:p>
              <a:r>
                <a:rPr lang="en-US" sz="24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2400" dirty="0" smtClean="0">
                  <a:latin typeface="Courier New" pitchFamily="49" charset="0"/>
                  <a:cs typeface="Courier New" pitchFamily="49" charset="0"/>
                </a:rPr>
                <a:t>      max</a:t>
              </a:r>
              <a:endParaRPr lang="ru-RU" sz="24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6" name="Правая фигурная скобка 5"/>
            <p:cNvSpPr/>
            <p:nvPr/>
          </p:nvSpPr>
          <p:spPr>
            <a:xfrm rot="5400000">
              <a:off x="5620164" y="4404644"/>
              <a:ext cx="138870" cy="702079"/>
            </a:xfrm>
            <a:prstGeom prst="rightBrace">
              <a:avLst>
                <a:gd name="adj1" fmla="val 26481"/>
                <a:gd name="adj2" fmla="val 50000"/>
              </a:avLst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авая фигурная скобка 50"/>
            <p:cNvSpPr/>
            <p:nvPr/>
          </p:nvSpPr>
          <p:spPr>
            <a:xfrm rot="5400000">
              <a:off x="5985192" y="4770236"/>
              <a:ext cx="138870" cy="702079"/>
            </a:xfrm>
            <a:prstGeom prst="rightBrace">
              <a:avLst>
                <a:gd name="adj1" fmla="val 26481"/>
                <a:gd name="adj2" fmla="val 50000"/>
              </a:avLst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Правая фигурная скобка 51"/>
            <p:cNvSpPr/>
            <p:nvPr/>
          </p:nvSpPr>
          <p:spPr>
            <a:xfrm rot="5400000">
              <a:off x="6337417" y="5151394"/>
              <a:ext cx="138870" cy="702079"/>
            </a:xfrm>
            <a:prstGeom prst="rightBrace">
              <a:avLst>
                <a:gd name="adj1" fmla="val 26481"/>
                <a:gd name="adj2" fmla="val 50000"/>
              </a:avLst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равая фигурная скобка 52"/>
            <p:cNvSpPr/>
            <p:nvPr/>
          </p:nvSpPr>
          <p:spPr>
            <a:xfrm rot="5400000">
              <a:off x="6707809" y="5517514"/>
              <a:ext cx="138870" cy="702079"/>
            </a:xfrm>
            <a:prstGeom prst="rightBrace">
              <a:avLst>
                <a:gd name="adj1" fmla="val 26481"/>
                <a:gd name="adj2" fmla="val 50000"/>
              </a:avLst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603305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 1а</a:t>
            </a: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Найти большее из пяти заданных чисел, используя вспомогательный алгоритм нахождения большего из двух чисел.</a:t>
            </a:r>
          </a:p>
        </p:txBody>
      </p:sp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215775" y="1164805"/>
            <a:ext cx="8748713" cy="532453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BIP;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a, b, c, d, e, max: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вспомогательный алгоритм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 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(</a:t>
            </a:r>
            <a:r>
              <a:rPr lang="en-US" sz="2000" dirty="0" err="1">
                <a:solidFill>
                  <a:srgbClr val="008000"/>
                </a:solidFill>
                <a:latin typeface="Courier New" pitchFamily="49" charset="0"/>
              </a:rPr>
              <a:t>x,y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 –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вход,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z – 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выход)</a:t>
            </a:r>
          </a:p>
          <a:p>
            <a:r>
              <a:rPr lang="sv-SE" sz="2000" b="1" dirty="0">
                <a:solidFill>
                  <a:srgbClr val="000000"/>
                </a:solidFill>
                <a:latin typeface="Courier New" pitchFamily="49" charset="0"/>
              </a:rPr>
              <a:t>Procedure </a:t>
            </a:r>
            <a:r>
              <a:rPr lang="sv-SE" sz="2000" dirty="0">
                <a:solidFill>
                  <a:srgbClr val="000000"/>
                </a:solidFill>
                <a:latin typeface="Courier New" pitchFamily="49" charset="0"/>
              </a:rPr>
              <a:t>BID (x, y: </a:t>
            </a:r>
            <a:r>
              <a:rPr lang="sv-SE" sz="20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sv-SE" sz="200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sv-SE" sz="2000" b="1" dirty="0">
                <a:solidFill>
                  <a:srgbClr val="000000"/>
                </a:solidFill>
                <a:latin typeface="Courier New" pitchFamily="49" charset="0"/>
              </a:rPr>
              <a:t>var </a:t>
            </a:r>
            <a:r>
              <a:rPr lang="sv-SE" sz="2000" dirty="0">
                <a:solidFill>
                  <a:srgbClr val="000000"/>
                </a:solidFill>
                <a:latin typeface="Courier New" pitchFamily="49" charset="0"/>
              </a:rPr>
              <a:t>z: </a:t>
            </a:r>
            <a:r>
              <a:rPr lang="sv-SE" sz="20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sv-SE" sz="20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begin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 if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x&gt;y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then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z:=x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else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z:=y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основной алгоритм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 pitchFamily="49" charset="0"/>
              </a:rPr>
              <a:t>'Введите пять чисел:'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</a:p>
          <a:p>
            <a:r>
              <a:rPr lang="ru-RU" sz="20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(a, b, c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, d, e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BID (a, b, max);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BID (max, c, max);</a:t>
            </a:r>
            <a:endParaRPr lang="ru-RU" sz="20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BID (max, d, max);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BID (max, e, max);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 pitchFamily="49" charset="0"/>
              </a:rPr>
              <a:t>Максимальное </a:t>
            </a:r>
            <a:r>
              <a:rPr lang="ru-RU" sz="2000" dirty="0" smtClean="0">
                <a:solidFill>
                  <a:srgbClr val="0000FF"/>
                </a:solidFill>
                <a:latin typeface="Courier New" pitchFamily="49" charset="0"/>
              </a:rPr>
              <a:t>число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</a:rPr>
              <a:t>:</a:t>
            </a:r>
            <a:r>
              <a:rPr lang="ru-RU" sz="2000" dirty="0" smtClean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ru-RU" sz="20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max);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0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397" y="5121188"/>
            <a:ext cx="2775092" cy="1368152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314778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14313" y="2088143"/>
            <a:ext cx="8712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dirty="0" smtClean="0">
                <a:solidFill>
                  <a:srgbClr val="330066"/>
                </a:solidFill>
              </a:rPr>
              <a:t>Каждая </a:t>
            </a:r>
            <a:r>
              <a:rPr lang="ru-RU" sz="2400" dirty="0">
                <a:solidFill>
                  <a:srgbClr val="330066"/>
                </a:solidFill>
              </a:rPr>
              <a:t>функция имеет уникальное </a:t>
            </a:r>
            <a:r>
              <a:rPr lang="ru-RU" sz="2400" b="1" i="1" dirty="0">
                <a:solidFill>
                  <a:srgbClr val="330066"/>
                </a:solidFill>
              </a:rPr>
              <a:t>имя</a:t>
            </a:r>
            <a:r>
              <a:rPr lang="ru-RU" sz="2400" dirty="0">
                <a:solidFill>
                  <a:srgbClr val="330066"/>
                </a:solidFill>
              </a:rPr>
              <a:t> и список </a:t>
            </a:r>
            <a:r>
              <a:rPr lang="ru-RU" sz="2400" b="1" i="1" dirty="0">
                <a:solidFill>
                  <a:srgbClr val="330066"/>
                </a:solidFill>
              </a:rPr>
              <a:t>аргументов</a:t>
            </a:r>
            <a:r>
              <a:rPr lang="ru-RU" sz="2400" dirty="0">
                <a:solidFill>
                  <a:srgbClr val="330066"/>
                </a:solidFill>
              </a:rPr>
              <a:t> и </a:t>
            </a:r>
            <a:r>
              <a:rPr lang="ru-RU" sz="2400" dirty="0" smtClean="0">
                <a:solidFill>
                  <a:srgbClr val="330066"/>
                </a:solidFill>
              </a:rPr>
              <a:t>возвращает</a:t>
            </a:r>
            <a:r>
              <a:rPr lang="en-US" sz="2400" dirty="0" smtClean="0">
                <a:solidFill>
                  <a:srgbClr val="330066"/>
                </a:solidFill>
              </a:rPr>
              <a:t> </a:t>
            </a:r>
            <a:r>
              <a:rPr lang="ru-RU" sz="2400" i="1" u="sng" dirty="0" smtClean="0">
                <a:solidFill>
                  <a:srgbClr val="330066"/>
                </a:solidFill>
              </a:rPr>
              <a:t>одно</a:t>
            </a:r>
            <a:r>
              <a:rPr lang="ru-RU" sz="2400" dirty="0" smtClean="0">
                <a:solidFill>
                  <a:srgbClr val="330066"/>
                </a:solidFill>
              </a:rPr>
              <a:t> </a:t>
            </a:r>
            <a:r>
              <a:rPr lang="ru-RU" sz="2400" b="1" i="1" dirty="0">
                <a:solidFill>
                  <a:srgbClr val="330066"/>
                </a:solidFill>
              </a:rPr>
              <a:t>значение-результат</a:t>
            </a:r>
            <a:r>
              <a:rPr lang="ru-RU" sz="2400" dirty="0">
                <a:solidFill>
                  <a:srgbClr val="330066"/>
                </a:solidFill>
              </a:rPr>
              <a:t>.  </a:t>
            </a:r>
            <a:r>
              <a:rPr lang="ru-RU" sz="2400" b="1" i="1" dirty="0">
                <a:solidFill>
                  <a:srgbClr val="330066"/>
                </a:solidFill>
              </a:rPr>
              <a:t>Тип</a:t>
            </a:r>
            <a:r>
              <a:rPr lang="ru-RU" sz="2400" dirty="0">
                <a:solidFill>
                  <a:srgbClr val="330066"/>
                </a:solidFill>
              </a:rPr>
              <a:t> результата указывается в заголовке функции.</a:t>
            </a: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133350" y="4234256"/>
            <a:ext cx="8874125" cy="92333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1800"/>
              </a:spcBef>
            </a:pPr>
            <a:r>
              <a:rPr lang="ru-RU" b="1" i="1" dirty="0" smtClean="0">
                <a:solidFill>
                  <a:srgbClr val="330066"/>
                </a:solidFill>
              </a:rPr>
              <a:t>Примечание</a:t>
            </a:r>
            <a:r>
              <a:rPr lang="ru-RU" b="1" i="1" dirty="0">
                <a:solidFill>
                  <a:srgbClr val="330066"/>
                </a:solidFill>
              </a:rPr>
              <a:t>:</a:t>
            </a:r>
            <a:r>
              <a:rPr lang="ru-RU" dirty="0">
                <a:solidFill>
                  <a:srgbClr val="330066"/>
                </a:solidFill>
              </a:rPr>
              <a:t> в коде функции должен быть оператор, присваивающий значение переменной, имя которой </a:t>
            </a:r>
            <a:r>
              <a:rPr lang="ru-RU" b="1" dirty="0">
                <a:solidFill>
                  <a:srgbClr val="330066"/>
                </a:solidFill>
              </a:rPr>
              <a:t>совпадает с именем функции</a:t>
            </a:r>
            <a:r>
              <a:rPr lang="ru-RU" dirty="0">
                <a:solidFill>
                  <a:srgbClr val="330066"/>
                </a:solidFill>
              </a:rPr>
              <a:t>, эту переменную не нужно объявлять</a:t>
            </a:r>
            <a:r>
              <a:rPr lang="ru-RU" dirty="0" smtClean="0">
                <a:solidFill>
                  <a:srgbClr val="330066"/>
                </a:solidFill>
              </a:rPr>
              <a:t>.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16388" name="Заголовок 1"/>
          <p:cNvSpPr>
            <a:spLocks noGrp="1"/>
          </p:cNvSpPr>
          <p:nvPr>
            <p:ph type="title"/>
          </p:nvPr>
        </p:nvSpPr>
        <p:spPr>
          <a:xfrm>
            <a:off x="359532" y="116632"/>
            <a:ext cx="7543800" cy="688975"/>
          </a:xfrm>
        </p:spPr>
        <p:txBody>
          <a:bodyPr/>
          <a:lstStyle/>
          <a:p>
            <a:pPr algn="ctr"/>
            <a:r>
              <a:rPr lang="ru-RU" dirty="0" smtClean="0"/>
              <a:t>Функции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4312" y="764704"/>
            <a:ext cx="774206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330066"/>
                </a:solidFill>
              </a:rPr>
              <a:t>Функция –</a:t>
            </a:r>
            <a:r>
              <a:rPr lang="ru-RU" sz="3200" dirty="0">
                <a:solidFill>
                  <a:srgbClr val="330066"/>
                </a:solidFill>
              </a:rPr>
              <a:t>  </a:t>
            </a:r>
            <a:r>
              <a:rPr lang="ru-RU" sz="2400" dirty="0">
                <a:solidFill>
                  <a:srgbClr val="330066"/>
                </a:solidFill>
              </a:rPr>
              <a:t>это вспомогательный алгоритм (подпрограмма), результатом работы которого является некоторое значение.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0280" y="3392996"/>
            <a:ext cx="8712200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Function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Имя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(&lt;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формальные аргументы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&gt;)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 :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тип;</a:t>
            </a: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Begin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...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код функции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...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End;</a:t>
            </a:r>
            <a:endParaRPr lang="ru-RU" sz="2400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0280" y="5949280"/>
            <a:ext cx="8712200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Имя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(&lt;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фактические аргументы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&gt;)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7036" y="5265204"/>
            <a:ext cx="86781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ru-RU" dirty="0">
                <a:solidFill>
                  <a:srgbClr val="330066"/>
                </a:solidFill>
              </a:rPr>
              <a:t>Функции можно </a:t>
            </a:r>
            <a:r>
              <a:rPr lang="ru-RU" b="1" dirty="0">
                <a:solidFill>
                  <a:srgbClr val="330066"/>
                </a:solidFill>
              </a:rPr>
              <a:t>вызывать</a:t>
            </a:r>
            <a:r>
              <a:rPr lang="ru-RU" dirty="0">
                <a:solidFill>
                  <a:srgbClr val="330066"/>
                </a:solidFill>
              </a:rPr>
              <a:t> везде, где можно использовать выражение соответствующего типа:</a:t>
            </a:r>
          </a:p>
        </p:txBody>
      </p:sp>
    </p:spTree>
    <p:extLst>
      <p:ext uri="{BB962C8B-B14F-4D97-AF65-F5344CB8AC3E}">
        <p14:creationId xmlns:p14="http://schemas.microsoft.com/office/powerpoint/2010/main" val="18207163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16387" grpId="0" animBg="1"/>
      <p:bldP spid="2" grpId="0"/>
      <p:bldP spid="3" grpId="0" animBg="1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56233"/>
            <a:ext cx="7200900" cy="531812"/>
          </a:xfrm>
        </p:spPr>
        <p:txBody>
          <a:bodyPr/>
          <a:lstStyle/>
          <a:p>
            <a:pPr algn="ctr" eaLnBrk="1" hangingPunct="1"/>
            <a:r>
              <a:rPr lang="ru-RU" sz="2800" dirty="0" smtClean="0"/>
              <a:t>Например</a:t>
            </a:r>
          </a:p>
        </p:txBody>
      </p:sp>
      <p:sp>
        <p:nvSpPr>
          <p:cNvPr id="17415" name="Text Box 4"/>
          <p:cNvSpPr txBox="1">
            <a:spLocks noChangeArrowheads="1"/>
          </p:cNvSpPr>
          <p:nvPr/>
        </p:nvSpPr>
        <p:spPr bwMode="auto">
          <a:xfrm>
            <a:off x="239541" y="2816932"/>
            <a:ext cx="8700826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60000"/>
                <a:lumOff val="40000"/>
              </a:schemeClr>
            </a:solidFill>
            <a:prstDash val="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основная программа</a:t>
            </a:r>
            <a:endParaRPr lang="ru-RU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. . .</a:t>
            </a:r>
          </a:p>
          <a:p>
            <a:pPr eaLnBrk="1" hangingPunct="1"/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s:=Summa(</a:t>
            </a:r>
            <a:r>
              <a:rPr lang="en-US" sz="2400" dirty="0">
                <a:solidFill>
                  <a:srgbClr val="006400"/>
                </a:solidFill>
                <a:latin typeface="Courier New" pitchFamily="49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2400" dirty="0">
                <a:solidFill>
                  <a:srgbClr val="006400"/>
                </a:solidFill>
                <a:latin typeface="Courier New" pitchFamily="49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  <a:r>
              <a:rPr lang="en-US" sz="2400" dirty="0">
                <a:solidFill>
                  <a:srgbClr val="008000"/>
                </a:solidFill>
                <a:latin typeface="Courier New" pitchFamily="49" charset="0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вызов функции в выражении</a:t>
            </a: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Write(s);      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напечатается число 5</a:t>
            </a:r>
            <a:endParaRPr lang="en-US" sz="2400" dirty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. . .</a:t>
            </a:r>
          </a:p>
          <a:p>
            <a:pPr eaLnBrk="1" hangingPunct="1"/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400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7414" name="Text Box 11"/>
          <p:cNvSpPr txBox="1">
            <a:spLocks noChangeArrowheads="1"/>
          </p:cNvSpPr>
          <p:nvPr/>
        </p:nvSpPr>
        <p:spPr bwMode="auto">
          <a:xfrm>
            <a:off x="228601" y="5553075"/>
            <a:ext cx="8711766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330066"/>
                </a:solidFill>
              </a:rPr>
              <a:t>При вызове </a:t>
            </a:r>
            <a:r>
              <a:rPr lang="ru-RU" dirty="0">
                <a:solidFill>
                  <a:srgbClr val="330066"/>
                </a:solidFill>
              </a:rPr>
              <a:t>функции её </a:t>
            </a:r>
            <a:r>
              <a:rPr lang="ru-RU" b="1" i="1" dirty="0">
                <a:solidFill>
                  <a:srgbClr val="330066"/>
                </a:solidFill>
              </a:rPr>
              <a:t>формальные</a:t>
            </a:r>
            <a:r>
              <a:rPr lang="ru-RU" dirty="0">
                <a:solidFill>
                  <a:srgbClr val="330066"/>
                </a:solidFill>
              </a:rPr>
              <a:t> аргументы заменяются на </a:t>
            </a:r>
            <a:r>
              <a:rPr lang="ru-RU" b="1" i="1" dirty="0">
                <a:solidFill>
                  <a:srgbClr val="330066"/>
                </a:solidFill>
              </a:rPr>
              <a:t>фактические</a:t>
            </a:r>
            <a:r>
              <a:rPr lang="ru-RU" dirty="0">
                <a:solidFill>
                  <a:srgbClr val="330066"/>
                </a:solidFill>
              </a:rPr>
              <a:t>, </a:t>
            </a:r>
            <a:r>
              <a:rPr lang="ru-RU" b="1" dirty="0">
                <a:solidFill>
                  <a:srgbClr val="330066"/>
                </a:solidFill>
              </a:rPr>
              <a:t>по окончании </a:t>
            </a:r>
            <a:r>
              <a:rPr lang="ru-RU" dirty="0">
                <a:solidFill>
                  <a:srgbClr val="330066"/>
                </a:solidFill>
              </a:rPr>
              <a:t>выполнения значение функции передаётся в основную </a:t>
            </a:r>
            <a:r>
              <a:rPr lang="ru-RU" dirty="0" smtClean="0">
                <a:solidFill>
                  <a:srgbClr val="330066"/>
                </a:solidFill>
              </a:rPr>
              <a:t>программу в место вызова.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819460"/>
            <a:ext cx="8711766" cy="19389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функция</a:t>
            </a:r>
          </a:p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Function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Summa (a, b: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):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ru-RU" sz="24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begin </a:t>
            </a:r>
          </a:p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Summa :=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a+b</a:t>
            </a: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end;</a:t>
            </a:r>
          </a:p>
        </p:txBody>
      </p:sp>
      <p:sp>
        <p:nvSpPr>
          <p:cNvPr id="17416" name="Line 6"/>
          <p:cNvSpPr>
            <a:spLocks noChangeShapeType="1"/>
          </p:cNvSpPr>
          <p:nvPr/>
        </p:nvSpPr>
        <p:spPr bwMode="auto">
          <a:xfrm flipV="1">
            <a:off x="2086089" y="1592796"/>
            <a:ext cx="1228991" cy="237729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7417" name="Line 7"/>
          <p:cNvSpPr>
            <a:spLocks noChangeShapeType="1"/>
          </p:cNvSpPr>
          <p:nvPr/>
        </p:nvSpPr>
        <p:spPr bwMode="auto">
          <a:xfrm flipV="1">
            <a:off x="2627784" y="1592796"/>
            <a:ext cx="1230577" cy="237729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7418" name="Line 8"/>
          <p:cNvSpPr>
            <a:spLocks noChangeShapeType="1"/>
          </p:cNvSpPr>
          <p:nvPr/>
        </p:nvSpPr>
        <p:spPr bwMode="auto">
          <a:xfrm flipV="1">
            <a:off x="1367644" y="1592796"/>
            <a:ext cx="1080104" cy="244827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09740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 animBg="1"/>
      <p:bldP spid="17414" grpId="0"/>
      <p:bldP spid="3" grpId="0" animBg="1"/>
      <p:bldP spid="17416" grpId="0" animBg="1"/>
      <p:bldP spid="17417" grpId="0" animBg="1"/>
      <p:bldP spid="174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 1б</a:t>
            </a: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  <a:latin typeface="Arial" pitchFamily="34" charset="0"/>
              </a:rPr>
              <a:t>Найти большее из пяти заданных чисел, используя вспомогательный алгоритм нахождения большего из двух чисел</a:t>
            </a:r>
            <a:r>
              <a:rPr lang="ru-RU" dirty="0" smtClean="0">
                <a:solidFill>
                  <a:srgbClr val="330066"/>
                </a:solidFill>
              </a:rPr>
              <a:t>.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18436" name="TextBox 1"/>
          <p:cNvSpPr txBox="1">
            <a:spLocks noChangeArrowheads="1"/>
          </p:cNvSpPr>
          <p:nvPr/>
        </p:nvSpPr>
        <p:spPr bwMode="auto">
          <a:xfrm>
            <a:off x="191970" y="2132856"/>
            <a:ext cx="8748712" cy="446276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BIP;</a:t>
            </a:r>
          </a:p>
          <a:p>
            <a:pPr eaLnBrk="1" hangingPunct="1"/>
            <a:r>
              <a:rPr lang="en-US" sz="20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a, b, c, d, e, max: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функция большее из двух</a:t>
            </a:r>
            <a:endParaRPr lang="ru-RU" sz="20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</a:rPr>
              <a:t>Function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BID (x, y: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):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begin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 if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x&gt;y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then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BID:=x 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else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BID:=y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/>
            <a:r>
              <a:rPr lang="en-US" sz="20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000" dirty="0">
                <a:solidFill>
                  <a:srgbClr val="008000"/>
                </a:solidFill>
                <a:latin typeface="Courier New" pitchFamily="49" charset="0"/>
              </a:rPr>
              <a:t>основная </a:t>
            </a:r>
            <a:r>
              <a:rPr lang="ru-RU" sz="2000" dirty="0" smtClean="0">
                <a:solidFill>
                  <a:srgbClr val="008000"/>
                </a:solidFill>
                <a:latin typeface="Courier New" pitchFamily="49" charset="0"/>
              </a:rPr>
              <a:t>программа</a:t>
            </a:r>
            <a:endParaRPr lang="ru-RU" sz="20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sz="2000" dirty="0">
                <a:solidFill>
                  <a:srgbClr val="0000FF"/>
                </a:solidFill>
                <a:latin typeface="Courier New" pitchFamily="49" charset="0"/>
              </a:rPr>
              <a:t>'Введите пять чисел:'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r>
              <a:rPr lang="ru-RU" sz="2000" dirty="0" smtClean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ru-RU" sz="20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 (a, b, c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, d, e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r>
              <a:rPr lang="ru-RU" sz="20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ru-RU" sz="20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dirty="0" smtClean="0">
                <a:solidFill>
                  <a:srgbClr val="008000"/>
                </a:solidFill>
                <a:latin typeface="Courier New" pitchFamily="49" charset="0"/>
              </a:rPr>
              <a:t>вызов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ы</a:t>
            </a:r>
            <a:r>
              <a:rPr lang="ru-RU" dirty="0" smtClean="0">
                <a:solidFill>
                  <a:srgbClr val="008000"/>
                </a:solidFill>
                <a:latin typeface="Courier New" pitchFamily="49" charset="0"/>
              </a:rPr>
              <a:t> </a:t>
            </a:r>
            <a:r>
              <a:rPr lang="ru-RU" dirty="0">
                <a:solidFill>
                  <a:srgbClr val="008000"/>
                </a:solidFill>
                <a:latin typeface="Courier New" pitchFamily="49" charset="0"/>
              </a:rPr>
              <a:t>функции в выражении</a:t>
            </a:r>
            <a:endParaRPr lang="en-US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max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:= BID </a:t>
            </a: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(BID (BID (BID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(a, b), c</a:t>
            </a:r>
            <a:r>
              <a:rPr lang="en-US" sz="2000" dirty="0" smtClean="0">
                <a:solidFill>
                  <a:srgbClr val="000000"/>
                </a:solidFill>
                <a:latin typeface="Courier New" pitchFamily="49" charset="0"/>
              </a:rPr>
              <a:t>), d), e);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000" dirty="0">
                <a:solidFill>
                  <a:srgbClr val="0000FF"/>
                </a:solidFill>
                <a:latin typeface="Courier New" pitchFamily="49" charset="0"/>
              </a:rPr>
              <a:t>Максимальное </a:t>
            </a:r>
            <a:r>
              <a:rPr lang="ru-RU" sz="2000" dirty="0" smtClean="0">
                <a:solidFill>
                  <a:srgbClr val="0000FF"/>
                </a:solidFill>
                <a:latin typeface="Courier New" pitchFamily="49" charset="0"/>
              </a:rPr>
              <a:t>число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</a:rPr>
              <a:t>:</a:t>
            </a:r>
            <a:r>
              <a:rPr lang="ru-RU" sz="2000" dirty="0" smtClean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ru-RU" sz="20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0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max);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000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791580" y="1160748"/>
            <a:ext cx="6340197" cy="720080"/>
            <a:chOff x="791580" y="1160748"/>
            <a:chExt cx="6340197" cy="72008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791580" y="1160748"/>
              <a:ext cx="634019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max </a:t>
              </a:r>
              <a:r>
                <a:rPr lang="en-US" sz="2000" dirty="0" smtClean="0">
                  <a:solidFill>
                    <a:srgbClr val="000000"/>
                  </a:solidFill>
                  <a:latin typeface="Courier New" pitchFamily="49" charset="0"/>
                </a:rPr>
                <a:t>:= (</a:t>
              </a:r>
              <a:r>
                <a:rPr lang="en-US" sz="2000" dirty="0">
                  <a:solidFill>
                    <a:srgbClr val="000000"/>
                  </a:solidFill>
                  <a:latin typeface="Courier New" pitchFamily="49" charset="0"/>
                </a:rPr>
                <a:t>BID (BID (BID (a, b), c), d), e)</a:t>
              </a:r>
              <a:endParaRPr lang="ru-RU" dirty="0">
                <a:solidFill>
                  <a:srgbClr val="000000"/>
                </a:solidFill>
              </a:endParaRPr>
            </a:p>
          </p:txBody>
        </p:sp>
        <p:sp>
          <p:nvSpPr>
            <p:cNvPr id="3" name="Правая круглая скобка 2"/>
            <p:cNvSpPr/>
            <p:nvPr/>
          </p:nvSpPr>
          <p:spPr>
            <a:xfrm rot="5400000">
              <a:off x="4626006" y="1286762"/>
              <a:ext cx="126014" cy="450050"/>
            </a:xfrm>
            <a:prstGeom prst="rightBracket">
              <a:avLst>
                <a:gd name="adj" fmla="val 56479"/>
              </a:avLst>
            </a:prstGeom>
            <a:ln w="1270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7" name="Правая круглая скобка 6"/>
            <p:cNvSpPr/>
            <p:nvPr/>
          </p:nvSpPr>
          <p:spPr>
            <a:xfrm rot="5400000">
              <a:off x="4603516" y="724212"/>
              <a:ext cx="180020" cy="1701164"/>
            </a:xfrm>
            <a:prstGeom prst="rightBracket">
              <a:avLst>
                <a:gd name="adj" fmla="val 101104"/>
              </a:avLst>
            </a:prstGeom>
            <a:ln w="1270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" name="Правая круглая скобка 7"/>
            <p:cNvSpPr/>
            <p:nvPr/>
          </p:nvSpPr>
          <p:spPr>
            <a:xfrm rot="5400000">
              <a:off x="4466124" y="116632"/>
              <a:ext cx="288032" cy="3024336"/>
            </a:xfrm>
            <a:prstGeom prst="rightBracket">
              <a:avLst>
                <a:gd name="adj" fmla="val 112664"/>
              </a:avLst>
            </a:prstGeom>
            <a:ln w="1270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9" name="Правая круглая скобка 8"/>
            <p:cNvSpPr/>
            <p:nvPr/>
          </p:nvSpPr>
          <p:spPr>
            <a:xfrm rot="5400000">
              <a:off x="4351488" y="-535928"/>
              <a:ext cx="396044" cy="4437468"/>
            </a:xfrm>
            <a:prstGeom prst="rightBracket">
              <a:avLst>
                <a:gd name="adj" fmla="val 168668"/>
              </a:avLst>
            </a:prstGeom>
            <a:ln w="1270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000000"/>
                </a:solidFill>
              </a:endParaRPr>
            </a:p>
          </p:txBody>
        </p:sp>
      </p:grp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64" y="5232001"/>
            <a:ext cx="2892518" cy="1363616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547241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</p:bldLst>
  </p:timing>
</p:sld>
</file>

<file path=ppt/theme/theme1.xml><?xml version="1.0" encoding="utf-8"?>
<a:theme xmlns:a="http://schemas.openxmlformats.org/drawingml/2006/main" name="Сеть 2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6649</TotalTime>
  <Words>2186</Words>
  <Application>Microsoft Office PowerPoint</Application>
  <PresentationFormat>Экран (4:3)</PresentationFormat>
  <Paragraphs>311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Сеть 2</vt:lpstr>
      <vt:lpstr>Формула</vt:lpstr>
      <vt:lpstr>Язык программирования Паскаль (версия PascalABC.NET)</vt:lpstr>
      <vt:lpstr>Презентация PowerPoint</vt:lpstr>
      <vt:lpstr>Описание процедуры</vt:lpstr>
      <vt:lpstr>Например</vt:lpstr>
      <vt:lpstr>Задача 1а</vt:lpstr>
      <vt:lpstr>Задача 1а</vt:lpstr>
      <vt:lpstr>Функции</vt:lpstr>
      <vt:lpstr>Например</vt:lpstr>
      <vt:lpstr>Задача 1б</vt:lpstr>
      <vt:lpstr>Задача 2а</vt:lpstr>
      <vt:lpstr>Задача 2б</vt:lpstr>
      <vt:lpstr>Задача 3а</vt:lpstr>
      <vt:lpstr>Задача 3б</vt:lpstr>
      <vt:lpstr>Задача 4а</vt:lpstr>
      <vt:lpstr>Задача 4б</vt:lpstr>
      <vt:lpstr>Задача 5а</vt:lpstr>
      <vt:lpstr>Задача 5а</vt:lpstr>
      <vt:lpstr>Задача 5б</vt:lpstr>
      <vt:lpstr>Задача 5б</vt:lpstr>
      <vt:lpstr>Задача 6</vt:lpstr>
      <vt:lpstr>Презентация PowerPoint</vt:lpstr>
    </vt:vector>
  </TitlesOfParts>
  <Company>Сеть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и его свойства</dc:title>
  <dc:creator>Админ</dc:creator>
  <cp:lastModifiedBy>Папа-админ</cp:lastModifiedBy>
  <cp:revision>300</cp:revision>
  <dcterms:created xsi:type="dcterms:W3CDTF">2010-02-14T19:37:55Z</dcterms:created>
  <dcterms:modified xsi:type="dcterms:W3CDTF">2019-08-11T19:20:09Z</dcterms:modified>
</cp:coreProperties>
</file>