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20"/>
  </p:notesMasterIdLst>
  <p:sldIdLst>
    <p:sldId id="330" r:id="rId2"/>
    <p:sldId id="347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1" r:id="rId17"/>
    <p:sldId id="362" r:id="rId18"/>
    <p:sldId id="346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17" autoAdjust="0"/>
  </p:normalViewPr>
  <p:slideViewPr>
    <p:cSldViewPr>
      <p:cViewPr varScale="1">
        <p:scale>
          <a:sx n="83" d="100"/>
          <a:sy n="83" d="100"/>
        </p:scale>
        <p:origin x="-4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46069-5FAA-4880-BEBE-E625187E6226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90DA6-C8B4-487A-A711-7D0E85EFF5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69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D09303D-E29E-41A9-A152-1E1D40A942CD}" type="slidenum">
              <a:rPr lang="ru-RU" smtClean="0"/>
              <a:pPr eaLnBrk="1" hangingPunct="1"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F55BCA0-0C07-4873-AF77-AAAD48D91BA9}" type="slidenum">
              <a:rPr lang="ru-RU" smtClean="0">
                <a:solidFill>
                  <a:srgbClr val="000000"/>
                </a:solidFill>
              </a:rPr>
              <a:pPr eaLnBrk="1" hangingPunct="1"/>
              <a:t>6</a:t>
            </a:fld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ru-RU" altLang="en-US" noProof="0" dirty="0" smtClean="0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03E105-D027-40A3-847D-303E8E35392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pic>
        <p:nvPicPr>
          <p:cNvPr id="6146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55430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60E95-A5D1-48FA-827D-1A9B1C67C70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6844106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E3CA5-2211-486F-BA15-A5BF6B12B86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05826932"/>
      </p:ext>
    </p:extLst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4620E-03B6-4A88-961C-A5C37945337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36381513"/>
      </p:ext>
    </p:extLst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2E84B-C348-421B-83C5-873C26BD10D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5263916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E0ED7-DB4D-4DB9-8182-EFC0D4946C7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52212859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D58D7-701D-48F6-95CE-CD010E4E597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87069601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09E74-0138-4E6B-8763-A93950415DB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64100426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B4771-EDA8-44CC-AC72-72A9B03C887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35957176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27D03-7E06-4DA9-A3C8-9CB304C503B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89058435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93E3B-E540-4AB8-B4D1-FF27EE22D9E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97456742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DEED7-92A4-43A8-9B21-73CC7A85329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55863918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56D9F-73B6-4FAC-BBD0-32571A58418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9923410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EF3DB5B2-37A1-44B2-9AFD-B95B216D0AE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40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728700"/>
            <a:ext cx="7200800" cy="190817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3200" dirty="0">
                <a:solidFill>
                  <a:srgbClr val="330066"/>
                </a:solidFill>
                <a:latin typeface="Arial"/>
              </a:rPr>
              <a:t>Язык </a:t>
            </a:r>
            <a:r>
              <a:rPr lang="ru-RU" sz="3200" dirty="0" smtClean="0">
                <a:solidFill>
                  <a:srgbClr val="330066"/>
                </a:solidFill>
                <a:latin typeface="Arial"/>
              </a:rPr>
              <a:t>программирования Паскаль</a:t>
            </a:r>
            <a:r>
              <a:rPr lang="ru-RU" sz="3200" dirty="0">
                <a:solidFill>
                  <a:srgbClr val="330066"/>
                </a:solidFill>
                <a:latin typeface="Arial"/>
              </a:rPr>
              <a:t/>
            </a:r>
            <a:br>
              <a:rPr lang="ru-RU" sz="3200" dirty="0">
                <a:solidFill>
                  <a:srgbClr val="330066"/>
                </a:solidFill>
                <a:latin typeface="Arial"/>
              </a:rPr>
            </a:br>
            <a:r>
              <a:rPr lang="ru-RU" sz="3200" dirty="0">
                <a:solidFill>
                  <a:srgbClr val="330066"/>
                </a:solidFill>
                <a:latin typeface="Arial"/>
              </a:rPr>
              <a:t>(версия </a:t>
            </a:r>
            <a:r>
              <a:rPr lang="en-US" sz="3200" dirty="0">
                <a:solidFill>
                  <a:srgbClr val="330066"/>
                </a:solidFill>
                <a:latin typeface="Arial"/>
              </a:rPr>
              <a:t>PascalABC.NET</a:t>
            </a:r>
            <a:r>
              <a:rPr lang="ru-RU" sz="3200" dirty="0">
                <a:solidFill>
                  <a:srgbClr val="330066"/>
                </a:solidFill>
                <a:latin typeface="Arial"/>
              </a:rPr>
              <a:t>)</a:t>
            </a:r>
            <a:endParaRPr lang="ru-RU" sz="32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08520" y="3032956"/>
            <a:ext cx="7400528" cy="2362200"/>
          </a:xfrm>
        </p:spPr>
        <p:txBody>
          <a:bodyPr/>
          <a:lstStyle/>
          <a:p>
            <a:pPr lvl="0" eaLnBrk="1" hangingPunct="1">
              <a:buClr>
                <a:srgbClr val="330066"/>
              </a:buClr>
            </a:pPr>
            <a:r>
              <a:rPr lang="ru-RU" b="1" dirty="0">
                <a:solidFill>
                  <a:srgbClr val="5C8A8A">
                    <a:lumMod val="75000"/>
                  </a:srgbClr>
                </a:solidFill>
              </a:rPr>
              <a:t>Строковые величины</a:t>
            </a:r>
            <a:br>
              <a:rPr lang="ru-RU" b="1" dirty="0">
                <a:solidFill>
                  <a:srgbClr val="5C8A8A">
                    <a:lumMod val="75000"/>
                  </a:srgbClr>
                </a:solidFill>
              </a:rPr>
            </a:br>
            <a:r>
              <a:rPr lang="ru-RU" b="1" dirty="0">
                <a:solidFill>
                  <a:srgbClr val="5C8A8A">
                    <a:lumMod val="75000"/>
                  </a:srgbClr>
                </a:solidFill>
              </a:rPr>
              <a:t>в языке </a:t>
            </a:r>
            <a:r>
              <a:rPr lang="ru-RU" b="1" dirty="0" smtClean="0">
                <a:solidFill>
                  <a:srgbClr val="5C8A8A">
                    <a:lumMod val="75000"/>
                  </a:srgbClr>
                </a:solidFill>
              </a:rPr>
              <a:t>программирования </a:t>
            </a:r>
            <a:r>
              <a:rPr lang="ru-RU" b="1" dirty="0" err="1" smtClean="0">
                <a:solidFill>
                  <a:srgbClr val="5C8A8A">
                    <a:lumMod val="75000"/>
                  </a:srgbClr>
                </a:solidFill>
              </a:rPr>
              <a:t>Pascal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29895071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smtClean="0"/>
              <a:t>Задача 3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15900" y="404813"/>
            <a:ext cx="7740650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Из данной строки получить другую строку, состоящую из тех же символов, но в обратном порядке.</a:t>
            </a:r>
          </a:p>
        </p:txBody>
      </p:sp>
      <p:sp>
        <p:nvSpPr>
          <p:cNvPr id="196612" name="Text Box 4"/>
          <p:cNvSpPr txBox="1">
            <a:spLocks noChangeArrowheads="1"/>
          </p:cNvSpPr>
          <p:nvPr/>
        </p:nvSpPr>
        <p:spPr bwMode="auto">
          <a:xfrm>
            <a:off x="215900" y="1844824"/>
            <a:ext cx="8676518" cy="4154984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Program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Perevertysh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400" b="1" dirty="0" err="1" smtClean="0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a, b: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string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 i: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en-US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Введите строку:'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(a);</a:t>
            </a:r>
          </a:p>
          <a:p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b:=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''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;  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нач.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знач.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результата пустая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строка</a:t>
            </a:r>
          </a:p>
          <a:p>
            <a:pPr eaLnBrk="1" hangingPunct="1"/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//перебор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символов от первого до последнего</a:t>
            </a:r>
            <a:endParaRPr lang="ru-RU" sz="2400" dirty="0">
              <a:solidFill>
                <a:srgbClr val="008000"/>
              </a:solidFill>
              <a:latin typeface="Courier New" pitchFamily="49" charset="0"/>
            </a:endParaRPr>
          </a:p>
          <a:p>
            <a:r>
              <a:rPr lang="ru-RU" sz="2400" b="1" dirty="0" err="1" smtClean="0">
                <a:solidFill>
                  <a:srgbClr val="000000"/>
                </a:solidFill>
                <a:latin typeface="Courier New" pitchFamily="49" charset="0"/>
              </a:rPr>
              <a:t>for</a:t>
            </a:r>
            <a:r>
              <a:rPr lang="ru-RU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i:=</a:t>
            </a:r>
            <a:r>
              <a:rPr lang="ru-RU" sz="2400" dirty="0">
                <a:solidFill>
                  <a:srgbClr val="006400"/>
                </a:solidFill>
                <a:latin typeface="Courier New" pitchFamily="49" charset="0"/>
              </a:rPr>
              <a:t>1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to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length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(a)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do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endParaRPr lang="ru-RU" sz="2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lvl="0" eaLnBrk="1" hangingPunct="1"/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b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:=a[i]+b</a:t>
            </a: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 err="1" smtClean="0">
                <a:solidFill>
                  <a:srgbClr val="008000"/>
                </a:solidFill>
                <a:latin typeface="Courier New" pitchFamily="49" charset="0"/>
              </a:rPr>
              <a:t>присоед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. </a:t>
            </a:r>
            <a:r>
              <a:rPr lang="ru-RU" sz="2400" dirty="0" err="1">
                <a:solidFill>
                  <a:srgbClr val="008000"/>
                </a:solidFill>
                <a:latin typeface="Courier New" pitchFamily="49" charset="0"/>
              </a:rPr>
              <a:t>текущ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. </a:t>
            </a:r>
            <a:r>
              <a:rPr lang="ru-RU" sz="2400" dirty="0" err="1">
                <a:solidFill>
                  <a:srgbClr val="008000"/>
                </a:solidFill>
                <a:latin typeface="Courier New" pitchFamily="49" charset="0"/>
              </a:rPr>
              <a:t>симв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. в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начало</a:t>
            </a:r>
            <a:endParaRPr lang="ru-RU" sz="2400" dirty="0">
              <a:solidFill>
                <a:srgbClr val="008000"/>
              </a:solidFill>
              <a:latin typeface="Courier New" pitchFamily="49" charset="0"/>
            </a:endParaRPr>
          </a:p>
          <a:p>
            <a:r>
              <a:rPr lang="en-US" sz="2400" dirty="0" err="1" smtClean="0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Перевернутая строка:'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(b);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ru-RU" sz="24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423" y="4401109"/>
            <a:ext cx="2776995" cy="15987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980466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6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smtClean="0"/>
              <a:t>Задача 4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215900" y="404813"/>
            <a:ext cx="7740650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Подсчитать, сколько раз в данном тексте встречается некоторый заданный символ.</a:t>
            </a:r>
          </a:p>
        </p:txBody>
      </p:sp>
      <p:sp>
        <p:nvSpPr>
          <p:cNvPr id="162821" name="Text Box 5"/>
          <p:cNvSpPr txBox="1">
            <a:spLocks noChangeArrowheads="1"/>
          </p:cNvSpPr>
          <p:nvPr/>
        </p:nvSpPr>
        <p:spPr bwMode="auto">
          <a:xfrm>
            <a:off x="212408" y="1808820"/>
            <a:ext cx="8788084" cy="4154984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Program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Kol_simv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sv-SE" sz="2400" b="1" dirty="0" smtClean="0">
                <a:solidFill>
                  <a:srgbClr val="000000"/>
                </a:solidFill>
                <a:latin typeface="Courier New" pitchFamily="49" charset="0"/>
              </a:rPr>
              <a:t>Var </a:t>
            </a:r>
            <a:r>
              <a:rPr lang="sv-SE" sz="2400" dirty="0">
                <a:solidFill>
                  <a:srgbClr val="000000"/>
                </a:solidFill>
                <a:latin typeface="Courier New" pitchFamily="49" charset="0"/>
              </a:rPr>
              <a:t>a: </a:t>
            </a:r>
            <a:r>
              <a:rPr lang="sv-SE" sz="2400" dirty="0">
                <a:solidFill>
                  <a:srgbClr val="0000FF"/>
                </a:solidFill>
                <a:latin typeface="Courier New" pitchFamily="49" charset="0"/>
              </a:rPr>
              <a:t>string</a:t>
            </a:r>
            <a:r>
              <a:rPr lang="sv-SE" sz="2400" dirty="0">
                <a:solidFill>
                  <a:srgbClr val="000000"/>
                </a:solidFill>
                <a:latin typeface="Courier New" pitchFamily="49" charset="0"/>
              </a:rPr>
              <a:t>; b: </a:t>
            </a:r>
            <a:r>
              <a:rPr lang="sv-SE" sz="2400" dirty="0">
                <a:solidFill>
                  <a:srgbClr val="0000FF"/>
                </a:solidFill>
                <a:latin typeface="Courier New" pitchFamily="49" charset="0"/>
              </a:rPr>
              <a:t>char</a:t>
            </a:r>
            <a:r>
              <a:rPr lang="sv-SE" sz="2400" dirty="0">
                <a:solidFill>
                  <a:srgbClr val="000000"/>
                </a:solidFill>
                <a:latin typeface="Courier New" pitchFamily="49" charset="0"/>
              </a:rPr>
              <a:t>; i, k: </a:t>
            </a:r>
            <a:r>
              <a:rPr lang="sv-SE" sz="24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sv-SE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en-US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Введите текст:'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(a);</a:t>
            </a:r>
          </a:p>
          <a:p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'Какой символ подсчитать?'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(b);</a:t>
            </a:r>
          </a:p>
          <a:p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k:=</a:t>
            </a:r>
            <a:r>
              <a:rPr lang="ru-RU" sz="2400" dirty="0">
                <a:solidFill>
                  <a:srgbClr val="006400"/>
                </a:solidFill>
                <a:latin typeface="Courier New" pitchFamily="49" charset="0"/>
              </a:rPr>
              <a:t>0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;  </a:t>
            </a:r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начальное значение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счётчика</a:t>
            </a:r>
          </a:p>
          <a:p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for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i:=</a:t>
            </a:r>
            <a:r>
              <a:rPr lang="ru-RU" sz="2400" dirty="0">
                <a:solidFill>
                  <a:srgbClr val="006400"/>
                </a:solidFill>
                <a:latin typeface="Courier New" pitchFamily="49" charset="0"/>
              </a:rPr>
              <a:t>1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to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length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(a)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do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//перебор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символов</a:t>
            </a:r>
            <a:endParaRPr lang="ru-RU" sz="2400" dirty="0">
              <a:solidFill>
                <a:srgbClr val="008000"/>
              </a:solidFill>
              <a:latin typeface="Courier New" pitchFamily="49" charset="0"/>
            </a:endParaRPr>
          </a:p>
          <a:p>
            <a:pPr eaLnBrk="1" hangingPunct="1"/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  //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если заданный символ, </a:t>
            </a:r>
            <a:r>
              <a:rPr lang="ru-RU" sz="2400" dirty="0" err="1">
                <a:solidFill>
                  <a:srgbClr val="008000"/>
                </a:solidFill>
                <a:latin typeface="Courier New" pitchFamily="49" charset="0"/>
              </a:rPr>
              <a:t>увелич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.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счётчик на 1</a:t>
            </a:r>
            <a:endParaRPr lang="ru-RU" sz="2400" dirty="0">
              <a:solidFill>
                <a:srgbClr val="008000"/>
              </a:solidFill>
              <a:latin typeface="Courier New" pitchFamily="49" charset="0"/>
            </a:endParaRPr>
          </a:p>
          <a:p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if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a[i]=b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then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k:=k+</a:t>
            </a:r>
            <a:r>
              <a:rPr lang="ru-RU" sz="2400" dirty="0">
                <a:solidFill>
                  <a:srgbClr val="006400"/>
                </a:solidFill>
                <a:latin typeface="Courier New" pitchFamily="49" charset="0"/>
              </a:rPr>
              <a:t>1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; </a:t>
            </a:r>
          </a:p>
          <a:p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'В тексте таких символов 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, k);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ru-RU" sz="24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086022"/>
            <a:ext cx="3420381" cy="1877783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058338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smtClean="0"/>
              <a:t>Задача </a:t>
            </a:r>
            <a:r>
              <a:rPr lang="en-US" sz="2400" smtClean="0"/>
              <a:t>5</a:t>
            </a:r>
            <a:endParaRPr lang="ru-RU" sz="2400" smtClean="0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В данном тексте после каждого символа вставить некоторый заданный символ.</a:t>
            </a:r>
          </a:p>
        </p:txBody>
      </p:sp>
      <p:sp>
        <p:nvSpPr>
          <p:cNvPr id="163844" name="Text Box 4"/>
          <p:cNvSpPr txBox="1">
            <a:spLocks noChangeArrowheads="1"/>
          </p:cNvSpPr>
          <p:nvPr/>
        </p:nvSpPr>
        <p:spPr bwMode="auto">
          <a:xfrm>
            <a:off x="103411" y="1808820"/>
            <a:ext cx="8928546" cy="452431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 lIns="72000" r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Program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Vstavka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400" b="1" dirty="0" err="1" smtClean="0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a, b, c: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string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 i: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en-US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Введите текст:'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(a);</a:t>
            </a:r>
          </a:p>
          <a:p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'Какой символ вставлять?'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(b);</a:t>
            </a:r>
          </a:p>
          <a:p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c:=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''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;   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начальное значение </a:t>
            </a:r>
            <a:r>
              <a:rPr lang="ru-RU" sz="2400" dirty="0" err="1">
                <a:solidFill>
                  <a:srgbClr val="008000"/>
                </a:solidFill>
                <a:latin typeface="Courier New" pitchFamily="49" charset="0"/>
              </a:rPr>
              <a:t>результ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. строки</a:t>
            </a:r>
          </a:p>
          <a:p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for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i:=</a:t>
            </a:r>
            <a:r>
              <a:rPr lang="ru-RU" sz="2400" dirty="0">
                <a:solidFill>
                  <a:srgbClr val="006400"/>
                </a:solidFill>
                <a:latin typeface="Courier New" pitchFamily="49" charset="0"/>
              </a:rPr>
              <a:t>1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to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length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(a)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do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//перебор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символов</a:t>
            </a:r>
            <a:endParaRPr lang="ru-RU" sz="2400" dirty="0">
              <a:solidFill>
                <a:srgbClr val="008000"/>
              </a:solidFill>
              <a:latin typeface="Courier New" pitchFamily="49" charset="0"/>
            </a:endParaRPr>
          </a:p>
          <a:p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  //</a:t>
            </a:r>
            <a:r>
              <a:rPr lang="ru-RU" sz="2400" dirty="0" err="1">
                <a:solidFill>
                  <a:srgbClr val="008000"/>
                </a:solidFill>
                <a:latin typeface="Courier New" pitchFamily="49" charset="0"/>
              </a:rPr>
              <a:t>присоед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. к </a:t>
            </a:r>
            <a:r>
              <a:rPr lang="ru-RU" sz="2400" dirty="0" err="1" smtClean="0">
                <a:solidFill>
                  <a:srgbClr val="008000"/>
                </a:solidFill>
                <a:latin typeface="Courier New" pitchFamily="49" charset="0"/>
              </a:rPr>
              <a:t>результ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. </a:t>
            </a:r>
            <a:r>
              <a:rPr lang="ru-RU" sz="2400" dirty="0" err="1">
                <a:solidFill>
                  <a:srgbClr val="008000"/>
                </a:solidFill>
                <a:latin typeface="Courier New" pitchFamily="49" charset="0"/>
              </a:rPr>
              <a:t>текущ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. и задан. символ</a:t>
            </a:r>
          </a:p>
          <a:p>
            <a:r>
              <a:rPr lang="en-US" sz="2400" dirty="0">
                <a:solidFill>
                  <a:srgbClr val="008000"/>
                </a:solidFill>
                <a:latin typeface="Courier New" pitchFamily="49" charset="0"/>
              </a:rPr>
              <a:t>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 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c := c + a[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] + b;  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Получен текст:'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(c);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ru-RU" sz="24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5180" y="4185084"/>
            <a:ext cx="3246778" cy="2148051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449338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3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smtClean="0"/>
              <a:t>Задача 6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07950" y="404813"/>
            <a:ext cx="7848600" cy="366712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В данном тексте удалить некоторый заданный символ.</a:t>
            </a:r>
          </a:p>
        </p:txBody>
      </p:sp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107499" y="1465575"/>
            <a:ext cx="8892542" cy="489364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Program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Udalenie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400" b="1" dirty="0" err="1" smtClean="0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a, b, c: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string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 i: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en-US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Введите текст:'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(a);</a:t>
            </a:r>
          </a:p>
          <a:p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'Какой символ удалять?'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 </a:t>
            </a:r>
          </a:p>
          <a:p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(b);</a:t>
            </a:r>
          </a:p>
          <a:p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c:=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''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;   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 начальное значение </a:t>
            </a:r>
            <a:r>
              <a:rPr lang="ru-RU" sz="2400" dirty="0" err="1">
                <a:solidFill>
                  <a:srgbClr val="008000"/>
                </a:solidFill>
                <a:latin typeface="Courier New" pitchFamily="49" charset="0"/>
              </a:rPr>
              <a:t>результ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. строки</a:t>
            </a:r>
          </a:p>
          <a:p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for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i:=</a:t>
            </a:r>
            <a:r>
              <a:rPr lang="ru-RU" sz="2400" dirty="0">
                <a:solidFill>
                  <a:srgbClr val="006400"/>
                </a:solidFill>
                <a:latin typeface="Courier New" pitchFamily="49" charset="0"/>
              </a:rPr>
              <a:t>1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to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length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(a)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do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//перебор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символов</a:t>
            </a:r>
            <a:endParaRPr lang="ru-RU" sz="2400" dirty="0">
              <a:solidFill>
                <a:srgbClr val="008000"/>
              </a:solidFill>
              <a:latin typeface="Courier New" pitchFamily="49" charset="0"/>
            </a:endParaRPr>
          </a:p>
          <a:p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  //если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текущий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не равен </a:t>
            </a:r>
            <a:r>
              <a:rPr lang="ru-RU" sz="2400" dirty="0" err="1" smtClean="0">
                <a:solidFill>
                  <a:srgbClr val="008000"/>
                </a:solidFill>
                <a:latin typeface="Courier New" pitchFamily="49" charset="0"/>
              </a:rPr>
              <a:t>заданому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, </a:t>
            </a:r>
            <a:r>
              <a:rPr lang="ru-RU" sz="2400" dirty="0" err="1" smtClean="0">
                <a:solidFill>
                  <a:srgbClr val="008000"/>
                </a:solidFill>
                <a:latin typeface="Courier New" pitchFamily="49" charset="0"/>
              </a:rPr>
              <a:t>присоедин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.</a:t>
            </a:r>
            <a:endParaRPr lang="ru-RU" sz="2400" dirty="0">
              <a:solidFill>
                <a:srgbClr val="008000"/>
              </a:solidFill>
              <a:latin typeface="Courier New" pitchFamily="49" charset="0"/>
            </a:endParaRPr>
          </a:p>
          <a:p>
            <a:r>
              <a:rPr lang="en-US" sz="2400" dirty="0">
                <a:solidFill>
                  <a:srgbClr val="008000"/>
                </a:solidFill>
                <a:latin typeface="Courier New" pitchFamily="49" charset="0"/>
              </a:rPr>
              <a:t> 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if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a[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]&lt;&gt;b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then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c := c + a[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];  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Получен текст:'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(c);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ru-RU" sz="24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201" y="4221089"/>
            <a:ext cx="2998840" cy="2138134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44916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4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smtClean="0"/>
              <a:t>Задача 7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07950" y="404813"/>
            <a:ext cx="7848600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В данном тексте заменить некоторый заданный символ другим заданным символом.</a:t>
            </a:r>
          </a:p>
        </p:txBody>
      </p:sp>
      <p:sp>
        <p:nvSpPr>
          <p:cNvPr id="198660" name="Text Box 4"/>
          <p:cNvSpPr txBox="1">
            <a:spLocks noChangeArrowheads="1"/>
          </p:cNvSpPr>
          <p:nvPr/>
        </p:nvSpPr>
        <p:spPr bwMode="auto">
          <a:xfrm>
            <a:off x="99236" y="1483035"/>
            <a:ext cx="8892542" cy="507831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 lIns="72000" r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Program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Zamena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2400" b="1" dirty="0" err="1" smtClean="0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a, b, c, d: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string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 i: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en-US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Введите текст:'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(a);</a:t>
            </a:r>
          </a:p>
          <a:p>
            <a:pPr>
              <a:lnSpc>
                <a:spcPct val="90000"/>
              </a:lnSpc>
            </a:pPr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'Какой символ заменять?'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(b);</a:t>
            </a:r>
          </a:p>
          <a:p>
            <a:pPr>
              <a:lnSpc>
                <a:spcPct val="90000"/>
              </a:lnSpc>
            </a:pPr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'На какой заменять?'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 (c);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d:=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''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;  </a:t>
            </a:r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//начальное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значение </a:t>
            </a:r>
            <a:r>
              <a:rPr lang="ru-RU" sz="2400" dirty="0" err="1">
                <a:solidFill>
                  <a:srgbClr val="008000"/>
                </a:solidFill>
                <a:latin typeface="Courier New" pitchFamily="49" charset="0"/>
              </a:rPr>
              <a:t>результ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. строки</a:t>
            </a:r>
          </a:p>
          <a:p>
            <a:pPr>
              <a:lnSpc>
                <a:spcPct val="90000"/>
              </a:lnSpc>
            </a:pP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for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i:=</a:t>
            </a:r>
            <a:r>
              <a:rPr lang="ru-RU" sz="2400" dirty="0">
                <a:solidFill>
                  <a:srgbClr val="006400"/>
                </a:solidFill>
                <a:latin typeface="Courier New" pitchFamily="49" charset="0"/>
              </a:rPr>
              <a:t>1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to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Courier New" pitchFamily="49" charset="0"/>
              </a:rPr>
              <a:t>length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(a)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do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//перебор символов</a:t>
            </a:r>
          </a:p>
          <a:p>
            <a:pPr>
              <a:lnSpc>
                <a:spcPct val="90000"/>
              </a:lnSpc>
            </a:pP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if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a[i]=b </a:t>
            </a:r>
            <a:r>
              <a:rPr lang="ru-RU" sz="2400" b="1" dirty="0" err="1">
                <a:solidFill>
                  <a:srgbClr val="000000"/>
                </a:solidFill>
                <a:latin typeface="Courier New" pitchFamily="49" charset="0"/>
              </a:rPr>
              <a:t>then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если текущий равен </a:t>
            </a:r>
            <a:r>
              <a:rPr lang="ru-RU" sz="2400" dirty="0" smtClean="0">
                <a:solidFill>
                  <a:srgbClr val="008000"/>
                </a:solidFill>
                <a:latin typeface="Courier New" pitchFamily="49" charset="0"/>
              </a:rPr>
              <a:t>задан.</a:t>
            </a:r>
            <a:endParaRPr lang="ru-RU" sz="2400" dirty="0">
              <a:solidFill>
                <a:srgbClr val="008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     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d := d + c    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 err="1">
                <a:solidFill>
                  <a:srgbClr val="008000"/>
                </a:solidFill>
                <a:latin typeface="Courier New" pitchFamily="49" charset="0"/>
              </a:rPr>
              <a:t>присоед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. новый символ</a:t>
            </a:r>
          </a:p>
          <a:p>
            <a:pPr>
              <a:lnSpc>
                <a:spcPct val="90000"/>
              </a:lnSpc>
            </a:pP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else            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иначе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      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d := d + a[i]; 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400" dirty="0" err="1">
                <a:solidFill>
                  <a:srgbClr val="008000"/>
                </a:solidFill>
                <a:latin typeface="Courier New" pitchFamily="49" charset="0"/>
              </a:rPr>
              <a:t>присоед</a:t>
            </a:r>
            <a:r>
              <a:rPr lang="ru-RU" sz="2400" dirty="0">
                <a:solidFill>
                  <a:srgbClr val="008000"/>
                </a:solidFill>
                <a:latin typeface="Courier New" pitchFamily="49" charset="0"/>
              </a:rPr>
              <a:t>. текущий символ</a:t>
            </a:r>
          </a:p>
          <a:p>
            <a:pPr>
              <a:lnSpc>
                <a:spcPct val="90000"/>
              </a:lnSpc>
            </a:pP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Получен текст:'</a:t>
            </a:r>
            <a:r>
              <a:rPr lang="ru-RU" sz="2400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(d);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ru-RU" sz="22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130319"/>
            <a:ext cx="2979618" cy="243103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978369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8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 8а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07950" y="404813"/>
            <a:ext cx="7848600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Из данной строки выбрать все цифры и сформировать другую строку из этих цифр, сохранив их последовательность.</a:t>
            </a:r>
          </a:p>
        </p:txBody>
      </p:sp>
      <p:sp>
        <p:nvSpPr>
          <p:cNvPr id="191492" name="Text Box 4"/>
          <p:cNvSpPr txBox="1">
            <a:spLocks noChangeArrowheads="1"/>
          </p:cNvSpPr>
          <p:nvPr/>
        </p:nvSpPr>
        <p:spPr bwMode="auto">
          <a:xfrm>
            <a:off x="110815" y="1160748"/>
            <a:ext cx="8892542" cy="540147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300" b="1" kern="0" dirty="0">
                <a:solidFill>
                  <a:srgbClr val="000000"/>
                </a:solidFill>
                <a:latin typeface="Courier New" pitchFamily="49" charset="0"/>
              </a:rPr>
              <a:t>Program </a:t>
            </a:r>
            <a:r>
              <a:rPr lang="en-US" sz="2300" kern="0" dirty="0" err="1">
                <a:solidFill>
                  <a:srgbClr val="000000"/>
                </a:solidFill>
                <a:latin typeface="Courier New" pitchFamily="49" charset="0"/>
              </a:rPr>
              <a:t>Poisk</a:t>
            </a:r>
            <a:r>
              <a:rPr lang="ru-RU" sz="2300" kern="0" dirty="0">
                <a:solidFill>
                  <a:srgbClr val="000000"/>
                </a:solidFill>
                <a:latin typeface="Courier New" pitchFamily="49" charset="0"/>
              </a:rPr>
              <a:t>1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;</a:t>
            </a:r>
            <a:r>
              <a:rPr lang="ru-RU" sz="2300" kern="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300" kern="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kern="0" dirty="0">
                <a:solidFill>
                  <a:srgbClr val="008000"/>
                </a:solidFill>
                <a:latin typeface="Courier New" pitchFamily="49" charset="0"/>
              </a:rPr>
              <a:t>первый способ</a:t>
            </a:r>
            <a:endParaRPr lang="en-US" sz="2300" kern="0" dirty="0">
              <a:solidFill>
                <a:srgbClr val="008000"/>
              </a:solidFill>
              <a:latin typeface="Courier New" pitchFamily="49" charset="0"/>
            </a:endParaRPr>
          </a:p>
          <a:p>
            <a:r>
              <a:rPr lang="en-US" sz="2300" b="1" kern="0" dirty="0" err="1" smtClean="0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300" b="1" kern="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a, b, c, d: </a:t>
            </a:r>
            <a:r>
              <a:rPr lang="en-US" sz="2300" kern="0" dirty="0">
                <a:solidFill>
                  <a:srgbClr val="0000FF"/>
                </a:solidFill>
                <a:latin typeface="Courier New" pitchFamily="49" charset="0"/>
              </a:rPr>
              <a:t>string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en-US" sz="2300" kern="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, j: </a:t>
            </a:r>
            <a:r>
              <a:rPr lang="en-US" sz="2300" kern="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300" b="1" kern="0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en-US" sz="2300" b="1" kern="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300" kern="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sz="2300" kern="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300" kern="0" dirty="0">
                <a:solidFill>
                  <a:srgbClr val="0000FF"/>
                </a:solidFill>
                <a:latin typeface="Courier New" pitchFamily="49" charset="0"/>
              </a:rPr>
              <a:t>Введите текст:'</a:t>
            </a:r>
            <a:r>
              <a:rPr lang="ru-RU" sz="2300" kern="0" dirty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en-US" sz="2300" kern="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 (a);</a:t>
            </a:r>
          </a:p>
          <a:p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b:=</a:t>
            </a:r>
            <a:r>
              <a:rPr lang="en-US" sz="2300" kern="0" dirty="0">
                <a:solidFill>
                  <a:srgbClr val="0000FF"/>
                </a:solidFill>
                <a:latin typeface="Courier New" pitchFamily="49" charset="0"/>
              </a:rPr>
              <a:t>'0123456789'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ru-RU" sz="2300" kern="0" dirty="0" smtClean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US" sz="2300" kern="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kern="0" dirty="0">
                <a:solidFill>
                  <a:srgbClr val="008000"/>
                </a:solidFill>
                <a:latin typeface="Courier New" pitchFamily="49" charset="0"/>
              </a:rPr>
              <a:t>строка цифр</a:t>
            </a:r>
          </a:p>
          <a:p>
            <a:r>
              <a:rPr lang="ru-RU" sz="2300" kern="0" dirty="0">
                <a:solidFill>
                  <a:srgbClr val="000000"/>
                </a:solidFill>
                <a:latin typeface="Courier New" pitchFamily="49" charset="0"/>
              </a:rPr>
              <a:t>c:=</a:t>
            </a:r>
            <a:r>
              <a:rPr lang="ru-RU" sz="2300" kern="0" dirty="0">
                <a:solidFill>
                  <a:srgbClr val="0000FF"/>
                </a:solidFill>
                <a:latin typeface="Courier New" pitchFamily="49" charset="0"/>
              </a:rPr>
              <a:t>''</a:t>
            </a:r>
            <a:r>
              <a:rPr lang="ru-RU" sz="2300" kern="0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ru-RU" sz="2300" kern="0" dirty="0" smtClean="0">
                <a:solidFill>
                  <a:srgbClr val="000000"/>
                </a:solidFill>
                <a:latin typeface="Courier New" pitchFamily="49" charset="0"/>
              </a:rPr>
              <a:t>                    </a:t>
            </a:r>
            <a:r>
              <a:rPr lang="ru-RU" sz="2300" kern="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kern="0" dirty="0" smtClean="0">
                <a:solidFill>
                  <a:srgbClr val="008000"/>
                </a:solidFill>
                <a:latin typeface="Courier New" pitchFamily="49" charset="0"/>
              </a:rPr>
              <a:t>нач. знач. </a:t>
            </a:r>
            <a:r>
              <a:rPr lang="ru-RU" sz="2300" kern="0" dirty="0" err="1" smtClean="0">
                <a:solidFill>
                  <a:srgbClr val="008000"/>
                </a:solidFill>
                <a:latin typeface="Courier New" pitchFamily="49" charset="0"/>
              </a:rPr>
              <a:t>результ</a:t>
            </a:r>
            <a:r>
              <a:rPr lang="ru-RU" sz="2300" kern="0" dirty="0" smtClean="0">
                <a:solidFill>
                  <a:srgbClr val="008000"/>
                </a:solidFill>
                <a:latin typeface="Courier New" pitchFamily="49" charset="0"/>
              </a:rPr>
              <a:t>.</a:t>
            </a:r>
          </a:p>
          <a:p>
            <a:r>
              <a:rPr lang="ru-RU" sz="2300" b="1" kern="0" dirty="0" err="1" smtClean="0">
                <a:solidFill>
                  <a:srgbClr val="000000"/>
                </a:solidFill>
                <a:latin typeface="Courier New" pitchFamily="49" charset="0"/>
              </a:rPr>
              <a:t>for</a:t>
            </a:r>
            <a:r>
              <a:rPr lang="ru-RU" sz="2300" b="1" kern="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300" kern="0" dirty="0" smtClean="0">
                <a:solidFill>
                  <a:srgbClr val="000000"/>
                </a:solidFill>
                <a:latin typeface="Courier New" pitchFamily="49" charset="0"/>
              </a:rPr>
              <a:t>i:=</a:t>
            </a:r>
            <a:r>
              <a:rPr lang="ru-RU" sz="2300" kern="0" dirty="0" smtClean="0">
                <a:solidFill>
                  <a:srgbClr val="006400"/>
                </a:solidFill>
                <a:latin typeface="Courier New" pitchFamily="49" charset="0"/>
              </a:rPr>
              <a:t>1 </a:t>
            </a:r>
            <a:r>
              <a:rPr lang="ru-RU" sz="2300" b="1" kern="0" dirty="0" err="1" smtClean="0">
                <a:solidFill>
                  <a:srgbClr val="000000"/>
                </a:solidFill>
                <a:latin typeface="Courier New" pitchFamily="49" charset="0"/>
              </a:rPr>
              <a:t>to</a:t>
            </a:r>
            <a:r>
              <a:rPr lang="ru-RU" sz="2300" b="1" kern="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300" kern="0" dirty="0" err="1" smtClean="0">
                <a:solidFill>
                  <a:srgbClr val="000000"/>
                </a:solidFill>
                <a:latin typeface="Courier New" pitchFamily="49" charset="0"/>
              </a:rPr>
              <a:t>length</a:t>
            </a:r>
            <a:r>
              <a:rPr lang="ru-RU" sz="2300" kern="0" dirty="0" smtClean="0">
                <a:solidFill>
                  <a:srgbClr val="000000"/>
                </a:solidFill>
                <a:latin typeface="Courier New" pitchFamily="49" charset="0"/>
              </a:rPr>
              <a:t>(a) </a:t>
            </a:r>
            <a:r>
              <a:rPr lang="ru-RU" sz="2300" b="1" kern="0" dirty="0" err="1" smtClean="0">
                <a:solidFill>
                  <a:srgbClr val="000000"/>
                </a:solidFill>
                <a:latin typeface="Courier New" pitchFamily="49" charset="0"/>
              </a:rPr>
              <a:t>do</a:t>
            </a:r>
            <a:r>
              <a:rPr lang="ru-RU" sz="2300" b="1" kern="0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ru-RU" sz="2300" kern="0" dirty="0" smtClean="0">
                <a:solidFill>
                  <a:srgbClr val="008000"/>
                </a:solidFill>
                <a:latin typeface="Courier New" pitchFamily="49" charset="0"/>
              </a:rPr>
              <a:t>//перебор символов</a:t>
            </a:r>
          </a:p>
          <a:p>
            <a:r>
              <a:rPr lang="en-US" sz="2300" b="1" kern="0" dirty="0" smtClean="0">
                <a:solidFill>
                  <a:srgbClr val="000000"/>
                </a:solidFill>
                <a:latin typeface="Courier New" pitchFamily="49" charset="0"/>
              </a:rPr>
              <a:t>  begin</a:t>
            </a:r>
            <a:r>
              <a:rPr lang="ru-RU" sz="2300" b="1" kern="0" dirty="0" smtClean="0">
                <a:solidFill>
                  <a:srgbClr val="000000"/>
                </a:solidFill>
                <a:latin typeface="Courier New" pitchFamily="49" charset="0"/>
              </a:rPr>
              <a:t>                    </a:t>
            </a:r>
            <a:r>
              <a:rPr lang="en-US" sz="2300" kern="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kern="0" dirty="0">
                <a:solidFill>
                  <a:srgbClr val="008000"/>
                </a:solidFill>
                <a:latin typeface="Courier New" pitchFamily="49" charset="0"/>
              </a:rPr>
              <a:t>исходной строки</a:t>
            </a:r>
            <a:endParaRPr lang="en-US" sz="2300" kern="0" dirty="0">
              <a:solidFill>
                <a:srgbClr val="008000"/>
              </a:solidFill>
              <a:latin typeface="Courier New" pitchFamily="49" charset="0"/>
            </a:endParaRPr>
          </a:p>
          <a:p>
            <a:r>
              <a:rPr lang="ru-RU" sz="2300" b="1" kern="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ru-RU" sz="2300" kern="0" dirty="0">
                <a:solidFill>
                  <a:srgbClr val="000000"/>
                </a:solidFill>
                <a:latin typeface="Courier New" pitchFamily="49" charset="0"/>
              </a:rPr>
              <a:t>d := a[i];               </a:t>
            </a:r>
            <a:r>
              <a:rPr lang="ru-RU" sz="2300" kern="0" dirty="0">
                <a:solidFill>
                  <a:srgbClr val="008000"/>
                </a:solidFill>
                <a:latin typeface="Courier New" pitchFamily="49" charset="0"/>
              </a:rPr>
              <a:t>//очередной символ</a:t>
            </a:r>
          </a:p>
          <a:p>
            <a:r>
              <a:rPr lang="en-US" sz="2300" kern="0" dirty="0">
                <a:solidFill>
                  <a:srgbClr val="008000"/>
                </a:solidFill>
                <a:latin typeface="Courier New" pitchFamily="49" charset="0"/>
              </a:rPr>
              <a:t>  </a:t>
            </a:r>
            <a:r>
              <a:rPr lang="en-US" sz="2300" b="1" kern="0" dirty="0">
                <a:solidFill>
                  <a:srgbClr val="000000"/>
                </a:solidFill>
                <a:latin typeface="Courier New" pitchFamily="49" charset="0"/>
              </a:rPr>
              <a:t>for 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j:=</a:t>
            </a:r>
            <a:r>
              <a:rPr lang="en-US" sz="2300" kern="0" dirty="0">
                <a:solidFill>
                  <a:srgbClr val="006400"/>
                </a:solidFill>
                <a:latin typeface="Courier New" pitchFamily="49" charset="0"/>
              </a:rPr>
              <a:t>1 </a:t>
            </a:r>
            <a:r>
              <a:rPr lang="en-US" sz="2300" b="1" kern="0" dirty="0">
                <a:solidFill>
                  <a:srgbClr val="000000"/>
                </a:solidFill>
                <a:latin typeface="Courier New" pitchFamily="49" charset="0"/>
              </a:rPr>
              <a:t>to 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length(b) </a:t>
            </a:r>
            <a:r>
              <a:rPr lang="en-US" sz="2300" b="1" kern="0" dirty="0">
                <a:solidFill>
                  <a:srgbClr val="000000"/>
                </a:solidFill>
                <a:latin typeface="Courier New" pitchFamily="49" charset="0"/>
              </a:rPr>
              <a:t>do </a:t>
            </a:r>
            <a:r>
              <a:rPr lang="en-US" sz="2300" kern="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kern="0" dirty="0">
                <a:solidFill>
                  <a:srgbClr val="008000"/>
                </a:solidFill>
                <a:latin typeface="Courier New" pitchFamily="49" charset="0"/>
              </a:rPr>
              <a:t>перебор строки цифр</a:t>
            </a:r>
          </a:p>
          <a:p>
            <a:r>
              <a:rPr lang="ru-RU" sz="2300" kern="0" dirty="0">
                <a:solidFill>
                  <a:srgbClr val="008000"/>
                </a:solidFill>
                <a:latin typeface="Courier New" pitchFamily="49" charset="0"/>
              </a:rPr>
              <a:t>     </a:t>
            </a:r>
            <a:r>
              <a:rPr lang="ru-RU" sz="2300" b="1" kern="0" dirty="0" err="1">
                <a:solidFill>
                  <a:srgbClr val="000000"/>
                </a:solidFill>
                <a:latin typeface="Courier New" pitchFamily="49" charset="0"/>
              </a:rPr>
              <a:t>if</a:t>
            </a:r>
            <a:r>
              <a:rPr lang="ru-RU" sz="2300" b="1" kern="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300" kern="0" dirty="0">
                <a:solidFill>
                  <a:srgbClr val="000000"/>
                </a:solidFill>
                <a:latin typeface="Courier New" pitchFamily="49" charset="0"/>
              </a:rPr>
              <a:t>d=b[j] </a:t>
            </a:r>
            <a:r>
              <a:rPr lang="ru-RU" sz="2300" b="1" kern="0" dirty="0" err="1">
                <a:solidFill>
                  <a:srgbClr val="000000"/>
                </a:solidFill>
                <a:latin typeface="Courier New" pitchFamily="49" charset="0"/>
              </a:rPr>
              <a:t>then</a:t>
            </a:r>
            <a:r>
              <a:rPr lang="ru-RU" sz="2300" b="1" kern="0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ru-RU" sz="2300" kern="0" dirty="0">
                <a:solidFill>
                  <a:srgbClr val="008000"/>
                </a:solidFill>
                <a:latin typeface="Courier New" pitchFamily="49" charset="0"/>
              </a:rPr>
              <a:t>//если </a:t>
            </a:r>
            <a:r>
              <a:rPr lang="ru-RU" sz="2300" kern="0" dirty="0" err="1">
                <a:solidFill>
                  <a:srgbClr val="008000"/>
                </a:solidFill>
                <a:latin typeface="Courier New" pitchFamily="49" charset="0"/>
              </a:rPr>
              <a:t>текущ</a:t>
            </a:r>
            <a:r>
              <a:rPr lang="ru-RU" sz="2300" kern="0" dirty="0">
                <a:solidFill>
                  <a:srgbClr val="008000"/>
                </a:solidFill>
                <a:latin typeface="Courier New" pitchFamily="49" charset="0"/>
              </a:rPr>
              <a:t>. - цифра</a:t>
            </a:r>
          </a:p>
          <a:p>
            <a:r>
              <a:rPr lang="ru-RU" sz="2300" kern="0" dirty="0">
                <a:solidFill>
                  <a:srgbClr val="008000"/>
                </a:solidFill>
                <a:latin typeface="Courier New" pitchFamily="49" charset="0"/>
              </a:rPr>
              <a:t>        </a:t>
            </a:r>
            <a:r>
              <a:rPr lang="ru-RU" sz="2300" kern="0" dirty="0">
                <a:solidFill>
                  <a:srgbClr val="000000"/>
                </a:solidFill>
                <a:latin typeface="Courier New" pitchFamily="49" charset="0"/>
              </a:rPr>
              <a:t>c := c + d;        </a:t>
            </a:r>
            <a:r>
              <a:rPr lang="ru-RU" sz="2300" kern="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kern="0" dirty="0" err="1">
                <a:solidFill>
                  <a:srgbClr val="008000"/>
                </a:solidFill>
                <a:latin typeface="Courier New" pitchFamily="49" charset="0"/>
              </a:rPr>
              <a:t>присоед</a:t>
            </a:r>
            <a:r>
              <a:rPr lang="ru-RU" sz="2300" kern="0" dirty="0">
                <a:solidFill>
                  <a:srgbClr val="008000"/>
                </a:solidFill>
                <a:latin typeface="Courier New" pitchFamily="49" charset="0"/>
              </a:rPr>
              <a:t>. к </a:t>
            </a:r>
            <a:r>
              <a:rPr lang="ru-RU" sz="2300" kern="0" dirty="0" err="1">
                <a:solidFill>
                  <a:srgbClr val="008000"/>
                </a:solidFill>
                <a:latin typeface="Courier New" pitchFamily="49" charset="0"/>
              </a:rPr>
              <a:t>результ</a:t>
            </a:r>
            <a:r>
              <a:rPr lang="ru-RU" sz="2300" kern="0" dirty="0">
                <a:solidFill>
                  <a:srgbClr val="008000"/>
                </a:solidFill>
                <a:latin typeface="Courier New" pitchFamily="49" charset="0"/>
              </a:rPr>
              <a:t>.</a:t>
            </a:r>
          </a:p>
          <a:p>
            <a:r>
              <a:rPr lang="en-US" sz="2300" b="1" kern="0" dirty="0" smtClean="0">
                <a:solidFill>
                  <a:srgbClr val="000000"/>
                </a:solidFill>
                <a:latin typeface="Courier New" pitchFamily="49" charset="0"/>
              </a:rPr>
              <a:t>  end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300" kern="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300" kern="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300" kern="0" dirty="0">
                <a:solidFill>
                  <a:srgbClr val="0000FF"/>
                </a:solidFill>
                <a:latin typeface="Courier New" pitchFamily="49" charset="0"/>
              </a:rPr>
              <a:t>Получена строка:'</a:t>
            </a:r>
            <a:r>
              <a:rPr lang="ru-RU" sz="2300" kern="0" dirty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en-US" sz="2300" kern="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(c);</a:t>
            </a:r>
          </a:p>
          <a:p>
            <a:r>
              <a:rPr lang="en-US" sz="2300" b="1" kern="0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300" kern="0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ru-RU" sz="2300" b="1" kern="0" dirty="0">
              <a:solidFill>
                <a:srgbClr val="0000FF"/>
              </a:solidFill>
              <a:latin typeface="Courier New" pitchFamily="49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172" y="4974701"/>
            <a:ext cx="2883186" cy="1586617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986295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 8б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07950" y="404813"/>
            <a:ext cx="7848600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330066"/>
                </a:solidFill>
              </a:rPr>
              <a:t>Из данной строки выбрать все цифры и сформировать другую строку из этих цифр, сохранив их последовательность.</a:t>
            </a:r>
          </a:p>
        </p:txBody>
      </p:sp>
      <p:sp>
        <p:nvSpPr>
          <p:cNvPr id="191492" name="Text Box 4"/>
          <p:cNvSpPr txBox="1">
            <a:spLocks noChangeArrowheads="1"/>
          </p:cNvSpPr>
          <p:nvPr/>
        </p:nvSpPr>
        <p:spPr bwMode="auto">
          <a:xfrm>
            <a:off x="93838" y="1160748"/>
            <a:ext cx="8892542" cy="540147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 lIns="72000" r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300" b="1" dirty="0">
                <a:solidFill>
                  <a:srgbClr val="000000"/>
                </a:solidFill>
                <a:latin typeface="Courier New" pitchFamily="49" charset="0"/>
              </a:rPr>
              <a:t>Program </a:t>
            </a:r>
            <a:r>
              <a:rPr lang="en-US" sz="2300" dirty="0" err="1">
                <a:solidFill>
                  <a:srgbClr val="000000"/>
                </a:solidFill>
                <a:latin typeface="Courier New" pitchFamily="49" charset="0"/>
              </a:rPr>
              <a:t>Poisk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2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;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3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второй способ</a:t>
            </a:r>
            <a:endParaRPr lang="ru-RU" sz="23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300" b="1" dirty="0" err="1" smtClean="0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3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a, b, c, d: </a:t>
            </a:r>
            <a:r>
              <a:rPr lang="en-US" sz="2300" dirty="0">
                <a:solidFill>
                  <a:srgbClr val="0000FF"/>
                </a:solidFill>
                <a:latin typeface="Courier New" pitchFamily="49" charset="0"/>
              </a:rPr>
              <a:t>string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en-US" sz="23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, j: </a:t>
            </a:r>
            <a:r>
              <a:rPr lang="en-US" sz="23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;</a:t>
            </a:r>
            <a:endParaRPr lang="ru-RU" sz="23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300" b="1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ru-RU" sz="2300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3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sz="23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300" dirty="0">
                <a:solidFill>
                  <a:srgbClr val="0000FF"/>
                </a:solidFill>
                <a:latin typeface="Courier New" pitchFamily="49" charset="0"/>
              </a:rPr>
              <a:t>Введите текст:'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en-US" sz="23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 (a);</a:t>
            </a:r>
            <a:endParaRPr lang="ru-RU" sz="23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b:=</a:t>
            </a:r>
            <a:r>
              <a:rPr lang="en-US" sz="2300" dirty="0">
                <a:solidFill>
                  <a:srgbClr val="0000FF"/>
                </a:solidFill>
                <a:latin typeface="Courier New" pitchFamily="49" charset="0"/>
              </a:rPr>
              <a:t>'0123456789'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en-US" sz="2300" dirty="0" smtClean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US" sz="23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строка цифр</a:t>
            </a:r>
          </a:p>
          <a:p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c:=</a:t>
            </a:r>
            <a:r>
              <a:rPr lang="ru-RU" sz="2300" dirty="0">
                <a:solidFill>
                  <a:srgbClr val="0000FF"/>
                </a:solidFill>
                <a:latin typeface="Courier New" pitchFamily="49" charset="0"/>
              </a:rPr>
              <a:t>''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;  </a:t>
            </a:r>
            <a:r>
              <a:rPr lang="ru-RU" sz="2300" dirty="0" smtClean="0">
                <a:solidFill>
                  <a:srgbClr val="000000"/>
                </a:solidFill>
                <a:latin typeface="Courier New" pitchFamily="49" charset="0"/>
              </a:rPr>
              <a:t>                 </a:t>
            </a:r>
            <a:r>
              <a:rPr lang="ru-RU" sz="23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нач. знач. </a:t>
            </a:r>
            <a:r>
              <a:rPr lang="ru-RU" sz="2300" dirty="0" smtClean="0">
                <a:solidFill>
                  <a:srgbClr val="008000"/>
                </a:solidFill>
                <a:latin typeface="Courier New" pitchFamily="49" charset="0"/>
              </a:rPr>
              <a:t>результата</a:t>
            </a:r>
            <a:endParaRPr lang="ru-RU" sz="2300" dirty="0">
              <a:solidFill>
                <a:srgbClr val="008000"/>
              </a:solidFill>
              <a:latin typeface="Courier New" pitchFamily="49" charset="0"/>
            </a:endParaRPr>
          </a:p>
          <a:p>
            <a:r>
              <a:rPr lang="ru-RU" sz="2300" b="1" dirty="0" err="1">
                <a:solidFill>
                  <a:srgbClr val="000000"/>
                </a:solidFill>
                <a:latin typeface="Courier New" pitchFamily="49" charset="0"/>
              </a:rPr>
              <a:t>for</a:t>
            </a:r>
            <a:r>
              <a:rPr lang="ru-RU" sz="23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i:=</a:t>
            </a:r>
            <a:r>
              <a:rPr lang="ru-RU" sz="2300" dirty="0">
                <a:solidFill>
                  <a:srgbClr val="006400"/>
                </a:solidFill>
                <a:latin typeface="Courier New" pitchFamily="49" charset="0"/>
              </a:rPr>
              <a:t>1 </a:t>
            </a:r>
            <a:r>
              <a:rPr lang="ru-RU" sz="2300" b="1" dirty="0" err="1">
                <a:solidFill>
                  <a:srgbClr val="000000"/>
                </a:solidFill>
                <a:latin typeface="Courier New" pitchFamily="49" charset="0"/>
              </a:rPr>
              <a:t>to</a:t>
            </a:r>
            <a:r>
              <a:rPr lang="ru-RU" sz="23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300" dirty="0" err="1">
                <a:solidFill>
                  <a:srgbClr val="000000"/>
                </a:solidFill>
                <a:latin typeface="Courier New" pitchFamily="49" charset="0"/>
              </a:rPr>
              <a:t>length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(a) </a:t>
            </a:r>
            <a:r>
              <a:rPr lang="ru-RU" sz="2300" b="1" dirty="0" err="1">
                <a:solidFill>
                  <a:srgbClr val="000000"/>
                </a:solidFill>
                <a:latin typeface="Courier New" pitchFamily="49" charset="0"/>
              </a:rPr>
              <a:t>do</a:t>
            </a:r>
            <a:r>
              <a:rPr lang="ru-RU" sz="23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3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перебор символов</a:t>
            </a:r>
          </a:p>
          <a:p>
            <a:r>
              <a:rPr lang="en-US" sz="2300" dirty="0">
                <a:solidFill>
                  <a:srgbClr val="008000"/>
                </a:solidFill>
                <a:latin typeface="Courier New" pitchFamily="49" charset="0"/>
              </a:rPr>
              <a:t>  </a:t>
            </a:r>
            <a:r>
              <a:rPr lang="en-US" sz="2300" b="1" dirty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ru-RU" sz="2300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ru-RU" sz="23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d := a[i];          </a:t>
            </a:r>
            <a:r>
              <a:rPr lang="en-US" sz="23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ru-RU" sz="23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300" dirty="0" smtClean="0">
                <a:solidFill>
                  <a:srgbClr val="008000"/>
                </a:solidFill>
                <a:latin typeface="Courier New" pitchFamily="49" charset="0"/>
              </a:rPr>
              <a:t>//очередной </a:t>
            </a:r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символ</a:t>
            </a:r>
          </a:p>
          <a:p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  </a:t>
            </a:r>
            <a:r>
              <a:rPr lang="ru-RU" sz="2300" b="1" dirty="0" err="1">
                <a:solidFill>
                  <a:srgbClr val="000000"/>
                </a:solidFill>
                <a:latin typeface="Courier New" pitchFamily="49" charset="0"/>
              </a:rPr>
              <a:t>if</a:t>
            </a:r>
            <a:r>
              <a:rPr lang="ru-RU" sz="23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300" dirty="0" err="1">
                <a:solidFill>
                  <a:srgbClr val="000000"/>
                </a:solidFill>
                <a:latin typeface="Courier New" pitchFamily="49" charset="0"/>
              </a:rPr>
              <a:t>pos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(d, b)&lt;&gt;</a:t>
            </a:r>
            <a:r>
              <a:rPr lang="ru-RU" sz="2300" dirty="0">
                <a:solidFill>
                  <a:srgbClr val="006400"/>
                </a:solidFill>
                <a:latin typeface="Courier New" pitchFamily="49" charset="0"/>
              </a:rPr>
              <a:t>0 </a:t>
            </a:r>
            <a:r>
              <a:rPr lang="ru-RU" sz="2300" b="1" dirty="0" err="1">
                <a:solidFill>
                  <a:srgbClr val="000000"/>
                </a:solidFill>
                <a:latin typeface="Courier New" pitchFamily="49" charset="0"/>
              </a:rPr>
              <a:t>then</a:t>
            </a:r>
            <a:r>
              <a:rPr lang="ru-RU" sz="23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300" b="1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ru-RU" sz="23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если он есть среди цифр</a:t>
            </a:r>
          </a:p>
          <a:p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     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c := c + d;      </a:t>
            </a:r>
            <a:r>
              <a:rPr lang="en-US" sz="23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ru-RU" sz="23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dirty="0" err="1">
                <a:solidFill>
                  <a:srgbClr val="008000"/>
                </a:solidFill>
                <a:latin typeface="Courier New" pitchFamily="49" charset="0"/>
              </a:rPr>
              <a:t>присоед</a:t>
            </a:r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. к результату</a:t>
            </a:r>
          </a:p>
          <a:p>
            <a:r>
              <a:rPr lang="en-US" sz="2300" dirty="0">
                <a:solidFill>
                  <a:srgbClr val="008000"/>
                </a:solidFill>
                <a:latin typeface="Courier New" pitchFamily="49" charset="0"/>
              </a:rPr>
              <a:t>  </a:t>
            </a:r>
            <a:r>
              <a:rPr lang="en-US" sz="2300" b="1" dirty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;</a:t>
            </a:r>
            <a:endParaRPr lang="ru-RU" sz="23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3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3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300" dirty="0">
                <a:solidFill>
                  <a:srgbClr val="0000FF"/>
                </a:solidFill>
                <a:latin typeface="Courier New" pitchFamily="49" charset="0"/>
              </a:rPr>
              <a:t>Получена строка:'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23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(c);</a:t>
            </a:r>
            <a:endParaRPr lang="ru-RU" sz="23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300" b="1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ru-RU" sz="2300" dirty="0">
              <a:solidFill>
                <a:srgbClr val="000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3194" y="4974701"/>
            <a:ext cx="2883186" cy="1586617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742810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Задача 8в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07950" y="404813"/>
            <a:ext cx="7848600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rgbClr val="330066"/>
                </a:solidFill>
              </a:rPr>
              <a:t>Из данной строки выбрать все цифры и сформировать другую строку из этих цифр, сохранив их последовательность.</a:t>
            </a:r>
          </a:p>
        </p:txBody>
      </p:sp>
      <p:sp>
        <p:nvSpPr>
          <p:cNvPr id="191492" name="Text Box 4"/>
          <p:cNvSpPr txBox="1">
            <a:spLocks noChangeArrowheads="1"/>
          </p:cNvSpPr>
          <p:nvPr/>
        </p:nvSpPr>
        <p:spPr bwMode="auto">
          <a:xfrm>
            <a:off x="107950" y="1160748"/>
            <a:ext cx="8892542" cy="504753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300" b="1" dirty="0">
                <a:solidFill>
                  <a:srgbClr val="000000"/>
                </a:solidFill>
                <a:latin typeface="Courier New" pitchFamily="49" charset="0"/>
              </a:rPr>
              <a:t>Program 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Poisk3;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3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третий способ</a:t>
            </a:r>
            <a:endParaRPr lang="en-US" sz="23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US" sz="2300" b="1" dirty="0" err="1">
                <a:solidFill>
                  <a:srgbClr val="000000"/>
                </a:solidFill>
                <a:latin typeface="Courier New" pitchFamily="49" charset="0"/>
              </a:rPr>
              <a:t>V</a:t>
            </a:r>
            <a:r>
              <a:rPr lang="en-US" sz="2300" b="1" dirty="0" err="1" smtClean="0">
                <a:solidFill>
                  <a:srgbClr val="000000"/>
                </a:solidFill>
                <a:latin typeface="Courier New" pitchFamily="49" charset="0"/>
              </a:rPr>
              <a:t>ar</a:t>
            </a:r>
            <a:r>
              <a:rPr lang="en-US" sz="23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a, b, c: </a:t>
            </a:r>
            <a:r>
              <a:rPr lang="en-US" sz="2300" dirty="0">
                <a:solidFill>
                  <a:srgbClr val="0000FF"/>
                </a:solidFill>
                <a:latin typeface="Courier New" pitchFamily="49" charset="0"/>
              </a:rPr>
              <a:t>string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; i: </a:t>
            </a:r>
            <a:r>
              <a:rPr lang="en-US" sz="2300" dirty="0">
                <a:solidFill>
                  <a:srgbClr val="0000FF"/>
                </a:solidFill>
                <a:latin typeface="Courier New" pitchFamily="49" charset="0"/>
              </a:rPr>
              <a:t>integer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eaLnBrk="1" hangingPunct="1"/>
            <a:r>
              <a:rPr lang="en-US" sz="2300" b="1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en-US" sz="23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US" sz="23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US" sz="23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300" dirty="0">
                <a:solidFill>
                  <a:srgbClr val="0000FF"/>
                </a:solidFill>
                <a:latin typeface="Courier New" pitchFamily="49" charset="0"/>
              </a:rPr>
              <a:t>Введите текст:'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en-US" sz="23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 (a);</a:t>
            </a:r>
          </a:p>
          <a:p>
            <a:pPr eaLnBrk="1" hangingPunct="1"/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b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:=</a:t>
            </a:r>
            <a:r>
              <a:rPr lang="ru-RU" sz="2300" dirty="0">
                <a:solidFill>
                  <a:srgbClr val="0000FF"/>
                </a:solidFill>
                <a:latin typeface="Courier New" pitchFamily="49" charset="0"/>
              </a:rPr>
              <a:t>''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ru-RU" sz="2300" dirty="0" smtClean="0">
                <a:solidFill>
                  <a:srgbClr val="000000"/>
                </a:solidFill>
                <a:latin typeface="Courier New" pitchFamily="49" charset="0"/>
              </a:rPr>
              <a:t>                   </a:t>
            </a:r>
            <a:r>
              <a:rPr lang="ru-RU" sz="23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 нач. знач. </a:t>
            </a:r>
            <a:r>
              <a:rPr lang="ru-RU" sz="2300" dirty="0" err="1" smtClean="0">
                <a:solidFill>
                  <a:srgbClr val="008000"/>
                </a:solidFill>
                <a:latin typeface="Courier New" pitchFamily="49" charset="0"/>
              </a:rPr>
              <a:t>Результ</a:t>
            </a:r>
            <a:r>
              <a:rPr lang="ru-RU" sz="2300" dirty="0" smtClean="0">
                <a:solidFill>
                  <a:srgbClr val="008000"/>
                </a:solidFill>
                <a:latin typeface="Courier New" pitchFamily="49" charset="0"/>
              </a:rPr>
              <a:t>.</a:t>
            </a:r>
            <a:endParaRPr lang="ru-RU" sz="2300" dirty="0">
              <a:solidFill>
                <a:srgbClr val="008000"/>
              </a:solidFill>
              <a:latin typeface="Courier New" pitchFamily="49" charset="0"/>
            </a:endParaRPr>
          </a:p>
          <a:p>
            <a:pPr eaLnBrk="1" hangingPunct="1"/>
            <a:r>
              <a:rPr lang="en-US" sz="2300" b="1" dirty="0">
                <a:solidFill>
                  <a:srgbClr val="000000"/>
                </a:solidFill>
                <a:latin typeface="Courier New" pitchFamily="49" charset="0"/>
              </a:rPr>
              <a:t>for 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i:=</a:t>
            </a:r>
            <a:r>
              <a:rPr lang="en-US" sz="2300" dirty="0">
                <a:solidFill>
                  <a:srgbClr val="006400"/>
                </a:solidFill>
                <a:latin typeface="Courier New" pitchFamily="49" charset="0"/>
              </a:rPr>
              <a:t>1 </a:t>
            </a:r>
            <a:r>
              <a:rPr lang="en-US" sz="2300" b="1" dirty="0">
                <a:solidFill>
                  <a:srgbClr val="000000"/>
                </a:solidFill>
                <a:latin typeface="Courier New" pitchFamily="49" charset="0"/>
              </a:rPr>
              <a:t>to 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length(a) </a:t>
            </a:r>
            <a:r>
              <a:rPr lang="en-US" sz="2300" b="1" dirty="0">
                <a:solidFill>
                  <a:srgbClr val="000000"/>
                </a:solidFill>
                <a:latin typeface="Courier New" pitchFamily="49" charset="0"/>
              </a:rPr>
              <a:t>do  </a:t>
            </a:r>
            <a:r>
              <a:rPr lang="en-US" sz="2300" dirty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en-US" sz="2300" dirty="0" err="1">
                <a:solidFill>
                  <a:srgbClr val="008000"/>
                </a:solidFill>
                <a:latin typeface="Courier New" pitchFamily="49" charset="0"/>
              </a:rPr>
              <a:t>перебор</a:t>
            </a:r>
            <a:r>
              <a:rPr lang="en-US" sz="2300" dirty="0">
                <a:solidFill>
                  <a:srgbClr val="008000"/>
                </a:solidFill>
                <a:latin typeface="Courier New" pitchFamily="49" charset="0"/>
              </a:rPr>
              <a:t> </a:t>
            </a:r>
            <a:r>
              <a:rPr lang="en-US" sz="2300" dirty="0" err="1">
                <a:solidFill>
                  <a:srgbClr val="008000"/>
                </a:solidFill>
                <a:latin typeface="Courier New" pitchFamily="49" charset="0"/>
              </a:rPr>
              <a:t>символов</a:t>
            </a:r>
            <a:r>
              <a:rPr lang="en-US" sz="2300" dirty="0">
                <a:solidFill>
                  <a:srgbClr val="008000"/>
                </a:solidFill>
                <a:latin typeface="Courier New" pitchFamily="49" charset="0"/>
              </a:rPr>
              <a:t> </a:t>
            </a:r>
          </a:p>
          <a:p>
            <a:pPr eaLnBrk="1" hangingPunct="1"/>
            <a:r>
              <a:rPr lang="en-US" sz="2300" b="1" dirty="0" smtClean="0">
                <a:solidFill>
                  <a:srgbClr val="000000"/>
                </a:solidFill>
                <a:latin typeface="Courier New" pitchFamily="49" charset="0"/>
              </a:rPr>
              <a:t>  begin</a:t>
            </a:r>
            <a:endParaRPr lang="en-US" sz="23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ru-RU" sz="23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c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 := a[i];           </a:t>
            </a:r>
            <a:r>
              <a:rPr lang="ru-RU" sz="2300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ru-RU" sz="2300" dirty="0" smtClean="0">
                <a:solidFill>
                  <a:srgbClr val="008000"/>
                </a:solidFill>
                <a:latin typeface="Courier New" pitchFamily="49" charset="0"/>
              </a:rPr>
              <a:t>//очередной </a:t>
            </a:r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символ</a:t>
            </a:r>
          </a:p>
          <a:p>
            <a:pPr eaLnBrk="1" hangingPunct="1"/>
            <a:r>
              <a:rPr lang="en-US" sz="2300" dirty="0">
                <a:solidFill>
                  <a:srgbClr val="008000"/>
                </a:solidFill>
                <a:latin typeface="Courier New" pitchFamily="49" charset="0"/>
              </a:rPr>
              <a:t>  </a:t>
            </a:r>
            <a:r>
              <a:rPr lang="en-US" sz="2300" b="1" dirty="0">
                <a:solidFill>
                  <a:srgbClr val="000000"/>
                </a:solidFill>
                <a:latin typeface="Courier New" pitchFamily="49" charset="0"/>
              </a:rPr>
              <a:t>if 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(c&gt;=</a:t>
            </a:r>
            <a:r>
              <a:rPr lang="en-US" sz="2300" dirty="0">
                <a:solidFill>
                  <a:srgbClr val="0000FF"/>
                </a:solidFill>
                <a:latin typeface="Courier New" pitchFamily="49" charset="0"/>
              </a:rPr>
              <a:t>'0'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) </a:t>
            </a:r>
            <a:r>
              <a:rPr lang="en-US" sz="2300" b="1" dirty="0">
                <a:solidFill>
                  <a:srgbClr val="000000"/>
                </a:solidFill>
                <a:latin typeface="Courier New" pitchFamily="49" charset="0"/>
              </a:rPr>
              <a:t>and 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(c&lt;=</a:t>
            </a:r>
            <a:r>
              <a:rPr lang="en-US" sz="2300" dirty="0">
                <a:solidFill>
                  <a:srgbClr val="0000FF"/>
                </a:solidFill>
                <a:latin typeface="Courier New" pitchFamily="49" charset="0"/>
              </a:rPr>
              <a:t>'9'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) </a:t>
            </a:r>
            <a:r>
              <a:rPr lang="en-US" sz="2300" b="1" dirty="0">
                <a:solidFill>
                  <a:srgbClr val="000000"/>
                </a:solidFill>
                <a:latin typeface="Courier New" pitchFamily="49" charset="0"/>
              </a:rPr>
              <a:t>then </a:t>
            </a:r>
            <a:r>
              <a:rPr lang="ru-RU" sz="23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3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если это цифра</a:t>
            </a:r>
          </a:p>
          <a:p>
            <a:pPr eaLnBrk="1" hangingPunct="1"/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     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b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 := 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b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 + 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c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;       </a:t>
            </a:r>
            <a:r>
              <a:rPr lang="ru-RU" sz="2300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ru-RU" sz="2300" dirty="0" smtClean="0">
                <a:solidFill>
                  <a:srgbClr val="008000"/>
                </a:solidFill>
                <a:latin typeface="Courier New" pitchFamily="49" charset="0"/>
              </a:rPr>
              <a:t>//</a:t>
            </a:r>
            <a:r>
              <a:rPr lang="ru-RU" sz="2300" dirty="0" err="1">
                <a:solidFill>
                  <a:srgbClr val="008000"/>
                </a:solidFill>
                <a:latin typeface="Courier New" pitchFamily="49" charset="0"/>
              </a:rPr>
              <a:t>присоед</a:t>
            </a:r>
            <a:r>
              <a:rPr lang="ru-RU" sz="2300" dirty="0">
                <a:solidFill>
                  <a:srgbClr val="008000"/>
                </a:solidFill>
                <a:latin typeface="Courier New" pitchFamily="49" charset="0"/>
              </a:rPr>
              <a:t>. к результату</a:t>
            </a:r>
          </a:p>
          <a:p>
            <a:pPr eaLnBrk="1" hangingPunct="1"/>
            <a:r>
              <a:rPr lang="en-US" sz="2300" b="1" dirty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eaLnBrk="1" hangingPunct="1"/>
            <a:r>
              <a:rPr lang="en-US" sz="23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3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300" dirty="0">
                <a:solidFill>
                  <a:srgbClr val="0000FF"/>
                </a:solidFill>
                <a:latin typeface="Courier New" pitchFamily="49" charset="0"/>
              </a:rPr>
              <a:t>Получена строка:'</a:t>
            </a:r>
            <a:r>
              <a:rPr lang="ru-RU" sz="2300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pPr eaLnBrk="1" hangingPunct="1"/>
            <a:r>
              <a:rPr lang="en-US" sz="23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(b);</a:t>
            </a:r>
          </a:p>
          <a:p>
            <a:pPr eaLnBrk="1" hangingPunct="1"/>
            <a:r>
              <a:rPr lang="en-US" sz="2300" b="1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300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ru-RU" sz="2300" dirty="0">
              <a:solidFill>
                <a:srgbClr val="000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306" y="4621667"/>
            <a:ext cx="2883186" cy="1586617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958447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608577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15900" y="260350"/>
            <a:ext cx="8712200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600" b="1" dirty="0">
                <a:solidFill>
                  <a:schemeClr val="tx2"/>
                </a:solidFill>
              </a:rPr>
              <a:t>Строковая константа (строка) </a:t>
            </a:r>
            <a:r>
              <a:rPr lang="ru-RU" sz="3600" dirty="0">
                <a:solidFill>
                  <a:schemeClr val="tx2"/>
                </a:solidFill>
              </a:rPr>
              <a:t>–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sz="2400" dirty="0">
                <a:solidFill>
                  <a:schemeClr val="tx2"/>
                </a:solidFill>
              </a:rPr>
              <a:t>последовательность любых символов, заключённая</a:t>
            </a:r>
            <a:br>
              <a:rPr lang="ru-RU" sz="2400" dirty="0">
                <a:solidFill>
                  <a:schemeClr val="tx2"/>
                </a:solidFill>
              </a:rPr>
            </a:br>
            <a:r>
              <a:rPr lang="ru-RU" sz="2400" dirty="0">
                <a:solidFill>
                  <a:schemeClr val="tx2"/>
                </a:solidFill>
              </a:rPr>
              <a:t>в апострофы.</a:t>
            </a:r>
            <a:br>
              <a:rPr lang="ru-RU" sz="2400" dirty="0">
                <a:solidFill>
                  <a:schemeClr val="tx2"/>
                </a:solidFill>
              </a:rPr>
            </a:br>
            <a:r>
              <a:rPr lang="ru-RU" sz="2400" i="1" dirty="0">
                <a:solidFill>
                  <a:schemeClr val="tx2"/>
                </a:solidFill>
              </a:rPr>
              <a:t>Например:</a:t>
            </a:r>
          </a:p>
          <a:p>
            <a:pPr eaLnBrk="1" hangingPunct="1"/>
            <a:r>
              <a:rPr lang="ru-RU" sz="2800" dirty="0" smtClean="0">
                <a:solidFill>
                  <a:srgbClr val="0000FF"/>
                </a:solidFill>
                <a:latin typeface="Courier New" pitchFamily="49" charset="0"/>
              </a:rPr>
              <a:t>'Это </a:t>
            </a:r>
            <a:r>
              <a:rPr lang="ru-RU" sz="2800" dirty="0">
                <a:solidFill>
                  <a:srgbClr val="0000FF"/>
                </a:solidFill>
                <a:latin typeface="Courier New" pitchFamily="49" charset="0"/>
              </a:rPr>
              <a:t>строка</a:t>
            </a:r>
            <a:r>
              <a:rPr lang="ru-RU" sz="2800" dirty="0" smtClean="0">
                <a:solidFill>
                  <a:srgbClr val="0000FF"/>
                </a:solidFill>
                <a:latin typeface="Courier New" pitchFamily="49" charset="0"/>
              </a:rPr>
              <a:t>'</a:t>
            </a:r>
            <a:endParaRPr lang="ru-RU" sz="2800" b="1" dirty="0">
              <a:latin typeface="Courier New" pitchFamily="49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8409" y="4813992"/>
            <a:ext cx="8568952" cy="52322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ru-RU" sz="2800" dirty="0" err="1">
                <a:solidFill>
                  <a:srgbClr val="000000"/>
                </a:solidFill>
                <a:latin typeface="Courier New" pitchFamily="49" charset="0"/>
              </a:rPr>
              <a:t>имя_переменной</a:t>
            </a:r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&gt;: </a:t>
            </a:r>
            <a:r>
              <a:rPr lang="en-US" sz="2800" dirty="0">
                <a:solidFill>
                  <a:srgbClr val="0000FF"/>
                </a:solidFill>
                <a:latin typeface="Courier New" pitchFamily="49" charset="0"/>
              </a:rPr>
              <a:t>string</a:t>
            </a:r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;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4372798"/>
            <a:ext cx="85689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60000"/>
              </a:spcBef>
            </a:pPr>
            <a:r>
              <a:rPr lang="ru-RU" sz="2000" b="1" dirty="0">
                <a:solidFill>
                  <a:srgbClr val="330066"/>
                </a:solidFill>
              </a:rPr>
              <a:t>Объявление строковой переменной: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5900" y="3284984"/>
            <a:ext cx="862146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60000"/>
              </a:spcBef>
            </a:pPr>
            <a:r>
              <a:rPr lang="ru-RU" sz="2800" b="1" dirty="0">
                <a:solidFill>
                  <a:srgbClr val="330066"/>
                </a:solidFill>
              </a:rPr>
              <a:t>Пустая строка</a:t>
            </a:r>
            <a:r>
              <a:rPr lang="ru-RU" sz="2400" dirty="0">
                <a:solidFill>
                  <a:srgbClr val="330066"/>
                </a:solidFill>
              </a:rPr>
              <a:t> – строка с нулевой длиной </a:t>
            </a:r>
            <a:br>
              <a:rPr lang="ru-RU" sz="2400" dirty="0">
                <a:solidFill>
                  <a:srgbClr val="330066"/>
                </a:solidFill>
              </a:rPr>
            </a:br>
            <a:r>
              <a:rPr lang="ru-RU" sz="2400" dirty="0">
                <a:solidFill>
                  <a:srgbClr val="330066"/>
                </a:solidFill>
              </a:rPr>
              <a:t>(не содержит ни одного символа, обозначается </a:t>
            </a:r>
            <a:r>
              <a:rPr lang="ru-RU" sz="2800" b="1" dirty="0">
                <a:solidFill>
                  <a:srgbClr val="0000FF"/>
                </a:solidFill>
                <a:latin typeface="Courier New" pitchFamily="49" charset="0"/>
              </a:rPr>
              <a:t>''</a:t>
            </a:r>
            <a:r>
              <a:rPr lang="ru-RU" sz="2400" dirty="0">
                <a:solidFill>
                  <a:srgbClr val="330066"/>
                </a:solidFill>
              </a:rPr>
              <a:t>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9964" y="2312876"/>
            <a:ext cx="855206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60000"/>
              </a:spcBef>
            </a:pPr>
            <a:r>
              <a:rPr lang="ru-RU" sz="2800" b="1" dirty="0">
                <a:solidFill>
                  <a:srgbClr val="330066"/>
                </a:solidFill>
              </a:rPr>
              <a:t>Длина строки</a:t>
            </a:r>
            <a:r>
              <a:rPr lang="ru-RU" sz="2400" dirty="0">
                <a:solidFill>
                  <a:srgbClr val="330066"/>
                </a:solidFill>
              </a:rPr>
              <a:t> – количество символов в строке </a:t>
            </a:r>
            <a:br>
              <a:rPr lang="ru-RU" sz="2400" dirty="0">
                <a:solidFill>
                  <a:srgbClr val="330066"/>
                </a:solidFill>
              </a:rPr>
            </a:br>
            <a:r>
              <a:rPr lang="ru-RU" sz="2400" dirty="0">
                <a:solidFill>
                  <a:srgbClr val="330066"/>
                </a:solidFill>
              </a:rPr>
              <a:t>(до 255 символов).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5298" y="5922422"/>
            <a:ext cx="8568952" cy="52322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ru-RU" sz="2800" dirty="0" err="1">
                <a:solidFill>
                  <a:srgbClr val="000000"/>
                </a:solidFill>
                <a:latin typeface="Courier New" pitchFamily="49" charset="0"/>
              </a:rPr>
              <a:t>имя_переменной</a:t>
            </a:r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&gt;: </a:t>
            </a:r>
            <a:r>
              <a:rPr lang="en-US" sz="2800" dirty="0" smtClean="0">
                <a:solidFill>
                  <a:srgbClr val="0000FF"/>
                </a:solidFill>
                <a:latin typeface="Courier New" pitchFamily="49" charset="0"/>
              </a:rPr>
              <a:t>char</a:t>
            </a:r>
            <a:r>
              <a:rPr lang="en-US" sz="28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68408" y="5481228"/>
            <a:ext cx="86596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60000"/>
              </a:spcBef>
            </a:pPr>
            <a:r>
              <a:rPr lang="ru-RU" sz="2000" b="1" dirty="0" smtClean="0">
                <a:solidFill>
                  <a:srgbClr val="330066"/>
                </a:solidFill>
              </a:rPr>
              <a:t>Если только один символ, можно использовать  символьный тип:</a:t>
            </a:r>
            <a:endParaRPr lang="ru-RU" sz="2000" b="1" dirty="0">
              <a:solidFill>
                <a:srgbClr val="33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17055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200900" cy="684213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Операции со строками</a:t>
            </a:r>
          </a:p>
        </p:txBody>
      </p:sp>
      <p:sp>
        <p:nvSpPr>
          <p:cNvPr id="153607" name="Text Box 7"/>
          <p:cNvSpPr txBox="1">
            <a:spLocks noChangeArrowheads="1"/>
          </p:cNvSpPr>
          <p:nvPr/>
        </p:nvSpPr>
        <p:spPr bwMode="auto">
          <a:xfrm>
            <a:off x="196321" y="4833156"/>
            <a:ext cx="8713787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ts val="0"/>
              </a:spcBef>
              <a:defRPr/>
            </a:pPr>
            <a:r>
              <a:rPr lang="en-US" sz="2400" b="1" dirty="0" smtClean="0">
                <a:solidFill>
                  <a:schemeClr val="tx2"/>
                </a:solidFill>
              </a:rPr>
              <a:t>4</a:t>
            </a:r>
            <a:r>
              <a:rPr lang="ru-RU" sz="2400" b="1" dirty="0" smtClean="0">
                <a:solidFill>
                  <a:schemeClr val="tx2"/>
                </a:solidFill>
              </a:rPr>
              <a:t>. Работа с отдельным символом</a:t>
            </a:r>
            <a:br>
              <a:rPr lang="ru-RU" sz="2400" b="1" dirty="0" smtClean="0">
                <a:solidFill>
                  <a:schemeClr val="tx2"/>
                </a:solidFill>
              </a:rPr>
            </a:br>
            <a:r>
              <a:rPr lang="ru-RU" sz="2400" b="1" dirty="0" smtClean="0">
                <a:solidFill>
                  <a:schemeClr val="tx2"/>
                </a:solidFill>
              </a:rPr>
              <a:t>    </a:t>
            </a:r>
            <a:r>
              <a:rPr lang="en-US" sz="3200" dirty="0" smtClean="0">
                <a:solidFill>
                  <a:srgbClr val="000000"/>
                </a:solidFill>
                <a:latin typeface="Courier New"/>
              </a:rPr>
              <a:t>s[</a:t>
            </a:r>
            <a:r>
              <a:rPr lang="en-US" sz="3200" dirty="0" smtClean="0">
                <a:solidFill>
                  <a:srgbClr val="006400"/>
                </a:solidFill>
                <a:latin typeface="Courier New"/>
              </a:rPr>
              <a:t>6</a:t>
            </a:r>
            <a:r>
              <a:rPr lang="en-US" sz="3200" dirty="0" smtClean="0">
                <a:solidFill>
                  <a:srgbClr val="000000"/>
                </a:solidFill>
                <a:latin typeface="Courier New"/>
              </a:rPr>
              <a:t>] := </a:t>
            </a:r>
            <a:r>
              <a:rPr lang="ru-RU" sz="3200" dirty="0">
                <a:solidFill>
                  <a:srgbClr val="0000FF"/>
                </a:solidFill>
                <a:latin typeface="Courier New"/>
              </a:rPr>
              <a:t>'и'</a:t>
            </a:r>
            <a:r>
              <a:rPr lang="ru-RU" sz="3200" dirty="0" smtClean="0">
                <a:solidFill>
                  <a:srgbClr val="000000"/>
                </a:solidFill>
                <a:latin typeface="Courier New"/>
              </a:rPr>
              <a:t>;</a:t>
            </a:r>
            <a:br>
              <a:rPr lang="ru-RU" sz="3200" dirty="0" smtClean="0">
                <a:solidFill>
                  <a:srgbClr val="000000"/>
                </a:solidFill>
                <a:latin typeface="Courier New"/>
              </a:rPr>
            </a:br>
            <a:r>
              <a:rPr lang="ru-RU" i="1" dirty="0" smtClean="0">
                <a:solidFill>
                  <a:schemeClr val="tx2"/>
                </a:solidFill>
              </a:rPr>
              <a:t>Примечание: символы нумеруются, начиная с 1.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79388" y="800707"/>
            <a:ext cx="81730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2400" b="1" dirty="0">
                <a:solidFill>
                  <a:srgbClr val="330066"/>
                </a:solidFill>
              </a:rPr>
              <a:t>1. Присваивание значения строковой переменной</a:t>
            </a:r>
          </a:p>
          <a:p>
            <a:pPr lvl="0">
              <a:spcBef>
                <a:spcPts val="0"/>
              </a:spcBef>
              <a:defRPr/>
            </a:pPr>
            <a:r>
              <a:rPr lang="ru-RU" sz="28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3200" dirty="0">
                <a:solidFill>
                  <a:srgbClr val="000000"/>
                </a:solidFill>
                <a:latin typeface="Courier New"/>
              </a:rPr>
              <a:t>s := </a:t>
            </a:r>
            <a:r>
              <a:rPr lang="ru-RU" sz="3200" dirty="0">
                <a:solidFill>
                  <a:srgbClr val="0000FF"/>
                </a:solidFill>
                <a:latin typeface="Courier New"/>
              </a:rPr>
              <a:t>'Строка'</a:t>
            </a:r>
            <a:r>
              <a:rPr lang="en-US" sz="3200" dirty="0">
                <a:solidFill>
                  <a:srgbClr val="000000"/>
                </a:solidFill>
                <a:latin typeface="Courier New"/>
              </a:rPr>
              <a:t>;</a:t>
            </a:r>
            <a:endParaRPr lang="en-US" sz="3200" b="1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5192" y="1945866"/>
            <a:ext cx="863527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2400" b="1" dirty="0">
                <a:solidFill>
                  <a:srgbClr val="330066"/>
                </a:solidFill>
              </a:rPr>
              <a:t>2. Ввод строки с клавиатуры</a:t>
            </a:r>
          </a:p>
          <a:p>
            <a:pPr lvl="0">
              <a:spcBef>
                <a:spcPts val="0"/>
              </a:spcBef>
              <a:defRPr/>
            </a:pPr>
            <a:r>
              <a:rPr lang="ru-RU" sz="28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3200" dirty="0" err="1">
                <a:solidFill>
                  <a:srgbClr val="000000"/>
                </a:solidFill>
                <a:latin typeface="Courier New"/>
              </a:rPr>
              <a:t>Read</a:t>
            </a:r>
            <a:r>
              <a:rPr lang="en-US" sz="3200" b="1" dirty="0" err="1">
                <a:solidFill>
                  <a:srgbClr val="000000"/>
                </a:solidFill>
                <a:latin typeface="Courier New"/>
              </a:rPr>
              <a:t>ln</a:t>
            </a:r>
            <a:r>
              <a:rPr lang="en-US" sz="3200" dirty="0">
                <a:solidFill>
                  <a:srgbClr val="000000"/>
                </a:solidFill>
                <a:latin typeface="Courier New"/>
              </a:rPr>
              <a:t> (s);</a:t>
            </a:r>
            <a:r>
              <a:rPr lang="ru-RU" sz="3200" dirty="0">
                <a:solidFill>
                  <a:srgbClr val="000000"/>
                </a:solidFill>
                <a:latin typeface="Courier New"/>
              </a:rPr>
              <a:t/>
            </a:r>
            <a:br>
              <a:rPr lang="ru-RU" sz="3200" dirty="0">
                <a:solidFill>
                  <a:srgbClr val="000000"/>
                </a:solidFill>
                <a:latin typeface="Courier New"/>
              </a:rPr>
            </a:br>
            <a:r>
              <a:rPr lang="ru-RU" i="1" dirty="0">
                <a:solidFill>
                  <a:srgbClr val="330066"/>
                </a:solidFill>
              </a:rPr>
              <a:t>Примечание: при вводе значения строки апострофы не вводятся.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6320" y="3386026"/>
            <a:ext cx="8713787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2400" b="1" dirty="0">
                <a:solidFill>
                  <a:srgbClr val="330066"/>
                </a:solidFill>
              </a:rPr>
              <a:t>3. Вывод строки на экран</a:t>
            </a:r>
          </a:p>
          <a:p>
            <a:pPr lvl="0">
              <a:spcBef>
                <a:spcPts val="0"/>
              </a:spcBef>
              <a:defRPr/>
            </a:pPr>
            <a:r>
              <a:rPr lang="ru-RU" sz="2800" b="1" dirty="0">
                <a:solidFill>
                  <a:srgbClr val="0000FF"/>
                </a:solidFill>
                <a:latin typeface="Courier New" pitchFamily="49" charset="0"/>
              </a:rPr>
              <a:t>  </a:t>
            </a:r>
            <a:r>
              <a:rPr lang="en-US" sz="32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3200" dirty="0">
                <a:solidFill>
                  <a:srgbClr val="000000"/>
                </a:solidFill>
                <a:latin typeface="Courier New"/>
              </a:rPr>
              <a:t>(s);</a:t>
            </a:r>
            <a:r>
              <a:rPr lang="ru-RU" sz="3200" dirty="0">
                <a:solidFill>
                  <a:srgbClr val="000000"/>
                </a:solidFill>
                <a:latin typeface="Courier New"/>
              </a:rPr>
              <a:t/>
            </a:r>
            <a:br>
              <a:rPr lang="ru-RU" sz="3200" dirty="0">
                <a:solidFill>
                  <a:srgbClr val="000000"/>
                </a:solidFill>
                <a:latin typeface="Courier New"/>
              </a:rPr>
            </a:br>
            <a:r>
              <a:rPr lang="ru-RU" i="1" dirty="0">
                <a:solidFill>
                  <a:srgbClr val="330066"/>
                </a:solidFill>
              </a:rPr>
              <a:t>Примечание: при выводе строки апострофы не выводятся.</a:t>
            </a:r>
          </a:p>
        </p:txBody>
      </p:sp>
    </p:spTree>
    <p:extLst>
      <p:ext uri="{BB962C8B-B14F-4D97-AF65-F5344CB8AC3E}">
        <p14:creationId xmlns:p14="http://schemas.microsoft.com/office/powerpoint/2010/main" val="313983862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5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7" grpId="0"/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200900" cy="684213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Операции со строками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7338" y="1103313"/>
            <a:ext cx="8748712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ru-RU" sz="2400" b="1" dirty="0" smtClean="0">
                <a:solidFill>
                  <a:schemeClr val="tx2"/>
                </a:solidFill>
              </a:rPr>
              <a:t>5. Определение длины строки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Функция</a:t>
            </a:r>
            <a:r>
              <a:rPr lang="ru-RU" sz="32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Courier New"/>
              </a:rPr>
              <a:t>Length(s)</a:t>
            </a:r>
            <a:r>
              <a:rPr lang="en-US" sz="28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2000" dirty="0" smtClean="0">
                <a:solidFill>
                  <a:schemeClr val="tx2"/>
                </a:solidFill>
              </a:rPr>
              <a:t>возвращает значение длины строки.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2000" i="1" dirty="0" smtClean="0">
                <a:solidFill>
                  <a:schemeClr val="tx2"/>
                </a:solidFill>
              </a:rPr>
              <a:t>Например: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3200" b="1" dirty="0" smtClean="0">
                <a:latin typeface="Courier New" pitchFamily="49" charset="0"/>
              </a:rPr>
              <a:t>  </a:t>
            </a:r>
            <a:r>
              <a:rPr lang="en-US" sz="3200" dirty="0" smtClean="0">
                <a:solidFill>
                  <a:srgbClr val="000000"/>
                </a:solidFill>
                <a:latin typeface="Courier New"/>
              </a:rPr>
              <a:t>length(s)</a:t>
            </a:r>
            <a:r>
              <a:rPr lang="ru-RU" sz="3200" dirty="0" smtClean="0">
                <a:solidFill>
                  <a:srgbClr val="000000"/>
                </a:solidFill>
                <a:latin typeface="Courier New"/>
              </a:rPr>
              <a:t>     </a:t>
            </a:r>
            <a:r>
              <a:rPr lang="en-US" sz="3200" dirty="0" smtClean="0">
                <a:solidFill>
                  <a:srgbClr val="008000"/>
                </a:solidFill>
                <a:latin typeface="Courier New"/>
              </a:rPr>
              <a:t>{=6}</a:t>
            </a:r>
            <a:endParaRPr lang="ru-RU" sz="3200" b="1" dirty="0" smtClean="0">
              <a:solidFill>
                <a:srgbClr val="008000"/>
              </a:solidFill>
              <a:latin typeface="Courier New" pitchFamily="49" charset="0"/>
            </a:endParaRPr>
          </a:p>
          <a:p>
            <a:pPr marL="0" indent="0" eaLnBrk="1" hangingPunct="1">
              <a:spcBef>
                <a:spcPts val="0"/>
              </a:spcBef>
              <a:defRPr/>
            </a:pPr>
            <a:r>
              <a:rPr lang="ru-RU" sz="3200" b="1" dirty="0" smtClean="0">
                <a:latin typeface="Courier New" pitchFamily="49" charset="0"/>
              </a:rPr>
              <a:t>  </a:t>
            </a:r>
            <a:r>
              <a:rPr lang="en-US" sz="3200" dirty="0" smtClean="0">
                <a:solidFill>
                  <a:srgbClr val="000000"/>
                </a:solidFill>
                <a:latin typeface="Courier New"/>
              </a:rPr>
              <a:t>length(</a:t>
            </a:r>
            <a:r>
              <a:rPr lang="ru-RU" sz="3200" dirty="0" smtClean="0">
                <a:solidFill>
                  <a:srgbClr val="0000FF"/>
                </a:solidFill>
                <a:latin typeface="Courier New"/>
              </a:rPr>
              <a:t>'ЭВМ'</a:t>
            </a:r>
            <a:r>
              <a:rPr lang="en-US" sz="3200" dirty="0" smtClean="0">
                <a:solidFill>
                  <a:srgbClr val="000000"/>
                </a:solidFill>
                <a:latin typeface="Courier New"/>
              </a:rPr>
              <a:t>) </a:t>
            </a:r>
            <a:r>
              <a:rPr lang="en-US" sz="3200" dirty="0" smtClean="0">
                <a:solidFill>
                  <a:srgbClr val="008000"/>
                </a:solidFill>
                <a:latin typeface="Courier New"/>
              </a:rPr>
              <a:t>{=</a:t>
            </a:r>
            <a:r>
              <a:rPr lang="ru-RU" sz="3200" dirty="0" smtClean="0">
                <a:solidFill>
                  <a:srgbClr val="008000"/>
                </a:solidFill>
                <a:latin typeface="Courier New"/>
              </a:rPr>
              <a:t>3</a:t>
            </a:r>
            <a:r>
              <a:rPr lang="en-US" sz="3200" dirty="0" smtClean="0">
                <a:solidFill>
                  <a:srgbClr val="008000"/>
                </a:solidFill>
                <a:latin typeface="Courier New"/>
              </a:rPr>
              <a:t>}</a:t>
            </a:r>
            <a:endParaRPr lang="ru-RU" sz="3200" b="1" dirty="0" smtClean="0">
              <a:solidFill>
                <a:srgbClr val="008000"/>
              </a:solidFill>
              <a:latin typeface="Courier New" pitchFamily="49" charset="0"/>
            </a:endParaRPr>
          </a:p>
          <a:p>
            <a:pPr marL="0" indent="0" eaLnBrk="1" hangingPunct="1">
              <a:spcBef>
                <a:spcPts val="0"/>
              </a:spcBef>
              <a:defRPr/>
            </a:pPr>
            <a:r>
              <a:rPr lang="ru-RU" sz="3200" b="1" dirty="0" smtClean="0">
                <a:latin typeface="Courier New" pitchFamily="49" charset="0"/>
              </a:rPr>
              <a:t>  </a:t>
            </a:r>
            <a:r>
              <a:rPr lang="en-US" sz="3200" dirty="0" smtClean="0">
                <a:solidFill>
                  <a:srgbClr val="000000"/>
                </a:solidFill>
                <a:latin typeface="Courier New"/>
              </a:rPr>
              <a:t>length(</a:t>
            </a:r>
            <a:r>
              <a:rPr lang="ru-RU" sz="3200" dirty="0" smtClean="0">
                <a:solidFill>
                  <a:srgbClr val="0000FF"/>
                </a:solidFill>
                <a:latin typeface="Courier New"/>
              </a:rPr>
              <a:t>''</a:t>
            </a:r>
            <a:r>
              <a:rPr lang="en-US" sz="3200" dirty="0" smtClean="0">
                <a:solidFill>
                  <a:srgbClr val="000000"/>
                </a:solidFill>
                <a:latin typeface="Courier New"/>
              </a:rPr>
              <a:t>)</a:t>
            </a:r>
            <a:r>
              <a:rPr lang="ru-RU" sz="32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3200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latin typeface="Courier New"/>
              </a:rPr>
              <a:t>{=</a:t>
            </a:r>
            <a:r>
              <a:rPr lang="ru-RU" sz="3200" dirty="0" smtClean="0">
                <a:solidFill>
                  <a:srgbClr val="008000"/>
                </a:solidFill>
                <a:latin typeface="Courier New"/>
              </a:rPr>
              <a:t>0</a:t>
            </a:r>
            <a:r>
              <a:rPr lang="en-US" sz="3200" dirty="0" smtClean="0">
                <a:solidFill>
                  <a:srgbClr val="008000"/>
                </a:solidFill>
                <a:latin typeface="Courier New"/>
              </a:rPr>
              <a:t>}</a:t>
            </a:r>
            <a:endParaRPr lang="ru-RU" sz="3200" b="1" dirty="0" smtClean="0">
              <a:solidFill>
                <a:srgbClr val="008000"/>
              </a:solidFill>
              <a:latin typeface="Courier New" pitchFamily="49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7338" y="4149080"/>
            <a:ext cx="864114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2400" b="1" dirty="0">
                <a:solidFill>
                  <a:srgbClr val="330066"/>
                </a:solidFill>
              </a:rPr>
              <a:t>6. Присоединение строк (конкатенация)</a:t>
            </a:r>
          </a:p>
          <a:p>
            <a:pPr lvl="0">
              <a:spcBef>
                <a:spcPts val="0"/>
              </a:spcBef>
              <a:defRPr/>
            </a:pPr>
            <a:r>
              <a:rPr lang="ru-RU" sz="2000" dirty="0">
                <a:solidFill>
                  <a:srgbClr val="330066"/>
                </a:solidFill>
              </a:rPr>
              <a:t>Соединяет несколько строк в одну строку. Обозначается знаком </a:t>
            </a:r>
            <a:r>
              <a:rPr lang="ru-RU" sz="2800" b="1" dirty="0">
                <a:solidFill>
                  <a:srgbClr val="000000"/>
                </a:solidFill>
                <a:latin typeface="Courier New" pitchFamily="49" charset="0"/>
              </a:rPr>
              <a:t>+</a:t>
            </a:r>
            <a:r>
              <a:rPr lang="ru-RU" sz="2000" dirty="0">
                <a:solidFill>
                  <a:srgbClr val="330066"/>
                </a:solidFill>
              </a:rPr>
              <a:t>.</a:t>
            </a:r>
          </a:p>
          <a:p>
            <a:pPr lvl="0">
              <a:spcBef>
                <a:spcPts val="0"/>
              </a:spcBef>
              <a:defRPr/>
            </a:pPr>
            <a:r>
              <a:rPr lang="ru-RU" sz="2000" i="1" dirty="0">
                <a:solidFill>
                  <a:srgbClr val="330066"/>
                </a:solidFill>
              </a:rPr>
              <a:t>Например:</a:t>
            </a:r>
          </a:p>
          <a:p>
            <a:pPr lvl="0">
              <a:spcBef>
                <a:spcPts val="0"/>
              </a:spcBef>
              <a:defRPr/>
            </a:pPr>
            <a:r>
              <a:rPr lang="ru-RU" sz="3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3200" dirty="0">
                <a:solidFill>
                  <a:srgbClr val="0000FF"/>
                </a:solidFill>
                <a:latin typeface="Courier New"/>
              </a:rPr>
              <a:t>'КОМ'</a:t>
            </a:r>
            <a:r>
              <a:rPr lang="ru-RU" sz="3200" dirty="0">
                <a:solidFill>
                  <a:srgbClr val="000000"/>
                </a:solidFill>
                <a:latin typeface="Courier New"/>
              </a:rPr>
              <a:t>+</a:t>
            </a:r>
            <a:r>
              <a:rPr lang="ru-RU" sz="3200" dirty="0">
                <a:solidFill>
                  <a:srgbClr val="0000FF"/>
                </a:solidFill>
                <a:latin typeface="Courier New"/>
              </a:rPr>
              <a:t>'ПЬЮ'</a:t>
            </a:r>
            <a:r>
              <a:rPr lang="ru-RU" sz="3200" dirty="0">
                <a:solidFill>
                  <a:srgbClr val="000000"/>
                </a:solidFill>
                <a:latin typeface="Courier New"/>
              </a:rPr>
              <a:t>+</a:t>
            </a:r>
            <a:r>
              <a:rPr lang="ru-RU" sz="3200" dirty="0">
                <a:solidFill>
                  <a:srgbClr val="0000FF"/>
                </a:solidFill>
                <a:latin typeface="Courier New"/>
              </a:rPr>
              <a:t>'ТЕР'  </a:t>
            </a:r>
            <a:r>
              <a:rPr lang="en-US" sz="3200" dirty="0">
                <a:solidFill>
                  <a:srgbClr val="008000"/>
                </a:solidFill>
                <a:latin typeface="Courier New"/>
              </a:rPr>
              <a:t>{</a:t>
            </a:r>
            <a:r>
              <a:rPr lang="ru-RU" sz="3200" dirty="0">
                <a:solidFill>
                  <a:srgbClr val="008000"/>
                </a:solidFill>
                <a:latin typeface="Courier New"/>
              </a:rPr>
              <a:t>='КОМПЬЮТЕР'</a:t>
            </a:r>
            <a:r>
              <a:rPr lang="en-US" sz="3200" dirty="0">
                <a:solidFill>
                  <a:srgbClr val="008000"/>
                </a:solidFill>
                <a:latin typeface="Courier New"/>
              </a:rPr>
              <a:t>}</a:t>
            </a:r>
            <a:endParaRPr lang="ru-RU" sz="3200" b="1" dirty="0">
              <a:solidFill>
                <a:srgbClr val="008000"/>
              </a:solidFill>
              <a:latin typeface="Courier New" pitchFamily="49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ru-RU" sz="3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3200" dirty="0">
                <a:solidFill>
                  <a:srgbClr val="0000FF"/>
                </a:solidFill>
                <a:latin typeface="Courier New"/>
              </a:rPr>
              <a:t>'10'</a:t>
            </a:r>
            <a:r>
              <a:rPr lang="ru-RU" sz="3200" dirty="0">
                <a:solidFill>
                  <a:srgbClr val="000000"/>
                </a:solidFill>
                <a:latin typeface="Courier New"/>
              </a:rPr>
              <a:t>+</a:t>
            </a:r>
            <a:r>
              <a:rPr lang="ru-RU" sz="3200" dirty="0">
                <a:solidFill>
                  <a:srgbClr val="0000FF"/>
                </a:solidFill>
                <a:latin typeface="Courier New"/>
              </a:rPr>
              <a:t>'2'          </a:t>
            </a:r>
            <a:r>
              <a:rPr lang="ru-RU" sz="3200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3200" dirty="0">
                <a:solidFill>
                  <a:srgbClr val="008000"/>
                </a:solidFill>
                <a:latin typeface="Courier New"/>
              </a:rPr>
              <a:t>{</a:t>
            </a:r>
            <a:r>
              <a:rPr lang="ru-RU" sz="3200" dirty="0">
                <a:solidFill>
                  <a:srgbClr val="008000"/>
                </a:solidFill>
                <a:latin typeface="Courier New"/>
              </a:rPr>
              <a:t>='102'</a:t>
            </a:r>
            <a:r>
              <a:rPr lang="en-US" sz="3200" dirty="0">
                <a:solidFill>
                  <a:srgbClr val="008000"/>
                </a:solidFill>
                <a:latin typeface="Courier New"/>
              </a:rPr>
              <a:t>}</a:t>
            </a:r>
            <a:endParaRPr lang="ru-RU" sz="3200" b="1" dirty="0">
              <a:solidFill>
                <a:srgbClr val="008000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06582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200900" cy="684213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Операции со строками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42875" y="827837"/>
            <a:ext cx="9001125" cy="2443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ru-RU" sz="2400" b="1" dirty="0" smtClean="0">
                <a:solidFill>
                  <a:schemeClr val="tx2"/>
                </a:solidFill>
              </a:rPr>
              <a:t>7. Функция выделения части строки (подстроки)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2800" b="1" dirty="0" smtClean="0">
                <a:solidFill>
                  <a:srgbClr val="0000FF"/>
                </a:solidFill>
                <a:latin typeface="Courier New" pitchFamily="49" charset="0"/>
              </a:rPr>
              <a:t>  </a:t>
            </a:r>
            <a:r>
              <a:rPr lang="en-US" sz="3200" dirty="0" smtClean="0">
                <a:solidFill>
                  <a:srgbClr val="000000"/>
                </a:solidFill>
                <a:latin typeface="Courier New" pitchFamily="49" charset="0"/>
              </a:rPr>
              <a:t>Copy(s,</a:t>
            </a:r>
            <a:r>
              <a:rPr lang="ru-RU" sz="32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Courier New" pitchFamily="49" charset="0"/>
              </a:rPr>
              <a:t>n,</a:t>
            </a:r>
            <a:r>
              <a:rPr lang="ru-RU" sz="32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Courier New" pitchFamily="49" charset="0"/>
              </a:rPr>
              <a:t>k)</a:t>
            </a:r>
            <a:endParaRPr lang="en-US" sz="3200" b="1" dirty="0" smtClean="0">
              <a:latin typeface="Courier New" pitchFamily="49" charset="0"/>
            </a:endParaRPr>
          </a:p>
          <a:p>
            <a:pPr marL="0" indent="0" eaLnBrk="1" hangingPunct="1">
              <a:lnSpc>
                <a:spcPct val="70000"/>
              </a:lnSpc>
              <a:spcBef>
                <a:spcPts val="0"/>
              </a:spcBef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Выделяет 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smtClean="0">
                <a:solidFill>
                  <a:schemeClr val="tx2"/>
                </a:solidFill>
              </a:rPr>
              <a:t>из строки </a:t>
            </a:r>
            <a:r>
              <a:rPr lang="en-US" sz="3200" b="1" dirty="0" smtClean="0">
                <a:latin typeface="Courier New" pitchFamily="49" charset="0"/>
              </a:rPr>
              <a:t>s</a:t>
            </a:r>
            <a:r>
              <a:rPr lang="ru-RU" sz="2000" dirty="0" smtClean="0">
                <a:solidFill>
                  <a:schemeClr val="tx2"/>
                </a:solidFill>
              </a:rPr>
              <a:t> часть строки </a:t>
            </a:r>
            <a:r>
              <a:rPr lang="ru-RU" sz="2000" dirty="0" smtClean="0">
                <a:solidFill>
                  <a:srgbClr val="330066"/>
                </a:solidFill>
              </a:rPr>
              <a:t>длиной </a:t>
            </a:r>
            <a:r>
              <a:rPr lang="en-US" sz="3200" b="1" dirty="0" smtClean="0">
                <a:solidFill>
                  <a:srgbClr val="000000"/>
                </a:solidFill>
                <a:latin typeface="Courier New" pitchFamily="49" charset="0"/>
              </a:rPr>
              <a:t>k</a:t>
            </a:r>
            <a:r>
              <a:rPr lang="ru-RU" sz="2000" dirty="0" smtClean="0">
                <a:solidFill>
                  <a:srgbClr val="330066"/>
                </a:solidFill>
              </a:rPr>
              <a:t> символов</a:t>
            </a:r>
            <a:r>
              <a:rPr lang="ru-RU" sz="2000" dirty="0" smtClean="0">
                <a:solidFill>
                  <a:schemeClr val="tx2"/>
                </a:solidFill>
              </a:rPr>
              <a:t>, </a:t>
            </a:r>
            <a:r>
              <a:rPr lang="en-US" sz="2000" dirty="0" smtClean="0">
                <a:solidFill>
                  <a:schemeClr val="tx2"/>
                </a:solidFill>
              </a:rPr>
              <a:t/>
            </a:r>
            <a:br>
              <a:rPr lang="en-US" sz="2000" dirty="0" smtClean="0">
                <a:solidFill>
                  <a:schemeClr val="tx2"/>
                </a:solidFill>
              </a:rPr>
            </a:br>
            <a:r>
              <a:rPr lang="ru-RU" sz="2000" dirty="0" smtClean="0">
                <a:solidFill>
                  <a:schemeClr val="tx2"/>
                </a:solidFill>
              </a:rPr>
              <a:t>начиная с позиции </a:t>
            </a:r>
            <a:r>
              <a:rPr lang="en-US" sz="3200" b="1" dirty="0" smtClean="0">
                <a:latin typeface="Courier New" pitchFamily="49" charset="0"/>
              </a:rPr>
              <a:t>n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smtClean="0">
                <a:solidFill>
                  <a:schemeClr val="tx2"/>
                </a:solidFill>
              </a:rPr>
              <a:t>.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2000" i="1" dirty="0" smtClean="0">
                <a:solidFill>
                  <a:schemeClr val="tx2"/>
                </a:solidFill>
              </a:rPr>
              <a:t>Например: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3200" dirty="0" err="1" smtClean="0">
                <a:solidFill>
                  <a:srgbClr val="000000"/>
                </a:solidFill>
                <a:latin typeface="Courier New" pitchFamily="49" charset="0"/>
              </a:rPr>
              <a:t>copy</a:t>
            </a:r>
            <a:r>
              <a:rPr lang="ru-RU" sz="32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ru-RU" sz="3200" dirty="0" smtClean="0">
                <a:solidFill>
                  <a:srgbClr val="0000FF"/>
                </a:solidFill>
                <a:latin typeface="Courier New" pitchFamily="49" charset="0"/>
              </a:rPr>
              <a:t>'ИНФОРМАТИКА'</a:t>
            </a:r>
            <a:r>
              <a:rPr lang="ru-RU" sz="3200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ru-RU" sz="3200" dirty="0" smtClean="0">
                <a:solidFill>
                  <a:srgbClr val="006400"/>
                </a:solidFill>
                <a:latin typeface="Courier New" pitchFamily="49" charset="0"/>
              </a:rPr>
              <a:t>3</a:t>
            </a:r>
            <a:r>
              <a:rPr lang="ru-RU" sz="3200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ru-RU" sz="3200" dirty="0" smtClean="0">
                <a:solidFill>
                  <a:srgbClr val="006400"/>
                </a:solidFill>
                <a:latin typeface="Courier New" pitchFamily="49" charset="0"/>
              </a:rPr>
              <a:t>5</a:t>
            </a:r>
            <a:r>
              <a:rPr lang="ru-RU" sz="3200" dirty="0" smtClean="0">
                <a:solidFill>
                  <a:srgbClr val="000000"/>
                </a:solidFill>
                <a:latin typeface="Courier New" pitchFamily="49" charset="0"/>
              </a:rPr>
              <a:t>) </a:t>
            </a:r>
            <a:r>
              <a:rPr lang="en-US" sz="3200" dirty="0" smtClean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3200" dirty="0" smtClean="0">
                <a:solidFill>
                  <a:srgbClr val="008000"/>
                </a:solidFill>
                <a:latin typeface="Courier New" pitchFamily="49" charset="0"/>
              </a:rPr>
              <a:t>='ФОРМА'</a:t>
            </a:r>
            <a:r>
              <a:rPr lang="en-US" sz="3200" dirty="0" smtClean="0">
                <a:solidFill>
                  <a:srgbClr val="008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42875" y="3822137"/>
            <a:ext cx="9001125" cy="2443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2400" b="1" dirty="0">
                <a:solidFill>
                  <a:srgbClr val="330066"/>
                </a:solidFill>
              </a:rPr>
              <a:t>8. Процедура удаления части строки</a:t>
            </a:r>
            <a:endParaRPr lang="en-US" sz="2400" b="1" dirty="0">
              <a:solidFill>
                <a:srgbClr val="330066"/>
              </a:solidFill>
            </a:endParaRPr>
          </a:p>
          <a:p>
            <a:pPr lvl="0">
              <a:spcBef>
                <a:spcPts val="0"/>
              </a:spcBef>
              <a:defRPr/>
            </a:pPr>
            <a:r>
              <a:rPr lang="ru-RU" sz="32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3200" dirty="0">
                <a:solidFill>
                  <a:srgbClr val="000000"/>
                </a:solidFill>
                <a:latin typeface="Courier New"/>
              </a:rPr>
              <a:t>Delete (s, n, k)</a:t>
            </a:r>
            <a:endParaRPr lang="ru-RU" sz="3200" dirty="0">
              <a:solidFill>
                <a:srgbClr val="000000"/>
              </a:solidFill>
              <a:latin typeface="Courier New"/>
            </a:endParaRPr>
          </a:p>
          <a:p>
            <a:pPr lvl="0">
              <a:lnSpc>
                <a:spcPct val="70000"/>
              </a:lnSpc>
              <a:spcBef>
                <a:spcPts val="0"/>
              </a:spcBef>
              <a:defRPr/>
            </a:pPr>
            <a:r>
              <a:rPr lang="ru-RU" sz="2000" dirty="0">
                <a:solidFill>
                  <a:srgbClr val="330066"/>
                </a:solidFill>
              </a:rPr>
              <a:t>Удаляет из строки </a:t>
            </a:r>
            <a:r>
              <a:rPr lang="en-US" sz="3200" b="1" dirty="0">
                <a:solidFill>
                  <a:srgbClr val="000000"/>
                </a:solidFill>
                <a:latin typeface="Courier New" pitchFamily="49" charset="0"/>
              </a:rPr>
              <a:t>s</a:t>
            </a:r>
            <a:r>
              <a:rPr lang="ru-RU" sz="2000" dirty="0">
                <a:solidFill>
                  <a:srgbClr val="330066"/>
                </a:solidFill>
              </a:rPr>
              <a:t> часть строки длиной </a:t>
            </a:r>
            <a:r>
              <a:rPr lang="en-US" sz="3200" b="1" dirty="0">
                <a:solidFill>
                  <a:srgbClr val="000000"/>
                </a:solidFill>
                <a:latin typeface="Courier New" pitchFamily="49" charset="0"/>
              </a:rPr>
              <a:t>k</a:t>
            </a:r>
            <a:r>
              <a:rPr lang="ru-RU" sz="2000" dirty="0">
                <a:solidFill>
                  <a:srgbClr val="330066"/>
                </a:solidFill>
              </a:rPr>
              <a:t> символов, </a:t>
            </a:r>
            <a:r>
              <a:rPr lang="en-US" sz="2000" dirty="0" smtClean="0">
                <a:solidFill>
                  <a:srgbClr val="330066"/>
                </a:solidFill>
              </a:rPr>
              <a:t/>
            </a:r>
            <a:br>
              <a:rPr lang="en-US" sz="2000" dirty="0" smtClean="0">
                <a:solidFill>
                  <a:srgbClr val="330066"/>
                </a:solidFill>
              </a:rPr>
            </a:br>
            <a:r>
              <a:rPr lang="ru-RU" sz="2000" dirty="0" smtClean="0">
                <a:solidFill>
                  <a:srgbClr val="330066"/>
                </a:solidFill>
              </a:rPr>
              <a:t>начиная </a:t>
            </a:r>
            <a:r>
              <a:rPr lang="ru-RU" sz="2000" dirty="0">
                <a:solidFill>
                  <a:srgbClr val="330066"/>
                </a:solidFill>
              </a:rPr>
              <a:t>с позиции </a:t>
            </a:r>
            <a:r>
              <a:rPr lang="en-US" sz="3200" b="1" dirty="0">
                <a:solidFill>
                  <a:srgbClr val="000000"/>
                </a:solidFill>
                <a:latin typeface="Courier New" pitchFamily="49" charset="0"/>
              </a:rPr>
              <a:t>n</a:t>
            </a:r>
            <a:r>
              <a:rPr lang="en-US" sz="2000" dirty="0">
                <a:solidFill>
                  <a:srgbClr val="330066"/>
                </a:solidFill>
              </a:rPr>
              <a:t> </a:t>
            </a:r>
            <a:r>
              <a:rPr lang="ru-RU" sz="2000" dirty="0">
                <a:solidFill>
                  <a:srgbClr val="330066"/>
                </a:solidFill>
              </a:rPr>
              <a:t>.</a:t>
            </a:r>
          </a:p>
          <a:p>
            <a:pPr lvl="0">
              <a:spcBef>
                <a:spcPts val="0"/>
              </a:spcBef>
              <a:defRPr/>
            </a:pPr>
            <a:r>
              <a:rPr lang="ru-RU" sz="2000" i="1" dirty="0">
                <a:solidFill>
                  <a:srgbClr val="330066"/>
                </a:solidFill>
              </a:rPr>
              <a:t>Например: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delete</a:t>
            </a:r>
            <a:r>
              <a:rPr lang="ru-RU" sz="32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ru-RU" sz="3200" dirty="0">
                <a:solidFill>
                  <a:srgbClr val="0000FF"/>
                </a:solidFill>
                <a:latin typeface="Courier New" pitchFamily="49" charset="0"/>
              </a:rPr>
              <a:t>'ИНФОРМАТИКА'</a:t>
            </a:r>
            <a:r>
              <a:rPr lang="ru-RU" sz="32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ru-RU" sz="3200" dirty="0">
                <a:solidFill>
                  <a:srgbClr val="006400"/>
                </a:solidFill>
                <a:latin typeface="Courier New" pitchFamily="49" charset="0"/>
              </a:rPr>
              <a:t>4</a:t>
            </a:r>
            <a:r>
              <a:rPr lang="ru-RU" sz="32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ru-RU" sz="3200" dirty="0">
                <a:solidFill>
                  <a:srgbClr val="006400"/>
                </a:solidFill>
                <a:latin typeface="Courier New" pitchFamily="49" charset="0"/>
              </a:rPr>
              <a:t>8</a:t>
            </a:r>
            <a:r>
              <a:rPr lang="ru-RU" sz="3200" dirty="0">
                <a:solidFill>
                  <a:srgbClr val="000000"/>
                </a:solidFill>
                <a:latin typeface="Courier New" pitchFamily="49" charset="0"/>
              </a:rPr>
              <a:t>) </a:t>
            </a:r>
            <a:r>
              <a:rPr lang="en-US" sz="3200" dirty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3200" dirty="0">
                <a:solidFill>
                  <a:srgbClr val="008000"/>
                </a:solidFill>
                <a:latin typeface="Courier New" pitchFamily="49" charset="0"/>
              </a:rPr>
              <a:t>='ИНФ'</a:t>
            </a:r>
            <a:r>
              <a:rPr lang="en-US" sz="3200" dirty="0">
                <a:solidFill>
                  <a:srgbClr val="008000"/>
                </a:solidFill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4123865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200900" cy="684213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Операции со строками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50825" y="733425"/>
            <a:ext cx="8893175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ts val="0"/>
              </a:spcBef>
              <a:defRPr/>
            </a:pPr>
            <a:r>
              <a:rPr lang="en-US" sz="2400" b="1" dirty="0" smtClean="0">
                <a:solidFill>
                  <a:srgbClr val="330066"/>
                </a:solidFill>
              </a:rPr>
              <a:t>9</a:t>
            </a:r>
            <a:r>
              <a:rPr lang="ru-RU" sz="2400" b="1" dirty="0" smtClean="0">
                <a:solidFill>
                  <a:srgbClr val="330066"/>
                </a:solidFill>
              </a:rPr>
              <a:t>. Процедура вставки строки в другую строку</a:t>
            </a:r>
            <a:r>
              <a:rPr lang="en-US" sz="2400" b="1" dirty="0" smtClean="0">
                <a:solidFill>
                  <a:srgbClr val="330066"/>
                </a:solidFill>
              </a:rPr>
              <a:t> </a:t>
            </a:r>
          </a:p>
          <a:p>
            <a:pPr marL="0" indent="0" eaLnBrk="1" hangingPunct="1">
              <a:spcBef>
                <a:spcPts val="0"/>
              </a:spcBef>
              <a:defRPr/>
            </a:pPr>
            <a:r>
              <a:rPr lang="ru-RU" sz="3200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3200" dirty="0" smtClean="0">
                <a:solidFill>
                  <a:srgbClr val="000000"/>
                </a:solidFill>
                <a:latin typeface="Courier New"/>
              </a:rPr>
              <a:t>Insert (s1, s2, n)</a:t>
            </a:r>
            <a:endParaRPr lang="ru-RU" sz="3200" dirty="0" smtClean="0">
              <a:solidFill>
                <a:srgbClr val="000000"/>
              </a:solidFill>
              <a:latin typeface="Courier New"/>
            </a:endParaRPr>
          </a:p>
          <a:p>
            <a:pPr marL="0" indent="0" eaLnBrk="1" hangingPunct="1">
              <a:spcBef>
                <a:spcPts val="0"/>
              </a:spcBef>
              <a:defRPr/>
            </a:pPr>
            <a:r>
              <a:rPr lang="ru-RU" sz="2000" dirty="0" smtClean="0">
                <a:solidFill>
                  <a:srgbClr val="330066"/>
                </a:solidFill>
              </a:rPr>
              <a:t>Вставляет строку </a:t>
            </a:r>
            <a:r>
              <a:rPr lang="en-US" sz="3200" b="1" dirty="0" smtClean="0">
                <a:solidFill>
                  <a:srgbClr val="000000"/>
                </a:solidFill>
                <a:latin typeface="Courier New" pitchFamily="49" charset="0"/>
              </a:rPr>
              <a:t>s</a:t>
            </a:r>
            <a:r>
              <a:rPr lang="ru-RU" sz="3200" b="1" dirty="0" smtClean="0">
                <a:solidFill>
                  <a:srgbClr val="000000"/>
                </a:solidFill>
                <a:latin typeface="Courier New" pitchFamily="49" charset="0"/>
              </a:rPr>
              <a:t>1</a:t>
            </a:r>
            <a:r>
              <a:rPr lang="ru-RU" sz="2000" dirty="0" smtClean="0">
                <a:solidFill>
                  <a:srgbClr val="330066"/>
                </a:solidFill>
              </a:rPr>
              <a:t> в строку </a:t>
            </a:r>
            <a:r>
              <a:rPr lang="en-US" sz="3200" b="1" dirty="0" smtClean="0">
                <a:solidFill>
                  <a:srgbClr val="000000"/>
                </a:solidFill>
                <a:latin typeface="Courier New" pitchFamily="49" charset="0"/>
              </a:rPr>
              <a:t>s</a:t>
            </a:r>
            <a:r>
              <a:rPr lang="ru-RU" sz="3200" b="1" dirty="0" smtClean="0">
                <a:solidFill>
                  <a:srgbClr val="000000"/>
                </a:solidFill>
                <a:latin typeface="Courier New" pitchFamily="49" charset="0"/>
              </a:rPr>
              <a:t>2</a:t>
            </a:r>
            <a:r>
              <a:rPr lang="ru-RU" sz="2000" dirty="0" smtClean="0">
                <a:solidFill>
                  <a:srgbClr val="330066"/>
                </a:solidFill>
              </a:rPr>
              <a:t>, начиная с позиции </a:t>
            </a:r>
            <a:r>
              <a:rPr lang="en-US" sz="3200" b="1" dirty="0" smtClean="0">
                <a:solidFill>
                  <a:srgbClr val="000000"/>
                </a:solidFill>
                <a:latin typeface="Courier New" pitchFamily="49" charset="0"/>
              </a:rPr>
              <a:t>n</a:t>
            </a:r>
            <a:r>
              <a:rPr lang="en-US" sz="2000" dirty="0" smtClean="0">
                <a:solidFill>
                  <a:srgbClr val="330066"/>
                </a:solidFill>
              </a:rPr>
              <a:t> </a:t>
            </a:r>
            <a:r>
              <a:rPr lang="ru-RU" sz="2000" dirty="0" smtClean="0">
                <a:solidFill>
                  <a:srgbClr val="330066"/>
                </a:solidFill>
              </a:rPr>
              <a:t>.</a:t>
            </a:r>
          </a:p>
          <a:p>
            <a:pPr marL="0" indent="0" eaLnBrk="1" hangingPunct="1">
              <a:spcBef>
                <a:spcPts val="0"/>
              </a:spcBef>
              <a:defRPr/>
            </a:pPr>
            <a:r>
              <a:rPr lang="ru-RU" sz="2000" i="1" dirty="0" smtClean="0">
                <a:solidFill>
                  <a:srgbClr val="330066"/>
                </a:solidFill>
              </a:rPr>
              <a:t>Например:</a:t>
            </a:r>
          </a:p>
          <a:p>
            <a:pPr marL="0" indent="0" eaLnBrk="1" hangingPunct="1">
              <a:spcBef>
                <a:spcPts val="0"/>
              </a:spcBef>
              <a:defRPr/>
            </a:pPr>
            <a:r>
              <a:rPr lang="en-US" sz="3200" dirty="0" smtClean="0">
                <a:solidFill>
                  <a:srgbClr val="000000"/>
                </a:solidFill>
                <a:latin typeface="Courier New" pitchFamily="49" charset="0"/>
              </a:rPr>
              <a:t>insert</a:t>
            </a:r>
            <a:r>
              <a:rPr lang="ru-RU" sz="32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ru-RU" sz="3200" dirty="0" smtClean="0">
                <a:solidFill>
                  <a:srgbClr val="0000FF"/>
                </a:solidFill>
                <a:latin typeface="Courier New" pitchFamily="49" charset="0"/>
              </a:rPr>
              <a:t>'А'</a:t>
            </a:r>
            <a:r>
              <a:rPr lang="ru-RU" sz="3200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ru-RU" sz="3200" dirty="0" smtClean="0">
                <a:solidFill>
                  <a:srgbClr val="0000FF"/>
                </a:solidFill>
                <a:latin typeface="Courier New" pitchFamily="49" charset="0"/>
              </a:rPr>
              <a:t>'9 </a:t>
            </a:r>
            <a:r>
              <a:rPr lang="ru-RU" sz="3200" dirty="0" err="1" smtClean="0">
                <a:solidFill>
                  <a:srgbClr val="0000FF"/>
                </a:solidFill>
                <a:latin typeface="Courier New" pitchFamily="49" charset="0"/>
              </a:rPr>
              <a:t>кл</a:t>
            </a:r>
            <a:r>
              <a:rPr lang="ru-RU" sz="3200" dirty="0" smtClean="0">
                <a:solidFill>
                  <a:srgbClr val="0000FF"/>
                </a:solidFill>
                <a:latin typeface="Courier New" pitchFamily="49" charset="0"/>
              </a:rPr>
              <a:t>.'</a:t>
            </a:r>
            <a:r>
              <a:rPr lang="ru-RU" sz="3200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ru-RU" sz="3200" dirty="0" smtClean="0">
                <a:solidFill>
                  <a:srgbClr val="006400"/>
                </a:solidFill>
                <a:latin typeface="Courier New" pitchFamily="49" charset="0"/>
              </a:rPr>
              <a:t>2</a:t>
            </a:r>
            <a:r>
              <a:rPr lang="ru-RU" sz="3200" dirty="0" smtClean="0">
                <a:solidFill>
                  <a:srgbClr val="000000"/>
                </a:solidFill>
                <a:latin typeface="Courier New" pitchFamily="49" charset="0"/>
              </a:rPr>
              <a:t>) </a:t>
            </a:r>
            <a:r>
              <a:rPr lang="en-US" sz="3200" dirty="0" smtClean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3200" dirty="0" smtClean="0">
                <a:solidFill>
                  <a:srgbClr val="008000"/>
                </a:solidFill>
                <a:latin typeface="Courier New" pitchFamily="49" charset="0"/>
              </a:rPr>
              <a:t>='9А </a:t>
            </a:r>
            <a:r>
              <a:rPr lang="ru-RU" sz="3200" dirty="0" err="1" smtClean="0">
                <a:solidFill>
                  <a:srgbClr val="008000"/>
                </a:solidFill>
                <a:latin typeface="Courier New" pitchFamily="49" charset="0"/>
              </a:rPr>
              <a:t>кл</a:t>
            </a:r>
            <a:r>
              <a:rPr lang="ru-RU" sz="3200" dirty="0" smtClean="0">
                <a:solidFill>
                  <a:srgbClr val="008000"/>
                </a:solidFill>
                <a:latin typeface="Courier New" pitchFamily="49" charset="0"/>
              </a:rPr>
              <a:t>.'</a:t>
            </a:r>
            <a:r>
              <a:rPr lang="en-US" sz="3200" dirty="0" smtClean="0">
                <a:solidFill>
                  <a:srgbClr val="008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0824" y="3176972"/>
            <a:ext cx="8893175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en-US" sz="2400" b="1" dirty="0">
                <a:solidFill>
                  <a:srgbClr val="330066"/>
                </a:solidFill>
              </a:rPr>
              <a:t>10</a:t>
            </a:r>
            <a:r>
              <a:rPr lang="ru-RU" sz="2400" b="1" dirty="0">
                <a:solidFill>
                  <a:srgbClr val="330066"/>
                </a:solidFill>
              </a:rPr>
              <a:t>. Функция поиска части строки (подстроки)</a:t>
            </a:r>
          </a:p>
          <a:p>
            <a:pPr lvl="0">
              <a:spcBef>
                <a:spcPts val="0"/>
              </a:spcBef>
              <a:defRPr/>
            </a:pPr>
            <a:r>
              <a:rPr lang="ru-RU" sz="2800" b="1" dirty="0">
                <a:solidFill>
                  <a:srgbClr val="0000FF"/>
                </a:solidFill>
                <a:latin typeface="Courier New" pitchFamily="49" charset="0"/>
              </a:rPr>
              <a:t>  </a:t>
            </a:r>
            <a:r>
              <a:rPr lang="en-US" sz="3200" dirty="0" err="1">
                <a:solidFill>
                  <a:srgbClr val="000000"/>
                </a:solidFill>
                <a:latin typeface="Courier New" pitchFamily="49" charset="0"/>
              </a:rPr>
              <a:t>Pos</a:t>
            </a:r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(s1,</a:t>
            </a:r>
            <a:r>
              <a:rPr lang="ru-RU" sz="3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s2)</a:t>
            </a:r>
            <a:endParaRPr lang="en-US" sz="3200" b="1" dirty="0">
              <a:solidFill>
                <a:srgbClr val="000000"/>
              </a:solidFill>
              <a:latin typeface="Courier New" pitchFamily="49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ru-RU" sz="2000" dirty="0">
                <a:solidFill>
                  <a:srgbClr val="330066"/>
                </a:solidFill>
              </a:rPr>
              <a:t>Возвращает номер позиции, в которой обнаружено первое появление подстроки </a:t>
            </a:r>
            <a:r>
              <a:rPr lang="en-US" sz="3200" b="1" dirty="0">
                <a:solidFill>
                  <a:srgbClr val="000000"/>
                </a:solidFill>
                <a:latin typeface="Courier New" pitchFamily="49" charset="0"/>
              </a:rPr>
              <a:t>s</a:t>
            </a:r>
            <a:r>
              <a:rPr lang="ru-RU" sz="3200" b="1" dirty="0">
                <a:solidFill>
                  <a:srgbClr val="000000"/>
                </a:solidFill>
                <a:latin typeface="Courier New" pitchFamily="49" charset="0"/>
              </a:rPr>
              <a:t>1</a:t>
            </a:r>
            <a:r>
              <a:rPr lang="ru-RU" sz="2000" dirty="0">
                <a:solidFill>
                  <a:srgbClr val="330066"/>
                </a:solidFill>
              </a:rPr>
              <a:t> в строке </a:t>
            </a:r>
            <a:r>
              <a:rPr lang="en-US" sz="3200" b="1" dirty="0">
                <a:solidFill>
                  <a:srgbClr val="000000"/>
                </a:solidFill>
                <a:latin typeface="Courier New" pitchFamily="49" charset="0"/>
              </a:rPr>
              <a:t>s</a:t>
            </a:r>
            <a:r>
              <a:rPr lang="ru-RU" sz="3200" b="1" dirty="0">
                <a:solidFill>
                  <a:srgbClr val="000000"/>
                </a:solidFill>
                <a:latin typeface="Courier New" pitchFamily="49" charset="0"/>
              </a:rPr>
              <a:t>2</a:t>
            </a:r>
            <a:r>
              <a:rPr lang="ru-RU" sz="2000" dirty="0">
                <a:solidFill>
                  <a:srgbClr val="330066"/>
                </a:solidFill>
              </a:rPr>
              <a:t>. Если такого вхождения нет, результат равен 0.</a:t>
            </a:r>
          </a:p>
          <a:p>
            <a:pPr lvl="0">
              <a:spcBef>
                <a:spcPts val="0"/>
              </a:spcBef>
              <a:defRPr/>
            </a:pPr>
            <a:r>
              <a:rPr lang="ru-RU" sz="2000" i="1" dirty="0">
                <a:solidFill>
                  <a:srgbClr val="330066"/>
                </a:solidFill>
              </a:rPr>
              <a:t>Например: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dirty="0" err="1">
                <a:solidFill>
                  <a:srgbClr val="000000"/>
                </a:solidFill>
                <a:latin typeface="Courier New" pitchFamily="49" charset="0"/>
              </a:rPr>
              <a:t>pos</a:t>
            </a:r>
            <a:r>
              <a:rPr lang="ru-RU" sz="32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ru-RU" sz="3200" dirty="0">
                <a:solidFill>
                  <a:srgbClr val="0000FF"/>
                </a:solidFill>
                <a:latin typeface="Courier New" pitchFamily="49" charset="0"/>
              </a:rPr>
              <a:t>'ФОРМА'</a:t>
            </a:r>
            <a:r>
              <a:rPr lang="ru-RU" sz="32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ru-RU" sz="3200" dirty="0">
                <a:solidFill>
                  <a:srgbClr val="0000FF"/>
                </a:solidFill>
                <a:latin typeface="Courier New" pitchFamily="49" charset="0"/>
              </a:rPr>
              <a:t>'ИНФОРМАТИКА'</a:t>
            </a:r>
            <a:r>
              <a:rPr lang="ru-RU" sz="3200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3200" dirty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3200" dirty="0">
                <a:solidFill>
                  <a:srgbClr val="008000"/>
                </a:solidFill>
                <a:latin typeface="Courier New" pitchFamily="49" charset="0"/>
              </a:rPr>
              <a:t>=</a:t>
            </a:r>
            <a:r>
              <a:rPr lang="en-US" sz="3200" dirty="0">
                <a:solidFill>
                  <a:srgbClr val="008000"/>
                </a:solidFill>
                <a:latin typeface="Courier New" pitchFamily="49" charset="0"/>
              </a:rPr>
              <a:t>3}</a:t>
            </a:r>
          </a:p>
          <a:p>
            <a:pPr lvl="0">
              <a:spcBef>
                <a:spcPts val="0"/>
              </a:spcBef>
              <a:defRPr/>
            </a:pPr>
            <a:r>
              <a:rPr lang="en-US" sz="3200" dirty="0" err="1">
                <a:solidFill>
                  <a:srgbClr val="000000"/>
                </a:solidFill>
                <a:latin typeface="Courier New" pitchFamily="49" charset="0"/>
              </a:rPr>
              <a:t>pos</a:t>
            </a:r>
            <a:r>
              <a:rPr lang="ru-RU" sz="32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ru-RU" sz="3200" dirty="0">
                <a:solidFill>
                  <a:srgbClr val="0000FF"/>
                </a:solidFill>
                <a:latin typeface="Courier New" pitchFamily="49" charset="0"/>
              </a:rPr>
              <a:t>'Е'</a:t>
            </a:r>
            <a:r>
              <a:rPr lang="ru-RU" sz="32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ru-RU" sz="3200" dirty="0">
                <a:solidFill>
                  <a:srgbClr val="0000FF"/>
                </a:solidFill>
                <a:latin typeface="Courier New" pitchFamily="49" charset="0"/>
              </a:rPr>
              <a:t>'ИНФОРМАТИКА'</a:t>
            </a:r>
            <a:r>
              <a:rPr lang="ru-RU" sz="3200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3200" dirty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3200" dirty="0">
                <a:solidFill>
                  <a:srgbClr val="008000"/>
                </a:solidFill>
                <a:latin typeface="Courier New" pitchFamily="49" charset="0"/>
              </a:rPr>
              <a:t>=0</a:t>
            </a:r>
            <a:r>
              <a:rPr lang="en-US" sz="3200" dirty="0">
                <a:solidFill>
                  <a:srgbClr val="008000"/>
                </a:solidFill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7418564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200900" cy="684213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Операции со строками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323850" y="960438"/>
            <a:ext cx="8677275" cy="606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chemeClr val="tx2"/>
                </a:solidFill>
              </a:rPr>
              <a:t>11. Сравнение строк</a:t>
            </a:r>
          </a:p>
          <a:p>
            <a:pPr eaLnBrk="1" hangingPunct="1"/>
            <a:endParaRPr lang="ru-RU" sz="2400" b="1" dirty="0">
              <a:solidFill>
                <a:schemeClr val="tx2"/>
              </a:solidFill>
            </a:endParaRPr>
          </a:p>
          <a:p>
            <a:pPr eaLnBrk="1" hangingPunct="1"/>
            <a:r>
              <a:rPr lang="ru-RU" sz="2000" dirty="0">
                <a:solidFill>
                  <a:schemeClr val="tx2"/>
                </a:solidFill>
              </a:rPr>
              <a:t>Операции отношения: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sz="2400" b="1" dirty="0">
                <a:latin typeface="Courier New" pitchFamily="49" charset="0"/>
              </a:rPr>
              <a:t>=</a:t>
            </a:r>
            <a:r>
              <a:rPr lang="ru-RU" sz="24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400" b="1" dirty="0">
                <a:latin typeface="Courier New" pitchFamily="49" charset="0"/>
              </a:rPr>
              <a:t>&lt;&gt;</a:t>
            </a:r>
            <a:r>
              <a:rPr lang="en-US" sz="24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400" b="1" dirty="0">
                <a:latin typeface="Courier New" pitchFamily="49" charset="0"/>
              </a:rPr>
              <a:t>&lt;</a:t>
            </a:r>
            <a:r>
              <a:rPr lang="en-US" sz="24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400" b="1" dirty="0">
                <a:latin typeface="Courier New" pitchFamily="49" charset="0"/>
              </a:rPr>
              <a:t>&gt;</a:t>
            </a:r>
            <a:r>
              <a:rPr lang="en-US" sz="24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400" b="1" dirty="0">
                <a:latin typeface="Courier New" pitchFamily="49" charset="0"/>
              </a:rPr>
              <a:t>&lt;=</a:t>
            </a:r>
            <a:r>
              <a:rPr lang="en-US" sz="24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400" b="1" dirty="0">
                <a:latin typeface="Courier New" pitchFamily="49" charset="0"/>
              </a:rPr>
              <a:t>&gt;=</a:t>
            </a:r>
            <a:r>
              <a:rPr lang="ru-RU" sz="2400" b="1" dirty="0">
                <a:latin typeface="Courier New" pitchFamily="49" charset="0"/>
              </a:rPr>
              <a:t>.</a:t>
            </a:r>
            <a:endParaRPr lang="en-US" sz="2400" b="1" dirty="0">
              <a:latin typeface="Courier New" pitchFamily="49" charset="0"/>
            </a:endParaRPr>
          </a:p>
          <a:p>
            <a:pPr eaLnBrk="1" hangingPunct="1"/>
            <a:r>
              <a:rPr lang="ru-RU" sz="2000" dirty="0">
                <a:solidFill>
                  <a:schemeClr val="tx2"/>
                </a:solidFill>
              </a:rPr>
              <a:t>Сравнение строк производится слева направо до первого несовпадающего символа. Строка считается больше, если первый несовпадающий символ имеет больший код в кодовой таблице</a:t>
            </a:r>
            <a:r>
              <a:rPr lang="en-US" sz="2000" dirty="0">
                <a:solidFill>
                  <a:schemeClr val="tx2"/>
                </a:solidFill>
              </a:rPr>
              <a:t> (</a:t>
            </a:r>
            <a:r>
              <a:rPr lang="ru-RU" sz="2000" dirty="0">
                <a:solidFill>
                  <a:schemeClr val="tx2"/>
                </a:solidFill>
              </a:rPr>
              <a:t>пробел, цифры, латинские заглавные, латинские строчные, русские заглавные, русские строчные). Строки равны, если они совпадают по длине и содержат одни и те же символы.</a:t>
            </a:r>
          </a:p>
          <a:p>
            <a:pPr eaLnBrk="1" hangingPunct="1"/>
            <a:endParaRPr lang="ru-RU" sz="2000" dirty="0">
              <a:solidFill>
                <a:schemeClr val="tx2"/>
              </a:solidFill>
            </a:endParaRPr>
          </a:p>
          <a:p>
            <a:pPr eaLnBrk="1" hangingPunct="1"/>
            <a:r>
              <a:rPr lang="ru-RU" sz="2000" i="1" dirty="0">
                <a:solidFill>
                  <a:schemeClr val="tx2"/>
                </a:solidFill>
              </a:rPr>
              <a:t>Например:</a:t>
            </a:r>
          </a:p>
          <a:p>
            <a:pPr eaLnBrk="1" hangingPunct="1"/>
            <a:r>
              <a:rPr lang="ru-RU" sz="3200" dirty="0">
                <a:solidFill>
                  <a:srgbClr val="0000FF"/>
                </a:solidFill>
                <a:latin typeface="Courier New" pitchFamily="49" charset="0"/>
              </a:rPr>
              <a:t>'Слово1' </a:t>
            </a:r>
            <a:r>
              <a:rPr lang="en-US" sz="3200" dirty="0">
                <a:latin typeface="Courier New" pitchFamily="49" charset="0"/>
              </a:rPr>
              <a:t>&lt;</a:t>
            </a:r>
            <a:r>
              <a:rPr lang="ru-RU" sz="3200" dirty="0">
                <a:solidFill>
                  <a:srgbClr val="0000FF"/>
                </a:solidFill>
                <a:latin typeface="Courier New" pitchFamily="49" charset="0"/>
              </a:rPr>
              <a:t> 'Слово2'</a:t>
            </a:r>
            <a:r>
              <a:rPr lang="ru-RU" sz="2800" b="1" dirty="0">
                <a:latin typeface="Courier New" pitchFamily="49" charset="0"/>
              </a:rPr>
              <a:t>    </a:t>
            </a:r>
            <a:r>
              <a:rPr lang="en-US" sz="2800" dirty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2800" dirty="0">
                <a:solidFill>
                  <a:srgbClr val="008000"/>
                </a:solidFill>
                <a:latin typeface="Courier New" pitchFamily="49" charset="0"/>
              </a:rPr>
              <a:t>истина</a:t>
            </a:r>
            <a:r>
              <a:rPr lang="en-US" sz="2800" dirty="0">
                <a:solidFill>
                  <a:srgbClr val="008000"/>
                </a:solidFill>
                <a:latin typeface="Courier New" pitchFamily="49" charset="0"/>
              </a:rPr>
              <a:t>}</a:t>
            </a:r>
            <a:endParaRPr lang="ru-RU" sz="2800" dirty="0">
              <a:solidFill>
                <a:srgbClr val="008000"/>
              </a:solidFill>
              <a:latin typeface="Courier New" pitchFamily="49" charset="0"/>
            </a:endParaRPr>
          </a:p>
          <a:p>
            <a:pPr eaLnBrk="1" hangingPunct="1"/>
            <a:r>
              <a:rPr lang="ru-RU" sz="3200" dirty="0">
                <a:solidFill>
                  <a:srgbClr val="0000FF"/>
                </a:solidFill>
                <a:latin typeface="Courier New" pitchFamily="49" charset="0"/>
              </a:rPr>
              <a:t>'Слово'  </a:t>
            </a:r>
            <a:r>
              <a:rPr lang="en-US" sz="3200" dirty="0">
                <a:latin typeface="Courier New" pitchFamily="49" charset="0"/>
              </a:rPr>
              <a:t>&gt;</a:t>
            </a:r>
            <a:r>
              <a:rPr lang="ru-RU" sz="3200" dirty="0">
                <a:solidFill>
                  <a:srgbClr val="0000FF"/>
                </a:solidFill>
                <a:latin typeface="Courier New" pitchFamily="49" charset="0"/>
              </a:rPr>
              <a:t> 'СЛОВО'</a:t>
            </a:r>
            <a:r>
              <a:rPr lang="ru-RU" sz="2800" b="1" dirty="0">
                <a:latin typeface="Courier New" pitchFamily="49" charset="0"/>
              </a:rPr>
              <a:t>     </a:t>
            </a:r>
            <a:r>
              <a:rPr lang="en-US" sz="2800" dirty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2800" dirty="0">
                <a:solidFill>
                  <a:srgbClr val="008000"/>
                </a:solidFill>
                <a:latin typeface="Courier New" pitchFamily="49" charset="0"/>
              </a:rPr>
              <a:t>истина</a:t>
            </a:r>
            <a:r>
              <a:rPr lang="en-US" sz="2800" dirty="0">
                <a:solidFill>
                  <a:srgbClr val="008000"/>
                </a:solidFill>
                <a:latin typeface="Courier New" pitchFamily="49" charset="0"/>
              </a:rPr>
              <a:t>}</a:t>
            </a:r>
            <a:endParaRPr lang="ru-RU" sz="2800" dirty="0">
              <a:solidFill>
                <a:srgbClr val="008000"/>
              </a:solidFill>
              <a:latin typeface="Courier New" pitchFamily="49" charset="0"/>
            </a:endParaRPr>
          </a:p>
          <a:p>
            <a:pPr eaLnBrk="1" hangingPunct="1"/>
            <a:r>
              <a:rPr lang="ru-RU" sz="3200" dirty="0">
                <a:solidFill>
                  <a:srgbClr val="0000FF"/>
                </a:solidFill>
                <a:latin typeface="Courier New" pitchFamily="49" charset="0"/>
              </a:rPr>
              <a:t>'Слово'  </a:t>
            </a:r>
            <a:r>
              <a:rPr lang="en-US" sz="3200" dirty="0">
                <a:latin typeface="Courier New" pitchFamily="49" charset="0"/>
              </a:rPr>
              <a:t>&lt;</a:t>
            </a:r>
            <a:r>
              <a:rPr lang="ru-RU" sz="3200" dirty="0">
                <a:solidFill>
                  <a:srgbClr val="0000FF"/>
                </a:solidFill>
                <a:latin typeface="Courier New" pitchFamily="49" charset="0"/>
              </a:rPr>
              <a:t> 'Слово_'</a:t>
            </a:r>
            <a:r>
              <a:rPr lang="ru-RU" sz="2800" b="1" dirty="0">
                <a:latin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</a:rPr>
              <a:t>   </a:t>
            </a:r>
            <a:r>
              <a:rPr lang="en-US" sz="2800" dirty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2800" dirty="0">
                <a:solidFill>
                  <a:srgbClr val="008000"/>
                </a:solidFill>
                <a:latin typeface="Courier New" pitchFamily="49" charset="0"/>
              </a:rPr>
              <a:t>истина</a:t>
            </a:r>
            <a:r>
              <a:rPr lang="en-US" sz="2800" dirty="0">
                <a:solidFill>
                  <a:srgbClr val="008000"/>
                </a:solidFill>
                <a:latin typeface="Courier New" pitchFamily="49" charset="0"/>
              </a:rPr>
              <a:t>}</a:t>
            </a:r>
            <a:endParaRPr lang="ru-RU" sz="2800" dirty="0">
              <a:solidFill>
                <a:srgbClr val="008000"/>
              </a:solidFill>
              <a:latin typeface="Courier New" pitchFamily="49" charset="0"/>
            </a:endParaRPr>
          </a:p>
          <a:p>
            <a:pPr eaLnBrk="1" hangingPunct="1"/>
            <a:r>
              <a:rPr lang="ru-RU" sz="3200" dirty="0">
                <a:solidFill>
                  <a:srgbClr val="0000FF"/>
                </a:solidFill>
                <a:latin typeface="Courier New" pitchFamily="49" charset="0"/>
              </a:rPr>
              <a:t>'Слово'  </a:t>
            </a:r>
            <a:r>
              <a:rPr lang="ru-RU" sz="3200" dirty="0">
                <a:latin typeface="Courier New" pitchFamily="49" charset="0"/>
              </a:rPr>
              <a:t>=</a:t>
            </a:r>
            <a:r>
              <a:rPr lang="ru-RU" sz="3200" dirty="0">
                <a:solidFill>
                  <a:srgbClr val="0000FF"/>
                </a:solidFill>
                <a:latin typeface="Courier New" pitchFamily="49" charset="0"/>
              </a:rPr>
              <a:t> 'Слово'</a:t>
            </a:r>
            <a:r>
              <a:rPr lang="ru-RU" sz="2800" b="1" dirty="0">
                <a:latin typeface="Courier New" pitchFamily="49" charset="0"/>
              </a:rPr>
              <a:t>     </a:t>
            </a:r>
            <a:r>
              <a:rPr lang="en-US" sz="2800" dirty="0">
                <a:solidFill>
                  <a:srgbClr val="008000"/>
                </a:solidFill>
                <a:latin typeface="Courier New" pitchFamily="49" charset="0"/>
              </a:rPr>
              <a:t>{</a:t>
            </a:r>
            <a:r>
              <a:rPr lang="ru-RU" sz="2800" dirty="0">
                <a:solidFill>
                  <a:srgbClr val="008000"/>
                </a:solidFill>
                <a:latin typeface="Courier New" pitchFamily="49" charset="0"/>
              </a:rPr>
              <a:t>истина</a:t>
            </a:r>
            <a:r>
              <a:rPr lang="en-US" sz="2800" dirty="0">
                <a:solidFill>
                  <a:srgbClr val="008000"/>
                </a:solidFill>
                <a:latin typeface="Courier New" pitchFamily="49" charset="0"/>
              </a:rPr>
              <a:t>}</a:t>
            </a:r>
            <a:endParaRPr lang="ru-RU" sz="2800" dirty="0">
              <a:solidFill>
                <a:srgbClr val="008000"/>
              </a:solidFill>
              <a:latin typeface="Courier New" pitchFamily="49" charset="0"/>
            </a:endParaRPr>
          </a:p>
          <a:p>
            <a:pPr eaLnBrk="1" hangingPunct="1"/>
            <a:endParaRPr lang="ru-RU" sz="2800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60230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smtClean="0"/>
              <a:t>Задача 1</a:t>
            </a:r>
          </a:p>
        </p:txBody>
      </p:sp>
      <p:sp>
        <p:nvSpPr>
          <p:cNvPr id="10243" name="Text Box 7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Получить с помощью операций выделения части строки и конкатенации из слова «ИНФОРМАТИКА» слово «ФИРМА».</a:t>
            </a:r>
          </a:p>
        </p:txBody>
      </p:sp>
      <p:sp>
        <p:nvSpPr>
          <p:cNvPr id="10244" name="TextBox 1"/>
          <p:cNvSpPr txBox="1">
            <a:spLocks noChangeArrowheads="1"/>
          </p:cNvSpPr>
          <p:nvPr/>
        </p:nvSpPr>
        <p:spPr bwMode="auto">
          <a:xfrm>
            <a:off x="394779" y="2276872"/>
            <a:ext cx="8425693" cy="31083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0000"/>
                </a:solidFill>
                <a:latin typeface="Courier New" pitchFamily="49" charset="0"/>
              </a:rPr>
              <a:t>Program </a:t>
            </a:r>
            <a:r>
              <a:rPr lang="en-US" sz="2800" dirty="0" smtClean="0">
                <a:solidFill>
                  <a:srgbClr val="000000"/>
                </a:solidFill>
                <a:latin typeface="Courier New" pitchFamily="49" charset="0"/>
              </a:rPr>
              <a:t>Konkat1;</a:t>
            </a:r>
            <a:endParaRPr lang="en-US" sz="28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US" sz="2800" b="1" dirty="0" err="1" smtClean="0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a, b: </a:t>
            </a:r>
            <a:r>
              <a:rPr lang="en-US" sz="2800" dirty="0">
                <a:solidFill>
                  <a:srgbClr val="0000FF"/>
                </a:solidFill>
                <a:latin typeface="Courier New" pitchFamily="49" charset="0"/>
              </a:rPr>
              <a:t>string</a:t>
            </a:r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eaLnBrk="1" hangingPunct="1"/>
            <a:r>
              <a:rPr lang="en-US" sz="2800" b="1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en-US" sz="28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a:=</a:t>
            </a:r>
            <a:r>
              <a:rPr lang="en-US" sz="28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800" dirty="0">
                <a:solidFill>
                  <a:srgbClr val="0000FF"/>
                </a:solidFill>
                <a:latin typeface="Courier New" pitchFamily="49" charset="0"/>
              </a:rPr>
              <a:t>ИНФОРМАТИКА'</a:t>
            </a:r>
            <a:r>
              <a:rPr lang="ru-RU" sz="28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eaLnBrk="1" hangingPunct="1"/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b:=a[</a:t>
            </a:r>
            <a:r>
              <a:rPr lang="en-US" sz="2800" dirty="0">
                <a:solidFill>
                  <a:srgbClr val="006400"/>
                </a:solidFill>
                <a:latin typeface="Courier New" pitchFamily="49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]+a[</a:t>
            </a:r>
            <a:r>
              <a:rPr lang="en-US" sz="2800" dirty="0">
                <a:solidFill>
                  <a:srgbClr val="006400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]+copy(a,</a:t>
            </a:r>
            <a:r>
              <a:rPr lang="en-US" sz="2800" dirty="0">
                <a:solidFill>
                  <a:srgbClr val="006400"/>
                </a:solidFill>
                <a:latin typeface="Courier New" pitchFamily="49" charset="0"/>
              </a:rPr>
              <a:t>5</a:t>
            </a:r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,</a:t>
            </a:r>
            <a:r>
              <a:rPr lang="en-US" sz="2800" dirty="0">
                <a:solidFill>
                  <a:srgbClr val="006400"/>
                </a:solidFill>
                <a:latin typeface="Courier New" pitchFamily="49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pPr eaLnBrk="1" hangingPunct="1"/>
            <a:r>
              <a:rPr lang="en-US" sz="28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(b)</a:t>
            </a:r>
          </a:p>
          <a:p>
            <a:pPr eaLnBrk="1" hangingPunct="1"/>
            <a:r>
              <a:rPr lang="en-US" sz="2800" b="1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800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ru-RU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2521634" y="1391579"/>
            <a:ext cx="3094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FF0000"/>
                </a:solidFill>
                <a:cs typeface="Arial" pitchFamily="34" charset="0"/>
              </a:rPr>
              <a:t>  1    2    3     4    5    6    7   8    9  10  11</a:t>
            </a:r>
          </a:p>
          <a:p>
            <a:pPr>
              <a:lnSpc>
                <a:spcPct val="80000"/>
              </a:lnSpc>
            </a:pPr>
            <a:r>
              <a:rPr lang="ru-RU" sz="2800" b="1" u="sng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cs typeface="Arial" pitchFamily="34" charset="0"/>
              </a:rPr>
              <a:t>И</a:t>
            </a:r>
            <a:r>
              <a:rPr lang="ru-RU" sz="2800" b="1" dirty="0">
                <a:solidFill>
                  <a:srgbClr val="0000FF"/>
                </a:solidFill>
                <a:cs typeface="Arial" pitchFamily="34" charset="0"/>
              </a:rPr>
              <a:t>Н</a:t>
            </a:r>
            <a:r>
              <a:rPr lang="ru-RU" sz="2800" b="1" u="sng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cs typeface="Arial" pitchFamily="34" charset="0"/>
              </a:rPr>
              <a:t>Ф</a:t>
            </a:r>
            <a:r>
              <a:rPr lang="ru-RU" sz="2800" b="1" dirty="0">
                <a:solidFill>
                  <a:srgbClr val="0000FF"/>
                </a:solidFill>
                <a:cs typeface="Arial" pitchFamily="34" charset="0"/>
              </a:rPr>
              <a:t>О</a:t>
            </a:r>
            <a:r>
              <a:rPr lang="ru-RU" sz="2800" b="1" u="sng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cs typeface="Arial" pitchFamily="34" charset="0"/>
              </a:rPr>
              <a:t>РМА</a:t>
            </a:r>
            <a:r>
              <a:rPr lang="ru-RU" sz="2800" b="1" dirty="0">
                <a:solidFill>
                  <a:srgbClr val="0000FF"/>
                </a:solidFill>
                <a:cs typeface="Arial" pitchFamily="34" charset="0"/>
              </a:rPr>
              <a:t>ТИКА</a:t>
            </a:r>
          </a:p>
        </p:txBody>
      </p:sp>
    </p:spTree>
    <p:extLst>
      <p:ext uri="{BB962C8B-B14F-4D97-AF65-F5344CB8AC3E}">
        <p14:creationId xmlns:p14="http://schemas.microsoft.com/office/powerpoint/2010/main" val="277234384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7543800" cy="428625"/>
          </a:xfrm>
        </p:spPr>
        <p:txBody>
          <a:bodyPr/>
          <a:lstStyle/>
          <a:p>
            <a:pPr eaLnBrk="1" hangingPunct="1"/>
            <a:r>
              <a:rPr lang="ru-RU" sz="2400" smtClean="0"/>
              <a:t>Задача 2</a:t>
            </a:r>
          </a:p>
        </p:txBody>
      </p:sp>
      <p:sp>
        <p:nvSpPr>
          <p:cNvPr id="197635" name="Text Box 3"/>
          <p:cNvSpPr txBox="1">
            <a:spLocks noChangeArrowheads="1"/>
          </p:cNvSpPr>
          <p:nvPr/>
        </p:nvSpPr>
        <p:spPr bwMode="auto">
          <a:xfrm>
            <a:off x="251395" y="1794296"/>
            <a:ext cx="8641084" cy="4154984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  <a:effectLst/>
          <a:extLst/>
        </p:spPr>
        <p:txBody>
          <a:bodyPr wrap="square" r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dirty="0">
                <a:solidFill>
                  <a:srgbClr val="000000"/>
                </a:solidFill>
                <a:latin typeface="Courier New" pitchFamily="49" charset="0"/>
              </a:rPr>
              <a:t>Program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Konkat2;</a:t>
            </a:r>
          </a:p>
          <a:p>
            <a:r>
              <a:rPr lang="en-US" sz="2400" b="1" dirty="0" err="1" smtClean="0">
                <a:solidFill>
                  <a:srgbClr val="000000"/>
                </a:solidFill>
                <a:latin typeface="Courier New" pitchFamily="49" charset="0"/>
              </a:rPr>
              <a:t>Var</a:t>
            </a:r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a, b, c, d: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string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Begin</a:t>
            </a:r>
            <a:endParaRPr lang="en-US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write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Введите фамилию</a:t>
            </a:r>
            <a:r>
              <a:rPr lang="ru-RU" sz="2400" dirty="0" smtClean="0">
                <a:solidFill>
                  <a:srgbClr val="0000FF"/>
                </a:solidFill>
                <a:latin typeface="Courier New" pitchFamily="49" charset="0"/>
              </a:rPr>
              <a:t>:</a:t>
            </a:r>
            <a:r>
              <a:rPr lang="en-US" sz="2400" dirty="0" smtClean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ru-RU" sz="2400" dirty="0" smtClean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(a);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write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400" dirty="0">
                <a:solidFill>
                  <a:srgbClr val="0000FF"/>
                </a:solidFill>
                <a:latin typeface="Courier New" pitchFamily="49" charset="0"/>
              </a:rPr>
              <a:t>Введите имя</a:t>
            </a:r>
            <a:r>
              <a:rPr lang="ru-RU" sz="2400" dirty="0" smtClean="0">
                <a:solidFill>
                  <a:srgbClr val="0000FF"/>
                </a:solidFill>
                <a:latin typeface="Courier New" pitchFamily="49" charset="0"/>
              </a:rPr>
              <a:t>:</a:t>
            </a:r>
            <a:r>
              <a:rPr lang="en-US" sz="2400" dirty="0" smtClean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ru-RU" sz="2400" dirty="0" smtClean="0">
                <a:solidFill>
                  <a:srgbClr val="0000FF"/>
                </a:solidFill>
                <a:latin typeface="Courier New" pitchFamily="49" charset="0"/>
              </a:rPr>
              <a:t>'</a:t>
            </a:r>
            <a:r>
              <a:rPr lang="ru-RU" sz="2400" dirty="0" smtClean="0">
                <a:solidFill>
                  <a:srgbClr val="000000"/>
                </a:solidFill>
                <a:latin typeface="Courier New" pitchFamily="49" charset="0"/>
              </a:rPr>
              <a:t>); </a:t>
            </a:r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readln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 (b</a:t>
            </a: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  <a:endParaRPr lang="ru-RU" sz="24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400" dirty="0" err="1" smtClean="0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  <a:endParaRPr lang="en-US" sz="24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c := a +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'_'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+ b[</a:t>
            </a:r>
            <a:r>
              <a:rPr lang="en-US" sz="2400" dirty="0">
                <a:solidFill>
                  <a:srgbClr val="006400"/>
                </a:solidFill>
                <a:latin typeface="Courier New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] +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'.'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(c);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d := b +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'_' 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+ a[</a:t>
            </a:r>
            <a:r>
              <a:rPr lang="en-US" sz="2400" dirty="0">
                <a:solidFill>
                  <a:srgbClr val="006400"/>
                </a:solidFill>
                <a:latin typeface="Courier New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] + </a:t>
            </a:r>
            <a:r>
              <a:rPr lang="en-US" sz="2400" dirty="0">
                <a:solidFill>
                  <a:srgbClr val="0000FF"/>
                </a:solidFill>
                <a:latin typeface="Courier New" pitchFamily="49" charset="0"/>
              </a:rPr>
              <a:t>'.'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Courier New" pitchFamily="49" charset="0"/>
              </a:rPr>
              <a:t>writeln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(d);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ru-RU" sz="2400" b="1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В двух строках хранятся фамилия и имя человека. Получить две другие строки в виде «Фамилия_И.», «Имя_Ф.».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059234"/>
            <a:ext cx="3240360" cy="1889094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232257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5" grpId="0" animBg="1"/>
    </p:bldLst>
  </p:timing>
</p:sld>
</file>

<file path=ppt/theme/theme1.xml><?xml version="1.0" encoding="utf-8"?>
<a:theme xmlns:a="http://schemas.openxmlformats.org/drawingml/2006/main" name="Сеть 2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5801</TotalTime>
  <Words>1526</Words>
  <Application>Microsoft Office PowerPoint</Application>
  <PresentationFormat>Экран (4:3)</PresentationFormat>
  <Paragraphs>212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Сеть 2</vt:lpstr>
      <vt:lpstr>Язык программирования Паскаль (версия PascalABC.NET)</vt:lpstr>
      <vt:lpstr>Презентация PowerPoint</vt:lpstr>
      <vt:lpstr>Операции со строками</vt:lpstr>
      <vt:lpstr>Операции со строками</vt:lpstr>
      <vt:lpstr>Операции со строками</vt:lpstr>
      <vt:lpstr>Операции со строками</vt:lpstr>
      <vt:lpstr>Операции со строками</vt:lpstr>
      <vt:lpstr>Задача 1</vt:lpstr>
      <vt:lpstr>Задача 2</vt:lpstr>
      <vt:lpstr>Задача 3</vt:lpstr>
      <vt:lpstr>Задача 4</vt:lpstr>
      <vt:lpstr>Задача 5</vt:lpstr>
      <vt:lpstr>Задача 6</vt:lpstr>
      <vt:lpstr>Задача 7</vt:lpstr>
      <vt:lpstr>Задача 8а</vt:lpstr>
      <vt:lpstr>Задача 8б</vt:lpstr>
      <vt:lpstr>Задача 8в</vt:lpstr>
      <vt:lpstr>Презентация PowerPoint</vt:lpstr>
    </vt:vector>
  </TitlesOfParts>
  <Company>Сеть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и его свойства</dc:title>
  <dc:creator>Админ</dc:creator>
  <cp:lastModifiedBy>Учитель-информатик</cp:lastModifiedBy>
  <cp:revision>257</cp:revision>
  <dcterms:created xsi:type="dcterms:W3CDTF">2010-02-14T19:37:55Z</dcterms:created>
  <dcterms:modified xsi:type="dcterms:W3CDTF">2019-09-18T06:23:34Z</dcterms:modified>
</cp:coreProperties>
</file>