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5" r:id="rId1"/>
  </p:sldMasterIdLst>
  <p:sldIdLst>
    <p:sldId id="330" r:id="rId2"/>
    <p:sldId id="347" r:id="rId3"/>
    <p:sldId id="370" r:id="rId4"/>
    <p:sldId id="377" r:id="rId5"/>
    <p:sldId id="378" r:id="rId6"/>
    <p:sldId id="379" r:id="rId7"/>
    <p:sldId id="380" r:id="rId8"/>
    <p:sldId id="349" r:id="rId9"/>
    <p:sldId id="348" r:id="rId10"/>
    <p:sldId id="350" r:id="rId11"/>
    <p:sldId id="351" r:id="rId12"/>
    <p:sldId id="352" r:id="rId13"/>
    <p:sldId id="369" r:id="rId14"/>
    <p:sldId id="353" r:id="rId15"/>
    <p:sldId id="355" r:id="rId16"/>
    <p:sldId id="372" r:id="rId17"/>
    <p:sldId id="381" r:id="rId18"/>
    <p:sldId id="386" r:id="rId19"/>
    <p:sldId id="387" r:id="rId20"/>
    <p:sldId id="356" r:id="rId21"/>
    <p:sldId id="357" r:id="rId22"/>
    <p:sldId id="358" r:id="rId23"/>
    <p:sldId id="374" r:id="rId24"/>
    <p:sldId id="388" r:id="rId25"/>
    <p:sldId id="389" r:id="rId26"/>
    <p:sldId id="390" r:id="rId27"/>
    <p:sldId id="391" r:id="rId28"/>
    <p:sldId id="359" r:id="rId29"/>
    <p:sldId id="360" r:id="rId30"/>
    <p:sldId id="361" r:id="rId31"/>
    <p:sldId id="362" r:id="rId32"/>
    <p:sldId id="363" r:id="rId33"/>
    <p:sldId id="364" r:id="rId34"/>
    <p:sldId id="366" r:id="rId35"/>
    <p:sldId id="367" r:id="rId36"/>
    <p:sldId id="368" r:id="rId37"/>
    <p:sldId id="346" r:id="rId38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99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5417" autoAdjust="0"/>
  </p:normalViewPr>
  <p:slideViewPr>
    <p:cSldViewPr>
      <p:cViewPr>
        <p:scale>
          <a:sx n="110" d="100"/>
          <a:sy n="110" d="100"/>
        </p:scale>
        <p:origin x="-1644" y="-1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2"/>
          <p:cNvSpPr>
            <a:spLocks noChangeShapeType="1"/>
          </p:cNvSpPr>
          <p:nvPr/>
        </p:nvSpPr>
        <p:spPr bwMode="auto">
          <a:xfrm>
            <a:off x="7315200" y="1066800"/>
            <a:ext cx="0" cy="449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grpSp>
        <p:nvGrpSpPr>
          <p:cNvPr id="5" name="Group 8"/>
          <p:cNvGrpSpPr>
            <a:grpSpLocks/>
          </p:cNvGrpSpPr>
          <p:nvPr/>
        </p:nvGrpSpPr>
        <p:grpSpPr bwMode="auto">
          <a:xfrm>
            <a:off x="7493000" y="2992438"/>
            <a:ext cx="1338263" cy="2189162"/>
            <a:chOff x="4704" y="1885"/>
            <a:chExt cx="843" cy="1379"/>
          </a:xfrm>
        </p:grpSpPr>
        <p:sp>
          <p:nvSpPr>
            <p:cNvPr id="6" name="Oval 9"/>
            <p:cNvSpPr>
              <a:spLocks noChangeArrowheads="1"/>
            </p:cNvSpPr>
            <p:nvPr/>
          </p:nvSpPr>
          <p:spPr bwMode="auto">
            <a:xfrm>
              <a:off x="4704" y="1885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7" name="Oval 10"/>
            <p:cNvSpPr>
              <a:spLocks noChangeArrowheads="1"/>
            </p:cNvSpPr>
            <p:nvPr/>
          </p:nvSpPr>
          <p:spPr bwMode="auto">
            <a:xfrm>
              <a:off x="4883" y="1885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8" name="Oval 11"/>
            <p:cNvSpPr>
              <a:spLocks noChangeArrowheads="1"/>
            </p:cNvSpPr>
            <p:nvPr/>
          </p:nvSpPr>
          <p:spPr bwMode="auto">
            <a:xfrm>
              <a:off x="5062" y="1885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9" name="Oval 12"/>
            <p:cNvSpPr>
              <a:spLocks noChangeArrowheads="1"/>
            </p:cNvSpPr>
            <p:nvPr/>
          </p:nvSpPr>
          <p:spPr bwMode="auto">
            <a:xfrm>
              <a:off x="4704" y="2064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" name="Oval 13"/>
            <p:cNvSpPr>
              <a:spLocks noChangeArrowheads="1"/>
            </p:cNvSpPr>
            <p:nvPr/>
          </p:nvSpPr>
          <p:spPr bwMode="auto">
            <a:xfrm>
              <a:off x="4883" y="2064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1" name="Oval 14"/>
            <p:cNvSpPr>
              <a:spLocks noChangeArrowheads="1"/>
            </p:cNvSpPr>
            <p:nvPr/>
          </p:nvSpPr>
          <p:spPr bwMode="auto">
            <a:xfrm>
              <a:off x="5062" y="2064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2" name="Oval 15"/>
            <p:cNvSpPr>
              <a:spLocks noChangeArrowheads="1"/>
            </p:cNvSpPr>
            <p:nvPr/>
          </p:nvSpPr>
          <p:spPr bwMode="auto">
            <a:xfrm>
              <a:off x="5241" y="2064"/>
              <a:ext cx="127" cy="12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3" name="Oval 16"/>
            <p:cNvSpPr>
              <a:spLocks noChangeArrowheads="1"/>
            </p:cNvSpPr>
            <p:nvPr/>
          </p:nvSpPr>
          <p:spPr bwMode="auto">
            <a:xfrm>
              <a:off x="4704" y="2243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4" name="Oval 17"/>
            <p:cNvSpPr>
              <a:spLocks noChangeArrowheads="1"/>
            </p:cNvSpPr>
            <p:nvPr/>
          </p:nvSpPr>
          <p:spPr bwMode="auto">
            <a:xfrm>
              <a:off x="4883" y="2243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5" name="Oval 18"/>
            <p:cNvSpPr>
              <a:spLocks noChangeArrowheads="1"/>
            </p:cNvSpPr>
            <p:nvPr/>
          </p:nvSpPr>
          <p:spPr bwMode="auto">
            <a:xfrm>
              <a:off x="5062" y="2243"/>
              <a:ext cx="127" cy="12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6" name="Oval 19"/>
            <p:cNvSpPr>
              <a:spLocks noChangeArrowheads="1"/>
            </p:cNvSpPr>
            <p:nvPr/>
          </p:nvSpPr>
          <p:spPr bwMode="auto">
            <a:xfrm>
              <a:off x="5241" y="2243"/>
              <a:ext cx="127" cy="12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7" name="Oval 20"/>
            <p:cNvSpPr>
              <a:spLocks noChangeArrowheads="1"/>
            </p:cNvSpPr>
            <p:nvPr/>
          </p:nvSpPr>
          <p:spPr bwMode="auto">
            <a:xfrm>
              <a:off x="5420" y="2243"/>
              <a:ext cx="127" cy="1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8" name="Oval 21"/>
            <p:cNvSpPr>
              <a:spLocks noChangeArrowheads="1"/>
            </p:cNvSpPr>
            <p:nvPr/>
          </p:nvSpPr>
          <p:spPr bwMode="auto">
            <a:xfrm>
              <a:off x="4704" y="2421"/>
              <a:ext cx="127" cy="128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9" name="Oval 22"/>
            <p:cNvSpPr>
              <a:spLocks noChangeArrowheads="1"/>
            </p:cNvSpPr>
            <p:nvPr/>
          </p:nvSpPr>
          <p:spPr bwMode="auto">
            <a:xfrm>
              <a:off x="4883" y="2421"/>
              <a:ext cx="127" cy="128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0" name="Oval 23"/>
            <p:cNvSpPr>
              <a:spLocks noChangeArrowheads="1"/>
            </p:cNvSpPr>
            <p:nvPr/>
          </p:nvSpPr>
          <p:spPr bwMode="auto">
            <a:xfrm>
              <a:off x="5062" y="2421"/>
              <a:ext cx="127" cy="128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1" name="Oval 24"/>
            <p:cNvSpPr>
              <a:spLocks noChangeArrowheads="1"/>
            </p:cNvSpPr>
            <p:nvPr/>
          </p:nvSpPr>
          <p:spPr bwMode="auto">
            <a:xfrm>
              <a:off x="5241" y="2421"/>
              <a:ext cx="127" cy="128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2" name="Oval 25"/>
            <p:cNvSpPr>
              <a:spLocks noChangeArrowheads="1"/>
            </p:cNvSpPr>
            <p:nvPr/>
          </p:nvSpPr>
          <p:spPr bwMode="auto">
            <a:xfrm>
              <a:off x="4704" y="2600"/>
              <a:ext cx="127" cy="128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3" name="Oval 26"/>
            <p:cNvSpPr>
              <a:spLocks noChangeArrowheads="1"/>
            </p:cNvSpPr>
            <p:nvPr/>
          </p:nvSpPr>
          <p:spPr bwMode="auto">
            <a:xfrm>
              <a:off x="4883" y="2600"/>
              <a:ext cx="127" cy="128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4" name="Oval 27"/>
            <p:cNvSpPr>
              <a:spLocks noChangeArrowheads="1"/>
            </p:cNvSpPr>
            <p:nvPr/>
          </p:nvSpPr>
          <p:spPr bwMode="auto">
            <a:xfrm>
              <a:off x="5062" y="2600"/>
              <a:ext cx="127" cy="128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5" name="Oval 28"/>
            <p:cNvSpPr>
              <a:spLocks noChangeArrowheads="1"/>
            </p:cNvSpPr>
            <p:nvPr/>
          </p:nvSpPr>
          <p:spPr bwMode="auto">
            <a:xfrm>
              <a:off x="5241" y="2600"/>
              <a:ext cx="127" cy="128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6" name="Oval 29"/>
            <p:cNvSpPr>
              <a:spLocks noChangeArrowheads="1"/>
            </p:cNvSpPr>
            <p:nvPr/>
          </p:nvSpPr>
          <p:spPr bwMode="auto">
            <a:xfrm>
              <a:off x="5420" y="2600"/>
              <a:ext cx="127" cy="128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7" name="Oval 30"/>
            <p:cNvSpPr>
              <a:spLocks noChangeArrowheads="1"/>
            </p:cNvSpPr>
            <p:nvPr/>
          </p:nvSpPr>
          <p:spPr bwMode="auto">
            <a:xfrm>
              <a:off x="4704" y="2779"/>
              <a:ext cx="127" cy="12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8" name="Oval 31"/>
            <p:cNvSpPr>
              <a:spLocks noChangeArrowheads="1"/>
            </p:cNvSpPr>
            <p:nvPr/>
          </p:nvSpPr>
          <p:spPr bwMode="auto">
            <a:xfrm>
              <a:off x="4883" y="2779"/>
              <a:ext cx="127" cy="1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9" name="Oval 32"/>
            <p:cNvSpPr>
              <a:spLocks noChangeArrowheads="1"/>
            </p:cNvSpPr>
            <p:nvPr/>
          </p:nvSpPr>
          <p:spPr bwMode="auto">
            <a:xfrm>
              <a:off x="5062" y="2779"/>
              <a:ext cx="127" cy="1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0" name="Oval 33"/>
            <p:cNvSpPr>
              <a:spLocks noChangeArrowheads="1"/>
            </p:cNvSpPr>
            <p:nvPr/>
          </p:nvSpPr>
          <p:spPr bwMode="auto">
            <a:xfrm>
              <a:off x="5241" y="2779"/>
              <a:ext cx="127" cy="12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1" name="Oval 34"/>
            <p:cNvSpPr>
              <a:spLocks noChangeArrowheads="1"/>
            </p:cNvSpPr>
            <p:nvPr/>
          </p:nvSpPr>
          <p:spPr bwMode="auto">
            <a:xfrm>
              <a:off x="4704" y="2958"/>
              <a:ext cx="127" cy="1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2" name="Oval 35"/>
            <p:cNvSpPr>
              <a:spLocks noChangeArrowheads="1"/>
            </p:cNvSpPr>
            <p:nvPr/>
          </p:nvSpPr>
          <p:spPr bwMode="auto">
            <a:xfrm>
              <a:off x="4883" y="2958"/>
              <a:ext cx="127" cy="1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3" name="Oval 36"/>
            <p:cNvSpPr>
              <a:spLocks noChangeArrowheads="1"/>
            </p:cNvSpPr>
            <p:nvPr/>
          </p:nvSpPr>
          <p:spPr bwMode="auto">
            <a:xfrm>
              <a:off x="5062" y="2958"/>
              <a:ext cx="127" cy="12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4" name="Oval 37"/>
            <p:cNvSpPr>
              <a:spLocks noChangeArrowheads="1"/>
            </p:cNvSpPr>
            <p:nvPr/>
          </p:nvSpPr>
          <p:spPr bwMode="auto">
            <a:xfrm>
              <a:off x="5241" y="2958"/>
              <a:ext cx="127" cy="12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5" name="Oval 38"/>
            <p:cNvSpPr>
              <a:spLocks noChangeArrowheads="1"/>
            </p:cNvSpPr>
            <p:nvPr/>
          </p:nvSpPr>
          <p:spPr bwMode="auto">
            <a:xfrm>
              <a:off x="4883" y="3137"/>
              <a:ext cx="127" cy="12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6" name="Oval 39"/>
            <p:cNvSpPr>
              <a:spLocks noChangeArrowheads="1"/>
            </p:cNvSpPr>
            <p:nvPr/>
          </p:nvSpPr>
          <p:spPr bwMode="auto">
            <a:xfrm>
              <a:off x="5241" y="3137"/>
              <a:ext cx="127" cy="12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</p:grpSp>
      <p:sp>
        <p:nvSpPr>
          <p:cNvPr id="37" name="Line 40"/>
          <p:cNvSpPr>
            <a:spLocks noChangeShapeType="1"/>
          </p:cNvSpPr>
          <p:nvPr/>
        </p:nvSpPr>
        <p:spPr bwMode="auto">
          <a:xfrm>
            <a:off x="304800" y="2819400"/>
            <a:ext cx="8229600" cy="0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8499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315913" y="466725"/>
            <a:ext cx="6781800" cy="2133600"/>
          </a:xfrm>
        </p:spPr>
        <p:txBody>
          <a:bodyPr/>
          <a:lstStyle>
            <a:lvl1pPr algn="r">
              <a:defRPr sz="4800"/>
            </a:lvl1pPr>
          </a:lstStyle>
          <a:p>
            <a:pPr lvl="0"/>
            <a:r>
              <a:rPr lang="ru-RU" altLang="en-US" noProof="0" smtClean="0"/>
              <a:t>Образец заголовка</a:t>
            </a:r>
          </a:p>
        </p:txBody>
      </p:sp>
      <p:sp>
        <p:nvSpPr>
          <p:cNvPr id="84996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849313" y="3049588"/>
            <a:ext cx="6248400" cy="2362200"/>
          </a:xfrm>
        </p:spPr>
        <p:txBody>
          <a:bodyPr/>
          <a:lstStyle>
            <a:lvl1pPr marL="0" indent="0" algn="r">
              <a:buFont typeface="Wingdings" pitchFamily="2" charset="2"/>
              <a:buNone/>
              <a:defRPr sz="3200"/>
            </a:lvl1pPr>
          </a:lstStyle>
          <a:p>
            <a:pPr lvl="0"/>
            <a:r>
              <a:rPr lang="ru-RU" altLang="en-US" noProof="0" dirty="0" smtClean="0"/>
              <a:t>Образец подзаголовка</a:t>
            </a:r>
          </a:p>
        </p:txBody>
      </p:sp>
      <p:sp>
        <p:nvSpPr>
          <p:cNvPr id="38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39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40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A03E105-D027-40A3-847D-303E8E35392D}" type="slidenum">
              <a:rPr lang="ru-RU" altLang="en-US"/>
              <a:pPr>
                <a:defRPr/>
              </a:pPr>
              <a:t>‹#›</a:t>
            </a:fld>
            <a:endParaRPr lang="ru-RU" altLang="en-US"/>
          </a:p>
        </p:txBody>
      </p:sp>
      <p:pic>
        <p:nvPicPr>
          <p:cNvPr id="6146" name="Picture 2" descr="D:\_Папа-адм\Desktop\Рисунок1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4171" y="6597651"/>
            <a:ext cx="2700337" cy="2682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74554309"/>
      </p:ext>
    </p:extLst>
  </p:cSld>
  <p:clrMapOvr>
    <a:masterClrMapping/>
  </p:clrMapOvr>
  <p:transition spd="med">
    <p:fade thruBlk="1"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360E95-A5D1-48FA-827D-1A9B1C67C702}" type="slidenum">
              <a:rPr lang="ru-RU" altLang="en-US"/>
              <a:pPr>
                <a:defRPr/>
              </a:pPr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1566844106"/>
      </p:ext>
    </p:extLst>
  </p:cSld>
  <p:clrMapOvr>
    <a:masterClrMapping/>
  </p:clrMapOvr>
  <p:transition spd="med"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122238"/>
            <a:ext cx="2057400" cy="6008687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22238"/>
            <a:ext cx="6019800" cy="600868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DE3CA5-2211-486F-BA15-A5BF6B12B867}" type="slidenum">
              <a:rPr lang="ru-RU" altLang="en-US"/>
              <a:pPr>
                <a:defRPr/>
              </a:pPr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1705826932"/>
      </p:ext>
    </p:extLst>
  </p:cSld>
  <p:clrMapOvr>
    <a:masterClrMapping/>
  </p:clrMapOvr>
  <p:transition spd="med">
    <p:fade thruBlk="1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22238"/>
            <a:ext cx="7543800" cy="12954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457200" y="1719263"/>
            <a:ext cx="8229600" cy="4411662"/>
          </a:xfrm>
        </p:spPr>
        <p:txBody>
          <a:bodyPr/>
          <a:lstStyle/>
          <a:p>
            <a:pPr lvl="0"/>
            <a:endParaRPr lang="ru-RU" noProof="0" smtClean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14620E-03B6-4A88-961C-A5C379453379}" type="slidenum">
              <a:rPr lang="ru-RU" altLang="en-US"/>
              <a:pPr>
                <a:defRPr/>
              </a:pPr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2936381513"/>
      </p:ext>
    </p:extLst>
  </p:cSld>
  <p:clrMapOvr>
    <a:masterClrMapping/>
  </p:clrMapOvr>
  <p:transition spd="med">
    <p:fade thruBlk="1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Заголовок, 1 большой объект и 2 маленьких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22238"/>
            <a:ext cx="7543800" cy="12954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719263"/>
            <a:ext cx="4038600" cy="441166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quarter" idx="2"/>
          </p:nvPr>
        </p:nvSpPr>
        <p:spPr>
          <a:xfrm>
            <a:off x="4648200" y="1719263"/>
            <a:ext cx="4038600" cy="212883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Объект 4"/>
          <p:cNvSpPr>
            <a:spLocks noGrp="1"/>
          </p:cNvSpPr>
          <p:nvPr>
            <p:ph sz="quarter" idx="3"/>
          </p:nvPr>
        </p:nvSpPr>
        <p:spPr>
          <a:xfrm>
            <a:off x="4648200" y="4000500"/>
            <a:ext cx="4038600" cy="21304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8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52E84B-C348-421B-83C5-873C26BD10DF}" type="slidenum">
              <a:rPr lang="ru-RU" altLang="en-US"/>
              <a:pPr>
                <a:defRPr/>
              </a:pPr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375263916"/>
      </p:ext>
    </p:extLst>
  </p:cSld>
  <p:clrMapOvr>
    <a:masterClrMapping/>
  </p:clrMapOvr>
  <p:transition spd="med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7E0ED7-DB4D-4DB9-8182-EFC0D4946C72}" type="slidenum">
              <a:rPr lang="ru-RU" altLang="en-US"/>
              <a:pPr>
                <a:defRPr/>
              </a:pPr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452212859"/>
      </p:ext>
    </p:extLst>
  </p:cSld>
  <p:clrMapOvr>
    <a:masterClrMapping/>
  </p:clrMapOvr>
  <p:transition spd="med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6D58D7-701D-48F6-95CE-CD010E4E5974}" type="slidenum">
              <a:rPr lang="ru-RU" altLang="en-US"/>
              <a:pPr>
                <a:defRPr/>
              </a:pPr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2987069601"/>
      </p:ext>
    </p:extLst>
  </p:cSld>
  <p:clrMapOvr>
    <a:masterClrMapping/>
  </p:clrMapOvr>
  <p:transition spd="med"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719263"/>
            <a:ext cx="4038600" cy="4411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719263"/>
            <a:ext cx="4038600" cy="4411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009E74-0138-4E6B-8763-A93950415DB8}" type="slidenum">
              <a:rPr lang="ru-RU" altLang="en-US"/>
              <a:pPr>
                <a:defRPr/>
              </a:pPr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2264100426"/>
      </p:ext>
    </p:extLst>
  </p:cSld>
  <p:clrMapOvr>
    <a:masterClrMapping/>
  </p:clrMapOvr>
  <p:transition spd="med"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9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FB4771-EDA8-44CC-AC72-72A9B03C887B}" type="slidenum">
              <a:rPr lang="ru-RU" altLang="en-US"/>
              <a:pPr>
                <a:defRPr/>
              </a:pPr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2835957176"/>
      </p:ext>
    </p:extLst>
  </p:cSld>
  <p:clrMapOvr>
    <a:masterClrMapping/>
  </p:clrMapOvr>
  <p:transition spd="med"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A227D03-7E06-4DA9-A3C8-9CB304C503B2}" type="slidenum">
              <a:rPr lang="ru-RU" altLang="en-US"/>
              <a:pPr>
                <a:defRPr/>
              </a:pPr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1789058435"/>
      </p:ext>
    </p:extLst>
  </p:cSld>
  <p:clrMapOvr>
    <a:masterClrMapping/>
  </p:clrMapOvr>
  <p:transition spd="med"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193E3B-E540-4AB8-B4D1-FF27EE22D9ED}" type="slidenum">
              <a:rPr lang="ru-RU" altLang="en-US"/>
              <a:pPr>
                <a:defRPr/>
              </a:pPr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1497456742"/>
      </p:ext>
    </p:extLst>
  </p:cSld>
  <p:clrMapOvr>
    <a:masterClrMapping/>
  </p:clrMapOvr>
  <p:transition spd="med"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BDEED7-92A4-43A8-9B21-73CC7A85329D}" type="slidenum">
              <a:rPr lang="ru-RU" altLang="en-US"/>
              <a:pPr>
                <a:defRPr/>
              </a:pPr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755863918"/>
      </p:ext>
    </p:extLst>
  </p:cSld>
  <p:clrMapOvr>
    <a:masterClrMapping/>
  </p:clrMapOvr>
  <p:transition spd="med"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C56D9F-73B6-4FAC-BBD0-32571A58418C}" type="slidenum">
              <a:rPr lang="ru-RU" altLang="en-US"/>
              <a:pPr>
                <a:defRPr/>
              </a:pPr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119923410"/>
      </p:ext>
    </p:extLst>
  </p:cSld>
  <p:clrMapOvr>
    <a:masterClrMapping/>
  </p:clrMapOvr>
  <p:transition spd="med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Line 2"/>
          <p:cNvSpPr>
            <a:spLocks noChangeShapeType="1"/>
          </p:cNvSpPr>
          <p:nvPr/>
        </p:nvSpPr>
        <p:spPr bwMode="auto">
          <a:xfrm>
            <a:off x="7962900" y="152400"/>
            <a:ext cx="0" cy="1524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22238"/>
            <a:ext cx="7543800" cy="1295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en-US" smtClean="0"/>
              <a:t>Образец заголовка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719263"/>
            <a:ext cx="8229600" cy="44116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en-US" smtClean="0"/>
              <a:t>Образец текста</a:t>
            </a:r>
          </a:p>
          <a:p>
            <a:pPr lvl="1"/>
            <a:r>
              <a:rPr lang="ru-RU" altLang="en-US" smtClean="0"/>
              <a:t>Второй уровень</a:t>
            </a:r>
          </a:p>
          <a:p>
            <a:pPr lvl="2"/>
            <a:r>
              <a:rPr lang="ru-RU" altLang="en-US" smtClean="0"/>
              <a:t>Третий уровень</a:t>
            </a:r>
          </a:p>
          <a:p>
            <a:pPr lvl="3"/>
            <a:r>
              <a:rPr lang="ru-RU" altLang="en-US" smtClean="0"/>
              <a:t>Четвертый уровень</a:t>
            </a:r>
          </a:p>
          <a:p>
            <a:pPr lvl="4"/>
            <a:r>
              <a:rPr lang="ru-RU" altLang="en-US" smtClean="0"/>
              <a:t>Пятый уровень</a:t>
            </a:r>
          </a:p>
        </p:txBody>
      </p:sp>
      <p:sp>
        <p:nvSpPr>
          <p:cNvPr id="83973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 smtClean="0">
                <a:latin typeface="Arial" charset="0"/>
              </a:defRPr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83974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 smtClean="0">
                <a:latin typeface="Arial" charset="0"/>
              </a:defRPr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83975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 smtClean="0">
                <a:latin typeface="Arial" charset="0"/>
              </a:defRPr>
            </a:lvl1pPr>
          </a:lstStyle>
          <a:p>
            <a:pPr>
              <a:defRPr/>
            </a:pPr>
            <a:fld id="{EF3DB5B2-37A1-44B2-9AFD-B95B216D0AE0}" type="slidenum">
              <a:rPr lang="ru-RU" altLang="en-US"/>
              <a:pPr>
                <a:defRPr/>
              </a:pPr>
              <a:t>‹#›</a:t>
            </a:fld>
            <a:endParaRPr lang="ru-RU" altLang="en-US"/>
          </a:p>
        </p:txBody>
      </p:sp>
      <p:grpSp>
        <p:nvGrpSpPr>
          <p:cNvPr id="1032" name="Group 8"/>
          <p:cNvGrpSpPr>
            <a:grpSpLocks/>
          </p:cNvGrpSpPr>
          <p:nvPr/>
        </p:nvGrpSpPr>
        <p:grpSpPr bwMode="auto">
          <a:xfrm>
            <a:off x="8153400" y="152400"/>
            <a:ext cx="792163" cy="1295400"/>
            <a:chOff x="5136" y="960"/>
            <a:chExt cx="528" cy="864"/>
          </a:xfrm>
        </p:grpSpPr>
        <p:sp>
          <p:nvSpPr>
            <p:cNvPr id="1033" name="Oval 9"/>
            <p:cNvSpPr>
              <a:spLocks noChangeArrowheads="1"/>
            </p:cNvSpPr>
            <p:nvPr/>
          </p:nvSpPr>
          <p:spPr bwMode="auto">
            <a:xfrm>
              <a:off x="5136" y="960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34" name="Oval 10"/>
            <p:cNvSpPr>
              <a:spLocks noChangeArrowheads="1"/>
            </p:cNvSpPr>
            <p:nvPr/>
          </p:nvSpPr>
          <p:spPr bwMode="auto">
            <a:xfrm>
              <a:off x="5248" y="960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35" name="Oval 11"/>
            <p:cNvSpPr>
              <a:spLocks noChangeArrowheads="1"/>
            </p:cNvSpPr>
            <p:nvPr/>
          </p:nvSpPr>
          <p:spPr bwMode="auto">
            <a:xfrm>
              <a:off x="5360" y="960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36" name="Oval 12"/>
            <p:cNvSpPr>
              <a:spLocks noChangeArrowheads="1"/>
            </p:cNvSpPr>
            <p:nvPr/>
          </p:nvSpPr>
          <p:spPr bwMode="auto">
            <a:xfrm>
              <a:off x="5136" y="1072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37" name="Oval 13"/>
            <p:cNvSpPr>
              <a:spLocks noChangeArrowheads="1"/>
            </p:cNvSpPr>
            <p:nvPr/>
          </p:nvSpPr>
          <p:spPr bwMode="auto">
            <a:xfrm>
              <a:off x="5248" y="1072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38" name="Oval 14"/>
            <p:cNvSpPr>
              <a:spLocks noChangeArrowheads="1"/>
            </p:cNvSpPr>
            <p:nvPr/>
          </p:nvSpPr>
          <p:spPr bwMode="auto">
            <a:xfrm>
              <a:off x="5360" y="1072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39" name="Oval 15"/>
            <p:cNvSpPr>
              <a:spLocks noChangeArrowheads="1"/>
            </p:cNvSpPr>
            <p:nvPr/>
          </p:nvSpPr>
          <p:spPr bwMode="auto">
            <a:xfrm>
              <a:off x="5472" y="1072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40" name="Oval 16"/>
            <p:cNvSpPr>
              <a:spLocks noChangeArrowheads="1"/>
            </p:cNvSpPr>
            <p:nvPr/>
          </p:nvSpPr>
          <p:spPr bwMode="auto">
            <a:xfrm>
              <a:off x="5136" y="1184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41" name="Oval 17"/>
            <p:cNvSpPr>
              <a:spLocks noChangeArrowheads="1"/>
            </p:cNvSpPr>
            <p:nvPr/>
          </p:nvSpPr>
          <p:spPr bwMode="auto">
            <a:xfrm>
              <a:off x="5248" y="1184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42" name="Oval 18"/>
            <p:cNvSpPr>
              <a:spLocks noChangeArrowheads="1"/>
            </p:cNvSpPr>
            <p:nvPr/>
          </p:nvSpPr>
          <p:spPr bwMode="auto">
            <a:xfrm>
              <a:off x="5360" y="1184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43" name="Oval 19"/>
            <p:cNvSpPr>
              <a:spLocks noChangeArrowheads="1"/>
            </p:cNvSpPr>
            <p:nvPr/>
          </p:nvSpPr>
          <p:spPr bwMode="auto">
            <a:xfrm>
              <a:off x="5472" y="1184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44" name="Oval 20"/>
            <p:cNvSpPr>
              <a:spLocks noChangeArrowheads="1"/>
            </p:cNvSpPr>
            <p:nvPr/>
          </p:nvSpPr>
          <p:spPr bwMode="auto">
            <a:xfrm>
              <a:off x="5584" y="1184"/>
              <a:ext cx="80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45" name="Oval 21"/>
            <p:cNvSpPr>
              <a:spLocks noChangeArrowheads="1"/>
            </p:cNvSpPr>
            <p:nvPr/>
          </p:nvSpPr>
          <p:spPr bwMode="auto">
            <a:xfrm>
              <a:off x="5136" y="1296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46" name="Oval 22"/>
            <p:cNvSpPr>
              <a:spLocks noChangeArrowheads="1"/>
            </p:cNvSpPr>
            <p:nvPr/>
          </p:nvSpPr>
          <p:spPr bwMode="auto">
            <a:xfrm>
              <a:off x="5248" y="1296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47" name="Oval 23"/>
            <p:cNvSpPr>
              <a:spLocks noChangeArrowheads="1"/>
            </p:cNvSpPr>
            <p:nvPr/>
          </p:nvSpPr>
          <p:spPr bwMode="auto">
            <a:xfrm>
              <a:off x="5360" y="1296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48" name="Oval 24"/>
            <p:cNvSpPr>
              <a:spLocks noChangeArrowheads="1"/>
            </p:cNvSpPr>
            <p:nvPr/>
          </p:nvSpPr>
          <p:spPr bwMode="auto">
            <a:xfrm>
              <a:off x="5472" y="1296"/>
              <a:ext cx="80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49" name="Oval 25"/>
            <p:cNvSpPr>
              <a:spLocks noChangeArrowheads="1"/>
            </p:cNvSpPr>
            <p:nvPr/>
          </p:nvSpPr>
          <p:spPr bwMode="auto">
            <a:xfrm>
              <a:off x="5136" y="1408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50" name="Oval 26"/>
            <p:cNvSpPr>
              <a:spLocks noChangeArrowheads="1"/>
            </p:cNvSpPr>
            <p:nvPr/>
          </p:nvSpPr>
          <p:spPr bwMode="auto">
            <a:xfrm>
              <a:off x="5248" y="1408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51" name="Oval 27"/>
            <p:cNvSpPr>
              <a:spLocks noChangeArrowheads="1"/>
            </p:cNvSpPr>
            <p:nvPr/>
          </p:nvSpPr>
          <p:spPr bwMode="auto">
            <a:xfrm>
              <a:off x="5360" y="1408"/>
              <a:ext cx="80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52" name="Oval 28"/>
            <p:cNvSpPr>
              <a:spLocks noChangeArrowheads="1"/>
            </p:cNvSpPr>
            <p:nvPr/>
          </p:nvSpPr>
          <p:spPr bwMode="auto">
            <a:xfrm>
              <a:off x="5472" y="1408"/>
              <a:ext cx="80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53" name="Oval 29"/>
            <p:cNvSpPr>
              <a:spLocks noChangeArrowheads="1"/>
            </p:cNvSpPr>
            <p:nvPr/>
          </p:nvSpPr>
          <p:spPr bwMode="auto">
            <a:xfrm>
              <a:off x="5584" y="1408"/>
              <a:ext cx="80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54" name="Oval 30"/>
            <p:cNvSpPr>
              <a:spLocks noChangeArrowheads="1"/>
            </p:cNvSpPr>
            <p:nvPr/>
          </p:nvSpPr>
          <p:spPr bwMode="auto">
            <a:xfrm>
              <a:off x="5136" y="1520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55" name="Oval 31"/>
            <p:cNvSpPr>
              <a:spLocks noChangeArrowheads="1"/>
            </p:cNvSpPr>
            <p:nvPr/>
          </p:nvSpPr>
          <p:spPr bwMode="auto">
            <a:xfrm>
              <a:off x="5248" y="1520"/>
              <a:ext cx="80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56" name="Oval 32"/>
            <p:cNvSpPr>
              <a:spLocks noChangeArrowheads="1"/>
            </p:cNvSpPr>
            <p:nvPr/>
          </p:nvSpPr>
          <p:spPr bwMode="auto">
            <a:xfrm>
              <a:off x="5360" y="1520"/>
              <a:ext cx="80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57" name="Oval 33"/>
            <p:cNvSpPr>
              <a:spLocks noChangeArrowheads="1"/>
            </p:cNvSpPr>
            <p:nvPr/>
          </p:nvSpPr>
          <p:spPr bwMode="auto">
            <a:xfrm>
              <a:off x="5472" y="1520"/>
              <a:ext cx="80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58" name="Oval 34"/>
            <p:cNvSpPr>
              <a:spLocks noChangeArrowheads="1"/>
            </p:cNvSpPr>
            <p:nvPr/>
          </p:nvSpPr>
          <p:spPr bwMode="auto">
            <a:xfrm>
              <a:off x="5136" y="1632"/>
              <a:ext cx="80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59" name="Oval 35"/>
            <p:cNvSpPr>
              <a:spLocks noChangeArrowheads="1"/>
            </p:cNvSpPr>
            <p:nvPr/>
          </p:nvSpPr>
          <p:spPr bwMode="auto">
            <a:xfrm>
              <a:off x="5248" y="1632"/>
              <a:ext cx="80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60" name="Oval 36"/>
            <p:cNvSpPr>
              <a:spLocks noChangeArrowheads="1"/>
            </p:cNvSpPr>
            <p:nvPr/>
          </p:nvSpPr>
          <p:spPr bwMode="auto">
            <a:xfrm>
              <a:off x="5360" y="1632"/>
              <a:ext cx="80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61" name="Oval 37"/>
            <p:cNvSpPr>
              <a:spLocks noChangeArrowheads="1"/>
            </p:cNvSpPr>
            <p:nvPr/>
          </p:nvSpPr>
          <p:spPr bwMode="auto">
            <a:xfrm>
              <a:off x="5472" y="1632"/>
              <a:ext cx="80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62" name="Oval 38"/>
            <p:cNvSpPr>
              <a:spLocks noChangeArrowheads="1"/>
            </p:cNvSpPr>
            <p:nvPr/>
          </p:nvSpPr>
          <p:spPr bwMode="auto">
            <a:xfrm>
              <a:off x="5248" y="1744"/>
              <a:ext cx="80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63" name="Oval 39"/>
            <p:cNvSpPr>
              <a:spLocks noChangeArrowheads="1"/>
            </p:cNvSpPr>
            <p:nvPr/>
          </p:nvSpPr>
          <p:spPr bwMode="auto">
            <a:xfrm>
              <a:off x="5472" y="1744"/>
              <a:ext cx="80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</p:grpSp>
      <p:pic>
        <p:nvPicPr>
          <p:cNvPr id="40" name="Picture 2" descr="D:\_Папа-адм\Desktop\Рисунок1.png"/>
          <p:cNvPicPr>
            <a:picLocks noChangeAspect="1" noChangeArrowheads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4171" y="6597651"/>
            <a:ext cx="2700337" cy="2682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52" r:id="rId1"/>
    <p:sldLayoutId id="2147483740" r:id="rId2"/>
    <p:sldLayoutId id="2147483741" r:id="rId3"/>
    <p:sldLayoutId id="2147483742" r:id="rId4"/>
    <p:sldLayoutId id="2147483743" r:id="rId5"/>
    <p:sldLayoutId id="2147483744" r:id="rId6"/>
    <p:sldLayoutId id="2147483745" r:id="rId7"/>
    <p:sldLayoutId id="2147483746" r:id="rId8"/>
    <p:sldLayoutId id="2147483747" r:id="rId9"/>
    <p:sldLayoutId id="2147483748" r:id="rId10"/>
    <p:sldLayoutId id="2147483749" r:id="rId11"/>
    <p:sldLayoutId id="2147483750" r:id="rId12"/>
    <p:sldLayoutId id="2147483751" r:id="rId13"/>
  </p:sldLayoutIdLst>
  <p:transition spd="med">
    <p:fade thruBlk="1"/>
  </p:transition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l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692150" indent="-3476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l"/>
        <a:defRPr sz="2600">
          <a:solidFill>
            <a:schemeClr val="tx1"/>
          </a:solidFill>
          <a:latin typeface="+mn-lt"/>
        </a:defRPr>
      </a:lvl2pPr>
      <a:lvl3pPr marL="987425" indent="-293688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l"/>
        <a:defRPr sz="2300">
          <a:solidFill>
            <a:schemeClr val="tx1"/>
          </a:solidFill>
          <a:latin typeface="+mn-lt"/>
        </a:defRPr>
      </a:lvl3pPr>
      <a:lvl4pPr marL="1281113" indent="-2921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4pPr>
      <a:lvl5pPr marL="1598613" indent="-315913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0558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5130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29702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4274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9.png"/><Relationship Id="rId4" Type="http://schemas.openxmlformats.org/officeDocument/2006/relationships/image" Target="../media/image8.wmf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07504" y="728700"/>
            <a:ext cx="7200800" cy="1908175"/>
          </a:xfrm>
        </p:spPr>
        <p:txBody>
          <a:bodyPr/>
          <a:lstStyle/>
          <a:p>
            <a:pPr eaLnBrk="1" hangingPunct="1">
              <a:lnSpc>
                <a:spcPct val="150000"/>
              </a:lnSpc>
            </a:pPr>
            <a:r>
              <a:rPr lang="ru-RU" sz="3200" dirty="0">
                <a:solidFill>
                  <a:srgbClr val="330066"/>
                </a:solidFill>
                <a:latin typeface="Arial"/>
              </a:rPr>
              <a:t>Язык </a:t>
            </a:r>
            <a:r>
              <a:rPr lang="ru-RU" sz="3200" dirty="0" smtClean="0">
                <a:solidFill>
                  <a:srgbClr val="330066"/>
                </a:solidFill>
                <a:latin typeface="Arial"/>
              </a:rPr>
              <a:t>программирования Паскаль</a:t>
            </a:r>
            <a:r>
              <a:rPr lang="ru-RU" sz="3200" dirty="0">
                <a:solidFill>
                  <a:srgbClr val="330066"/>
                </a:solidFill>
                <a:latin typeface="Arial"/>
              </a:rPr>
              <a:t/>
            </a:r>
            <a:br>
              <a:rPr lang="ru-RU" sz="3200" dirty="0">
                <a:solidFill>
                  <a:srgbClr val="330066"/>
                </a:solidFill>
                <a:latin typeface="Arial"/>
              </a:rPr>
            </a:br>
            <a:r>
              <a:rPr lang="ru-RU" sz="3200" dirty="0">
                <a:solidFill>
                  <a:srgbClr val="330066"/>
                </a:solidFill>
                <a:latin typeface="Arial"/>
              </a:rPr>
              <a:t>(версия </a:t>
            </a:r>
            <a:r>
              <a:rPr lang="en-US" sz="3200" dirty="0">
                <a:solidFill>
                  <a:srgbClr val="330066"/>
                </a:solidFill>
                <a:latin typeface="Arial"/>
              </a:rPr>
              <a:t>PascalABC.NET</a:t>
            </a:r>
            <a:r>
              <a:rPr lang="ru-RU" sz="3200" dirty="0">
                <a:solidFill>
                  <a:srgbClr val="330066"/>
                </a:solidFill>
                <a:latin typeface="Arial"/>
              </a:rPr>
              <a:t>)</a:t>
            </a:r>
            <a:endParaRPr lang="ru-RU" sz="3200" dirty="0" smtClean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51520" y="3032956"/>
            <a:ext cx="7040488" cy="2362200"/>
          </a:xfrm>
        </p:spPr>
        <p:txBody>
          <a:bodyPr/>
          <a:lstStyle/>
          <a:p>
            <a:pPr lvl="0" eaLnBrk="1" hangingPunct="1">
              <a:buClr>
                <a:srgbClr val="330066"/>
              </a:buClr>
            </a:pPr>
            <a:r>
              <a:rPr lang="ru-RU" b="1" dirty="0" smtClean="0">
                <a:solidFill>
                  <a:srgbClr val="5C8A8A">
                    <a:lumMod val="75000"/>
                  </a:srgbClr>
                </a:solidFill>
              </a:rPr>
              <a:t>Операторы цикла в языке </a:t>
            </a:r>
            <a:r>
              <a:rPr lang="en-US" b="1" dirty="0" smtClean="0">
                <a:solidFill>
                  <a:srgbClr val="5C8A8A">
                    <a:lumMod val="75000"/>
                  </a:srgbClr>
                </a:solidFill>
              </a:rPr>
              <a:t>Pascal</a:t>
            </a:r>
            <a:endParaRPr lang="en-US" b="1" dirty="0">
              <a:solidFill>
                <a:srgbClr val="5C8A8A">
                  <a:lumMod val="75000"/>
                </a:srgbClr>
              </a:solidFill>
            </a:endParaRPr>
          </a:p>
          <a:p>
            <a:pPr eaLnBrk="1" hangingPunct="1"/>
            <a:endParaRPr lang="ru-RU" sz="1600" dirty="0" smtClean="0"/>
          </a:p>
        </p:txBody>
      </p:sp>
    </p:spTree>
    <p:extLst>
      <p:ext uri="{BB962C8B-B14F-4D97-AF65-F5344CB8AC3E}">
        <p14:creationId xmlns:p14="http://schemas.microsoft.com/office/powerpoint/2010/main" val="1298950712"/>
      </p:ext>
    </p:extLst>
  </p:cSld>
  <p:clrMapOvr>
    <a:masterClrMapping/>
  </p:clrMapOvr>
  <p:transition spd="med">
    <p:fade thruBlk="1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215900" y="0"/>
            <a:ext cx="7543800" cy="428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b"/>
          <a:lstStyle/>
          <a:p>
            <a:r>
              <a:rPr lang="ru-RU" sz="2400" b="1" dirty="0">
                <a:solidFill>
                  <a:schemeClr val="tx2"/>
                </a:solidFill>
              </a:rPr>
              <a:t>Задача</a:t>
            </a:r>
            <a:r>
              <a:rPr lang="en-US" sz="2400" b="1" dirty="0">
                <a:solidFill>
                  <a:schemeClr val="tx2"/>
                </a:solidFill>
              </a:rPr>
              <a:t> </a:t>
            </a:r>
            <a:r>
              <a:rPr lang="ru-RU" sz="2400" b="1" dirty="0" smtClean="0">
                <a:solidFill>
                  <a:schemeClr val="tx2"/>
                </a:solidFill>
              </a:rPr>
              <a:t>3а</a:t>
            </a:r>
            <a:endParaRPr lang="ru-RU" sz="2400" b="1" dirty="0">
              <a:solidFill>
                <a:schemeClr val="tx2"/>
              </a:solidFill>
            </a:endParaRPr>
          </a:p>
        </p:txBody>
      </p:sp>
      <p:sp>
        <p:nvSpPr>
          <p:cNvPr id="7171" name="Text Box 3"/>
          <p:cNvSpPr txBox="1">
            <a:spLocks noChangeArrowheads="1"/>
          </p:cNvSpPr>
          <p:nvPr/>
        </p:nvSpPr>
        <p:spPr bwMode="auto">
          <a:xfrm>
            <a:off x="179388" y="404813"/>
            <a:ext cx="7777162" cy="366712"/>
          </a:xfrm>
          <a:prstGeom prst="rect">
            <a:avLst/>
          </a:prstGeom>
          <a:solidFill>
            <a:srgbClr val="F4EE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>
                <a:solidFill>
                  <a:schemeClr val="tx2"/>
                </a:solidFill>
              </a:rPr>
              <a:t>Вычислить значение суммы </a:t>
            </a:r>
            <a:r>
              <a:rPr lang="en-US" i="1">
                <a:solidFill>
                  <a:schemeClr val="tx2"/>
                </a:solidFill>
              </a:rPr>
              <a:t>s = 1+2+3+…+n</a:t>
            </a:r>
            <a:r>
              <a:rPr lang="en-US">
                <a:solidFill>
                  <a:schemeClr val="tx2"/>
                </a:solidFill>
              </a:rPr>
              <a:t>  </a:t>
            </a:r>
            <a:r>
              <a:rPr lang="ru-RU">
                <a:solidFill>
                  <a:schemeClr val="tx2"/>
                </a:solidFill>
              </a:rPr>
              <a:t>для заданного </a:t>
            </a:r>
            <a:r>
              <a:rPr lang="en-US" i="1">
                <a:solidFill>
                  <a:schemeClr val="tx2"/>
                </a:solidFill>
              </a:rPr>
              <a:t>n</a:t>
            </a:r>
            <a:r>
              <a:rPr lang="ru-RU">
                <a:solidFill>
                  <a:schemeClr val="tx2"/>
                </a:solidFill>
              </a:rPr>
              <a:t>.</a:t>
            </a:r>
          </a:p>
        </p:txBody>
      </p:sp>
      <p:grpSp>
        <p:nvGrpSpPr>
          <p:cNvPr id="206888" name="Group 40"/>
          <p:cNvGrpSpPr>
            <a:grpSpLocks/>
          </p:cNvGrpSpPr>
          <p:nvPr/>
        </p:nvGrpSpPr>
        <p:grpSpPr bwMode="auto">
          <a:xfrm>
            <a:off x="611188" y="1341438"/>
            <a:ext cx="2701925" cy="4938712"/>
            <a:chOff x="249" y="634"/>
            <a:chExt cx="1702" cy="3111"/>
          </a:xfrm>
        </p:grpSpPr>
        <p:sp>
          <p:nvSpPr>
            <p:cNvPr id="7175" name="AutoShape 5"/>
            <p:cNvSpPr>
              <a:spLocks noChangeArrowheads="1"/>
            </p:cNvSpPr>
            <p:nvPr/>
          </p:nvSpPr>
          <p:spPr bwMode="auto">
            <a:xfrm>
              <a:off x="680" y="634"/>
              <a:ext cx="605" cy="202"/>
            </a:xfrm>
            <a:prstGeom prst="flowChartTerminator">
              <a:avLst/>
            </a:prstGeom>
            <a:solidFill>
              <a:srgbClr val="FF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0" tIns="0" rIns="0" bIns="0" anchor="ctr" anchorCtr="1"/>
            <a:lstStyle/>
            <a:p>
              <a:pPr algn="ctr"/>
              <a:r>
                <a:rPr lang="ru-RU" sz="1400"/>
                <a:t>начало</a:t>
              </a:r>
            </a:p>
          </p:txBody>
        </p:sp>
        <p:sp>
          <p:nvSpPr>
            <p:cNvPr id="7176" name="Line 6"/>
            <p:cNvSpPr>
              <a:spLocks noChangeShapeType="1"/>
            </p:cNvSpPr>
            <p:nvPr/>
          </p:nvSpPr>
          <p:spPr bwMode="auto">
            <a:xfrm>
              <a:off x="969" y="831"/>
              <a:ext cx="0" cy="166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ru-RU"/>
            </a:p>
          </p:txBody>
        </p:sp>
        <p:sp>
          <p:nvSpPr>
            <p:cNvPr id="7177" name="Line 7"/>
            <p:cNvSpPr>
              <a:spLocks noChangeShapeType="1"/>
            </p:cNvSpPr>
            <p:nvPr/>
          </p:nvSpPr>
          <p:spPr bwMode="auto">
            <a:xfrm>
              <a:off x="976" y="1867"/>
              <a:ext cx="0" cy="165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ru-RU"/>
            </a:p>
          </p:txBody>
        </p:sp>
        <p:sp>
          <p:nvSpPr>
            <p:cNvPr id="7178" name="Rectangle 8"/>
            <p:cNvSpPr>
              <a:spLocks noChangeArrowheads="1"/>
            </p:cNvSpPr>
            <p:nvPr/>
          </p:nvSpPr>
          <p:spPr bwMode="auto">
            <a:xfrm>
              <a:off x="613" y="1686"/>
              <a:ext cx="726" cy="181"/>
            </a:xfrm>
            <a:prstGeom prst="rect">
              <a:avLst/>
            </a:prstGeom>
            <a:solidFill>
              <a:srgbClr val="FFFFFF"/>
            </a:solidFill>
            <a:ln w="12700" algn="ctr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pPr algn="ctr"/>
              <a:r>
                <a:rPr lang="en-US" sz="1600"/>
                <a:t>x := </a:t>
              </a:r>
              <a:r>
                <a:rPr lang="ru-RU" sz="1600"/>
                <a:t>1</a:t>
              </a:r>
            </a:p>
          </p:txBody>
        </p:sp>
        <p:sp>
          <p:nvSpPr>
            <p:cNvPr id="7179" name="AutoShape 9"/>
            <p:cNvSpPr>
              <a:spLocks noChangeAspect="1" noChangeArrowheads="1"/>
            </p:cNvSpPr>
            <p:nvPr/>
          </p:nvSpPr>
          <p:spPr bwMode="auto">
            <a:xfrm>
              <a:off x="613" y="2026"/>
              <a:ext cx="725" cy="295"/>
            </a:xfrm>
            <a:prstGeom prst="flowChartDecision">
              <a:avLst/>
            </a:prstGeom>
            <a:solidFill>
              <a:srgbClr val="FFFFFF"/>
            </a:solidFill>
            <a:ln w="12700" algn="ctr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 anchorCtr="1"/>
            <a:lstStyle/>
            <a:p>
              <a:pPr algn="ctr"/>
              <a:r>
                <a:rPr lang="en-US" sz="1600"/>
                <a:t>x </a:t>
              </a:r>
              <a:r>
                <a:rPr lang="en-US" sz="1600">
                  <a:cs typeface="Arial" charset="0"/>
                </a:rPr>
                <a:t>≤ n</a:t>
              </a:r>
            </a:p>
          </p:txBody>
        </p:sp>
        <p:sp>
          <p:nvSpPr>
            <p:cNvPr id="7180" name="Text Box 10"/>
            <p:cNvSpPr txBox="1">
              <a:spLocks noChangeAspect="1" noChangeArrowheads="1"/>
            </p:cNvSpPr>
            <p:nvPr/>
          </p:nvSpPr>
          <p:spPr bwMode="auto">
            <a:xfrm>
              <a:off x="953" y="2298"/>
              <a:ext cx="329" cy="1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ru-RU" sz="1600"/>
                <a:t>да</a:t>
              </a:r>
            </a:p>
          </p:txBody>
        </p:sp>
        <p:sp>
          <p:nvSpPr>
            <p:cNvPr id="7181" name="Text Box 11"/>
            <p:cNvSpPr txBox="1">
              <a:spLocks noChangeAspect="1" noChangeArrowheads="1"/>
            </p:cNvSpPr>
            <p:nvPr/>
          </p:nvSpPr>
          <p:spPr bwMode="auto">
            <a:xfrm>
              <a:off x="1271" y="2003"/>
              <a:ext cx="329" cy="1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ru-RU" sz="1600"/>
                <a:t>нет</a:t>
              </a:r>
            </a:p>
          </p:txBody>
        </p:sp>
        <p:sp>
          <p:nvSpPr>
            <p:cNvPr id="7182" name="Line 12"/>
            <p:cNvSpPr>
              <a:spLocks noChangeShapeType="1"/>
            </p:cNvSpPr>
            <p:nvPr/>
          </p:nvSpPr>
          <p:spPr bwMode="auto">
            <a:xfrm>
              <a:off x="976" y="2321"/>
              <a:ext cx="0" cy="165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ru-RU"/>
            </a:p>
          </p:txBody>
        </p:sp>
        <p:sp>
          <p:nvSpPr>
            <p:cNvPr id="7183" name="AutoShape 13"/>
            <p:cNvSpPr>
              <a:spLocks noChangeArrowheads="1"/>
            </p:cNvSpPr>
            <p:nvPr/>
          </p:nvSpPr>
          <p:spPr bwMode="auto">
            <a:xfrm>
              <a:off x="1066" y="3203"/>
              <a:ext cx="885" cy="181"/>
            </a:xfrm>
            <a:prstGeom prst="parallelogram">
              <a:avLst>
                <a:gd name="adj" fmla="val 122238"/>
              </a:avLst>
            </a:prstGeom>
            <a:solidFill>
              <a:srgbClr val="FFFFFF"/>
            </a:solidFill>
            <a:ln w="12700" algn="ctr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 anchorCtr="1"/>
            <a:lstStyle/>
            <a:p>
              <a:pPr algn="ctr"/>
              <a:r>
                <a:rPr lang="ru-RU" sz="1400"/>
                <a:t>вывод</a:t>
              </a:r>
              <a:r>
                <a:rPr lang="ru-RU" sz="1200"/>
                <a:t> </a:t>
              </a:r>
              <a:r>
                <a:rPr lang="en-US" sz="1600"/>
                <a:t>s</a:t>
              </a:r>
              <a:endParaRPr lang="ru-RU" sz="1600"/>
            </a:p>
          </p:txBody>
        </p:sp>
        <p:sp>
          <p:nvSpPr>
            <p:cNvPr id="7184" name="Rectangle 14"/>
            <p:cNvSpPr>
              <a:spLocks noChangeArrowheads="1"/>
            </p:cNvSpPr>
            <p:nvPr/>
          </p:nvSpPr>
          <p:spPr bwMode="auto">
            <a:xfrm>
              <a:off x="612" y="2818"/>
              <a:ext cx="726" cy="181"/>
            </a:xfrm>
            <a:prstGeom prst="rect">
              <a:avLst/>
            </a:prstGeom>
            <a:solidFill>
              <a:srgbClr val="FFFFFF"/>
            </a:solidFill>
            <a:ln w="12700" algn="ctr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pPr algn="ctr"/>
              <a:r>
                <a:rPr lang="en-US" sz="1600"/>
                <a:t>x := x+1</a:t>
              </a:r>
              <a:endParaRPr lang="ru-RU" sz="1600"/>
            </a:p>
          </p:txBody>
        </p:sp>
        <p:sp>
          <p:nvSpPr>
            <p:cNvPr id="7185" name="Freeform 16"/>
            <p:cNvSpPr>
              <a:spLocks/>
            </p:cNvSpPr>
            <p:nvPr/>
          </p:nvSpPr>
          <p:spPr bwMode="auto">
            <a:xfrm>
              <a:off x="249" y="1936"/>
              <a:ext cx="727" cy="1177"/>
            </a:xfrm>
            <a:custGeom>
              <a:avLst/>
              <a:gdLst>
                <a:gd name="T0" fmla="*/ 727 w 613"/>
                <a:gd name="T1" fmla="*/ 1063 h 1180"/>
                <a:gd name="T2" fmla="*/ 727 w 613"/>
                <a:gd name="T3" fmla="*/ 1177 h 1180"/>
                <a:gd name="T4" fmla="*/ 0 w 613"/>
                <a:gd name="T5" fmla="*/ 1177 h 1180"/>
                <a:gd name="T6" fmla="*/ 0 w 613"/>
                <a:gd name="T7" fmla="*/ 0 h 1180"/>
                <a:gd name="T8" fmla="*/ 727 w 613"/>
                <a:gd name="T9" fmla="*/ 0 h 118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613" h="1180">
                  <a:moveTo>
                    <a:pt x="613" y="1066"/>
                  </a:moveTo>
                  <a:lnTo>
                    <a:pt x="613" y="1180"/>
                  </a:lnTo>
                  <a:lnTo>
                    <a:pt x="0" y="1180"/>
                  </a:lnTo>
                  <a:lnTo>
                    <a:pt x="0" y="0"/>
                  </a:lnTo>
                  <a:lnTo>
                    <a:pt x="613" y="0"/>
                  </a:lnTo>
                </a:path>
              </a:pathLst>
            </a:custGeom>
            <a:noFill/>
            <a:ln w="12700" cmpd="sng">
              <a:solidFill>
                <a:schemeClr val="tx1"/>
              </a:solidFill>
              <a:round/>
              <a:headEnd type="non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7186" name="AutoShape 18"/>
            <p:cNvSpPr>
              <a:spLocks noChangeArrowheads="1"/>
            </p:cNvSpPr>
            <p:nvPr/>
          </p:nvSpPr>
          <p:spPr bwMode="auto">
            <a:xfrm>
              <a:off x="1232" y="3543"/>
              <a:ext cx="605" cy="202"/>
            </a:xfrm>
            <a:prstGeom prst="flowChartTerminator">
              <a:avLst/>
            </a:prstGeom>
            <a:solidFill>
              <a:srgbClr val="FF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0" tIns="0" rIns="0" bIns="0" anchor="ctr" anchorCtr="1"/>
            <a:lstStyle/>
            <a:p>
              <a:pPr algn="ctr"/>
              <a:r>
                <a:rPr lang="ru-RU" sz="1400"/>
                <a:t>конец</a:t>
              </a:r>
            </a:p>
          </p:txBody>
        </p:sp>
        <p:sp>
          <p:nvSpPr>
            <p:cNvPr id="7187" name="Rectangle 19"/>
            <p:cNvSpPr>
              <a:spLocks noChangeArrowheads="1"/>
            </p:cNvSpPr>
            <p:nvPr/>
          </p:nvSpPr>
          <p:spPr bwMode="auto">
            <a:xfrm>
              <a:off x="612" y="2480"/>
              <a:ext cx="726" cy="181"/>
            </a:xfrm>
            <a:prstGeom prst="rect">
              <a:avLst/>
            </a:prstGeom>
            <a:solidFill>
              <a:srgbClr val="FFFFFF"/>
            </a:solidFill>
            <a:ln w="12700" algn="ctr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pPr algn="ctr"/>
              <a:r>
                <a:rPr lang="en-US" sz="1600"/>
                <a:t>s := s+x</a:t>
              </a:r>
              <a:endParaRPr lang="ru-RU" sz="1600" baseline="30000"/>
            </a:p>
          </p:txBody>
        </p:sp>
        <p:sp>
          <p:nvSpPr>
            <p:cNvPr id="7188" name="Line 20"/>
            <p:cNvSpPr>
              <a:spLocks noChangeShapeType="1"/>
            </p:cNvSpPr>
            <p:nvPr/>
          </p:nvSpPr>
          <p:spPr bwMode="auto">
            <a:xfrm>
              <a:off x="975" y="2655"/>
              <a:ext cx="0" cy="165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ru-RU"/>
            </a:p>
          </p:txBody>
        </p:sp>
        <p:sp>
          <p:nvSpPr>
            <p:cNvPr id="7189" name="AutoShape 34"/>
            <p:cNvSpPr>
              <a:spLocks noChangeArrowheads="1"/>
            </p:cNvSpPr>
            <p:nvPr/>
          </p:nvSpPr>
          <p:spPr bwMode="auto">
            <a:xfrm>
              <a:off x="567" y="997"/>
              <a:ext cx="816" cy="181"/>
            </a:xfrm>
            <a:prstGeom prst="parallelogram">
              <a:avLst>
                <a:gd name="adj" fmla="val 112707"/>
              </a:avLst>
            </a:prstGeom>
            <a:solidFill>
              <a:srgbClr val="FFFFFF"/>
            </a:solidFill>
            <a:ln w="12700" algn="ctr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 anchorCtr="1"/>
            <a:lstStyle/>
            <a:p>
              <a:pPr algn="ctr"/>
              <a:r>
                <a:rPr lang="ru-RU" sz="1400"/>
                <a:t>ввод</a:t>
              </a:r>
              <a:r>
                <a:rPr lang="ru-RU" sz="1200"/>
                <a:t> </a:t>
              </a:r>
              <a:r>
                <a:rPr lang="en-US" sz="1600"/>
                <a:t>n</a:t>
              </a:r>
              <a:endParaRPr lang="ru-RU" sz="1600"/>
            </a:p>
          </p:txBody>
        </p:sp>
        <p:sp>
          <p:nvSpPr>
            <p:cNvPr id="7190" name="Line 35"/>
            <p:cNvSpPr>
              <a:spLocks noChangeShapeType="1"/>
            </p:cNvSpPr>
            <p:nvPr/>
          </p:nvSpPr>
          <p:spPr bwMode="auto">
            <a:xfrm>
              <a:off x="975" y="1178"/>
              <a:ext cx="0" cy="166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ru-RU"/>
            </a:p>
          </p:txBody>
        </p:sp>
        <p:sp>
          <p:nvSpPr>
            <p:cNvPr id="7191" name="Rectangle 36"/>
            <p:cNvSpPr>
              <a:spLocks noChangeArrowheads="1"/>
            </p:cNvSpPr>
            <p:nvPr/>
          </p:nvSpPr>
          <p:spPr bwMode="auto">
            <a:xfrm>
              <a:off x="612" y="1337"/>
              <a:ext cx="726" cy="181"/>
            </a:xfrm>
            <a:prstGeom prst="rect">
              <a:avLst/>
            </a:prstGeom>
            <a:solidFill>
              <a:srgbClr val="FFFFFF"/>
            </a:solidFill>
            <a:ln w="12700" algn="ctr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pPr algn="ctr"/>
              <a:r>
                <a:rPr lang="en-US" sz="1600"/>
                <a:t>s := 0</a:t>
              </a:r>
              <a:endParaRPr lang="ru-RU" sz="1600"/>
            </a:p>
          </p:txBody>
        </p:sp>
        <p:sp>
          <p:nvSpPr>
            <p:cNvPr id="7192" name="Line 37"/>
            <p:cNvSpPr>
              <a:spLocks noChangeShapeType="1"/>
            </p:cNvSpPr>
            <p:nvPr/>
          </p:nvSpPr>
          <p:spPr bwMode="auto">
            <a:xfrm>
              <a:off x="975" y="1518"/>
              <a:ext cx="0" cy="166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ru-RU"/>
            </a:p>
          </p:txBody>
        </p:sp>
        <p:sp>
          <p:nvSpPr>
            <p:cNvPr id="7193" name="Freeform 38"/>
            <p:cNvSpPr>
              <a:spLocks/>
            </p:cNvSpPr>
            <p:nvPr/>
          </p:nvSpPr>
          <p:spPr bwMode="auto">
            <a:xfrm>
              <a:off x="1338" y="2175"/>
              <a:ext cx="204" cy="1021"/>
            </a:xfrm>
            <a:custGeom>
              <a:avLst/>
              <a:gdLst>
                <a:gd name="T0" fmla="*/ 0 w 204"/>
                <a:gd name="T1" fmla="*/ 0 h 1021"/>
                <a:gd name="T2" fmla="*/ 204 w 204"/>
                <a:gd name="T3" fmla="*/ 0 h 1021"/>
                <a:gd name="T4" fmla="*/ 204 w 204"/>
                <a:gd name="T5" fmla="*/ 1021 h 1021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04" h="1021">
                  <a:moveTo>
                    <a:pt x="0" y="0"/>
                  </a:moveTo>
                  <a:lnTo>
                    <a:pt x="204" y="0"/>
                  </a:lnTo>
                  <a:lnTo>
                    <a:pt x="204" y="1021"/>
                  </a:lnTo>
                </a:path>
              </a:pathLst>
            </a:custGeom>
            <a:noFill/>
            <a:ln w="12700" cmpd="sng">
              <a:solidFill>
                <a:schemeClr val="tx1"/>
              </a:solidFill>
              <a:round/>
              <a:headEnd type="non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7194" name="Line 39"/>
            <p:cNvSpPr>
              <a:spLocks noChangeShapeType="1"/>
            </p:cNvSpPr>
            <p:nvPr/>
          </p:nvSpPr>
          <p:spPr bwMode="auto">
            <a:xfrm>
              <a:off x="1542" y="3385"/>
              <a:ext cx="0" cy="166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ru-RU"/>
            </a:p>
          </p:txBody>
        </p:sp>
      </p:grpSp>
      <p:sp>
        <p:nvSpPr>
          <p:cNvPr id="2" name="Прямоугольник 1"/>
          <p:cNvSpPr/>
          <p:nvPr/>
        </p:nvSpPr>
        <p:spPr>
          <a:xfrm>
            <a:off x="3563888" y="1318249"/>
            <a:ext cx="5400600" cy="3970318"/>
          </a:xfrm>
          <a:prstGeom prst="rect">
            <a:avLst/>
          </a:prstGeom>
          <a:solidFill>
            <a:schemeClr val="bg1"/>
          </a:solidFill>
          <a:ln w="12700">
            <a:solidFill>
              <a:schemeClr val="bg1">
                <a:lumMod val="50000"/>
              </a:schemeClr>
            </a:solidFill>
            <a:prstDash val="lgDash"/>
          </a:ln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rgbClr val="000000"/>
                </a:solidFill>
                <a:latin typeface="Courier New"/>
              </a:rPr>
              <a:t>Program </a:t>
            </a:r>
            <a:r>
              <a:rPr lang="en-US" dirty="0" err="1">
                <a:solidFill>
                  <a:srgbClr val="000000"/>
                </a:solidFill>
                <a:latin typeface="Courier New"/>
              </a:rPr>
              <a:t>Summa_natur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;</a:t>
            </a:r>
          </a:p>
          <a:p>
            <a:r>
              <a:rPr lang="pt-BR" b="1" dirty="0">
                <a:solidFill>
                  <a:srgbClr val="000000"/>
                </a:solidFill>
                <a:latin typeface="Courier New"/>
              </a:rPr>
              <a:t>Var </a:t>
            </a:r>
            <a:r>
              <a:rPr lang="pt-BR" dirty="0">
                <a:solidFill>
                  <a:srgbClr val="000000"/>
                </a:solidFill>
                <a:latin typeface="Courier New"/>
              </a:rPr>
              <a:t>x, n, s: </a:t>
            </a:r>
            <a:r>
              <a:rPr lang="pt-BR" dirty="0">
                <a:solidFill>
                  <a:srgbClr val="0000FF"/>
                </a:solidFill>
                <a:latin typeface="Courier New"/>
              </a:rPr>
              <a:t>integer</a:t>
            </a:r>
            <a:r>
              <a:rPr lang="pt-BR" dirty="0">
                <a:solidFill>
                  <a:srgbClr val="000000"/>
                </a:solidFill>
                <a:latin typeface="Courier New"/>
              </a:rPr>
              <a:t>;</a:t>
            </a:r>
          </a:p>
          <a:p>
            <a:r>
              <a:rPr lang="en-US" b="1" dirty="0" smtClean="0">
                <a:solidFill>
                  <a:srgbClr val="000000"/>
                </a:solidFill>
                <a:latin typeface="Courier New"/>
              </a:rPr>
              <a:t>Begin</a:t>
            </a:r>
            <a:endParaRPr lang="en-US" b="1" dirty="0">
              <a:solidFill>
                <a:srgbClr val="000000"/>
              </a:solidFill>
              <a:latin typeface="Courier New"/>
            </a:endParaRPr>
          </a:p>
          <a:p>
            <a:r>
              <a:rPr lang="en-US" dirty="0" err="1">
                <a:solidFill>
                  <a:srgbClr val="000000"/>
                </a:solidFill>
                <a:latin typeface="Courier New"/>
              </a:rPr>
              <a:t>writeln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 (</a:t>
            </a:r>
            <a:r>
              <a:rPr lang="en-US" dirty="0">
                <a:solidFill>
                  <a:srgbClr val="0000FF"/>
                </a:solidFill>
                <a:latin typeface="Courier New"/>
              </a:rPr>
              <a:t>'s=1+2+3+...+n'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);</a:t>
            </a:r>
          </a:p>
          <a:p>
            <a:r>
              <a:rPr lang="pt-BR" dirty="0">
                <a:solidFill>
                  <a:srgbClr val="000000"/>
                </a:solidFill>
                <a:latin typeface="Courier New"/>
              </a:rPr>
              <a:t>write (</a:t>
            </a:r>
            <a:r>
              <a:rPr lang="pt-BR" dirty="0">
                <a:solidFill>
                  <a:srgbClr val="0000FF"/>
                </a:solidFill>
                <a:latin typeface="Courier New"/>
              </a:rPr>
              <a:t>'Введите n: '</a:t>
            </a:r>
            <a:r>
              <a:rPr lang="pt-BR" dirty="0">
                <a:solidFill>
                  <a:srgbClr val="000000"/>
                </a:solidFill>
                <a:latin typeface="Courier New"/>
              </a:rPr>
              <a:t>); readln (n);</a:t>
            </a:r>
          </a:p>
          <a:p>
            <a:r>
              <a:rPr lang="ru-RU" dirty="0">
                <a:solidFill>
                  <a:srgbClr val="000000"/>
                </a:solidFill>
                <a:latin typeface="Courier New"/>
              </a:rPr>
              <a:t>s:=</a:t>
            </a:r>
            <a:r>
              <a:rPr lang="ru-RU" dirty="0">
                <a:solidFill>
                  <a:srgbClr val="006400"/>
                </a:solidFill>
                <a:latin typeface="Courier New"/>
              </a:rPr>
              <a:t>0</a:t>
            </a:r>
            <a:r>
              <a:rPr lang="ru-RU" dirty="0">
                <a:solidFill>
                  <a:srgbClr val="000000"/>
                </a:solidFill>
                <a:latin typeface="Courier New"/>
              </a:rPr>
              <a:t>;         </a:t>
            </a:r>
            <a:r>
              <a:rPr lang="ru-RU" dirty="0">
                <a:solidFill>
                  <a:srgbClr val="008000"/>
                </a:solidFill>
                <a:latin typeface="Courier New"/>
              </a:rPr>
              <a:t>//начальное знач. суммы</a:t>
            </a:r>
          </a:p>
          <a:p>
            <a:r>
              <a:rPr lang="ru-RU" dirty="0">
                <a:solidFill>
                  <a:srgbClr val="000000"/>
                </a:solidFill>
                <a:latin typeface="Courier New"/>
              </a:rPr>
              <a:t>x:=</a:t>
            </a:r>
            <a:r>
              <a:rPr lang="ru-RU" dirty="0">
                <a:solidFill>
                  <a:srgbClr val="006400"/>
                </a:solidFill>
                <a:latin typeface="Courier New"/>
              </a:rPr>
              <a:t>1</a:t>
            </a:r>
            <a:r>
              <a:rPr lang="ru-RU" dirty="0">
                <a:solidFill>
                  <a:srgbClr val="000000"/>
                </a:solidFill>
                <a:latin typeface="Courier New"/>
              </a:rPr>
              <a:t>;         </a:t>
            </a:r>
            <a:r>
              <a:rPr lang="ru-RU" dirty="0">
                <a:solidFill>
                  <a:srgbClr val="008000"/>
                </a:solidFill>
                <a:latin typeface="Courier New"/>
              </a:rPr>
              <a:t>//нач. знач. слагаемого</a:t>
            </a:r>
          </a:p>
          <a:p>
            <a:r>
              <a:rPr lang="ru-RU" b="1" dirty="0" err="1">
                <a:solidFill>
                  <a:srgbClr val="000000"/>
                </a:solidFill>
                <a:latin typeface="Courier New"/>
              </a:rPr>
              <a:t>while</a:t>
            </a:r>
            <a:r>
              <a:rPr lang="ru-RU" b="1" dirty="0">
                <a:solidFill>
                  <a:srgbClr val="000000"/>
                </a:solidFill>
                <a:latin typeface="Courier New"/>
              </a:rPr>
              <a:t> </a:t>
            </a:r>
            <a:r>
              <a:rPr lang="ru-RU" dirty="0">
                <a:solidFill>
                  <a:srgbClr val="000000"/>
                </a:solidFill>
                <a:latin typeface="Courier New"/>
              </a:rPr>
              <a:t>x&lt;=n </a:t>
            </a:r>
            <a:r>
              <a:rPr lang="ru-RU" b="1" dirty="0" err="1">
                <a:solidFill>
                  <a:srgbClr val="000000"/>
                </a:solidFill>
                <a:latin typeface="Courier New"/>
              </a:rPr>
              <a:t>do</a:t>
            </a:r>
            <a:r>
              <a:rPr lang="ru-RU" b="1" dirty="0">
                <a:solidFill>
                  <a:srgbClr val="000000"/>
                </a:solidFill>
                <a:latin typeface="Courier New"/>
              </a:rPr>
              <a:t> </a:t>
            </a:r>
            <a:r>
              <a:rPr lang="ru-RU" dirty="0">
                <a:solidFill>
                  <a:srgbClr val="008000"/>
                </a:solidFill>
                <a:latin typeface="Courier New"/>
              </a:rPr>
              <a:t>//пока x&lt;=n повторять:</a:t>
            </a:r>
          </a:p>
          <a:p>
            <a:r>
              <a:rPr lang="en-US" dirty="0">
                <a:solidFill>
                  <a:srgbClr val="008000"/>
                </a:solidFill>
                <a:latin typeface="Courier New"/>
              </a:rPr>
              <a:t>  </a:t>
            </a:r>
            <a:r>
              <a:rPr lang="en-US" b="1" dirty="0">
                <a:solidFill>
                  <a:srgbClr val="000000"/>
                </a:solidFill>
                <a:latin typeface="Courier New"/>
              </a:rPr>
              <a:t>begin</a:t>
            </a:r>
          </a:p>
          <a:p>
            <a:r>
              <a:rPr lang="ru-RU" b="1" dirty="0">
                <a:solidFill>
                  <a:srgbClr val="000000"/>
                </a:solidFill>
                <a:latin typeface="Courier New"/>
              </a:rPr>
              <a:t>  </a:t>
            </a:r>
            <a:r>
              <a:rPr lang="ru-RU" dirty="0">
                <a:solidFill>
                  <a:srgbClr val="000000"/>
                </a:solidFill>
                <a:latin typeface="Courier New"/>
              </a:rPr>
              <a:t>s:=s+x;     </a:t>
            </a:r>
            <a:r>
              <a:rPr lang="ru-RU" dirty="0">
                <a:solidFill>
                  <a:srgbClr val="008000"/>
                </a:solidFill>
                <a:latin typeface="Courier New"/>
              </a:rPr>
              <a:t>//добавить к сумме </a:t>
            </a:r>
            <a:r>
              <a:rPr lang="ru-RU" dirty="0" err="1">
                <a:solidFill>
                  <a:srgbClr val="008000"/>
                </a:solidFill>
                <a:latin typeface="Courier New"/>
              </a:rPr>
              <a:t>слаг</a:t>
            </a:r>
            <a:r>
              <a:rPr lang="ru-RU" dirty="0">
                <a:solidFill>
                  <a:srgbClr val="008000"/>
                </a:solidFill>
                <a:latin typeface="Courier New"/>
              </a:rPr>
              <a:t>.</a:t>
            </a:r>
          </a:p>
          <a:p>
            <a:r>
              <a:rPr lang="ru-RU" dirty="0">
                <a:solidFill>
                  <a:srgbClr val="008000"/>
                </a:solidFill>
                <a:latin typeface="Courier New"/>
              </a:rPr>
              <a:t>  </a:t>
            </a:r>
            <a:r>
              <a:rPr lang="ru-RU" dirty="0">
                <a:solidFill>
                  <a:srgbClr val="000000"/>
                </a:solidFill>
                <a:latin typeface="Courier New"/>
              </a:rPr>
              <a:t>x:=x+</a:t>
            </a:r>
            <a:r>
              <a:rPr lang="ru-RU" dirty="0">
                <a:solidFill>
                  <a:srgbClr val="006400"/>
                </a:solidFill>
                <a:latin typeface="Courier New"/>
              </a:rPr>
              <a:t>1</a:t>
            </a:r>
            <a:r>
              <a:rPr lang="ru-RU" dirty="0">
                <a:solidFill>
                  <a:srgbClr val="000000"/>
                </a:solidFill>
                <a:latin typeface="Courier New"/>
              </a:rPr>
              <a:t>;     </a:t>
            </a:r>
            <a:r>
              <a:rPr lang="ru-RU" dirty="0">
                <a:solidFill>
                  <a:srgbClr val="008000"/>
                </a:solidFill>
                <a:latin typeface="Courier New"/>
              </a:rPr>
              <a:t>//</a:t>
            </a:r>
            <a:r>
              <a:rPr lang="ru-RU" dirty="0" err="1">
                <a:solidFill>
                  <a:srgbClr val="008000"/>
                </a:solidFill>
                <a:latin typeface="Courier New"/>
              </a:rPr>
              <a:t>следующ</a:t>
            </a:r>
            <a:r>
              <a:rPr lang="ru-RU" dirty="0">
                <a:solidFill>
                  <a:srgbClr val="008000"/>
                </a:solidFill>
                <a:latin typeface="Courier New"/>
              </a:rPr>
              <a:t>. знач. </a:t>
            </a:r>
            <a:r>
              <a:rPr lang="ru-RU" dirty="0" err="1">
                <a:solidFill>
                  <a:srgbClr val="008000"/>
                </a:solidFill>
                <a:latin typeface="Courier New"/>
              </a:rPr>
              <a:t>слаг</a:t>
            </a:r>
            <a:r>
              <a:rPr lang="ru-RU" dirty="0">
                <a:solidFill>
                  <a:srgbClr val="008000"/>
                </a:solidFill>
                <a:latin typeface="Courier New"/>
              </a:rPr>
              <a:t>.</a:t>
            </a:r>
          </a:p>
          <a:p>
            <a:r>
              <a:rPr lang="en-US" dirty="0">
                <a:solidFill>
                  <a:srgbClr val="008000"/>
                </a:solidFill>
                <a:latin typeface="Courier New"/>
              </a:rPr>
              <a:t>  </a:t>
            </a:r>
            <a:r>
              <a:rPr lang="en-US" b="1" dirty="0">
                <a:solidFill>
                  <a:srgbClr val="000000"/>
                </a:solidFill>
                <a:latin typeface="Courier New"/>
              </a:rPr>
              <a:t>end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;</a:t>
            </a:r>
          </a:p>
          <a:p>
            <a:r>
              <a:rPr lang="en-US" dirty="0" err="1">
                <a:solidFill>
                  <a:srgbClr val="000000"/>
                </a:solidFill>
                <a:latin typeface="Courier New"/>
              </a:rPr>
              <a:t>writeln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 (</a:t>
            </a:r>
            <a:r>
              <a:rPr lang="en-US" dirty="0">
                <a:solidFill>
                  <a:srgbClr val="0000FF"/>
                </a:solidFill>
                <a:latin typeface="Courier New"/>
              </a:rPr>
              <a:t>'s='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, s);</a:t>
            </a:r>
          </a:p>
          <a:p>
            <a:r>
              <a:rPr lang="en-US" b="1" dirty="0" smtClean="0">
                <a:solidFill>
                  <a:srgbClr val="000000"/>
                </a:solidFill>
                <a:latin typeface="Courier New"/>
              </a:rPr>
              <a:t>End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.</a:t>
            </a:r>
            <a:endParaRPr lang="ru-RU" dirty="0"/>
          </a:p>
        </p:txBody>
      </p:sp>
      <p:pic>
        <p:nvPicPr>
          <p:cNvPr id="14348" name="Picture 1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3887" y="5372972"/>
            <a:ext cx="1790599" cy="1296387"/>
          </a:xfrm>
          <a:prstGeom prst="rect">
            <a:avLst/>
          </a:prstGeom>
          <a:noFill/>
          <a:ln w="12700">
            <a:solidFill>
              <a:schemeClr val="bg1">
                <a:lumMod val="50000"/>
              </a:schemeClr>
            </a:solidFill>
            <a:prstDash val="lgDash"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91264068"/>
      </p:ext>
    </p:extLst>
  </p:cSld>
  <p:clrMapOvr>
    <a:masterClrMapping/>
  </p:clrMapOvr>
  <p:transition spd="med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8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068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143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215900" y="0"/>
            <a:ext cx="7543800" cy="428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b"/>
          <a:lstStyle/>
          <a:p>
            <a:r>
              <a:rPr lang="ru-RU" sz="2400" b="1" dirty="0">
                <a:solidFill>
                  <a:schemeClr val="tx2"/>
                </a:solidFill>
              </a:rPr>
              <a:t>Задача</a:t>
            </a:r>
            <a:r>
              <a:rPr lang="en-US" sz="2400" b="1" dirty="0">
                <a:solidFill>
                  <a:schemeClr val="tx2"/>
                </a:solidFill>
              </a:rPr>
              <a:t> </a:t>
            </a:r>
            <a:r>
              <a:rPr lang="ru-RU" sz="2400" b="1" dirty="0" smtClean="0">
                <a:solidFill>
                  <a:schemeClr val="tx2"/>
                </a:solidFill>
              </a:rPr>
              <a:t>3б</a:t>
            </a:r>
            <a:endParaRPr lang="ru-RU" sz="2400" b="1" dirty="0">
              <a:solidFill>
                <a:schemeClr val="tx2"/>
              </a:solidFill>
            </a:endParaRPr>
          </a:p>
        </p:txBody>
      </p:sp>
      <p:sp>
        <p:nvSpPr>
          <p:cNvPr id="8195" name="Text Box 3"/>
          <p:cNvSpPr txBox="1">
            <a:spLocks noChangeArrowheads="1"/>
          </p:cNvSpPr>
          <p:nvPr/>
        </p:nvSpPr>
        <p:spPr bwMode="auto">
          <a:xfrm>
            <a:off x="251904" y="404813"/>
            <a:ext cx="7704472" cy="641350"/>
          </a:xfrm>
          <a:prstGeom prst="rect">
            <a:avLst/>
          </a:prstGeom>
          <a:solidFill>
            <a:srgbClr val="F4EE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dirty="0">
                <a:solidFill>
                  <a:schemeClr val="tx2"/>
                </a:solidFill>
              </a:rPr>
              <a:t>Вычислить значение суммы </a:t>
            </a:r>
            <a:r>
              <a:rPr lang="en-US" i="1" dirty="0">
                <a:solidFill>
                  <a:schemeClr val="tx2"/>
                </a:solidFill>
              </a:rPr>
              <a:t>s = 1+</a:t>
            </a:r>
            <a:r>
              <a:rPr lang="ru-RU" i="1" dirty="0">
                <a:solidFill>
                  <a:schemeClr val="tx2"/>
                </a:solidFill>
              </a:rPr>
              <a:t>3</a:t>
            </a:r>
            <a:r>
              <a:rPr lang="en-US" i="1" dirty="0">
                <a:solidFill>
                  <a:schemeClr val="tx2"/>
                </a:solidFill>
              </a:rPr>
              <a:t>+</a:t>
            </a:r>
            <a:r>
              <a:rPr lang="ru-RU" i="1" dirty="0">
                <a:solidFill>
                  <a:schemeClr val="tx2"/>
                </a:solidFill>
              </a:rPr>
              <a:t>5</a:t>
            </a:r>
            <a:r>
              <a:rPr lang="en-US" i="1" dirty="0">
                <a:solidFill>
                  <a:schemeClr val="tx2"/>
                </a:solidFill>
              </a:rPr>
              <a:t>+</a:t>
            </a:r>
            <a:r>
              <a:rPr lang="ru-RU" i="1" dirty="0">
                <a:solidFill>
                  <a:schemeClr val="tx2"/>
                </a:solidFill>
              </a:rPr>
              <a:t>7+</a:t>
            </a:r>
            <a:r>
              <a:rPr lang="en-US" i="1" dirty="0">
                <a:solidFill>
                  <a:schemeClr val="tx2"/>
                </a:solidFill>
              </a:rPr>
              <a:t>…+</a:t>
            </a:r>
            <a:r>
              <a:rPr lang="en-US" i="1" dirty="0" smtClean="0">
                <a:solidFill>
                  <a:schemeClr val="tx2"/>
                </a:solidFill>
              </a:rPr>
              <a:t>n</a:t>
            </a:r>
            <a:r>
              <a:rPr lang="ru-RU" i="1" dirty="0" smtClean="0">
                <a:solidFill>
                  <a:schemeClr val="tx2"/>
                </a:solidFill>
              </a:rPr>
              <a:t>  </a:t>
            </a:r>
            <a:r>
              <a:rPr lang="ru-RU" dirty="0" smtClean="0">
                <a:solidFill>
                  <a:schemeClr val="tx2"/>
                </a:solidFill>
              </a:rPr>
              <a:t>для </a:t>
            </a:r>
            <a:r>
              <a:rPr lang="ru-RU" dirty="0">
                <a:solidFill>
                  <a:schemeClr val="tx2"/>
                </a:solidFill>
              </a:rPr>
              <a:t>заданного </a:t>
            </a:r>
            <a:r>
              <a:rPr lang="ru-RU" dirty="0" smtClean="0">
                <a:solidFill>
                  <a:schemeClr val="tx2"/>
                </a:solidFill>
              </a:rPr>
              <a:t/>
            </a:r>
            <a:br>
              <a:rPr lang="ru-RU" dirty="0" smtClean="0">
                <a:solidFill>
                  <a:schemeClr val="tx2"/>
                </a:solidFill>
              </a:rPr>
            </a:br>
            <a:r>
              <a:rPr lang="ru-RU" dirty="0" smtClean="0">
                <a:solidFill>
                  <a:schemeClr val="tx2"/>
                </a:solidFill>
              </a:rPr>
              <a:t>нечётного </a:t>
            </a:r>
            <a:r>
              <a:rPr lang="en-US" i="1" dirty="0">
                <a:solidFill>
                  <a:schemeClr val="tx2"/>
                </a:solidFill>
              </a:rPr>
              <a:t>n</a:t>
            </a:r>
            <a:r>
              <a:rPr lang="ru-RU" dirty="0">
                <a:solidFill>
                  <a:schemeClr val="tx2"/>
                </a:solidFill>
              </a:rPr>
              <a:t>.</a:t>
            </a:r>
          </a:p>
        </p:txBody>
      </p:sp>
      <p:grpSp>
        <p:nvGrpSpPr>
          <p:cNvPr id="220187" name="Group 27"/>
          <p:cNvGrpSpPr>
            <a:grpSpLocks/>
          </p:cNvGrpSpPr>
          <p:nvPr/>
        </p:nvGrpSpPr>
        <p:grpSpPr bwMode="auto">
          <a:xfrm>
            <a:off x="611188" y="1341438"/>
            <a:ext cx="2701925" cy="4938712"/>
            <a:chOff x="249" y="634"/>
            <a:chExt cx="1702" cy="3111"/>
          </a:xfrm>
        </p:grpSpPr>
        <p:sp>
          <p:nvSpPr>
            <p:cNvPr id="8199" name="AutoShape 28"/>
            <p:cNvSpPr>
              <a:spLocks noChangeArrowheads="1"/>
            </p:cNvSpPr>
            <p:nvPr/>
          </p:nvSpPr>
          <p:spPr bwMode="auto">
            <a:xfrm>
              <a:off x="680" y="634"/>
              <a:ext cx="605" cy="202"/>
            </a:xfrm>
            <a:prstGeom prst="flowChartTerminator">
              <a:avLst/>
            </a:prstGeom>
            <a:solidFill>
              <a:srgbClr val="FF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0" tIns="0" rIns="0" bIns="0" anchor="ctr" anchorCtr="1"/>
            <a:lstStyle/>
            <a:p>
              <a:pPr algn="ctr"/>
              <a:r>
                <a:rPr lang="ru-RU" sz="1400"/>
                <a:t>начало</a:t>
              </a:r>
            </a:p>
          </p:txBody>
        </p:sp>
        <p:sp>
          <p:nvSpPr>
            <p:cNvPr id="8200" name="Line 29"/>
            <p:cNvSpPr>
              <a:spLocks noChangeShapeType="1"/>
            </p:cNvSpPr>
            <p:nvPr/>
          </p:nvSpPr>
          <p:spPr bwMode="auto">
            <a:xfrm>
              <a:off x="969" y="831"/>
              <a:ext cx="0" cy="166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ru-RU"/>
            </a:p>
          </p:txBody>
        </p:sp>
        <p:sp>
          <p:nvSpPr>
            <p:cNvPr id="8201" name="Line 30"/>
            <p:cNvSpPr>
              <a:spLocks noChangeShapeType="1"/>
            </p:cNvSpPr>
            <p:nvPr/>
          </p:nvSpPr>
          <p:spPr bwMode="auto">
            <a:xfrm>
              <a:off x="976" y="1867"/>
              <a:ext cx="0" cy="165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ru-RU"/>
            </a:p>
          </p:txBody>
        </p:sp>
        <p:sp>
          <p:nvSpPr>
            <p:cNvPr id="8202" name="Rectangle 31"/>
            <p:cNvSpPr>
              <a:spLocks noChangeArrowheads="1"/>
            </p:cNvSpPr>
            <p:nvPr/>
          </p:nvSpPr>
          <p:spPr bwMode="auto">
            <a:xfrm>
              <a:off x="613" y="1686"/>
              <a:ext cx="726" cy="181"/>
            </a:xfrm>
            <a:prstGeom prst="rect">
              <a:avLst/>
            </a:prstGeom>
            <a:solidFill>
              <a:srgbClr val="FFFFFF"/>
            </a:solidFill>
            <a:ln w="12700" algn="ctr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pPr algn="ctr"/>
              <a:r>
                <a:rPr lang="en-US" sz="1600"/>
                <a:t>x := </a:t>
              </a:r>
              <a:r>
                <a:rPr lang="ru-RU" sz="1600"/>
                <a:t>1</a:t>
              </a:r>
            </a:p>
          </p:txBody>
        </p:sp>
        <p:sp>
          <p:nvSpPr>
            <p:cNvPr id="8203" name="AutoShape 32"/>
            <p:cNvSpPr>
              <a:spLocks noChangeAspect="1" noChangeArrowheads="1"/>
            </p:cNvSpPr>
            <p:nvPr/>
          </p:nvSpPr>
          <p:spPr bwMode="auto">
            <a:xfrm>
              <a:off x="613" y="2026"/>
              <a:ext cx="725" cy="295"/>
            </a:xfrm>
            <a:prstGeom prst="flowChartDecision">
              <a:avLst/>
            </a:prstGeom>
            <a:solidFill>
              <a:srgbClr val="FFFFFF"/>
            </a:solidFill>
            <a:ln w="12700" algn="ctr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 anchorCtr="1"/>
            <a:lstStyle/>
            <a:p>
              <a:pPr algn="ctr"/>
              <a:r>
                <a:rPr lang="en-US" sz="1600"/>
                <a:t>x </a:t>
              </a:r>
              <a:r>
                <a:rPr lang="en-US" sz="1600">
                  <a:cs typeface="Arial" charset="0"/>
                </a:rPr>
                <a:t>≤ n</a:t>
              </a:r>
            </a:p>
          </p:txBody>
        </p:sp>
        <p:sp>
          <p:nvSpPr>
            <p:cNvPr id="8204" name="Text Box 33"/>
            <p:cNvSpPr txBox="1">
              <a:spLocks noChangeAspect="1" noChangeArrowheads="1"/>
            </p:cNvSpPr>
            <p:nvPr/>
          </p:nvSpPr>
          <p:spPr bwMode="auto">
            <a:xfrm>
              <a:off x="953" y="2298"/>
              <a:ext cx="329" cy="1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ru-RU" sz="1600"/>
                <a:t>да</a:t>
              </a:r>
            </a:p>
          </p:txBody>
        </p:sp>
        <p:sp>
          <p:nvSpPr>
            <p:cNvPr id="8205" name="Text Box 34"/>
            <p:cNvSpPr txBox="1">
              <a:spLocks noChangeAspect="1" noChangeArrowheads="1"/>
            </p:cNvSpPr>
            <p:nvPr/>
          </p:nvSpPr>
          <p:spPr bwMode="auto">
            <a:xfrm>
              <a:off x="1271" y="2003"/>
              <a:ext cx="329" cy="1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ru-RU" sz="1600"/>
                <a:t>нет</a:t>
              </a:r>
            </a:p>
          </p:txBody>
        </p:sp>
        <p:sp>
          <p:nvSpPr>
            <p:cNvPr id="8206" name="Line 35"/>
            <p:cNvSpPr>
              <a:spLocks noChangeShapeType="1"/>
            </p:cNvSpPr>
            <p:nvPr/>
          </p:nvSpPr>
          <p:spPr bwMode="auto">
            <a:xfrm>
              <a:off x="976" y="2321"/>
              <a:ext cx="0" cy="165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ru-RU"/>
            </a:p>
          </p:txBody>
        </p:sp>
        <p:sp>
          <p:nvSpPr>
            <p:cNvPr id="8207" name="AutoShape 36"/>
            <p:cNvSpPr>
              <a:spLocks noChangeArrowheads="1"/>
            </p:cNvSpPr>
            <p:nvPr/>
          </p:nvSpPr>
          <p:spPr bwMode="auto">
            <a:xfrm>
              <a:off x="1066" y="3203"/>
              <a:ext cx="885" cy="181"/>
            </a:xfrm>
            <a:prstGeom prst="parallelogram">
              <a:avLst>
                <a:gd name="adj" fmla="val 122238"/>
              </a:avLst>
            </a:prstGeom>
            <a:solidFill>
              <a:srgbClr val="FFFFFF"/>
            </a:solidFill>
            <a:ln w="12700" algn="ctr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 anchorCtr="1"/>
            <a:lstStyle/>
            <a:p>
              <a:pPr algn="ctr"/>
              <a:r>
                <a:rPr lang="ru-RU" sz="1400"/>
                <a:t>вывод</a:t>
              </a:r>
              <a:r>
                <a:rPr lang="ru-RU" sz="1200"/>
                <a:t> </a:t>
              </a:r>
              <a:r>
                <a:rPr lang="en-US" sz="1600"/>
                <a:t>s</a:t>
              </a:r>
              <a:endParaRPr lang="ru-RU" sz="1600"/>
            </a:p>
          </p:txBody>
        </p:sp>
        <p:sp>
          <p:nvSpPr>
            <p:cNvPr id="8208" name="Rectangle 37"/>
            <p:cNvSpPr>
              <a:spLocks noChangeArrowheads="1"/>
            </p:cNvSpPr>
            <p:nvPr/>
          </p:nvSpPr>
          <p:spPr bwMode="auto">
            <a:xfrm>
              <a:off x="612" y="2818"/>
              <a:ext cx="726" cy="181"/>
            </a:xfrm>
            <a:prstGeom prst="rect">
              <a:avLst/>
            </a:prstGeom>
            <a:solidFill>
              <a:srgbClr val="FFFFFF"/>
            </a:solidFill>
            <a:ln w="12700" algn="ctr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pPr algn="ctr"/>
              <a:r>
                <a:rPr lang="en-US" sz="1600"/>
                <a:t>x := x+</a:t>
              </a:r>
              <a:r>
                <a:rPr lang="ru-RU" sz="1600"/>
                <a:t>2</a:t>
              </a:r>
            </a:p>
          </p:txBody>
        </p:sp>
        <p:sp>
          <p:nvSpPr>
            <p:cNvPr id="8209" name="Freeform 38"/>
            <p:cNvSpPr>
              <a:spLocks/>
            </p:cNvSpPr>
            <p:nvPr/>
          </p:nvSpPr>
          <p:spPr bwMode="auto">
            <a:xfrm>
              <a:off x="249" y="1936"/>
              <a:ext cx="727" cy="1177"/>
            </a:xfrm>
            <a:custGeom>
              <a:avLst/>
              <a:gdLst>
                <a:gd name="T0" fmla="*/ 727 w 613"/>
                <a:gd name="T1" fmla="*/ 1063 h 1180"/>
                <a:gd name="T2" fmla="*/ 727 w 613"/>
                <a:gd name="T3" fmla="*/ 1177 h 1180"/>
                <a:gd name="T4" fmla="*/ 0 w 613"/>
                <a:gd name="T5" fmla="*/ 1177 h 1180"/>
                <a:gd name="T6" fmla="*/ 0 w 613"/>
                <a:gd name="T7" fmla="*/ 0 h 1180"/>
                <a:gd name="T8" fmla="*/ 727 w 613"/>
                <a:gd name="T9" fmla="*/ 0 h 118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613" h="1180">
                  <a:moveTo>
                    <a:pt x="613" y="1066"/>
                  </a:moveTo>
                  <a:lnTo>
                    <a:pt x="613" y="1180"/>
                  </a:lnTo>
                  <a:lnTo>
                    <a:pt x="0" y="1180"/>
                  </a:lnTo>
                  <a:lnTo>
                    <a:pt x="0" y="0"/>
                  </a:lnTo>
                  <a:lnTo>
                    <a:pt x="613" y="0"/>
                  </a:lnTo>
                </a:path>
              </a:pathLst>
            </a:custGeom>
            <a:noFill/>
            <a:ln w="12700" cmpd="sng">
              <a:solidFill>
                <a:schemeClr val="tx1"/>
              </a:solidFill>
              <a:round/>
              <a:headEnd type="non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8210" name="AutoShape 39"/>
            <p:cNvSpPr>
              <a:spLocks noChangeArrowheads="1"/>
            </p:cNvSpPr>
            <p:nvPr/>
          </p:nvSpPr>
          <p:spPr bwMode="auto">
            <a:xfrm>
              <a:off x="1232" y="3543"/>
              <a:ext cx="605" cy="202"/>
            </a:xfrm>
            <a:prstGeom prst="flowChartTerminator">
              <a:avLst/>
            </a:prstGeom>
            <a:solidFill>
              <a:srgbClr val="FF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0" tIns="0" rIns="0" bIns="0" anchor="ctr" anchorCtr="1"/>
            <a:lstStyle/>
            <a:p>
              <a:pPr algn="ctr"/>
              <a:r>
                <a:rPr lang="ru-RU" sz="1400"/>
                <a:t>конец</a:t>
              </a:r>
            </a:p>
          </p:txBody>
        </p:sp>
        <p:sp>
          <p:nvSpPr>
            <p:cNvPr id="8211" name="Rectangle 40"/>
            <p:cNvSpPr>
              <a:spLocks noChangeArrowheads="1"/>
            </p:cNvSpPr>
            <p:nvPr/>
          </p:nvSpPr>
          <p:spPr bwMode="auto">
            <a:xfrm>
              <a:off x="612" y="2480"/>
              <a:ext cx="726" cy="181"/>
            </a:xfrm>
            <a:prstGeom prst="rect">
              <a:avLst/>
            </a:prstGeom>
            <a:solidFill>
              <a:srgbClr val="FFFFFF"/>
            </a:solidFill>
            <a:ln w="12700" algn="ctr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pPr algn="ctr"/>
              <a:r>
                <a:rPr lang="en-US" sz="1600"/>
                <a:t>s := s+x</a:t>
              </a:r>
              <a:endParaRPr lang="ru-RU" sz="1600" baseline="30000"/>
            </a:p>
          </p:txBody>
        </p:sp>
        <p:sp>
          <p:nvSpPr>
            <p:cNvPr id="8212" name="Line 41"/>
            <p:cNvSpPr>
              <a:spLocks noChangeShapeType="1"/>
            </p:cNvSpPr>
            <p:nvPr/>
          </p:nvSpPr>
          <p:spPr bwMode="auto">
            <a:xfrm>
              <a:off x="975" y="2655"/>
              <a:ext cx="0" cy="165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ru-RU"/>
            </a:p>
          </p:txBody>
        </p:sp>
        <p:sp>
          <p:nvSpPr>
            <p:cNvPr id="8213" name="AutoShape 42"/>
            <p:cNvSpPr>
              <a:spLocks noChangeArrowheads="1"/>
            </p:cNvSpPr>
            <p:nvPr/>
          </p:nvSpPr>
          <p:spPr bwMode="auto">
            <a:xfrm>
              <a:off x="567" y="997"/>
              <a:ext cx="816" cy="181"/>
            </a:xfrm>
            <a:prstGeom prst="parallelogram">
              <a:avLst>
                <a:gd name="adj" fmla="val 112707"/>
              </a:avLst>
            </a:prstGeom>
            <a:solidFill>
              <a:srgbClr val="FFFFFF"/>
            </a:solidFill>
            <a:ln w="12700" algn="ctr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 anchorCtr="1"/>
            <a:lstStyle/>
            <a:p>
              <a:pPr algn="ctr"/>
              <a:r>
                <a:rPr lang="ru-RU" sz="1400"/>
                <a:t>ввод</a:t>
              </a:r>
              <a:r>
                <a:rPr lang="ru-RU" sz="1200"/>
                <a:t> </a:t>
              </a:r>
              <a:r>
                <a:rPr lang="en-US" sz="1600"/>
                <a:t>n</a:t>
              </a:r>
              <a:endParaRPr lang="ru-RU" sz="1600"/>
            </a:p>
          </p:txBody>
        </p:sp>
        <p:sp>
          <p:nvSpPr>
            <p:cNvPr id="8214" name="Line 43"/>
            <p:cNvSpPr>
              <a:spLocks noChangeShapeType="1"/>
            </p:cNvSpPr>
            <p:nvPr/>
          </p:nvSpPr>
          <p:spPr bwMode="auto">
            <a:xfrm>
              <a:off x="975" y="1178"/>
              <a:ext cx="0" cy="166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ru-RU"/>
            </a:p>
          </p:txBody>
        </p:sp>
        <p:sp>
          <p:nvSpPr>
            <p:cNvPr id="8215" name="Rectangle 44"/>
            <p:cNvSpPr>
              <a:spLocks noChangeArrowheads="1"/>
            </p:cNvSpPr>
            <p:nvPr/>
          </p:nvSpPr>
          <p:spPr bwMode="auto">
            <a:xfrm>
              <a:off x="612" y="1337"/>
              <a:ext cx="726" cy="181"/>
            </a:xfrm>
            <a:prstGeom prst="rect">
              <a:avLst/>
            </a:prstGeom>
            <a:solidFill>
              <a:srgbClr val="FFFFFF"/>
            </a:solidFill>
            <a:ln w="12700" algn="ctr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pPr algn="ctr"/>
              <a:r>
                <a:rPr lang="en-US" sz="1600"/>
                <a:t>s := 0</a:t>
              </a:r>
              <a:endParaRPr lang="ru-RU" sz="1600"/>
            </a:p>
          </p:txBody>
        </p:sp>
        <p:sp>
          <p:nvSpPr>
            <p:cNvPr id="8216" name="Line 45"/>
            <p:cNvSpPr>
              <a:spLocks noChangeShapeType="1"/>
            </p:cNvSpPr>
            <p:nvPr/>
          </p:nvSpPr>
          <p:spPr bwMode="auto">
            <a:xfrm>
              <a:off x="975" y="1518"/>
              <a:ext cx="0" cy="166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ru-RU"/>
            </a:p>
          </p:txBody>
        </p:sp>
        <p:sp>
          <p:nvSpPr>
            <p:cNvPr id="8217" name="Freeform 46"/>
            <p:cNvSpPr>
              <a:spLocks/>
            </p:cNvSpPr>
            <p:nvPr/>
          </p:nvSpPr>
          <p:spPr bwMode="auto">
            <a:xfrm>
              <a:off x="1338" y="2175"/>
              <a:ext cx="204" cy="1021"/>
            </a:xfrm>
            <a:custGeom>
              <a:avLst/>
              <a:gdLst>
                <a:gd name="T0" fmla="*/ 0 w 204"/>
                <a:gd name="T1" fmla="*/ 0 h 1021"/>
                <a:gd name="T2" fmla="*/ 204 w 204"/>
                <a:gd name="T3" fmla="*/ 0 h 1021"/>
                <a:gd name="T4" fmla="*/ 204 w 204"/>
                <a:gd name="T5" fmla="*/ 1021 h 1021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04" h="1021">
                  <a:moveTo>
                    <a:pt x="0" y="0"/>
                  </a:moveTo>
                  <a:lnTo>
                    <a:pt x="204" y="0"/>
                  </a:lnTo>
                  <a:lnTo>
                    <a:pt x="204" y="1021"/>
                  </a:lnTo>
                </a:path>
              </a:pathLst>
            </a:custGeom>
            <a:noFill/>
            <a:ln w="12700" cmpd="sng">
              <a:solidFill>
                <a:schemeClr val="tx1"/>
              </a:solidFill>
              <a:round/>
              <a:headEnd type="non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8218" name="Line 47"/>
            <p:cNvSpPr>
              <a:spLocks noChangeShapeType="1"/>
            </p:cNvSpPr>
            <p:nvPr/>
          </p:nvSpPr>
          <p:spPr bwMode="auto">
            <a:xfrm>
              <a:off x="1542" y="3385"/>
              <a:ext cx="0" cy="166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ru-RU"/>
            </a:p>
          </p:txBody>
        </p:sp>
      </p:grpSp>
      <p:pic>
        <p:nvPicPr>
          <p:cNvPr id="15380" name="Picture 2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2844" y="5398293"/>
            <a:ext cx="1929256" cy="1264119"/>
          </a:xfrm>
          <a:prstGeom prst="rect">
            <a:avLst/>
          </a:prstGeom>
          <a:noFill/>
          <a:ln w="12700">
            <a:solidFill>
              <a:schemeClr val="bg1">
                <a:lumMod val="50000"/>
              </a:schemeClr>
            </a:solidFill>
            <a:prstDash val="lgDash"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3542845" y="1313666"/>
            <a:ext cx="5432094" cy="3970318"/>
          </a:xfrm>
          <a:prstGeom prst="rect">
            <a:avLst/>
          </a:prstGeom>
          <a:solidFill>
            <a:schemeClr val="bg1"/>
          </a:solidFill>
          <a:ln w="12700">
            <a:solidFill>
              <a:schemeClr val="bg1">
                <a:lumMod val="50000"/>
              </a:schemeClr>
            </a:solidFill>
            <a:prstDash val="lgDash"/>
          </a:ln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rgbClr val="000000"/>
                </a:solidFill>
                <a:latin typeface="Courier New"/>
              </a:rPr>
              <a:t>Program </a:t>
            </a:r>
            <a:r>
              <a:rPr lang="en-US" dirty="0" err="1" smtClean="0">
                <a:solidFill>
                  <a:srgbClr val="000000"/>
                </a:solidFill>
                <a:latin typeface="Courier New"/>
              </a:rPr>
              <a:t>Summa_nechet</a:t>
            </a:r>
            <a:r>
              <a:rPr lang="en-US" dirty="0" smtClean="0">
                <a:solidFill>
                  <a:srgbClr val="000000"/>
                </a:solidFill>
                <a:latin typeface="Courier New"/>
              </a:rPr>
              <a:t>;</a:t>
            </a:r>
            <a:endParaRPr lang="en-US" dirty="0">
              <a:solidFill>
                <a:srgbClr val="000000"/>
              </a:solidFill>
              <a:latin typeface="Courier New"/>
            </a:endParaRPr>
          </a:p>
          <a:p>
            <a:r>
              <a:rPr lang="pt-BR" b="1" dirty="0">
                <a:solidFill>
                  <a:srgbClr val="000000"/>
                </a:solidFill>
                <a:latin typeface="Courier New"/>
              </a:rPr>
              <a:t>Var </a:t>
            </a:r>
            <a:r>
              <a:rPr lang="pt-BR" dirty="0">
                <a:solidFill>
                  <a:srgbClr val="000000"/>
                </a:solidFill>
                <a:latin typeface="Courier New"/>
              </a:rPr>
              <a:t>x, n, s: </a:t>
            </a:r>
            <a:r>
              <a:rPr lang="pt-BR" dirty="0">
                <a:solidFill>
                  <a:srgbClr val="0000FF"/>
                </a:solidFill>
                <a:latin typeface="Courier New"/>
              </a:rPr>
              <a:t>integer</a:t>
            </a:r>
            <a:r>
              <a:rPr lang="pt-BR" dirty="0">
                <a:solidFill>
                  <a:srgbClr val="000000"/>
                </a:solidFill>
                <a:latin typeface="Courier New"/>
              </a:rPr>
              <a:t>;</a:t>
            </a:r>
          </a:p>
          <a:p>
            <a:r>
              <a:rPr lang="en-US" b="1" dirty="0" smtClean="0">
                <a:solidFill>
                  <a:srgbClr val="000000"/>
                </a:solidFill>
                <a:latin typeface="Courier New"/>
              </a:rPr>
              <a:t>Begin</a:t>
            </a:r>
            <a:endParaRPr lang="en-US" b="1" dirty="0">
              <a:solidFill>
                <a:srgbClr val="000000"/>
              </a:solidFill>
              <a:latin typeface="Courier New"/>
            </a:endParaRPr>
          </a:p>
          <a:p>
            <a:r>
              <a:rPr lang="en-US" dirty="0" err="1">
                <a:solidFill>
                  <a:srgbClr val="000000"/>
                </a:solidFill>
                <a:latin typeface="Courier New"/>
              </a:rPr>
              <a:t>writeln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 (</a:t>
            </a:r>
            <a:r>
              <a:rPr lang="en-US" dirty="0">
                <a:solidFill>
                  <a:srgbClr val="0000FF"/>
                </a:solidFill>
                <a:latin typeface="Courier New"/>
              </a:rPr>
              <a:t>'s=1+3+5+7+...+n'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);</a:t>
            </a:r>
          </a:p>
          <a:p>
            <a:r>
              <a:rPr lang="pt-BR" dirty="0">
                <a:solidFill>
                  <a:srgbClr val="000000"/>
                </a:solidFill>
                <a:latin typeface="Courier New"/>
              </a:rPr>
              <a:t>write (</a:t>
            </a:r>
            <a:r>
              <a:rPr lang="pt-BR" dirty="0">
                <a:solidFill>
                  <a:srgbClr val="0000FF"/>
                </a:solidFill>
                <a:latin typeface="Courier New"/>
              </a:rPr>
              <a:t>'Введите n: '</a:t>
            </a:r>
            <a:r>
              <a:rPr lang="pt-BR" dirty="0">
                <a:solidFill>
                  <a:srgbClr val="000000"/>
                </a:solidFill>
                <a:latin typeface="Courier New"/>
              </a:rPr>
              <a:t>); readln (n);</a:t>
            </a:r>
          </a:p>
          <a:p>
            <a:r>
              <a:rPr lang="ru-RU" dirty="0">
                <a:solidFill>
                  <a:srgbClr val="000000"/>
                </a:solidFill>
                <a:latin typeface="Courier New"/>
              </a:rPr>
              <a:t>s:=</a:t>
            </a:r>
            <a:r>
              <a:rPr lang="ru-RU" dirty="0">
                <a:solidFill>
                  <a:srgbClr val="006400"/>
                </a:solidFill>
                <a:latin typeface="Courier New"/>
              </a:rPr>
              <a:t>0</a:t>
            </a:r>
            <a:r>
              <a:rPr lang="ru-RU" dirty="0">
                <a:solidFill>
                  <a:srgbClr val="000000"/>
                </a:solidFill>
                <a:latin typeface="Courier New"/>
              </a:rPr>
              <a:t>;         </a:t>
            </a:r>
            <a:r>
              <a:rPr lang="ru-RU" dirty="0">
                <a:solidFill>
                  <a:srgbClr val="008000"/>
                </a:solidFill>
                <a:latin typeface="Courier New"/>
              </a:rPr>
              <a:t>//начальное знач. суммы</a:t>
            </a:r>
          </a:p>
          <a:p>
            <a:r>
              <a:rPr lang="ru-RU" dirty="0">
                <a:solidFill>
                  <a:srgbClr val="000000"/>
                </a:solidFill>
                <a:latin typeface="Courier New"/>
              </a:rPr>
              <a:t>x:=</a:t>
            </a:r>
            <a:r>
              <a:rPr lang="ru-RU" dirty="0">
                <a:solidFill>
                  <a:srgbClr val="006400"/>
                </a:solidFill>
                <a:latin typeface="Courier New"/>
              </a:rPr>
              <a:t>1</a:t>
            </a:r>
            <a:r>
              <a:rPr lang="ru-RU" dirty="0">
                <a:solidFill>
                  <a:srgbClr val="000000"/>
                </a:solidFill>
                <a:latin typeface="Courier New"/>
              </a:rPr>
              <a:t>;         </a:t>
            </a:r>
            <a:r>
              <a:rPr lang="ru-RU" dirty="0">
                <a:solidFill>
                  <a:srgbClr val="008000"/>
                </a:solidFill>
                <a:latin typeface="Courier New"/>
              </a:rPr>
              <a:t>//нач. знач. слагаемого</a:t>
            </a:r>
          </a:p>
          <a:p>
            <a:r>
              <a:rPr lang="ru-RU" b="1" dirty="0" err="1">
                <a:solidFill>
                  <a:srgbClr val="000000"/>
                </a:solidFill>
                <a:latin typeface="Courier New"/>
              </a:rPr>
              <a:t>while</a:t>
            </a:r>
            <a:r>
              <a:rPr lang="ru-RU" b="1" dirty="0">
                <a:solidFill>
                  <a:srgbClr val="000000"/>
                </a:solidFill>
                <a:latin typeface="Courier New"/>
              </a:rPr>
              <a:t> </a:t>
            </a:r>
            <a:r>
              <a:rPr lang="ru-RU" dirty="0">
                <a:solidFill>
                  <a:srgbClr val="000000"/>
                </a:solidFill>
                <a:latin typeface="Courier New"/>
              </a:rPr>
              <a:t>x&lt;=n </a:t>
            </a:r>
            <a:r>
              <a:rPr lang="ru-RU" b="1" dirty="0" err="1">
                <a:solidFill>
                  <a:srgbClr val="000000"/>
                </a:solidFill>
                <a:latin typeface="Courier New"/>
              </a:rPr>
              <a:t>do</a:t>
            </a:r>
            <a:r>
              <a:rPr lang="ru-RU" b="1" dirty="0">
                <a:solidFill>
                  <a:srgbClr val="000000"/>
                </a:solidFill>
                <a:latin typeface="Courier New"/>
              </a:rPr>
              <a:t> </a:t>
            </a:r>
            <a:r>
              <a:rPr lang="ru-RU" dirty="0">
                <a:solidFill>
                  <a:srgbClr val="008000"/>
                </a:solidFill>
                <a:latin typeface="Courier New"/>
              </a:rPr>
              <a:t>//пока x&lt;=n повторять:</a:t>
            </a:r>
          </a:p>
          <a:p>
            <a:r>
              <a:rPr lang="en-US" dirty="0">
                <a:solidFill>
                  <a:srgbClr val="008000"/>
                </a:solidFill>
                <a:latin typeface="Courier New"/>
              </a:rPr>
              <a:t>  </a:t>
            </a:r>
            <a:r>
              <a:rPr lang="en-US" b="1" dirty="0">
                <a:solidFill>
                  <a:srgbClr val="000000"/>
                </a:solidFill>
                <a:latin typeface="Courier New"/>
              </a:rPr>
              <a:t>begin</a:t>
            </a:r>
          </a:p>
          <a:p>
            <a:r>
              <a:rPr lang="ru-RU" b="1" dirty="0">
                <a:solidFill>
                  <a:srgbClr val="000000"/>
                </a:solidFill>
                <a:latin typeface="Courier New"/>
              </a:rPr>
              <a:t>  </a:t>
            </a:r>
            <a:r>
              <a:rPr lang="ru-RU" dirty="0">
                <a:solidFill>
                  <a:srgbClr val="000000"/>
                </a:solidFill>
                <a:latin typeface="Courier New"/>
              </a:rPr>
              <a:t>s:=s+x;     </a:t>
            </a:r>
            <a:r>
              <a:rPr lang="ru-RU" dirty="0">
                <a:solidFill>
                  <a:srgbClr val="008000"/>
                </a:solidFill>
                <a:latin typeface="Courier New"/>
              </a:rPr>
              <a:t>//добавить к сумме </a:t>
            </a:r>
            <a:r>
              <a:rPr lang="ru-RU" dirty="0" err="1">
                <a:solidFill>
                  <a:srgbClr val="008000"/>
                </a:solidFill>
                <a:latin typeface="Courier New"/>
              </a:rPr>
              <a:t>слаг</a:t>
            </a:r>
            <a:r>
              <a:rPr lang="ru-RU" dirty="0">
                <a:solidFill>
                  <a:srgbClr val="008000"/>
                </a:solidFill>
                <a:latin typeface="Courier New"/>
              </a:rPr>
              <a:t>.</a:t>
            </a:r>
          </a:p>
          <a:p>
            <a:r>
              <a:rPr lang="ru-RU" dirty="0">
                <a:solidFill>
                  <a:srgbClr val="008000"/>
                </a:solidFill>
                <a:latin typeface="Courier New"/>
              </a:rPr>
              <a:t>  </a:t>
            </a:r>
            <a:r>
              <a:rPr lang="ru-RU" dirty="0">
                <a:solidFill>
                  <a:srgbClr val="000000"/>
                </a:solidFill>
                <a:latin typeface="Courier New"/>
              </a:rPr>
              <a:t>x:=x+</a:t>
            </a:r>
            <a:r>
              <a:rPr lang="ru-RU" dirty="0">
                <a:solidFill>
                  <a:srgbClr val="006400"/>
                </a:solidFill>
                <a:latin typeface="Courier New"/>
              </a:rPr>
              <a:t>2</a:t>
            </a:r>
            <a:r>
              <a:rPr lang="ru-RU" dirty="0">
                <a:solidFill>
                  <a:srgbClr val="000000"/>
                </a:solidFill>
                <a:latin typeface="Courier New"/>
              </a:rPr>
              <a:t>;     </a:t>
            </a:r>
            <a:r>
              <a:rPr lang="ru-RU" dirty="0">
                <a:solidFill>
                  <a:srgbClr val="008000"/>
                </a:solidFill>
                <a:latin typeface="Courier New"/>
              </a:rPr>
              <a:t>//</a:t>
            </a:r>
            <a:r>
              <a:rPr lang="ru-RU" dirty="0" err="1">
                <a:solidFill>
                  <a:srgbClr val="008000"/>
                </a:solidFill>
                <a:latin typeface="Courier New"/>
              </a:rPr>
              <a:t>следующ</a:t>
            </a:r>
            <a:r>
              <a:rPr lang="ru-RU" dirty="0">
                <a:solidFill>
                  <a:srgbClr val="008000"/>
                </a:solidFill>
                <a:latin typeface="Courier New"/>
              </a:rPr>
              <a:t>. знач. </a:t>
            </a:r>
            <a:r>
              <a:rPr lang="ru-RU" dirty="0" err="1">
                <a:solidFill>
                  <a:srgbClr val="008000"/>
                </a:solidFill>
                <a:latin typeface="Courier New"/>
              </a:rPr>
              <a:t>слаг</a:t>
            </a:r>
            <a:r>
              <a:rPr lang="ru-RU" dirty="0">
                <a:solidFill>
                  <a:srgbClr val="008000"/>
                </a:solidFill>
                <a:latin typeface="Courier New"/>
              </a:rPr>
              <a:t>.</a:t>
            </a:r>
          </a:p>
          <a:p>
            <a:r>
              <a:rPr lang="en-US" dirty="0">
                <a:solidFill>
                  <a:srgbClr val="008000"/>
                </a:solidFill>
                <a:latin typeface="Courier New"/>
              </a:rPr>
              <a:t>  </a:t>
            </a:r>
            <a:r>
              <a:rPr lang="en-US" b="1" dirty="0">
                <a:solidFill>
                  <a:srgbClr val="000000"/>
                </a:solidFill>
                <a:latin typeface="Courier New"/>
              </a:rPr>
              <a:t>end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;</a:t>
            </a:r>
          </a:p>
          <a:p>
            <a:r>
              <a:rPr lang="en-US" dirty="0" err="1">
                <a:solidFill>
                  <a:srgbClr val="000000"/>
                </a:solidFill>
                <a:latin typeface="Courier New"/>
              </a:rPr>
              <a:t>writeln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 (</a:t>
            </a:r>
            <a:r>
              <a:rPr lang="en-US" dirty="0">
                <a:solidFill>
                  <a:srgbClr val="0000FF"/>
                </a:solidFill>
                <a:latin typeface="Courier New"/>
              </a:rPr>
              <a:t>'s='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, s);</a:t>
            </a:r>
          </a:p>
          <a:p>
            <a:r>
              <a:rPr lang="en-US" b="1" dirty="0" smtClean="0">
                <a:solidFill>
                  <a:srgbClr val="000000"/>
                </a:solidFill>
                <a:latin typeface="Courier New"/>
              </a:rPr>
              <a:t>End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01858705"/>
      </p:ext>
    </p:extLst>
  </p:cSld>
  <p:clrMapOvr>
    <a:masterClrMapping/>
  </p:clrMapOvr>
  <p:transition spd="med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201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153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3"/>
          <p:cNvSpPr>
            <a:spLocks noChangeArrowheads="1"/>
          </p:cNvSpPr>
          <p:nvPr/>
        </p:nvSpPr>
        <p:spPr bwMode="auto">
          <a:xfrm>
            <a:off x="215900" y="0"/>
            <a:ext cx="7543800" cy="428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b"/>
          <a:lstStyle/>
          <a:p>
            <a:r>
              <a:rPr lang="ru-RU" sz="2400" b="1">
                <a:solidFill>
                  <a:schemeClr val="tx2"/>
                </a:solidFill>
              </a:rPr>
              <a:t>Задача</a:t>
            </a:r>
            <a:r>
              <a:rPr lang="en-US" sz="2400" b="1">
                <a:solidFill>
                  <a:schemeClr val="tx2"/>
                </a:solidFill>
              </a:rPr>
              <a:t> 4</a:t>
            </a:r>
            <a:endParaRPr lang="ru-RU" sz="2400" b="1">
              <a:solidFill>
                <a:schemeClr val="tx2"/>
              </a:solidFill>
            </a:endParaRPr>
          </a:p>
        </p:txBody>
      </p:sp>
      <p:sp>
        <p:nvSpPr>
          <p:cNvPr id="9219" name="Text Box 4"/>
          <p:cNvSpPr txBox="1">
            <a:spLocks noChangeArrowheads="1"/>
          </p:cNvSpPr>
          <p:nvPr/>
        </p:nvSpPr>
        <p:spPr bwMode="auto">
          <a:xfrm>
            <a:off x="179388" y="441325"/>
            <a:ext cx="7777162" cy="755650"/>
          </a:xfrm>
          <a:prstGeom prst="rect">
            <a:avLst/>
          </a:prstGeom>
          <a:solidFill>
            <a:srgbClr val="F4EE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>
                <a:solidFill>
                  <a:schemeClr val="tx2"/>
                </a:solidFill>
              </a:rPr>
              <a:t>Вычислить факториал числа </a:t>
            </a:r>
            <a:r>
              <a:rPr lang="en-US" sz="2000" b="1">
                <a:solidFill>
                  <a:schemeClr val="tx2"/>
                </a:solidFill>
                <a:latin typeface="Courier New" pitchFamily="49" charset="0"/>
              </a:rPr>
              <a:t>k</a:t>
            </a:r>
            <a:r>
              <a:rPr lang="en-US" i="1">
                <a:solidFill>
                  <a:schemeClr val="tx2"/>
                </a:solidFill>
              </a:rPr>
              <a:t> </a:t>
            </a:r>
            <a:r>
              <a:rPr lang="ru-RU" i="1">
                <a:solidFill>
                  <a:schemeClr val="tx2"/>
                </a:solidFill>
              </a:rPr>
              <a:t> </a:t>
            </a:r>
            <a:r>
              <a:rPr lang="en-US">
                <a:solidFill>
                  <a:schemeClr val="tx2"/>
                </a:solidFill>
              </a:rPr>
              <a:t>(</a:t>
            </a:r>
            <a:r>
              <a:rPr lang="en-US" sz="2000" b="1">
                <a:solidFill>
                  <a:schemeClr val="tx2"/>
                </a:solidFill>
                <a:latin typeface="Courier New" pitchFamily="49" charset="0"/>
              </a:rPr>
              <a:t>k</a:t>
            </a:r>
            <a:r>
              <a:rPr lang="en-US">
                <a:solidFill>
                  <a:schemeClr val="tx2"/>
                </a:solidFill>
              </a:rPr>
              <a:t> </a:t>
            </a:r>
            <a:r>
              <a:rPr lang="ru-RU" i="1">
                <a:solidFill>
                  <a:schemeClr val="tx2"/>
                </a:solidFill>
              </a:rPr>
              <a:t>не более 12</a:t>
            </a:r>
            <a:r>
              <a:rPr lang="en-US">
                <a:solidFill>
                  <a:schemeClr val="tx2"/>
                </a:solidFill>
                <a:cs typeface="Arial" charset="0"/>
              </a:rPr>
              <a:t>)</a:t>
            </a:r>
            <a:r>
              <a:rPr lang="ru-RU">
                <a:solidFill>
                  <a:schemeClr val="tx2"/>
                </a:solidFill>
                <a:cs typeface="Arial" charset="0"/>
              </a:rPr>
              <a:t>. </a:t>
            </a:r>
          </a:p>
          <a:p>
            <a:pPr eaLnBrk="1" hangingPunct="1">
              <a:spcBef>
                <a:spcPct val="50000"/>
              </a:spcBef>
            </a:pPr>
            <a:r>
              <a:rPr lang="en-US" b="1" i="1">
                <a:solidFill>
                  <a:schemeClr val="tx2"/>
                </a:solidFill>
                <a:latin typeface="Courier New" pitchFamily="49" charset="0"/>
                <a:cs typeface="Arial" charset="0"/>
              </a:rPr>
              <a:t>k! = 1∙2∙3∙ … ∙k</a:t>
            </a:r>
          </a:p>
        </p:txBody>
      </p:sp>
      <p:grpSp>
        <p:nvGrpSpPr>
          <p:cNvPr id="223264" name="Group 32"/>
          <p:cNvGrpSpPr>
            <a:grpSpLocks/>
          </p:cNvGrpSpPr>
          <p:nvPr/>
        </p:nvGrpSpPr>
        <p:grpSpPr bwMode="auto">
          <a:xfrm>
            <a:off x="323850" y="1520825"/>
            <a:ext cx="1963738" cy="4752975"/>
            <a:chOff x="328" y="1253"/>
            <a:chExt cx="1237" cy="2994"/>
          </a:xfrm>
        </p:grpSpPr>
        <p:sp>
          <p:nvSpPr>
            <p:cNvPr id="9223" name="Line 7"/>
            <p:cNvSpPr>
              <a:spLocks noChangeShapeType="1"/>
            </p:cNvSpPr>
            <p:nvPr/>
          </p:nvSpPr>
          <p:spPr bwMode="auto">
            <a:xfrm>
              <a:off x="941" y="2004"/>
              <a:ext cx="0" cy="166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ru-RU"/>
            </a:p>
          </p:txBody>
        </p:sp>
        <p:sp>
          <p:nvSpPr>
            <p:cNvPr id="9224" name="Line 8"/>
            <p:cNvSpPr>
              <a:spLocks noChangeShapeType="1"/>
            </p:cNvSpPr>
            <p:nvPr/>
          </p:nvSpPr>
          <p:spPr bwMode="auto">
            <a:xfrm>
              <a:off x="941" y="2344"/>
              <a:ext cx="0" cy="165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ru-RU"/>
            </a:p>
          </p:txBody>
        </p:sp>
        <p:sp>
          <p:nvSpPr>
            <p:cNvPr id="9225" name="Rectangle 9"/>
            <p:cNvSpPr>
              <a:spLocks noChangeArrowheads="1"/>
            </p:cNvSpPr>
            <p:nvPr/>
          </p:nvSpPr>
          <p:spPr bwMode="auto">
            <a:xfrm>
              <a:off x="578" y="2170"/>
              <a:ext cx="726" cy="181"/>
            </a:xfrm>
            <a:prstGeom prst="rect">
              <a:avLst/>
            </a:prstGeom>
            <a:solidFill>
              <a:srgbClr val="FFFFFF"/>
            </a:solidFill>
            <a:ln w="12700" algn="ctr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pPr algn="ctr"/>
              <a:r>
                <a:rPr lang="en-US" sz="1600"/>
                <a:t>i := 1</a:t>
              </a:r>
              <a:endParaRPr lang="ru-RU" sz="1600"/>
            </a:p>
          </p:txBody>
        </p:sp>
        <p:sp>
          <p:nvSpPr>
            <p:cNvPr id="9226" name="AutoShape 10"/>
            <p:cNvSpPr>
              <a:spLocks noChangeAspect="1" noChangeArrowheads="1"/>
            </p:cNvSpPr>
            <p:nvPr/>
          </p:nvSpPr>
          <p:spPr bwMode="auto">
            <a:xfrm>
              <a:off x="578" y="2503"/>
              <a:ext cx="725" cy="295"/>
            </a:xfrm>
            <a:prstGeom prst="flowChartDecision">
              <a:avLst/>
            </a:prstGeom>
            <a:solidFill>
              <a:srgbClr val="FFFFFF"/>
            </a:solidFill>
            <a:ln w="12700" algn="ctr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 anchorCtr="1"/>
            <a:lstStyle/>
            <a:p>
              <a:pPr algn="ctr"/>
              <a:r>
                <a:rPr lang="en-US" sz="1600" dirty="0" err="1"/>
                <a:t>i</a:t>
              </a:r>
              <a:r>
                <a:rPr lang="en-US" sz="1600" dirty="0"/>
                <a:t> </a:t>
              </a:r>
              <a:r>
                <a:rPr lang="en-US" sz="1600" dirty="0">
                  <a:cs typeface="Arial" charset="0"/>
                </a:rPr>
                <a:t>≤ k</a:t>
              </a:r>
            </a:p>
          </p:txBody>
        </p:sp>
        <p:sp>
          <p:nvSpPr>
            <p:cNvPr id="9227" name="Text Box 11"/>
            <p:cNvSpPr txBox="1">
              <a:spLocks noChangeAspect="1" noChangeArrowheads="1"/>
            </p:cNvSpPr>
            <p:nvPr/>
          </p:nvSpPr>
          <p:spPr bwMode="auto">
            <a:xfrm>
              <a:off x="918" y="2775"/>
              <a:ext cx="329" cy="1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ru-RU" sz="1600"/>
                <a:t>да</a:t>
              </a:r>
            </a:p>
          </p:txBody>
        </p:sp>
        <p:sp>
          <p:nvSpPr>
            <p:cNvPr id="9228" name="Text Box 12"/>
            <p:cNvSpPr txBox="1">
              <a:spLocks noChangeAspect="1" noChangeArrowheads="1"/>
            </p:cNvSpPr>
            <p:nvPr/>
          </p:nvSpPr>
          <p:spPr bwMode="auto">
            <a:xfrm>
              <a:off x="1236" y="2480"/>
              <a:ext cx="329" cy="1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ru-RU" sz="1600"/>
                <a:t>нет</a:t>
              </a:r>
            </a:p>
          </p:txBody>
        </p:sp>
        <p:sp>
          <p:nvSpPr>
            <p:cNvPr id="9229" name="Line 13"/>
            <p:cNvSpPr>
              <a:spLocks noChangeShapeType="1"/>
            </p:cNvSpPr>
            <p:nvPr/>
          </p:nvSpPr>
          <p:spPr bwMode="auto">
            <a:xfrm>
              <a:off x="941" y="2798"/>
              <a:ext cx="0" cy="165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ru-RU"/>
            </a:p>
          </p:txBody>
        </p:sp>
        <p:sp>
          <p:nvSpPr>
            <p:cNvPr id="9230" name="AutoShape 14"/>
            <p:cNvSpPr>
              <a:spLocks noChangeArrowheads="1"/>
            </p:cNvSpPr>
            <p:nvPr/>
          </p:nvSpPr>
          <p:spPr bwMode="auto">
            <a:xfrm>
              <a:off x="510" y="3795"/>
              <a:ext cx="794" cy="181"/>
            </a:xfrm>
            <a:prstGeom prst="parallelogram">
              <a:avLst>
                <a:gd name="adj" fmla="val 109669"/>
              </a:avLst>
            </a:prstGeom>
            <a:solidFill>
              <a:srgbClr val="FFFFFF"/>
            </a:solidFill>
            <a:ln w="12700" algn="ctr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 anchorCtr="1"/>
            <a:lstStyle/>
            <a:p>
              <a:pPr algn="ctr"/>
              <a:r>
                <a:rPr lang="ru-RU" sz="1400"/>
                <a:t>вывод</a:t>
              </a:r>
              <a:r>
                <a:rPr lang="ru-RU" sz="1200"/>
                <a:t> </a:t>
              </a:r>
              <a:r>
                <a:rPr lang="en-US" sz="1600"/>
                <a:t>p</a:t>
              </a:r>
              <a:endParaRPr lang="ru-RU" sz="1600"/>
            </a:p>
          </p:txBody>
        </p:sp>
        <p:sp>
          <p:nvSpPr>
            <p:cNvPr id="9231" name="Rectangle 15"/>
            <p:cNvSpPr>
              <a:spLocks noChangeArrowheads="1"/>
            </p:cNvSpPr>
            <p:nvPr/>
          </p:nvSpPr>
          <p:spPr bwMode="auto">
            <a:xfrm>
              <a:off x="578" y="3297"/>
              <a:ext cx="726" cy="181"/>
            </a:xfrm>
            <a:prstGeom prst="rect">
              <a:avLst/>
            </a:prstGeom>
            <a:solidFill>
              <a:srgbClr val="FFFFFF"/>
            </a:solidFill>
            <a:ln w="12700" algn="ctr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pPr algn="ctr"/>
              <a:r>
                <a:rPr lang="en-US"/>
                <a:t>i := i+1</a:t>
              </a:r>
              <a:endParaRPr lang="ru-RU"/>
            </a:p>
          </p:txBody>
        </p:sp>
        <p:sp>
          <p:nvSpPr>
            <p:cNvPr id="9232" name="Line 16"/>
            <p:cNvSpPr>
              <a:spLocks noChangeShapeType="1"/>
            </p:cNvSpPr>
            <p:nvPr/>
          </p:nvSpPr>
          <p:spPr bwMode="auto">
            <a:xfrm>
              <a:off x="941" y="3977"/>
              <a:ext cx="0" cy="136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ru-RU"/>
            </a:p>
          </p:txBody>
        </p:sp>
        <p:sp>
          <p:nvSpPr>
            <p:cNvPr id="9233" name="Freeform 17"/>
            <p:cNvSpPr>
              <a:spLocks/>
            </p:cNvSpPr>
            <p:nvPr/>
          </p:nvSpPr>
          <p:spPr bwMode="auto">
            <a:xfrm>
              <a:off x="328" y="2412"/>
              <a:ext cx="613" cy="1179"/>
            </a:xfrm>
            <a:custGeom>
              <a:avLst/>
              <a:gdLst>
                <a:gd name="T0" fmla="*/ 613 w 613"/>
                <a:gd name="T1" fmla="*/ 1065 h 1180"/>
                <a:gd name="T2" fmla="*/ 613 w 613"/>
                <a:gd name="T3" fmla="*/ 1179 h 1180"/>
                <a:gd name="T4" fmla="*/ 0 w 613"/>
                <a:gd name="T5" fmla="*/ 1179 h 1180"/>
                <a:gd name="T6" fmla="*/ 0 w 613"/>
                <a:gd name="T7" fmla="*/ 0 h 1180"/>
                <a:gd name="T8" fmla="*/ 613 w 613"/>
                <a:gd name="T9" fmla="*/ 0 h 118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613" h="1180">
                  <a:moveTo>
                    <a:pt x="613" y="1066"/>
                  </a:moveTo>
                  <a:lnTo>
                    <a:pt x="613" y="1180"/>
                  </a:lnTo>
                  <a:lnTo>
                    <a:pt x="0" y="1180"/>
                  </a:lnTo>
                  <a:lnTo>
                    <a:pt x="0" y="0"/>
                  </a:lnTo>
                  <a:lnTo>
                    <a:pt x="613" y="0"/>
                  </a:lnTo>
                </a:path>
              </a:pathLst>
            </a:custGeom>
            <a:noFill/>
            <a:ln w="12700" cmpd="sng">
              <a:solidFill>
                <a:schemeClr val="tx1"/>
              </a:solidFill>
              <a:round/>
              <a:headEnd type="non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9234" name="AutoShape 18"/>
            <p:cNvSpPr>
              <a:spLocks noChangeArrowheads="1"/>
            </p:cNvSpPr>
            <p:nvPr/>
          </p:nvSpPr>
          <p:spPr bwMode="auto">
            <a:xfrm>
              <a:off x="646" y="4113"/>
              <a:ext cx="605" cy="134"/>
            </a:xfrm>
            <a:prstGeom prst="flowChartTerminator">
              <a:avLst/>
            </a:prstGeom>
            <a:solidFill>
              <a:srgbClr val="FF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0" tIns="0" rIns="0" bIns="0" anchor="ctr" anchorCtr="1"/>
            <a:lstStyle/>
            <a:p>
              <a:pPr algn="ctr"/>
              <a:r>
                <a:rPr lang="ru-RU" sz="1400"/>
                <a:t>конец</a:t>
              </a:r>
            </a:p>
          </p:txBody>
        </p:sp>
        <p:sp>
          <p:nvSpPr>
            <p:cNvPr id="9235" name="Rectangle 19"/>
            <p:cNvSpPr>
              <a:spLocks noChangeArrowheads="1"/>
            </p:cNvSpPr>
            <p:nvPr/>
          </p:nvSpPr>
          <p:spPr bwMode="auto">
            <a:xfrm>
              <a:off x="578" y="1852"/>
              <a:ext cx="726" cy="181"/>
            </a:xfrm>
            <a:prstGeom prst="rect">
              <a:avLst/>
            </a:prstGeom>
            <a:solidFill>
              <a:srgbClr val="FFFFFF"/>
            </a:solidFill>
            <a:ln w="12700" algn="ctr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pPr algn="ctr"/>
              <a:r>
                <a:rPr lang="en-US" sz="1600"/>
                <a:t>p := 1</a:t>
              </a:r>
              <a:endParaRPr lang="ru-RU" sz="1600"/>
            </a:p>
          </p:txBody>
        </p:sp>
        <p:sp>
          <p:nvSpPr>
            <p:cNvPr id="9236" name="Rectangle 20"/>
            <p:cNvSpPr>
              <a:spLocks noChangeArrowheads="1"/>
            </p:cNvSpPr>
            <p:nvPr/>
          </p:nvSpPr>
          <p:spPr bwMode="auto">
            <a:xfrm>
              <a:off x="578" y="2956"/>
              <a:ext cx="726" cy="204"/>
            </a:xfrm>
            <a:prstGeom prst="rect">
              <a:avLst/>
            </a:prstGeom>
            <a:solidFill>
              <a:srgbClr val="FFFFFF"/>
            </a:solidFill>
            <a:ln w="12700" algn="ctr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 anchorCtr="1"/>
            <a:lstStyle/>
            <a:p>
              <a:pPr algn="ctr"/>
              <a:r>
                <a:rPr lang="en-US"/>
                <a:t>p := p*i</a:t>
              </a:r>
              <a:endParaRPr lang="ru-RU" sz="2000" baseline="50000"/>
            </a:p>
          </p:txBody>
        </p:sp>
        <p:sp>
          <p:nvSpPr>
            <p:cNvPr id="9237" name="Line 21"/>
            <p:cNvSpPr>
              <a:spLocks noChangeShapeType="1"/>
            </p:cNvSpPr>
            <p:nvPr/>
          </p:nvSpPr>
          <p:spPr bwMode="auto">
            <a:xfrm>
              <a:off x="941" y="3160"/>
              <a:ext cx="0" cy="136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ru-RU"/>
            </a:p>
          </p:txBody>
        </p:sp>
        <p:sp>
          <p:nvSpPr>
            <p:cNvPr id="9238" name="Freeform 22"/>
            <p:cNvSpPr>
              <a:spLocks/>
            </p:cNvSpPr>
            <p:nvPr/>
          </p:nvSpPr>
          <p:spPr bwMode="auto">
            <a:xfrm>
              <a:off x="941" y="2649"/>
              <a:ext cx="589" cy="1146"/>
            </a:xfrm>
            <a:custGeom>
              <a:avLst/>
              <a:gdLst>
                <a:gd name="T0" fmla="*/ 362 w 589"/>
                <a:gd name="T1" fmla="*/ 0 h 1247"/>
                <a:gd name="T2" fmla="*/ 589 w 589"/>
                <a:gd name="T3" fmla="*/ 0 h 1247"/>
                <a:gd name="T4" fmla="*/ 589 w 589"/>
                <a:gd name="T5" fmla="*/ 1042 h 1247"/>
                <a:gd name="T6" fmla="*/ 0 w 589"/>
                <a:gd name="T7" fmla="*/ 1042 h 1247"/>
                <a:gd name="T8" fmla="*/ 0 w 589"/>
                <a:gd name="T9" fmla="*/ 1146 h 124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589" h="1247">
                  <a:moveTo>
                    <a:pt x="362" y="0"/>
                  </a:moveTo>
                  <a:lnTo>
                    <a:pt x="589" y="0"/>
                  </a:lnTo>
                  <a:lnTo>
                    <a:pt x="589" y="1134"/>
                  </a:lnTo>
                  <a:lnTo>
                    <a:pt x="0" y="1134"/>
                  </a:lnTo>
                  <a:lnTo>
                    <a:pt x="0" y="1247"/>
                  </a:lnTo>
                </a:path>
              </a:pathLst>
            </a:custGeom>
            <a:noFill/>
            <a:ln w="12700" cmpd="sng">
              <a:solidFill>
                <a:schemeClr val="tx1"/>
              </a:solidFill>
              <a:round/>
              <a:headEnd type="non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9239" name="AutoShape 23"/>
            <p:cNvSpPr>
              <a:spLocks noChangeArrowheads="1"/>
            </p:cNvSpPr>
            <p:nvPr/>
          </p:nvSpPr>
          <p:spPr bwMode="auto">
            <a:xfrm>
              <a:off x="657" y="1253"/>
              <a:ext cx="605" cy="136"/>
            </a:xfrm>
            <a:prstGeom prst="flowChartTerminator">
              <a:avLst/>
            </a:prstGeom>
            <a:solidFill>
              <a:srgbClr val="FF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0" tIns="0" rIns="0" bIns="0" anchor="ctr" anchorCtr="1"/>
            <a:lstStyle/>
            <a:p>
              <a:pPr algn="ctr"/>
              <a:r>
                <a:rPr lang="ru-RU" sz="1400"/>
                <a:t>начало</a:t>
              </a:r>
            </a:p>
          </p:txBody>
        </p:sp>
        <p:sp>
          <p:nvSpPr>
            <p:cNvPr id="9240" name="Line 24"/>
            <p:cNvSpPr>
              <a:spLocks noChangeShapeType="1"/>
            </p:cNvSpPr>
            <p:nvPr/>
          </p:nvSpPr>
          <p:spPr bwMode="auto">
            <a:xfrm>
              <a:off x="952" y="1389"/>
              <a:ext cx="0" cy="113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ru-RU"/>
            </a:p>
          </p:txBody>
        </p:sp>
        <p:sp>
          <p:nvSpPr>
            <p:cNvPr id="9241" name="AutoShape 28"/>
            <p:cNvSpPr>
              <a:spLocks noChangeArrowheads="1"/>
            </p:cNvSpPr>
            <p:nvPr/>
          </p:nvSpPr>
          <p:spPr bwMode="auto">
            <a:xfrm>
              <a:off x="499" y="1502"/>
              <a:ext cx="884" cy="181"/>
            </a:xfrm>
            <a:prstGeom prst="parallelogram">
              <a:avLst>
                <a:gd name="adj" fmla="val 122099"/>
              </a:avLst>
            </a:prstGeom>
            <a:solidFill>
              <a:srgbClr val="FFFFFF"/>
            </a:solidFill>
            <a:ln w="12700" algn="ctr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 anchorCtr="1"/>
            <a:lstStyle/>
            <a:p>
              <a:pPr algn="ctr"/>
              <a:r>
                <a:rPr lang="ru-RU" sz="1400"/>
                <a:t>ввод</a:t>
              </a:r>
              <a:r>
                <a:rPr lang="ru-RU" sz="1200"/>
                <a:t> </a:t>
              </a:r>
              <a:r>
                <a:rPr lang="en-US" sz="1600"/>
                <a:t>k</a:t>
              </a:r>
              <a:endParaRPr lang="ru-RU" sz="1600"/>
            </a:p>
          </p:txBody>
        </p:sp>
        <p:sp>
          <p:nvSpPr>
            <p:cNvPr id="9242" name="Line 31"/>
            <p:cNvSpPr>
              <a:spLocks noChangeShapeType="1"/>
            </p:cNvSpPr>
            <p:nvPr/>
          </p:nvSpPr>
          <p:spPr bwMode="auto">
            <a:xfrm>
              <a:off x="940" y="1690"/>
              <a:ext cx="0" cy="165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ru-RU"/>
            </a:p>
          </p:txBody>
        </p:sp>
      </p:grpSp>
      <p:sp>
        <p:nvSpPr>
          <p:cNvPr id="2" name="Прямоугольник 1"/>
          <p:cNvSpPr/>
          <p:nvPr/>
        </p:nvSpPr>
        <p:spPr>
          <a:xfrm>
            <a:off x="2735796" y="1535881"/>
            <a:ext cx="6228692" cy="3693319"/>
          </a:xfrm>
          <a:prstGeom prst="rect">
            <a:avLst/>
          </a:prstGeom>
          <a:solidFill>
            <a:schemeClr val="bg1"/>
          </a:solidFill>
          <a:ln w="12700">
            <a:solidFill>
              <a:schemeClr val="bg1">
                <a:lumMod val="50000"/>
              </a:schemeClr>
            </a:solidFill>
            <a:prstDash val="lgDash"/>
          </a:ln>
        </p:spPr>
        <p:txBody>
          <a:bodyPr wrap="square">
            <a:spAutoFit/>
          </a:bodyPr>
          <a:lstStyle/>
          <a:p>
            <a:r>
              <a:rPr lang="en-US" b="1" dirty="0" smtClean="0">
                <a:solidFill>
                  <a:srgbClr val="000000"/>
                </a:solidFill>
                <a:latin typeface="Courier New"/>
              </a:rPr>
              <a:t>Program </a:t>
            </a:r>
            <a:r>
              <a:rPr lang="en-US" dirty="0" err="1" smtClean="0">
                <a:solidFill>
                  <a:srgbClr val="000000"/>
                </a:solidFill>
                <a:latin typeface="Courier New"/>
              </a:rPr>
              <a:t>Faktorial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;</a:t>
            </a:r>
          </a:p>
          <a:p>
            <a:r>
              <a:rPr lang="sv-SE" b="1" dirty="0" smtClean="0">
                <a:solidFill>
                  <a:srgbClr val="000000"/>
                </a:solidFill>
                <a:latin typeface="Courier New"/>
              </a:rPr>
              <a:t>Var </a:t>
            </a:r>
            <a:r>
              <a:rPr lang="sv-SE" dirty="0">
                <a:solidFill>
                  <a:srgbClr val="000000"/>
                </a:solidFill>
                <a:latin typeface="Courier New"/>
              </a:rPr>
              <a:t>k, i, p: </a:t>
            </a:r>
            <a:r>
              <a:rPr lang="sv-SE" dirty="0">
                <a:solidFill>
                  <a:srgbClr val="0000FF"/>
                </a:solidFill>
                <a:latin typeface="Courier New"/>
              </a:rPr>
              <a:t>integer</a:t>
            </a:r>
            <a:r>
              <a:rPr lang="sv-SE" dirty="0">
                <a:solidFill>
                  <a:srgbClr val="000000"/>
                </a:solidFill>
                <a:latin typeface="Courier New"/>
              </a:rPr>
              <a:t>;</a:t>
            </a:r>
          </a:p>
          <a:p>
            <a:r>
              <a:rPr lang="en-US" b="1" dirty="0" smtClean="0">
                <a:solidFill>
                  <a:srgbClr val="000000"/>
                </a:solidFill>
                <a:latin typeface="Courier New"/>
              </a:rPr>
              <a:t>Begin</a:t>
            </a:r>
            <a:endParaRPr lang="en-US" b="1" dirty="0">
              <a:solidFill>
                <a:srgbClr val="000000"/>
              </a:solidFill>
              <a:latin typeface="Courier New"/>
            </a:endParaRPr>
          </a:p>
          <a:p>
            <a:r>
              <a:rPr lang="en-US" dirty="0">
                <a:solidFill>
                  <a:srgbClr val="000000"/>
                </a:solidFill>
                <a:latin typeface="Courier New"/>
              </a:rPr>
              <a:t>write(</a:t>
            </a:r>
            <a:r>
              <a:rPr lang="en-US" dirty="0">
                <a:solidFill>
                  <a:srgbClr val="0000FF"/>
                </a:solidFill>
                <a:latin typeface="Courier New"/>
              </a:rPr>
              <a:t>'</a:t>
            </a:r>
            <a:r>
              <a:rPr lang="ru-RU" dirty="0">
                <a:solidFill>
                  <a:srgbClr val="0000FF"/>
                </a:solidFill>
                <a:latin typeface="Courier New"/>
              </a:rPr>
              <a:t>Введите </a:t>
            </a:r>
            <a:r>
              <a:rPr lang="en-US" dirty="0">
                <a:solidFill>
                  <a:srgbClr val="0000FF"/>
                </a:solidFill>
                <a:latin typeface="Courier New"/>
              </a:rPr>
              <a:t>k (&lt;13): '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); </a:t>
            </a:r>
            <a:r>
              <a:rPr lang="en-US" dirty="0" err="1">
                <a:solidFill>
                  <a:srgbClr val="000000"/>
                </a:solidFill>
                <a:latin typeface="Courier New"/>
              </a:rPr>
              <a:t>readln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(k);</a:t>
            </a:r>
          </a:p>
          <a:p>
            <a:r>
              <a:rPr lang="ru-RU" dirty="0">
                <a:solidFill>
                  <a:srgbClr val="000000"/>
                </a:solidFill>
                <a:latin typeface="Courier New"/>
              </a:rPr>
              <a:t>p:=</a:t>
            </a:r>
            <a:r>
              <a:rPr lang="ru-RU" dirty="0">
                <a:solidFill>
                  <a:srgbClr val="006400"/>
                </a:solidFill>
                <a:latin typeface="Courier New"/>
              </a:rPr>
              <a:t>1</a:t>
            </a:r>
            <a:r>
              <a:rPr lang="ru-RU" dirty="0">
                <a:solidFill>
                  <a:srgbClr val="000000"/>
                </a:solidFill>
                <a:latin typeface="Courier New"/>
              </a:rPr>
              <a:t>;  </a:t>
            </a:r>
            <a:r>
              <a:rPr lang="en-US" dirty="0" smtClean="0">
                <a:solidFill>
                  <a:srgbClr val="000000"/>
                </a:solidFill>
                <a:latin typeface="Courier New"/>
              </a:rPr>
              <a:t> </a:t>
            </a:r>
            <a:r>
              <a:rPr lang="ru-RU" dirty="0" smtClean="0">
                <a:solidFill>
                  <a:srgbClr val="008000"/>
                </a:solidFill>
                <a:latin typeface="Courier New"/>
              </a:rPr>
              <a:t>//</a:t>
            </a:r>
            <a:r>
              <a:rPr lang="ru-RU" dirty="0">
                <a:solidFill>
                  <a:srgbClr val="008000"/>
                </a:solidFill>
                <a:latin typeface="Courier New"/>
              </a:rPr>
              <a:t>начальное знач. произведения</a:t>
            </a:r>
          </a:p>
          <a:p>
            <a:r>
              <a:rPr lang="ru-RU" dirty="0">
                <a:solidFill>
                  <a:srgbClr val="000000"/>
                </a:solidFill>
                <a:latin typeface="Courier New"/>
              </a:rPr>
              <a:t>i:=</a:t>
            </a:r>
            <a:r>
              <a:rPr lang="ru-RU" dirty="0">
                <a:solidFill>
                  <a:srgbClr val="006400"/>
                </a:solidFill>
                <a:latin typeface="Courier New"/>
              </a:rPr>
              <a:t>1</a:t>
            </a:r>
            <a:r>
              <a:rPr lang="ru-RU" dirty="0">
                <a:solidFill>
                  <a:srgbClr val="000000"/>
                </a:solidFill>
                <a:latin typeface="Courier New"/>
              </a:rPr>
              <a:t>; </a:t>
            </a:r>
            <a:r>
              <a:rPr lang="en-US" dirty="0" smtClean="0">
                <a:solidFill>
                  <a:srgbClr val="000000"/>
                </a:solidFill>
                <a:latin typeface="Courier New"/>
              </a:rPr>
              <a:t> </a:t>
            </a:r>
            <a:r>
              <a:rPr lang="ru-RU" dirty="0" smtClean="0">
                <a:solidFill>
                  <a:srgbClr val="000000"/>
                </a:solidFill>
                <a:latin typeface="Courier New"/>
              </a:rPr>
              <a:t> </a:t>
            </a:r>
            <a:r>
              <a:rPr lang="ru-RU" dirty="0">
                <a:solidFill>
                  <a:srgbClr val="008000"/>
                </a:solidFill>
                <a:latin typeface="Courier New"/>
              </a:rPr>
              <a:t>//начальное знач. числа</a:t>
            </a:r>
          </a:p>
          <a:p>
            <a:r>
              <a:rPr lang="ru-RU" b="1" dirty="0" err="1">
                <a:solidFill>
                  <a:srgbClr val="000000"/>
                </a:solidFill>
                <a:latin typeface="Courier New"/>
              </a:rPr>
              <a:t>while</a:t>
            </a:r>
            <a:r>
              <a:rPr lang="ru-RU" b="1" dirty="0">
                <a:solidFill>
                  <a:srgbClr val="000000"/>
                </a:solidFill>
                <a:latin typeface="Courier New"/>
              </a:rPr>
              <a:t> </a:t>
            </a:r>
            <a:r>
              <a:rPr lang="ru-RU" dirty="0">
                <a:solidFill>
                  <a:srgbClr val="000000"/>
                </a:solidFill>
                <a:latin typeface="Courier New"/>
              </a:rPr>
              <a:t>i&lt;=k </a:t>
            </a:r>
            <a:r>
              <a:rPr lang="ru-RU" b="1" dirty="0" err="1">
                <a:solidFill>
                  <a:srgbClr val="000000"/>
                </a:solidFill>
                <a:latin typeface="Courier New"/>
              </a:rPr>
              <a:t>do</a:t>
            </a:r>
            <a:r>
              <a:rPr lang="ru-RU" b="1" dirty="0">
                <a:solidFill>
                  <a:srgbClr val="000000"/>
                </a:solidFill>
                <a:latin typeface="Courier New"/>
              </a:rPr>
              <a:t> </a:t>
            </a:r>
            <a:r>
              <a:rPr lang="en-US" b="1" dirty="0" smtClean="0">
                <a:solidFill>
                  <a:srgbClr val="000000"/>
                </a:solidFill>
                <a:latin typeface="Courier New"/>
              </a:rPr>
              <a:t> </a:t>
            </a:r>
            <a:r>
              <a:rPr lang="ru-RU" dirty="0" smtClean="0">
                <a:solidFill>
                  <a:srgbClr val="008000"/>
                </a:solidFill>
                <a:latin typeface="Courier New"/>
              </a:rPr>
              <a:t>//</a:t>
            </a:r>
            <a:r>
              <a:rPr lang="ru-RU" dirty="0">
                <a:solidFill>
                  <a:srgbClr val="008000"/>
                </a:solidFill>
                <a:latin typeface="Courier New"/>
              </a:rPr>
              <a:t>пока i&lt;=k повторять:</a:t>
            </a:r>
          </a:p>
          <a:p>
            <a:r>
              <a:rPr lang="en-US" dirty="0">
                <a:solidFill>
                  <a:srgbClr val="008000"/>
                </a:solidFill>
                <a:latin typeface="Courier New"/>
              </a:rPr>
              <a:t>  </a:t>
            </a:r>
            <a:r>
              <a:rPr lang="en-US" b="1" dirty="0">
                <a:solidFill>
                  <a:srgbClr val="000000"/>
                </a:solidFill>
                <a:latin typeface="Courier New"/>
              </a:rPr>
              <a:t>begin</a:t>
            </a:r>
          </a:p>
          <a:p>
            <a:r>
              <a:rPr lang="ru-RU" b="1" dirty="0">
                <a:solidFill>
                  <a:srgbClr val="000000"/>
                </a:solidFill>
                <a:latin typeface="Courier New"/>
              </a:rPr>
              <a:t>  </a:t>
            </a:r>
            <a:r>
              <a:rPr lang="ru-RU" dirty="0">
                <a:solidFill>
                  <a:srgbClr val="000000"/>
                </a:solidFill>
                <a:latin typeface="Courier New"/>
              </a:rPr>
              <a:t>p:=p*i;    </a:t>
            </a:r>
            <a:r>
              <a:rPr lang="en-US" dirty="0" smtClean="0">
                <a:solidFill>
                  <a:srgbClr val="000000"/>
                </a:solidFill>
                <a:latin typeface="Courier New"/>
              </a:rPr>
              <a:t> </a:t>
            </a:r>
            <a:r>
              <a:rPr lang="ru-RU" dirty="0" smtClean="0">
                <a:solidFill>
                  <a:srgbClr val="000000"/>
                </a:solidFill>
                <a:latin typeface="Courier New"/>
              </a:rPr>
              <a:t> </a:t>
            </a:r>
            <a:r>
              <a:rPr lang="ru-RU" dirty="0">
                <a:solidFill>
                  <a:srgbClr val="008000"/>
                </a:solidFill>
                <a:latin typeface="Courier New"/>
              </a:rPr>
              <a:t>//добавить число к </a:t>
            </a:r>
            <a:r>
              <a:rPr lang="ru-RU" dirty="0" err="1" smtClean="0">
                <a:solidFill>
                  <a:srgbClr val="008000"/>
                </a:solidFill>
                <a:latin typeface="Courier New"/>
              </a:rPr>
              <a:t>произвед</a:t>
            </a:r>
            <a:r>
              <a:rPr lang="ru-RU" dirty="0" smtClean="0">
                <a:solidFill>
                  <a:srgbClr val="008000"/>
                </a:solidFill>
                <a:latin typeface="Courier New"/>
              </a:rPr>
              <a:t>.</a:t>
            </a:r>
            <a:endParaRPr lang="ru-RU" dirty="0">
              <a:solidFill>
                <a:srgbClr val="008000"/>
              </a:solidFill>
              <a:latin typeface="Courier New"/>
            </a:endParaRPr>
          </a:p>
          <a:p>
            <a:r>
              <a:rPr lang="en-US" dirty="0">
                <a:solidFill>
                  <a:srgbClr val="008000"/>
                </a:solidFill>
                <a:latin typeface="Courier New"/>
              </a:rPr>
              <a:t>  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i:=i+</a:t>
            </a:r>
            <a:r>
              <a:rPr lang="en-US" dirty="0">
                <a:solidFill>
                  <a:srgbClr val="006400"/>
                </a:solidFill>
                <a:latin typeface="Courier New"/>
              </a:rPr>
              <a:t>1      </a:t>
            </a:r>
            <a:r>
              <a:rPr lang="en-US" dirty="0" smtClean="0">
                <a:solidFill>
                  <a:srgbClr val="006400"/>
                </a:solidFill>
                <a:latin typeface="Courier New"/>
              </a:rPr>
              <a:t> </a:t>
            </a:r>
            <a:r>
              <a:rPr lang="en-US" dirty="0" smtClean="0">
                <a:solidFill>
                  <a:srgbClr val="008000"/>
                </a:solidFill>
                <a:latin typeface="Courier New"/>
              </a:rPr>
              <a:t>//</a:t>
            </a:r>
            <a:r>
              <a:rPr lang="ru-RU" dirty="0">
                <a:solidFill>
                  <a:srgbClr val="008000"/>
                </a:solidFill>
                <a:latin typeface="Courier New"/>
              </a:rPr>
              <a:t>следующее число</a:t>
            </a:r>
          </a:p>
          <a:p>
            <a:r>
              <a:rPr lang="en-US" dirty="0">
                <a:solidFill>
                  <a:srgbClr val="008000"/>
                </a:solidFill>
                <a:latin typeface="Courier New"/>
              </a:rPr>
              <a:t>  </a:t>
            </a:r>
            <a:r>
              <a:rPr lang="en-US" b="1" dirty="0">
                <a:solidFill>
                  <a:srgbClr val="000000"/>
                </a:solidFill>
                <a:latin typeface="Courier New"/>
              </a:rPr>
              <a:t>end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;       </a:t>
            </a:r>
            <a:r>
              <a:rPr lang="en-US" dirty="0" smtClean="0">
                <a:solidFill>
                  <a:srgbClr val="000000"/>
                </a:solidFill>
                <a:latin typeface="Courier New"/>
              </a:rPr>
              <a:t>  </a:t>
            </a:r>
            <a:r>
              <a:rPr lang="en-US" dirty="0">
                <a:solidFill>
                  <a:srgbClr val="008000"/>
                </a:solidFill>
                <a:latin typeface="Courier New"/>
              </a:rPr>
              <a:t>//</a:t>
            </a:r>
            <a:r>
              <a:rPr lang="ru-RU" dirty="0">
                <a:solidFill>
                  <a:srgbClr val="008000"/>
                </a:solidFill>
                <a:latin typeface="Courier New"/>
              </a:rPr>
              <a:t>конец цикла</a:t>
            </a:r>
          </a:p>
          <a:p>
            <a:r>
              <a:rPr lang="en-US" dirty="0" err="1">
                <a:solidFill>
                  <a:srgbClr val="000000"/>
                </a:solidFill>
                <a:latin typeface="Courier New"/>
              </a:rPr>
              <a:t>writeln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(k, </a:t>
            </a:r>
            <a:r>
              <a:rPr lang="en-US" dirty="0">
                <a:solidFill>
                  <a:srgbClr val="0000FF"/>
                </a:solidFill>
                <a:latin typeface="Courier New"/>
              </a:rPr>
              <a:t>'!='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, p</a:t>
            </a:r>
            <a:r>
              <a:rPr lang="en-US" dirty="0" smtClean="0">
                <a:solidFill>
                  <a:srgbClr val="000000"/>
                </a:solidFill>
                <a:latin typeface="Courier New"/>
              </a:rPr>
              <a:t>);  </a:t>
            </a:r>
            <a:r>
              <a:rPr lang="en-US" dirty="0">
                <a:solidFill>
                  <a:srgbClr val="008000"/>
                </a:solidFill>
                <a:latin typeface="Courier New"/>
              </a:rPr>
              <a:t>//</a:t>
            </a:r>
            <a:r>
              <a:rPr lang="ru-RU" dirty="0">
                <a:solidFill>
                  <a:srgbClr val="008000"/>
                </a:solidFill>
                <a:latin typeface="Courier New"/>
              </a:rPr>
              <a:t>факториал числа</a:t>
            </a:r>
          </a:p>
          <a:p>
            <a:r>
              <a:rPr lang="en-US" b="1" dirty="0" smtClean="0">
                <a:solidFill>
                  <a:srgbClr val="000000"/>
                </a:solidFill>
                <a:latin typeface="Courier New"/>
              </a:rPr>
              <a:t>End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.</a:t>
            </a:r>
            <a:endParaRPr lang="ru-RU" dirty="0"/>
          </a:p>
        </p:txBody>
      </p:sp>
      <p:pic>
        <p:nvPicPr>
          <p:cNvPr id="16406" name="Picture 2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35796" y="5328974"/>
            <a:ext cx="2252937" cy="1088358"/>
          </a:xfrm>
          <a:prstGeom prst="rect">
            <a:avLst/>
          </a:prstGeom>
          <a:noFill/>
          <a:ln w="12700">
            <a:solidFill>
              <a:schemeClr val="bg1">
                <a:lumMod val="50000"/>
              </a:schemeClr>
            </a:solidFill>
            <a:prstDash val="lgDash"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70281613"/>
      </p:ext>
    </p:extLst>
  </p:cSld>
  <p:clrMapOvr>
    <a:masterClrMapping/>
  </p:clrMapOvr>
  <p:transition spd="med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232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164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418" name="Rectangle 2"/>
          <p:cNvSpPr>
            <a:spLocks noChangeArrowheads="1"/>
          </p:cNvSpPr>
          <p:nvPr/>
        </p:nvSpPr>
        <p:spPr bwMode="auto">
          <a:xfrm>
            <a:off x="215900" y="0"/>
            <a:ext cx="7543800" cy="428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b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sz="2400" b="1" dirty="0" smtClean="0">
                <a:solidFill>
                  <a:srgbClr val="330066"/>
                </a:solidFill>
              </a:rPr>
              <a:t>Задача 5</a:t>
            </a:r>
            <a:r>
              <a:rPr lang="en-US" sz="2400" b="1" dirty="0" smtClean="0">
                <a:solidFill>
                  <a:srgbClr val="330066"/>
                </a:solidFill>
              </a:rPr>
              <a:t> </a:t>
            </a:r>
            <a:endParaRPr lang="ru-RU" sz="2400" b="1" dirty="0">
              <a:solidFill>
                <a:srgbClr val="330066"/>
              </a:solidFill>
            </a:endParaRPr>
          </a:p>
        </p:txBody>
      </p:sp>
      <p:sp>
        <p:nvSpPr>
          <p:cNvPr id="188419" name="Text Box 3"/>
          <p:cNvSpPr txBox="1">
            <a:spLocks noChangeArrowheads="1"/>
          </p:cNvSpPr>
          <p:nvPr/>
        </p:nvSpPr>
        <p:spPr bwMode="auto">
          <a:xfrm>
            <a:off x="179388" y="441325"/>
            <a:ext cx="7777162" cy="755650"/>
          </a:xfrm>
          <a:prstGeom prst="rect">
            <a:avLst/>
          </a:prstGeom>
          <a:solidFill>
            <a:srgbClr val="F4EE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ru-RU" dirty="0">
                <a:solidFill>
                  <a:srgbClr val="330066"/>
                </a:solidFill>
              </a:rPr>
              <a:t>Вычислить сумму ряда                                            (</a:t>
            </a:r>
            <a:r>
              <a:rPr lang="en-US" i="1" dirty="0">
                <a:solidFill>
                  <a:srgbClr val="330066"/>
                </a:solidFill>
              </a:rPr>
              <a:t>n</a:t>
            </a:r>
            <a:r>
              <a:rPr lang="en-US" dirty="0">
                <a:solidFill>
                  <a:srgbClr val="330066"/>
                </a:solidFill>
              </a:rPr>
              <a:t> </a:t>
            </a:r>
            <a:r>
              <a:rPr lang="ru-RU" dirty="0">
                <a:solidFill>
                  <a:srgbClr val="330066"/>
                </a:solidFill>
              </a:rPr>
              <a:t>слагаемых).</a:t>
            </a:r>
          </a:p>
        </p:txBody>
      </p:sp>
      <p:graphicFrame>
        <p:nvGraphicFramePr>
          <p:cNvPr id="188442" name="Object 26"/>
          <p:cNvGraphicFramePr>
            <a:graphicFrameLocks noChangeAspect="1"/>
          </p:cNvGraphicFramePr>
          <p:nvPr/>
        </p:nvGraphicFramePr>
        <p:xfrm>
          <a:off x="2951163" y="512763"/>
          <a:ext cx="2384425" cy="660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8" name="Формула" r:id="rId3" imgW="1422360" imgH="393480" progId="Equation.3">
                  <p:embed/>
                </p:oleObj>
              </mc:Choice>
              <mc:Fallback>
                <p:oleObj name="Формула" r:id="rId3" imgW="1422360" imgH="393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51163" y="512763"/>
                        <a:ext cx="2384425" cy="660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4" name="Группа 3"/>
          <p:cNvGrpSpPr/>
          <p:nvPr/>
        </p:nvGrpSpPr>
        <p:grpSpPr>
          <a:xfrm>
            <a:off x="358775" y="1412875"/>
            <a:ext cx="1963738" cy="5216525"/>
            <a:chOff x="358775" y="1412875"/>
            <a:chExt cx="1963738" cy="5216525"/>
          </a:xfrm>
        </p:grpSpPr>
        <p:sp>
          <p:nvSpPr>
            <p:cNvPr id="188422" name="AutoShape 6"/>
            <p:cNvSpPr>
              <a:spLocks noChangeArrowheads="1"/>
            </p:cNvSpPr>
            <p:nvPr/>
          </p:nvSpPr>
          <p:spPr bwMode="auto">
            <a:xfrm>
              <a:off x="873125" y="1412875"/>
              <a:ext cx="960438" cy="320675"/>
            </a:xfrm>
            <a:prstGeom prst="flowChartTerminator">
              <a:avLst/>
            </a:prstGeom>
            <a:solidFill>
              <a:srgbClr val="FF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0" tIns="0" rIns="0" bIns="0" anchor="ctr" anchorCtr="1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ru-RU" sz="1400">
                  <a:solidFill>
                    <a:srgbClr val="000000"/>
                  </a:solidFill>
                </a:rPr>
                <a:t>начало</a:t>
              </a:r>
            </a:p>
          </p:txBody>
        </p:sp>
        <p:sp>
          <p:nvSpPr>
            <p:cNvPr id="188423" name="AutoShape 7"/>
            <p:cNvSpPr>
              <a:spLocks noChangeArrowheads="1"/>
            </p:cNvSpPr>
            <p:nvPr/>
          </p:nvSpPr>
          <p:spPr bwMode="auto">
            <a:xfrm>
              <a:off x="574675" y="1989138"/>
              <a:ext cx="1476375" cy="287338"/>
            </a:xfrm>
            <a:prstGeom prst="parallelogram">
              <a:avLst>
                <a:gd name="adj" fmla="val 128453"/>
              </a:avLst>
            </a:prstGeom>
            <a:solidFill>
              <a:srgbClr val="FFFFFF"/>
            </a:solidFill>
            <a:ln w="12700" algn="ctr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 anchorCtr="1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ru-RU" sz="1400" dirty="0">
                  <a:solidFill>
                    <a:srgbClr val="000000"/>
                  </a:solidFill>
                </a:rPr>
                <a:t>ввод </a:t>
              </a:r>
              <a:r>
                <a:rPr lang="en-US" sz="1600" dirty="0">
                  <a:solidFill>
                    <a:srgbClr val="000000"/>
                  </a:solidFill>
                </a:rPr>
                <a:t>n</a:t>
              </a:r>
              <a:endParaRPr lang="ru-RU" sz="1600" dirty="0">
                <a:solidFill>
                  <a:srgbClr val="000000"/>
                </a:solidFill>
              </a:endParaRPr>
            </a:p>
          </p:txBody>
        </p:sp>
        <p:sp>
          <p:nvSpPr>
            <p:cNvPr id="188424" name="Line 8"/>
            <p:cNvSpPr>
              <a:spLocks noChangeShapeType="1"/>
            </p:cNvSpPr>
            <p:nvPr/>
          </p:nvSpPr>
          <p:spPr bwMode="auto">
            <a:xfrm>
              <a:off x="1330325" y="1733550"/>
              <a:ext cx="0" cy="263525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ru-RU">
                <a:solidFill>
                  <a:srgbClr val="000000"/>
                </a:solidFill>
              </a:endParaRPr>
            </a:p>
          </p:txBody>
        </p:sp>
        <p:sp>
          <p:nvSpPr>
            <p:cNvPr id="188426" name="Line 10"/>
            <p:cNvSpPr>
              <a:spLocks noChangeShapeType="1"/>
            </p:cNvSpPr>
            <p:nvPr/>
          </p:nvSpPr>
          <p:spPr bwMode="auto">
            <a:xfrm>
              <a:off x="1331913" y="3321050"/>
              <a:ext cx="0" cy="261938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ru-RU">
                <a:solidFill>
                  <a:srgbClr val="000000"/>
                </a:solidFill>
              </a:endParaRPr>
            </a:p>
          </p:txBody>
        </p:sp>
        <p:sp>
          <p:nvSpPr>
            <p:cNvPr id="188428" name="AutoShape 12"/>
            <p:cNvSpPr>
              <a:spLocks noChangeAspect="1" noChangeArrowheads="1"/>
            </p:cNvSpPr>
            <p:nvPr/>
          </p:nvSpPr>
          <p:spPr bwMode="auto">
            <a:xfrm>
              <a:off x="755650" y="3573463"/>
              <a:ext cx="1150938" cy="468313"/>
            </a:xfrm>
            <a:prstGeom prst="flowChartDecision">
              <a:avLst/>
            </a:prstGeom>
            <a:solidFill>
              <a:srgbClr val="FFFFFF"/>
            </a:solidFill>
            <a:ln w="12700" algn="ctr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 anchorCtr="1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600">
                  <a:solidFill>
                    <a:srgbClr val="000000"/>
                  </a:solidFill>
                </a:rPr>
                <a:t>i </a:t>
              </a:r>
              <a:r>
                <a:rPr lang="en-US" sz="1600">
                  <a:solidFill>
                    <a:srgbClr val="000000"/>
                  </a:solidFill>
                  <a:cs typeface="Arial" charset="0"/>
                </a:rPr>
                <a:t>≤ n</a:t>
              </a:r>
            </a:p>
          </p:txBody>
        </p:sp>
        <p:sp>
          <p:nvSpPr>
            <p:cNvPr id="188429" name="Text Box 13"/>
            <p:cNvSpPr txBox="1">
              <a:spLocks noChangeAspect="1" noChangeArrowheads="1"/>
            </p:cNvSpPr>
            <p:nvPr/>
          </p:nvSpPr>
          <p:spPr bwMode="auto">
            <a:xfrm>
              <a:off x="1295400" y="3933056"/>
              <a:ext cx="522288" cy="2984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ru-RU" sz="1600" dirty="0">
                  <a:solidFill>
                    <a:srgbClr val="000000"/>
                  </a:solidFill>
                </a:rPr>
                <a:t>да</a:t>
              </a:r>
            </a:p>
          </p:txBody>
        </p:sp>
        <p:sp>
          <p:nvSpPr>
            <p:cNvPr id="188430" name="Text Box 14"/>
            <p:cNvSpPr txBox="1">
              <a:spLocks noChangeAspect="1" noChangeArrowheads="1"/>
            </p:cNvSpPr>
            <p:nvPr/>
          </p:nvSpPr>
          <p:spPr bwMode="auto">
            <a:xfrm>
              <a:off x="1800225" y="3536950"/>
              <a:ext cx="522288" cy="2984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ru-RU" sz="1600">
                  <a:solidFill>
                    <a:srgbClr val="000000"/>
                  </a:solidFill>
                </a:rPr>
                <a:t>нет</a:t>
              </a:r>
            </a:p>
          </p:txBody>
        </p:sp>
        <p:sp>
          <p:nvSpPr>
            <p:cNvPr id="188431" name="Line 15"/>
            <p:cNvSpPr>
              <a:spLocks noChangeShapeType="1"/>
            </p:cNvSpPr>
            <p:nvPr/>
          </p:nvSpPr>
          <p:spPr bwMode="auto">
            <a:xfrm>
              <a:off x="1331913" y="4041775"/>
              <a:ext cx="0" cy="261938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ru-RU">
                <a:solidFill>
                  <a:srgbClr val="000000"/>
                </a:solidFill>
              </a:endParaRPr>
            </a:p>
          </p:txBody>
        </p:sp>
        <p:sp>
          <p:nvSpPr>
            <p:cNvPr id="188432" name="AutoShape 16"/>
            <p:cNvSpPr>
              <a:spLocks noChangeArrowheads="1"/>
            </p:cNvSpPr>
            <p:nvPr/>
          </p:nvSpPr>
          <p:spPr bwMode="auto">
            <a:xfrm>
              <a:off x="647700" y="5768975"/>
              <a:ext cx="1260475" cy="287338"/>
            </a:xfrm>
            <a:prstGeom prst="parallelogram">
              <a:avLst>
                <a:gd name="adj" fmla="val 109669"/>
              </a:avLst>
            </a:prstGeom>
            <a:solidFill>
              <a:srgbClr val="FFFFFF"/>
            </a:solidFill>
            <a:ln w="12700" algn="ctr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 anchorCtr="1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ru-RU" sz="1400" dirty="0">
                  <a:solidFill>
                    <a:srgbClr val="000000"/>
                  </a:solidFill>
                </a:rPr>
                <a:t>вывод</a:t>
              </a:r>
              <a:r>
                <a:rPr lang="ru-RU" sz="1200" dirty="0">
                  <a:solidFill>
                    <a:srgbClr val="000000"/>
                  </a:solidFill>
                </a:rPr>
                <a:t> </a:t>
              </a:r>
              <a:r>
                <a:rPr lang="en-US" sz="1600" dirty="0">
                  <a:solidFill>
                    <a:srgbClr val="000000"/>
                  </a:solidFill>
                </a:rPr>
                <a:t>s</a:t>
              </a:r>
              <a:endParaRPr lang="ru-RU" sz="1600" dirty="0">
                <a:solidFill>
                  <a:srgbClr val="000000"/>
                </a:solidFill>
              </a:endParaRPr>
            </a:p>
          </p:txBody>
        </p:sp>
        <p:sp>
          <p:nvSpPr>
            <p:cNvPr id="188434" name="Line 18"/>
            <p:cNvSpPr>
              <a:spLocks noChangeShapeType="1"/>
            </p:cNvSpPr>
            <p:nvPr/>
          </p:nvSpPr>
          <p:spPr bwMode="auto">
            <a:xfrm>
              <a:off x="1331913" y="6057900"/>
              <a:ext cx="0" cy="261938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ru-RU">
                <a:solidFill>
                  <a:srgbClr val="000000"/>
                </a:solidFill>
              </a:endParaRPr>
            </a:p>
          </p:txBody>
        </p:sp>
        <p:sp>
          <p:nvSpPr>
            <p:cNvPr id="188435" name="Freeform 19"/>
            <p:cNvSpPr>
              <a:spLocks/>
            </p:cNvSpPr>
            <p:nvPr/>
          </p:nvSpPr>
          <p:spPr bwMode="auto">
            <a:xfrm>
              <a:off x="358775" y="3429000"/>
              <a:ext cx="973138" cy="1944688"/>
            </a:xfrm>
            <a:custGeom>
              <a:avLst/>
              <a:gdLst>
                <a:gd name="T0" fmla="*/ 613 w 613"/>
                <a:gd name="T1" fmla="*/ 1066 h 1180"/>
                <a:gd name="T2" fmla="*/ 613 w 613"/>
                <a:gd name="T3" fmla="*/ 1180 h 1180"/>
                <a:gd name="T4" fmla="*/ 0 w 613"/>
                <a:gd name="T5" fmla="*/ 1180 h 1180"/>
                <a:gd name="T6" fmla="*/ 0 w 613"/>
                <a:gd name="T7" fmla="*/ 0 h 1180"/>
                <a:gd name="T8" fmla="*/ 613 w 613"/>
                <a:gd name="T9" fmla="*/ 0 h 1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3" h="1180">
                  <a:moveTo>
                    <a:pt x="613" y="1066"/>
                  </a:moveTo>
                  <a:lnTo>
                    <a:pt x="613" y="1180"/>
                  </a:lnTo>
                  <a:lnTo>
                    <a:pt x="0" y="1180"/>
                  </a:lnTo>
                  <a:lnTo>
                    <a:pt x="0" y="0"/>
                  </a:lnTo>
                  <a:lnTo>
                    <a:pt x="613" y="0"/>
                  </a:lnTo>
                </a:path>
              </a:pathLst>
            </a:custGeom>
            <a:noFill/>
            <a:ln w="12700" cmpd="sng">
              <a:solidFill>
                <a:schemeClr val="tx1"/>
              </a:solidFill>
              <a:round/>
              <a:headEnd type="non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ru-RU">
                <a:solidFill>
                  <a:srgbClr val="000000"/>
                </a:solidFill>
              </a:endParaRPr>
            </a:p>
          </p:txBody>
        </p:sp>
        <p:sp>
          <p:nvSpPr>
            <p:cNvPr id="188437" name="AutoShape 21"/>
            <p:cNvSpPr>
              <a:spLocks noChangeArrowheads="1"/>
            </p:cNvSpPr>
            <p:nvPr/>
          </p:nvSpPr>
          <p:spPr bwMode="auto">
            <a:xfrm>
              <a:off x="827088" y="6308725"/>
              <a:ext cx="960438" cy="320675"/>
            </a:xfrm>
            <a:prstGeom prst="flowChartTerminator">
              <a:avLst/>
            </a:prstGeom>
            <a:solidFill>
              <a:srgbClr val="FF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0" tIns="0" rIns="0" bIns="0" anchor="ctr" anchorCtr="1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ru-RU" sz="1400">
                  <a:solidFill>
                    <a:srgbClr val="000000"/>
                  </a:solidFill>
                </a:rPr>
                <a:t>конец</a:t>
              </a:r>
            </a:p>
          </p:txBody>
        </p:sp>
        <p:sp>
          <p:nvSpPr>
            <p:cNvPr id="188438" name="Line 22"/>
            <p:cNvSpPr>
              <a:spLocks noChangeShapeType="1"/>
            </p:cNvSpPr>
            <p:nvPr/>
          </p:nvSpPr>
          <p:spPr bwMode="auto">
            <a:xfrm>
              <a:off x="1331913" y="2276475"/>
              <a:ext cx="0" cy="263525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ru-RU">
                <a:solidFill>
                  <a:srgbClr val="000000"/>
                </a:solidFill>
              </a:endParaRPr>
            </a:p>
          </p:txBody>
        </p:sp>
        <p:sp>
          <p:nvSpPr>
            <p:cNvPr id="188439" name="Rectangle 23"/>
            <p:cNvSpPr>
              <a:spLocks noChangeArrowheads="1"/>
            </p:cNvSpPr>
            <p:nvPr/>
          </p:nvSpPr>
          <p:spPr bwMode="auto">
            <a:xfrm>
              <a:off x="755650" y="2540000"/>
              <a:ext cx="1152525" cy="781050"/>
            </a:xfrm>
            <a:prstGeom prst="rect">
              <a:avLst/>
            </a:prstGeom>
            <a:solidFill>
              <a:srgbClr val="FFFFFF"/>
            </a:solidFill>
            <a:ln w="12700" algn="ctr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600" dirty="0">
                  <a:solidFill>
                    <a:srgbClr val="000000"/>
                  </a:solidFill>
                </a:rPr>
                <a:t>s </a:t>
              </a:r>
              <a:r>
                <a:rPr lang="en-US" sz="1600" dirty="0" smtClean="0">
                  <a:solidFill>
                    <a:srgbClr val="000000"/>
                  </a:solidFill>
                </a:rPr>
                <a:t>:= 0 </a:t>
              </a:r>
            </a:p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600" dirty="0" err="1" smtClean="0">
                  <a:solidFill>
                    <a:srgbClr val="000000"/>
                  </a:solidFill>
                </a:rPr>
                <a:t>i</a:t>
              </a:r>
              <a:r>
                <a:rPr lang="en-US" sz="1600" dirty="0" smtClean="0">
                  <a:solidFill>
                    <a:srgbClr val="000000"/>
                  </a:solidFill>
                </a:rPr>
                <a:t> := 1</a:t>
              </a:r>
            </a:p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600" dirty="0">
                  <a:solidFill>
                    <a:srgbClr val="000000"/>
                  </a:solidFill>
                </a:rPr>
                <a:t>a := 1/2</a:t>
              </a:r>
              <a:endParaRPr lang="ru-RU" sz="1600" dirty="0">
                <a:solidFill>
                  <a:srgbClr val="000000"/>
                </a:solidFill>
              </a:endParaRPr>
            </a:p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ru-RU" sz="1600" dirty="0">
                <a:solidFill>
                  <a:srgbClr val="000000"/>
                </a:solidFill>
              </a:endParaRPr>
            </a:p>
          </p:txBody>
        </p:sp>
        <p:sp>
          <p:nvSpPr>
            <p:cNvPr id="188440" name="Rectangle 24"/>
            <p:cNvSpPr>
              <a:spLocks noChangeArrowheads="1"/>
            </p:cNvSpPr>
            <p:nvPr/>
          </p:nvSpPr>
          <p:spPr bwMode="auto">
            <a:xfrm>
              <a:off x="755650" y="4220592"/>
              <a:ext cx="1152525" cy="1008608"/>
            </a:xfrm>
            <a:prstGeom prst="rect">
              <a:avLst/>
            </a:prstGeom>
            <a:solidFill>
              <a:srgbClr val="FFFFFF"/>
            </a:solidFill>
            <a:ln w="12700" algn="ctr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 anchorCtr="1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600" dirty="0">
                  <a:solidFill>
                    <a:srgbClr val="000000"/>
                  </a:solidFill>
                </a:rPr>
                <a:t>s := </a:t>
              </a:r>
              <a:r>
                <a:rPr lang="en-US" sz="1600" dirty="0" err="1">
                  <a:solidFill>
                    <a:srgbClr val="000000"/>
                  </a:solidFill>
                </a:rPr>
                <a:t>s+a</a:t>
              </a:r>
              <a:endParaRPr lang="en-US" sz="1600" dirty="0">
                <a:solidFill>
                  <a:srgbClr val="000000"/>
                </a:solidFill>
              </a:endParaRPr>
            </a:p>
            <a:p>
              <a:pPr lvl="0"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600" dirty="0" err="1">
                  <a:solidFill>
                    <a:srgbClr val="000000"/>
                  </a:solidFill>
                </a:rPr>
                <a:t>i</a:t>
              </a:r>
              <a:r>
                <a:rPr lang="en-US" sz="1600" dirty="0">
                  <a:solidFill>
                    <a:srgbClr val="000000"/>
                  </a:solidFill>
                </a:rPr>
                <a:t> := i+1</a:t>
              </a:r>
              <a:endParaRPr lang="ru-RU" sz="1600" dirty="0">
                <a:solidFill>
                  <a:srgbClr val="000000"/>
                </a:solidFill>
              </a:endParaRPr>
            </a:p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600" dirty="0" smtClean="0">
                  <a:solidFill>
                    <a:srgbClr val="000000"/>
                  </a:solidFill>
                </a:rPr>
                <a:t>a := a/2</a:t>
              </a:r>
              <a:endParaRPr lang="ru-RU" sz="1600" dirty="0">
                <a:solidFill>
                  <a:srgbClr val="000000"/>
                </a:solidFill>
              </a:endParaRPr>
            </a:p>
          </p:txBody>
        </p:sp>
        <p:sp>
          <p:nvSpPr>
            <p:cNvPr id="188444" name="Freeform 28"/>
            <p:cNvSpPr>
              <a:spLocks/>
            </p:cNvSpPr>
            <p:nvPr/>
          </p:nvSpPr>
          <p:spPr bwMode="auto">
            <a:xfrm>
              <a:off x="1331913" y="3805238"/>
              <a:ext cx="935038" cy="1979613"/>
            </a:xfrm>
            <a:custGeom>
              <a:avLst/>
              <a:gdLst>
                <a:gd name="T0" fmla="*/ 362 w 589"/>
                <a:gd name="T1" fmla="*/ 0 h 1247"/>
                <a:gd name="T2" fmla="*/ 589 w 589"/>
                <a:gd name="T3" fmla="*/ 0 h 1247"/>
                <a:gd name="T4" fmla="*/ 589 w 589"/>
                <a:gd name="T5" fmla="*/ 1134 h 1247"/>
                <a:gd name="T6" fmla="*/ 0 w 589"/>
                <a:gd name="T7" fmla="*/ 1134 h 1247"/>
                <a:gd name="T8" fmla="*/ 0 w 589"/>
                <a:gd name="T9" fmla="*/ 1247 h 12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89" h="1247">
                  <a:moveTo>
                    <a:pt x="362" y="0"/>
                  </a:moveTo>
                  <a:lnTo>
                    <a:pt x="589" y="0"/>
                  </a:lnTo>
                  <a:lnTo>
                    <a:pt x="589" y="1134"/>
                  </a:lnTo>
                  <a:lnTo>
                    <a:pt x="0" y="1134"/>
                  </a:lnTo>
                  <a:lnTo>
                    <a:pt x="0" y="1247"/>
                  </a:lnTo>
                </a:path>
              </a:pathLst>
            </a:custGeom>
            <a:noFill/>
            <a:ln w="12700" cmpd="sng">
              <a:solidFill>
                <a:schemeClr val="tx1"/>
              </a:solidFill>
              <a:round/>
              <a:headEnd type="non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ru-RU">
                <a:solidFill>
                  <a:srgbClr val="000000"/>
                </a:solidFill>
              </a:endParaRPr>
            </a:p>
          </p:txBody>
        </p:sp>
      </p:grpSp>
      <p:sp>
        <p:nvSpPr>
          <p:cNvPr id="2" name="TextBox 1"/>
          <p:cNvSpPr txBox="1"/>
          <p:nvPr/>
        </p:nvSpPr>
        <p:spPr>
          <a:xfrm>
            <a:off x="2125663" y="1264197"/>
            <a:ext cx="56340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</a:t>
            </a:r>
            <a:r>
              <a:rPr lang="en-US" baseline="-25000" dirty="0" smtClean="0"/>
              <a:t>1 </a:t>
            </a:r>
            <a:r>
              <a:rPr lang="en-US" dirty="0" smtClean="0"/>
              <a:t>= 1/2;  a</a:t>
            </a:r>
            <a:r>
              <a:rPr lang="en-US" baseline="-25000" dirty="0" smtClean="0"/>
              <a:t>2 </a:t>
            </a:r>
            <a:r>
              <a:rPr lang="en-US" dirty="0" smtClean="0"/>
              <a:t>= 1/4 = a</a:t>
            </a:r>
            <a:r>
              <a:rPr lang="en-US" baseline="-25000" dirty="0" smtClean="0"/>
              <a:t>1</a:t>
            </a:r>
            <a:r>
              <a:rPr lang="en-US" dirty="0" smtClean="0"/>
              <a:t>/2;  a</a:t>
            </a:r>
            <a:r>
              <a:rPr lang="en-US" baseline="-25000" dirty="0" smtClean="0"/>
              <a:t>3 </a:t>
            </a:r>
            <a:r>
              <a:rPr lang="en-US" dirty="0" smtClean="0"/>
              <a:t>= 1/8 = a</a:t>
            </a:r>
            <a:r>
              <a:rPr lang="en-US" baseline="-25000" dirty="0" smtClean="0"/>
              <a:t>2</a:t>
            </a:r>
            <a:r>
              <a:rPr lang="en-US" dirty="0" smtClean="0"/>
              <a:t>/2; …;  </a:t>
            </a:r>
            <a:r>
              <a:rPr lang="en-US" dirty="0" err="1" smtClean="0"/>
              <a:t>a</a:t>
            </a:r>
            <a:r>
              <a:rPr lang="en-US" baseline="-25000" dirty="0" err="1" smtClean="0"/>
              <a:t>i</a:t>
            </a:r>
            <a:r>
              <a:rPr lang="en-US" baseline="-25000" dirty="0" smtClean="0"/>
              <a:t> </a:t>
            </a:r>
            <a:r>
              <a:rPr lang="en-US" dirty="0" smtClean="0"/>
              <a:t>= a</a:t>
            </a:r>
            <a:r>
              <a:rPr lang="en-US" baseline="-25000" dirty="0" smtClean="0"/>
              <a:t>i-1</a:t>
            </a:r>
            <a:r>
              <a:rPr lang="en-US" dirty="0" smtClean="0"/>
              <a:t>/2</a:t>
            </a:r>
            <a:endParaRPr lang="ru-RU" dirty="0"/>
          </a:p>
        </p:txBody>
      </p:sp>
      <p:sp>
        <p:nvSpPr>
          <p:cNvPr id="3" name="TextBox 2"/>
          <p:cNvSpPr txBox="1"/>
          <p:nvPr/>
        </p:nvSpPr>
        <p:spPr>
          <a:xfrm>
            <a:off x="2915816" y="1773163"/>
            <a:ext cx="5870473" cy="4524315"/>
          </a:xfrm>
          <a:prstGeom prst="rect">
            <a:avLst/>
          </a:prstGeom>
          <a:noFill/>
          <a:ln w="12700">
            <a:solidFill>
              <a:schemeClr val="bg1">
                <a:lumMod val="50000"/>
              </a:schemeClr>
            </a:solidFill>
            <a:prstDash val="lgDash"/>
          </a:ln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000000"/>
                </a:solidFill>
                <a:latin typeface="Courier New"/>
              </a:rPr>
              <a:t>Program </a:t>
            </a:r>
            <a:r>
              <a:rPr lang="en-US" dirty="0" err="1">
                <a:solidFill>
                  <a:srgbClr val="000000"/>
                </a:solidFill>
                <a:latin typeface="Courier New"/>
              </a:rPr>
              <a:t>Summa_rjada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;</a:t>
            </a:r>
          </a:p>
          <a:p>
            <a:r>
              <a:rPr lang="pt-BR" b="1" dirty="0">
                <a:solidFill>
                  <a:srgbClr val="000000"/>
                </a:solidFill>
                <a:latin typeface="Courier New"/>
              </a:rPr>
              <a:t>Var </a:t>
            </a:r>
            <a:r>
              <a:rPr lang="pt-BR" dirty="0">
                <a:solidFill>
                  <a:srgbClr val="000000"/>
                </a:solidFill>
                <a:latin typeface="Courier New"/>
              </a:rPr>
              <a:t>s, a: </a:t>
            </a:r>
            <a:r>
              <a:rPr lang="pt-BR" b="0" dirty="0" smtClean="0">
                <a:solidFill>
                  <a:srgbClr val="0000FF"/>
                </a:solidFill>
                <a:latin typeface="Courier New"/>
              </a:rPr>
              <a:t>real</a:t>
            </a:r>
            <a:r>
              <a:rPr lang="pt-BR" dirty="0">
                <a:solidFill>
                  <a:srgbClr val="000000"/>
                </a:solidFill>
                <a:latin typeface="Courier New"/>
              </a:rPr>
              <a:t>; i, n: </a:t>
            </a:r>
            <a:r>
              <a:rPr lang="pt-BR" b="0" dirty="0" smtClean="0">
                <a:solidFill>
                  <a:srgbClr val="0000FF"/>
                </a:solidFill>
                <a:latin typeface="Courier New"/>
              </a:rPr>
              <a:t>integer</a:t>
            </a:r>
            <a:r>
              <a:rPr lang="pt-BR" dirty="0">
                <a:solidFill>
                  <a:srgbClr val="000000"/>
                </a:solidFill>
                <a:latin typeface="Courier New"/>
              </a:rPr>
              <a:t>;</a:t>
            </a:r>
          </a:p>
          <a:p>
            <a:r>
              <a:rPr lang="en-US" b="1" dirty="0" smtClean="0">
                <a:solidFill>
                  <a:srgbClr val="000000"/>
                </a:solidFill>
                <a:latin typeface="Courier New"/>
              </a:rPr>
              <a:t>Begin</a:t>
            </a:r>
            <a:endParaRPr lang="en-US" b="1" dirty="0">
              <a:solidFill>
                <a:srgbClr val="000000"/>
              </a:solidFill>
              <a:latin typeface="Courier New"/>
            </a:endParaRPr>
          </a:p>
          <a:p>
            <a:r>
              <a:rPr lang="en-US" dirty="0" err="1">
                <a:solidFill>
                  <a:srgbClr val="000000"/>
                </a:solidFill>
                <a:latin typeface="Courier New"/>
              </a:rPr>
              <a:t>writeln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 (</a:t>
            </a:r>
            <a:r>
              <a:rPr lang="en-US" b="0" dirty="0" smtClean="0">
                <a:solidFill>
                  <a:srgbClr val="0000FF"/>
                </a:solidFill>
                <a:latin typeface="Courier New"/>
              </a:rPr>
              <a:t>'S = 1/2+1/4+1/8+1/16+ ... '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);</a:t>
            </a:r>
          </a:p>
          <a:p>
            <a:r>
              <a:rPr lang="pt-BR" dirty="0">
                <a:solidFill>
                  <a:srgbClr val="000000"/>
                </a:solidFill>
                <a:latin typeface="Courier New"/>
              </a:rPr>
              <a:t>write (</a:t>
            </a:r>
            <a:r>
              <a:rPr lang="pt-BR" b="0" dirty="0" smtClean="0">
                <a:solidFill>
                  <a:srgbClr val="0000FF"/>
                </a:solidFill>
                <a:latin typeface="Courier New"/>
              </a:rPr>
              <a:t>'Введите N: '</a:t>
            </a:r>
            <a:r>
              <a:rPr lang="pt-BR" dirty="0">
                <a:solidFill>
                  <a:srgbClr val="000000"/>
                </a:solidFill>
                <a:latin typeface="Courier New"/>
              </a:rPr>
              <a:t>); readln (n);</a:t>
            </a:r>
          </a:p>
          <a:p>
            <a:r>
              <a:rPr lang="ru-RU" dirty="0">
                <a:solidFill>
                  <a:srgbClr val="000000"/>
                </a:solidFill>
                <a:latin typeface="Courier New"/>
              </a:rPr>
              <a:t>s:=</a:t>
            </a:r>
            <a:r>
              <a:rPr lang="ru-RU" b="0" dirty="0" smtClean="0">
                <a:solidFill>
                  <a:srgbClr val="006400"/>
                </a:solidFill>
                <a:latin typeface="Courier New"/>
              </a:rPr>
              <a:t>0</a:t>
            </a:r>
            <a:r>
              <a:rPr lang="ru-RU" dirty="0">
                <a:solidFill>
                  <a:srgbClr val="000000"/>
                </a:solidFill>
                <a:latin typeface="Courier New"/>
              </a:rPr>
              <a:t>;   </a:t>
            </a:r>
            <a:r>
              <a:rPr lang="ru-RU" dirty="0" smtClean="0">
                <a:solidFill>
                  <a:srgbClr val="000000"/>
                </a:solidFill>
                <a:latin typeface="Courier New"/>
              </a:rPr>
              <a:t>    </a:t>
            </a:r>
            <a:r>
              <a:rPr lang="ru-RU" b="0" dirty="0" smtClean="0">
                <a:solidFill>
                  <a:srgbClr val="008000"/>
                </a:solidFill>
                <a:latin typeface="Courier New"/>
              </a:rPr>
              <a:t>//начальное значение суммы</a:t>
            </a:r>
          </a:p>
          <a:p>
            <a:r>
              <a:rPr lang="ru-RU" dirty="0">
                <a:solidFill>
                  <a:srgbClr val="000000"/>
                </a:solidFill>
                <a:latin typeface="Courier New"/>
              </a:rPr>
              <a:t>i:=</a:t>
            </a:r>
            <a:r>
              <a:rPr lang="ru-RU" b="0" dirty="0" smtClean="0">
                <a:solidFill>
                  <a:srgbClr val="006400"/>
                </a:solidFill>
                <a:latin typeface="Courier New"/>
              </a:rPr>
              <a:t>1</a:t>
            </a:r>
            <a:r>
              <a:rPr lang="ru-RU" dirty="0">
                <a:solidFill>
                  <a:srgbClr val="000000"/>
                </a:solidFill>
                <a:latin typeface="Courier New"/>
              </a:rPr>
              <a:t>;   </a:t>
            </a:r>
            <a:r>
              <a:rPr lang="ru-RU" dirty="0" smtClean="0">
                <a:solidFill>
                  <a:srgbClr val="000000"/>
                </a:solidFill>
                <a:latin typeface="Courier New"/>
              </a:rPr>
              <a:t>    </a:t>
            </a:r>
            <a:r>
              <a:rPr lang="ru-RU" b="0" dirty="0" smtClean="0">
                <a:solidFill>
                  <a:srgbClr val="008000"/>
                </a:solidFill>
                <a:latin typeface="Courier New"/>
              </a:rPr>
              <a:t>//номер первого слагаемого</a:t>
            </a:r>
          </a:p>
          <a:p>
            <a:r>
              <a:rPr lang="en-US" dirty="0">
                <a:solidFill>
                  <a:srgbClr val="000000"/>
                </a:solidFill>
                <a:latin typeface="Courier New"/>
              </a:rPr>
              <a:t>a:=</a:t>
            </a:r>
            <a:r>
              <a:rPr lang="en-US" b="0" dirty="0" smtClean="0">
                <a:solidFill>
                  <a:srgbClr val="006400"/>
                </a:solidFill>
                <a:latin typeface="Courier New"/>
              </a:rPr>
              <a:t>1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/</a:t>
            </a:r>
            <a:r>
              <a:rPr lang="en-US" b="0" dirty="0" smtClean="0">
                <a:solidFill>
                  <a:srgbClr val="006400"/>
                </a:solidFill>
                <a:latin typeface="Courier New"/>
              </a:rPr>
              <a:t>2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; </a:t>
            </a:r>
            <a:r>
              <a:rPr lang="ru-RU" dirty="0" smtClean="0">
                <a:solidFill>
                  <a:srgbClr val="000000"/>
                </a:solidFill>
                <a:latin typeface="Courier New"/>
              </a:rPr>
              <a:t>    </a:t>
            </a:r>
            <a:r>
              <a:rPr lang="en-US" b="0" dirty="0" smtClean="0">
                <a:solidFill>
                  <a:srgbClr val="008000"/>
                </a:solidFill>
                <a:latin typeface="Courier New"/>
              </a:rPr>
              <a:t>//</a:t>
            </a:r>
            <a:r>
              <a:rPr lang="ru-RU" b="0" dirty="0" smtClean="0">
                <a:solidFill>
                  <a:srgbClr val="008000"/>
                </a:solidFill>
                <a:latin typeface="Courier New"/>
              </a:rPr>
              <a:t>первое слагаемое</a:t>
            </a:r>
          </a:p>
          <a:p>
            <a:r>
              <a:rPr lang="pt-BR" b="1" dirty="0">
                <a:solidFill>
                  <a:srgbClr val="000000"/>
                </a:solidFill>
                <a:latin typeface="Courier New"/>
              </a:rPr>
              <a:t>while </a:t>
            </a:r>
            <a:r>
              <a:rPr lang="pt-BR" dirty="0">
                <a:solidFill>
                  <a:srgbClr val="000000"/>
                </a:solidFill>
                <a:latin typeface="Courier New"/>
              </a:rPr>
              <a:t>i&lt;=n </a:t>
            </a:r>
            <a:r>
              <a:rPr lang="pt-BR" b="1" dirty="0">
                <a:solidFill>
                  <a:srgbClr val="000000"/>
                </a:solidFill>
                <a:latin typeface="Courier New"/>
              </a:rPr>
              <a:t>do </a:t>
            </a:r>
            <a:r>
              <a:rPr lang="pt-BR" b="1" dirty="0" smtClean="0">
                <a:solidFill>
                  <a:srgbClr val="000000"/>
                </a:solidFill>
                <a:latin typeface="Courier New"/>
              </a:rPr>
              <a:t>  </a:t>
            </a:r>
            <a:r>
              <a:rPr lang="pt-BR" b="0" dirty="0" smtClean="0">
                <a:solidFill>
                  <a:srgbClr val="008000"/>
                </a:solidFill>
                <a:latin typeface="Courier New"/>
              </a:rPr>
              <a:t>//цикл пока i&lt;=n</a:t>
            </a:r>
            <a:r>
              <a:rPr lang="ru-RU" b="0" dirty="0" smtClean="0">
                <a:solidFill>
                  <a:srgbClr val="008000"/>
                </a:solidFill>
                <a:latin typeface="Courier New"/>
              </a:rPr>
              <a:t>:</a:t>
            </a:r>
            <a:endParaRPr lang="pt-BR" b="0" dirty="0" smtClean="0">
              <a:solidFill>
                <a:srgbClr val="008000"/>
              </a:solidFill>
              <a:latin typeface="Courier New"/>
            </a:endParaRPr>
          </a:p>
          <a:p>
            <a:r>
              <a:rPr lang="en-US" b="1" dirty="0" smtClean="0">
                <a:solidFill>
                  <a:srgbClr val="000000"/>
                </a:solidFill>
                <a:latin typeface="Courier New"/>
              </a:rPr>
              <a:t>  begin</a:t>
            </a:r>
            <a:endParaRPr lang="en-US" b="1" dirty="0">
              <a:solidFill>
                <a:srgbClr val="000000"/>
              </a:solidFill>
              <a:latin typeface="Courier New"/>
            </a:endParaRPr>
          </a:p>
          <a:p>
            <a:r>
              <a:rPr lang="ru-RU" b="1" dirty="0">
                <a:solidFill>
                  <a:srgbClr val="000000"/>
                </a:solidFill>
                <a:latin typeface="Courier New"/>
              </a:rPr>
              <a:t>  </a:t>
            </a:r>
            <a:r>
              <a:rPr lang="ru-RU" dirty="0">
                <a:solidFill>
                  <a:srgbClr val="000000"/>
                </a:solidFill>
                <a:latin typeface="Courier New"/>
              </a:rPr>
              <a:t>s:=s+a;   </a:t>
            </a:r>
            <a:r>
              <a:rPr lang="ru-RU" b="0" dirty="0" smtClean="0">
                <a:solidFill>
                  <a:srgbClr val="008000"/>
                </a:solidFill>
                <a:latin typeface="Courier New"/>
              </a:rPr>
              <a:t>//добавление к сумме</a:t>
            </a:r>
          </a:p>
          <a:p>
            <a:r>
              <a:rPr lang="ru-RU" b="0" dirty="0" smtClean="0">
                <a:solidFill>
                  <a:srgbClr val="008000"/>
                </a:solidFill>
                <a:latin typeface="Courier New"/>
              </a:rPr>
              <a:t>  </a:t>
            </a:r>
            <a:r>
              <a:rPr lang="ru-RU" dirty="0">
                <a:solidFill>
                  <a:srgbClr val="000000"/>
                </a:solidFill>
                <a:latin typeface="Courier New"/>
              </a:rPr>
              <a:t>i:=i+</a:t>
            </a:r>
            <a:r>
              <a:rPr lang="ru-RU" b="0" dirty="0" smtClean="0">
                <a:solidFill>
                  <a:srgbClr val="006400"/>
                </a:solidFill>
                <a:latin typeface="Courier New"/>
              </a:rPr>
              <a:t>1</a:t>
            </a:r>
            <a:r>
              <a:rPr lang="ru-RU" dirty="0">
                <a:solidFill>
                  <a:srgbClr val="000000"/>
                </a:solidFill>
                <a:latin typeface="Courier New"/>
              </a:rPr>
              <a:t>;   </a:t>
            </a:r>
            <a:r>
              <a:rPr lang="ru-RU" b="0" dirty="0" smtClean="0">
                <a:solidFill>
                  <a:srgbClr val="008000"/>
                </a:solidFill>
                <a:latin typeface="Courier New"/>
              </a:rPr>
              <a:t>//следующий номер слагаемого</a:t>
            </a:r>
          </a:p>
          <a:p>
            <a:r>
              <a:rPr lang="en-US" b="0" dirty="0" smtClean="0">
                <a:solidFill>
                  <a:srgbClr val="008000"/>
                </a:solidFill>
                <a:latin typeface="Courier New"/>
              </a:rPr>
              <a:t>  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a:=a/</a:t>
            </a:r>
            <a:r>
              <a:rPr lang="en-US" b="0" dirty="0" smtClean="0">
                <a:solidFill>
                  <a:srgbClr val="006400"/>
                </a:solidFill>
                <a:latin typeface="Courier New"/>
              </a:rPr>
              <a:t>2    </a:t>
            </a:r>
            <a:r>
              <a:rPr lang="en-US" b="0" dirty="0" smtClean="0">
                <a:solidFill>
                  <a:srgbClr val="008000"/>
                </a:solidFill>
                <a:latin typeface="Courier New"/>
              </a:rPr>
              <a:t>//</a:t>
            </a:r>
            <a:r>
              <a:rPr lang="ru-RU" b="0" dirty="0" smtClean="0">
                <a:solidFill>
                  <a:srgbClr val="008000"/>
                </a:solidFill>
                <a:latin typeface="Courier New"/>
              </a:rPr>
              <a:t>следующее слагаемое</a:t>
            </a:r>
          </a:p>
          <a:p>
            <a:r>
              <a:rPr lang="en-US" b="1" dirty="0" smtClean="0">
                <a:solidFill>
                  <a:srgbClr val="000000"/>
                </a:solidFill>
                <a:latin typeface="Courier New"/>
              </a:rPr>
              <a:t>  end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;</a:t>
            </a:r>
          </a:p>
          <a:p>
            <a:r>
              <a:rPr lang="en-US" dirty="0" err="1">
                <a:solidFill>
                  <a:srgbClr val="000000"/>
                </a:solidFill>
                <a:latin typeface="Courier New"/>
              </a:rPr>
              <a:t>writeln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 (</a:t>
            </a:r>
            <a:r>
              <a:rPr lang="en-US" b="0" dirty="0" smtClean="0">
                <a:solidFill>
                  <a:srgbClr val="0000FF"/>
                </a:solidFill>
                <a:latin typeface="Courier New"/>
              </a:rPr>
              <a:t>'S = '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, s)</a:t>
            </a:r>
          </a:p>
          <a:p>
            <a:r>
              <a:rPr lang="en-US" b="1" dirty="0" smtClean="0">
                <a:solidFill>
                  <a:srgbClr val="000000"/>
                </a:solidFill>
                <a:latin typeface="Courier New"/>
              </a:rPr>
              <a:t>End</a:t>
            </a:r>
            <a:r>
              <a:rPr lang="en-US" dirty="0" smtClean="0">
                <a:solidFill>
                  <a:srgbClr val="000000"/>
                </a:solidFill>
                <a:latin typeface="Courier New"/>
              </a:rPr>
              <a:t>.</a:t>
            </a:r>
            <a:endParaRPr lang="ru-RU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42079" y="5026820"/>
            <a:ext cx="3044210" cy="1270658"/>
          </a:xfrm>
          <a:prstGeom prst="rect">
            <a:avLst/>
          </a:prstGeom>
          <a:noFill/>
          <a:ln w="12700">
            <a:solidFill>
              <a:schemeClr val="bg1">
                <a:lumMod val="50000"/>
              </a:schemeClr>
            </a:solidFill>
            <a:prstDash val="lgDash"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83508956"/>
      </p:ext>
    </p:extLst>
  </p:cSld>
  <p:clrMapOvr>
    <a:masterClrMapping/>
  </p:clrMapOvr>
  <p:transition spd="med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ChangeArrowheads="1"/>
          </p:cNvSpPr>
          <p:nvPr/>
        </p:nvSpPr>
        <p:spPr bwMode="auto">
          <a:xfrm>
            <a:off x="215900" y="0"/>
            <a:ext cx="7543800" cy="428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b"/>
          <a:lstStyle/>
          <a:p>
            <a:r>
              <a:rPr lang="ru-RU" sz="2400" b="1" dirty="0">
                <a:solidFill>
                  <a:schemeClr val="tx2"/>
                </a:solidFill>
              </a:rPr>
              <a:t>Задача</a:t>
            </a:r>
            <a:r>
              <a:rPr lang="en-US" sz="2400" b="1" dirty="0">
                <a:solidFill>
                  <a:schemeClr val="tx2"/>
                </a:solidFill>
              </a:rPr>
              <a:t> </a:t>
            </a:r>
            <a:r>
              <a:rPr lang="ru-RU" sz="2400" b="1" dirty="0" smtClean="0">
                <a:solidFill>
                  <a:schemeClr val="tx2"/>
                </a:solidFill>
              </a:rPr>
              <a:t>6</a:t>
            </a:r>
            <a:endParaRPr lang="ru-RU" sz="2400" b="1" dirty="0">
              <a:solidFill>
                <a:schemeClr val="tx2"/>
              </a:solidFill>
            </a:endParaRPr>
          </a:p>
        </p:txBody>
      </p:sp>
      <p:sp>
        <p:nvSpPr>
          <p:cNvPr id="10243" name="Text Box 3"/>
          <p:cNvSpPr txBox="1">
            <a:spLocks noChangeArrowheads="1"/>
          </p:cNvSpPr>
          <p:nvPr/>
        </p:nvSpPr>
        <p:spPr bwMode="auto">
          <a:xfrm>
            <a:off x="215900" y="404813"/>
            <a:ext cx="7704138" cy="641350"/>
          </a:xfrm>
          <a:prstGeom prst="rect">
            <a:avLst/>
          </a:prstGeom>
          <a:solidFill>
            <a:srgbClr val="F4EE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>
                <a:solidFill>
                  <a:schemeClr val="tx2"/>
                </a:solidFill>
              </a:rPr>
              <a:t>Подсчитать количество введённых положительных и отрицательных целых чисел, при вводе 0 программа завершает работу.</a:t>
            </a:r>
          </a:p>
        </p:txBody>
      </p:sp>
      <p:grpSp>
        <p:nvGrpSpPr>
          <p:cNvPr id="221229" name="Group 45"/>
          <p:cNvGrpSpPr>
            <a:grpSpLocks/>
          </p:cNvGrpSpPr>
          <p:nvPr/>
        </p:nvGrpSpPr>
        <p:grpSpPr bwMode="auto">
          <a:xfrm>
            <a:off x="179388" y="1196975"/>
            <a:ext cx="3852862" cy="5364373"/>
            <a:chOff x="113" y="754"/>
            <a:chExt cx="2427" cy="3243"/>
          </a:xfrm>
        </p:grpSpPr>
        <p:sp>
          <p:nvSpPr>
            <p:cNvPr id="10247" name="AutoShape 6"/>
            <p:cNvSpPr>
              <a:spLocks noChangeArrowheads="1"/>
            </p:cNvSpPr>
            <p:nvPr/>
          </p:nvSpPr>
          <p:spPr bwMode="auto">
            <a:xfrm>
              <a:off x="770" y="754"/>
              <a:ext cx="605" cy="136"/>
            </a:xfrm>
            <a:prstGeom prst="flowChartTerminator">
              <a:avLst/>
            </a:prstGeom>
            <a:solidFill>
              <a:srgbClr val="FF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0" tIns="0" rIns="0" bIns="0" anchor="ctr" anchorCtr="1"/>
            <a:lstStyle/>
            <a:p>
              <a:pPr algn="ctr"/>
              <a:r>
                <a:rPr lang="ru-RU" sz="1400" dirty="0"/>
                <a:t>начало</a:t>
              </a:r>
            </a:p>
          </p:txBody>
        </p:sp>
        <p:sp>
          <p:nvSpPr>
            <p:cNvPr id="10248" name="Line 7"/>
            <p:cNvSpPr>
              <a:spLocks noChangeShapeType="1"/>
            </p:cNvSpPr>
            <p:nvPr/>
          </p:nvSpPr>
          <p:spPr bwMode="auto">
            <a:xfrm>
              <a:off x="1082" y="890"/>
              <a:ext cx="0" cy="114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ru-RU"/>
            </a:p>
          </p:txBody>
        </p:sp>
        <p:sp>
          <p:nvSpPr>
            <p:cNvPr id="10249" name="Line 8"/>
            <p:cNvSpPr>
              <a:spLocks noChangeShapeType="1"/>
            </p:cNvSpPr>
            <p:nvPr/>
          </p:nvSpPr>
          <p:spPr bwMode="auto">
            <a:xfrm>
              <a:off x="1089" y="1435"/>
              <a:ext cx="0" cy="165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ru-RU"/>
            </a:p>
          </p:txBody>
        </p:sp>
        <p:sp>
          <p:nvSpPr>
            <p:cNvPr id="10250" name="Rectangle 9"/>
            <p:cNvSpPr>
              <a:spLocks noChangeArrowheads="1"/>
            </p:cNvSpPr>
            <p:nvPr/>
          </p:nvSpPr>
          <p:spPr bwMode="auto">
            <a:xfrm>
              <a:off x="793" y="1276"/>
              <a:ext cx="544" cy="159"/>
            </a:xfrm>
            <a:prstGeom prst="rect">
              <a:avLst/>
            </a:prstGeom>
            <a:solidFill>
              <a:srgbClr val="FFFFFF"/>
            </a:solidFill>
            <a:ln w="12700" algn="ctr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pPr algn="ctr"/>
              <a:r>
                <a:rPr lang="en-US" sz="1600"/>
                <a:t>n:=</a:t>
              </a:r>
              <a:r>
                <a:rPr lang="ru-RU" sz="1600"/>
                <a:t>1</a:t>
              </a:r>
            </a:p>
          </p:txBody>
        </p:sp>
        <p:sp>
          <p:nvSpPr>
            <p:cNvPr id="10251" name="AutoShape 10"/>
            <p:cNvSpPr>
              <a:spLocks noChangeAspect="1" noChangeArrowheads="1"/>
            </p:cNvSpPr>
            <p:nvPr/>
          </p:nvSpPr>
          <p:spPr bwMode="auto">
            <a:xfrm>
              <a:off x="726" y="1594"/>
              <a:ext cx="725" cy="204"/>
            </a:xfrm>
            <a:prstGeom prst="flowChartDecision">
              <a:avLst/>
            </a:prstGeom>
            <a:solidFill>
              <a:srgbClr val="FFFFFF"/>
            </a:solidFill>
            <a:ln w="12700" algn="ctr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 anchorCtr="1"/>
            <a:lstStyle/>
            <a:p>
              <a:pPr algn="ctr"/>
              <a:r>
                <a:rPr lang="en-US" sz="1600"/>
                <a:t>n </a:t>
              </a:r>
              <a:r>
                <a:rPr lang="en-US" sz="1600">
                  <a:cs typeface="Arial" charset="0"/>
                </a:rPr>
                <a:t>≠ 0</a:t>
              </a:r>
            </a:p>
          </p:txBody>
        </p:sp>
        <p:sp>
          <p:nvSpPr>
            <p:cNvPr id="10252" name="Text Box 11"/>
            <p:cNvSpPr txBox="1">
              <a:spLocks noChangeAspect="1" noChangeArrowheads="1"/>
            </p:cNvSpPr>
            <p:nvPr/>
          </p:nvSpPr>
          <p:spPr bwMode="auto">
            <a:xfrm>
              <a:off x="1111" y="1752"/>
              <a:ext cx="204" cy="12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ru-RU" sz="1400"/>
                <a:t>да</a:t>
              </a:r>
            </a:p>
          </p:txBody>
        </p:sp>
        <p:sp>
          <p:nvSpPr>
            <p:cNvPr id="10253" name="Text Box 12"/>
            <p:cNvSpPr txBox="1">
              <a:spLocks noChangeAspect="1" noChangeArrowheads="1"/>
            </p:cNvSpPr>
            <p:nvPr/>
          </p:nvSpPr>
          <p:spPr bwMode="auto">
            <a:xfrm>
              <a:off x="1451" y="1548"/>
              <a:ext cx="227" cy="13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ru-RU" sz="1400"/>
                <a:t>нет</a:t>
              </a:r>
            </a:p>
          </p:txBody>
        </p:sp>
        <p:sp>
          <p:nvSpPr>
            <p:cNvPr id="10254" name="Line 13"/>
            <p:cNvSpPr>
              <a:spLocks noChangeShapeType="1"/>
            </p:cNvSpPr>
            <p:nvPr/>
          </p:nvSpPr>
          <p:spPr bwMode="auto">
            <a:xfrm>
              <a:off x="1088" y="1798"/>
              <a:ext cx="0" cy="113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ru-RU"/>
            </a:p>
          </p:txBody>
        </p:sp>
        <p:sp>
          <p:nvSpPr>
            <p:cNvPr id="10255" name="AutoShape 14"/>
            <p:cNvSpPr>
              <a:spLocks noChangeArrowheads="1"/>
            </p:cNvSpPr>
            <p:nvPr/>
          </p:nvSpPr>
          <p:spPr bwMode="auto">
            <a:xfrm>
              <a:off x="1179" y="3588"/>
              <a:ext cx="1361" cy="159"/>
            </a:xfrm>
            <a:prstGeom prst="parallelogram">
              <a:avLst>
                <a:gd name="adj" fmla="val 213994"/>
              </a:avLst>
            </a:prstGeom>
            <a:solidFill>
              <a:srgbClr val="FFFFFF"/>
            </a:solidFill>
            <a:ln w="12700" algn="ctr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 anchorCtr="1"/>
            <a:lstStyle/>
            <a:p>
              <a:pPr algn="ctr"/>
              <a:r>
                <a:rPr lang="ru-RU" sz="1400" dirty="0"/>
                <a:t>вывод</a:t>
              </a:r>
              <a:r>
                <a:rPr lang="ru-RU" sz="1200" dirty="0"/>
                <a:t> </a:t>
              </a:r>
              <a:r>
                <a:rPr lang="en-US" sz="1600" dirty="0"/>
                <a:t>k1, k2</a:t>
              </a:r>
              <a:endParaRPr lang="ru-RU" sz="1600" dirty="0"/>
            </a:p>
          </p:txBody>
        </p:sp>
        <p:sp>
          <p:nvSpPr>
            <p:cNvPr id="10256" name="Freeform 16"/>
            <p:cNvSpPr>
              <a:spLocks/>
            </p:cNvSpPr>
            <p:nvPr/>
          </p:nvSpPr>
          <p:spPr bwMode="auto">
            <a:xfrm>
              <a:off x="113" y="1503"/>
              <a:ext cx="975" cy="2041"/>
            </a:xfrm>
            <a:custGeom>
              <a:avLst/>
              <a:gdLst>
                <a:gd name="T0" fmla="*/ 975 w 613"/>
                <a:gd name="T1" fmla="*/ 1844 h 1180"/>
                <a:gd name="T2" fmla="*/ 975 w 613"/>
                <a:gd name="T3" fmla="*/ 2041 h 1180"/>
                <a:gd name="T4" fmla="*/ 0 w 613"/>
                <a:gd name="T5" fmla="*/ 2041 h 1180"/>
                <a:gd name="T6" fmla="*/ 0 w 613"/>
                <a:gd name="T7" fmla="*/ 0 h 1180"/>
                <a:gd name="T8" fmla="*/ 975 w 613"/>
                <a:gd name="T9" fmla="*/ 0 h 118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613" h="1180">
                  <a:moveTo>
                    <a:pt x="613" y="1066"/>
                  </a:moveTo>
                  <a:lnTo>
                    <a:pt x="613" y="1180"/>
                  </a:lnTo>
                  <a:lnTo>
                    <a:pt x="0" y="1180"/>
                  </a:lnTo>
                  <a:lnTo>
                    <a:pt x="0" y="0"/>
                  </a:lnTo>
                  <a:lnTo>
                    <a:pt x="613" y="0"/>
                  </a:lnTo>
                </a:path>
              </a:pathLst>
            </a:custGeom>
            <a:noFill/>
            <a:ln w="12700" cmpd="sng">
              <a:solidFill>
                <a:schemeClr val="tx1"/>
              </a:solidFill>
              <a:round/>
              <a:headEnd type="non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0257" name="AutoShape 17"/>
            <p:cNvSpPr>
              <a:spLocks noChangeArrowheads="1"/>
            </p:cNvSpPr>
            <p:nvPr/>
          </p:nvSpPr>
          <p:spPr bwMode="auto">
            <a:xfrm>
              <a:off x="1542" y="3861"/>
              <a:ext cx="605" cy="136"/>
            </a:xfrm>
            <a:prstGeom prst="flowChartTerminator">
              <a:avLst/>
            </a:prstGeom>
            <a:solidFill>
              <a:srgbClr val="FF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0" tIns="0" rIns="0" bIns="0" anchor="ctr" anchorCtr="1"/>
            <a:lstStyle/>
            <a:p>
              <a:pPr algn="ctr"/>
              <a:r>
                <a:rPr lang="ru-RU" sz="1400"/>
                <a:t>конец</a:t>
              </a:r>
            </a:p>
          </p:txBody>
        </p:sp>
        <p:sp>
          <p:nvSpPr>
            <p:cNvPr id="10258" name="Line 19"/>
            <p:cNvSpPr>
              <a:spLocks noChangeShapeType="1"/>
            </p:cNvSpPr>
            <p:nvPr/>
          </p:nvSpPr>
          <p:spPr bwMode="auto">
            <a:xfrm>
              <a:off x="1088" y="2705"/>
              <a:ext cx="0" cy="136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ru-RU"/>
            </a:p>
          </p:txBody>
        </p:sp>
        <p:sp>
          <p:nvSpPr>
            <p:cNvPr id="10259" name="AutoShape 20"/>
            <p:cNvSpPr>
              <a:spLocks noChangeArrowheads="1"/>
            </p:cNvSpPr>
            <p:nvPr/>
          </p:nvSpPr>
          <p:spPr bwMode="auto">
            <a:xfrm>
              <a:off x="725" y="1911"/>
              <a:ext cx="680" cy="181"/>
            </a:xfrm>
            <a:prstGeom prst="parallelogram">
              <a:avLst>
                <a:gd name="adj" fmla="val 93923"/>
              </a:avLst>
            </a:prstGeom>
            <a:solidFill>
              <a:srgbClr val="FFFFFF"/>
            </a:solidFill>
            <a:ln w="12700" algn="ctr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 anchorCtr="1"/>
            <a:lstStyle/>
            <a:p>
              <a:pPr algn="ctr"/>
              <a:r>
                <a:rPr lang="ru-RU" sz="1400"/>
                <a:t>ввод</a:t>
              </a:r>
              <a:r>
                <a:rPr lang="ru-RU" sz="1200"/>
                <a:t> </a:t>
              </a:r>
              <a:r>
                <a:rPr lang="en-US" sz="1600"/>
                <a:t>n</a:t>
              </a:r>
              <a:endParaRPr lang="ru-RU" sz="1600"/>
            </a:p>
          </p:txBody>
        </p:sp>
        <p:sp>
          <p:nvSpPr>
            <p:cNvPr id="10260" name="Rectangle 22"/>
            <p:cNvSpPr>
              <a:spLocks noChangeArrowheads="1"/>
            </p:cNvSpPr>
            <p:nvPr/>
          </p:nvSpPr>
          <p:spPr bwMode="auto">
            <a:xfrm>
              <a:off x="657" y="1004"/>
              <a:ext cx="839" cy="159"/>
            </a:xfrm>
            <a:prstGeom prst="rect">
              <a:avLst/>
            </a:prstGeom>
            <a:solidFill>
              <a:srgbClr val="FFFFFF"/>
            </a:solidFill>
            <a:ln w="12700" algn="ctr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pPr algn="ctr"/>
              <a:r>
                <a:rPr lang="en-US" sz="1600"/>
                <a:t>k1:=0;  k2:=0</a:t>
              </a:r>
              <a:endParaRPr lang="ru-RU" sz="1600"/>
            </a:p>
          </p:txBody>
        </p:sp>
        <p:sp>
          <p:nvSpPr>
            <p:cNvPr id="10261" name="Line 23"/>
            <p:cNvSpPr>
              <a:spLocks noChangeShapeType="1"/>
            </p:cNvSpPr>
            <p:nvPr/>
          </p:nvSpPr>
          <p:spPr bwMode="auto">
            <a:xfrm>
              <a:off x="1088" y="1163"/>
              <a:ext cx="0" cy="113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ru-RU"/>
            </a:p>
          </p:txBody>
        </p:sp>
        <p:sp>
          <p:nvSpPr>
            <p:cNvPr id="10262" name="Freeform 24"/>
            <p:cNvSpPr>
              <a:spLocks/>
            </p:cNvSpPr>
            <p:nvPr/>
          </p:nvSpPr>
          <p:spPr bwMode="auto">
            <a:xfrm>
              <a:off x="1451" y="1694"/>
              <a:ext cx="408" cy="1895"/>
            </a:xfrm>
            <a:custGeom>
              <a:avLst/>
              <a:gdLst>
                <a:gd name="T0" fmla="*/ 0 w 204"/>
                <a:gd name="T1" fmla="*/ 0 h 1021"/>
                <a:gd name="T2" fmla="*/ 408 w 204"/>
                <a:gd name="T3" fmla="*/ 0 h 1021"/>
                <a:gd name="T4" fmla="*/ 408 w 204"/>
                <a:gd name="T5" fmla="*/ 1895 h 1021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04" h="1021">
                  <a:moveTo>
                    <a:pt x="0" y="0"/>
                  </a:moveTo>
                  <a:lnTo>
                    <a:pt x="204" y="0"/>
                  </a:lnTo>
                  <a:lnTo>
                    <a:pt x="204" y="1021"/>
                  </a:lnTo>
                </a:path>
              </a:pathLst>
            </a:custGeom>
            <a:noFill/>
            <a:ln w="12700" cmpd="sng">
              <a:solidFill>
                <a:schemeClr val="tx1"/>
              </a:solidFill>
              <a:round/>
              <a:headEnd type="non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0263" name="Line 25"/>
            <p:cNvSpPr>
              <a:spLocks noChangeShapeType="1"/>
            </p:cNvSpPr>
            <p:nvPr/>
          </p:nvSpPr>
          <p:spPr bwMode="auto">
            <a:xfrm>
              <a:off x="1859" y="3747"/>
              <a:ext cx="0" cy="114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ru-RU"/>
            </a:p>
          </p:txBody>
        </p:sp>
        <p:sp>
          <p:nvSpPr>
            <p:cNvPr id="10264" name="Line 29"/>
            <p:cNvSpPr>
              <a:spLocks noChangeShapeType="1"/>
            </p:cNvSpPr>
            <p:nvPr/>
          </p:nvSpPr>
          <p:spPr bwMode="auto">
            <a:xfrm>
              <a:off x="1088" y="2092"/>
              <a:ext cx="0" cy="113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ru-RU"/>
            </a:p>
          </p:txBody>
        </p:sp>
        <p:sp>
          <p:nvSpPr>
            <p:cNvPr id="10265" name="AutoShape 30"/>
            <p:cNvSpPr>
              <a:spLocks noChangeAspect="1" noChangeArrowheads="1"/>
            </p:cNvSpPr>
            <p:nvPr/>
          </p:nvSpPr>
          <p:spPr bwMode="auto">
            <a:xfrm>
              <a:off x="725" y="2206"/>
              <a:ext cx="725" cy="204"/>
            </a:xfrm>
            <a:prstGeom prst="flowChartDecision">
              <a:avLst/>
            </a:prstGeom>
            <a:solidFill>
              <a:srgbClr val="FFFFFF"/>
            </a:solidFill>
            <a:ln w="12700" algn="ctr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 anchorCtr="1"/>
            <a:lstStyle/>
            <a:p>
              <a:pPr algn="ctr"/>
              <a:r>
                <a:rPr lang="en-US" sz="1600"/>
                <a:t>n </a:t>
              </a:r>
              <a:r>
                <a:rPr lang="en-US" sz="1600">
                  <a:cs typeface="Arial" charset="0"/>
                </a:rPr>
                <a:t>&gt; 0</a:t>
              </a:r>
            </a:p>
          </p:txBody>
        </p:sp>
        <p:sp>
          <p:nvSpPr>
            <p:cNvPr id="10266" name="Freeform 32"/>
            <p:cNvSpPr>
              <a:spLocks noChangeAspect="1"/>
            </p:cNvSpPr>
            <p:nvPr/>
          </p:nvSpPr>
          <p:spPr bwMode="auto">
            <a:xfrm>
              <a:off x="634" y="2309"/>
              <a:ext cx="87" cy="145"/>
            </a:xfrm>
            <a:custGeom>
              <a:avLst/>
              <a:gdLst>
                <a:gd name="T0" fmla="*/ 87 w 228"/>
                <a:gd name="T1" fmla="*/ 0 h 285"/>
                <a:gd name="T2" fmla="*/ 0 w 228"/>
                <a:gd name="T3" fmla="*/ 0 h 285"/>
                <a:gd name="T4" fmla="*/ 0 w 228"/>
                <a:gd name="T5" fmla="*/ 145 h 285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28" h="285">
                  <a:moveTo>
                    <a:pt x="228" y="0"/>
                  </a:moveTo>
                  <a:lnTo>
                    <a:pt x="0" y="0"/>
                  </a:lnTo>
                  <a:lnTo>
                    <a:pt x="0" y="285"/>
                  </a:lnTo>
                </a:path>
              </a:pathLst>
            </a:custGeom>
            <a:noFill/>
            <a:ln w="12700" cap="flat" cmpd="sng">
              <a:solidFill>
                <a:srgbClr val="000000"/>
              </a:solidFill>
              <a:prstDash val="solid"/>
              <a:round/>
              <a:headEnd type="non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ru-RU"/>
            </a:p>
          </p:txBody>
        </p:sp>
        <p:sp>
          <p:nvSpPr>
            <p:cNvPr id="10267" name="Rectangle 33"/>
            <p:cNvSpPr>
              <a:spLocks noChangeArrowheads="1"/>
            </p:cNvSpPr>
            <p:nvPr/>
          </p:nvSpPr>
          <p:spPr bwMode="auto">
            <a:xfrm>
              <a:off x="272" y="2455"/>
              <a:ext cx="635" cy="159"/>
            </a:xfrm>
            <a:prstGeom prst="rect">
              <a:avLst/>
            </a:prstGeom>
            <a:solidFill>
              <a:srgbClr val="FFFFFF"/>
            </a:solidFill>
            <a:ln w="12700" algn="ctr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pPr algn="ctr"/>
              <a:r>
                <a:rPr lang="en-US" sz="1600"/>
                <a:t>k1:=k1+1</a:t>
              </a:r>
              <a:endParaRPr lang="ru-RU" sz="1600"/>
            </a:p>
          </p:txBody>
        </p:sp>
        <p:sp>
          <p:nvSpPr>
            <p:cNvPr id="10268" name="Freeform 34"/>
            <p:cNvSpPr>
              <a:spLocks noChangeAspect="1"/>
            </p:cNvSpPr>
            <p:nvPr/>
          </p:nvSpPr>
          <p:spPr bwMode="auto">
            <a:xfrm>
              <a:off x="634" y="2307"/>
              <a:ext cx="885" cy="398"/>
            </a:xfrm>
            <a:custGeom>
              <a:avLst/>
              <a:gdLst>
                <a:gd name="T0" fmla="*/ 815 w 2166"/>
                <a:gd name="T1" fmla="*/ 0 h 798"/>
                <a:gd name="T2" fmla="*/ 885 w 2166"/>
                <a:gd name="T3" fmla="*/ 0 h 798"/>
                <a:gd name="T4" fmla="*/ 885 w 2166"/>
                <a:gd name="T5" fmla="*/ 398 h 798"/>
                <a:gd name="T6" fmla="*/ 0 w 2166"/>
                <a:gd name="T7" fmla="*/ 398 h 798"/>
                <a:gd name="T8" fmla="*/ 0 w 2166"/>
                <a:gd name="T9" fmla="*/ 313 h 79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166" h="798">
                  <a:moveTo>
                    <a:pt x="1995" y="0"/>
                  </a:moveTo>
                  <a:lnTo>
                    <a:pt x="2166" y="0"/>
                  </a:lnTo>
                  <a:lnTo>
                    <a:pt x="2166" y="798"/>
                  </a:lnTo>
                  <a:lnTo>
                    <a:pt x="0" y="798"/>
                  </a:lnTo>
                  <a:lnTo>
                    <a:pt x="0" y="627"/>
                  </a:lnTo>
                </a:path>
              </a:pathLst>
            </a:custGeom>
            <a:noFill/>
            <a:ln w="12700" cap="flat" cmpd="sng">
              <a:solidFill>
                <a:srgbClr val="000000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ru-RU"/>
            </a:p>
          </p:txBody>
        </p:sp>
        <p:sp>
          <p:nvSpPr>
            <p:cNvPr id="10269" name="Text Box 35"/>
            <p:cNvSpPr txBox="1">
              <a:spLocks noChangeAspect="1" noChangeArrowheads="1"/>
            </p:cNvSpPr>
            <p:nvPr/>
          </p:nvSpPr>
          <p:spPr bwMode="auto">
            <a:xfrm>
              <a:off x="566" y="2160"/>
              <a:ext cx="204" cy="12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ru-RU" sz="1400"/>
                <a:t>да</a:t>
              </a:r>
            </a:p>
          </p:txBody>
        </p:sp>
        <p:sp>
          <p:nvSpPr>
            <p:cNvPr id="10270" name="Text Box 36"/>
            <p:cNvSpPr txBox="1">
              <a:spLocks noChangeAspect="1" noChangeArrowheads="1"/>
            </p:cNvSpPr>
            <p:nvPr/>
          </p:nvSpPr>
          <p:spPr bwMode="auto">
            <a:xfrm>
              <a:off x="1383" y="2160"/>
              <a:ext cx="227" cy="13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ru-RU" sz="1400"/>
                <a:t>нет</a:t>
              </a:r>
            </a:p>
          </p:txBody>
        </p:sp>
        <p:sp>
          <p:nvSpPr>
            <p:cNvPr id="10271" name="AutoShape 38"/>
            <p:cNvSpPr>
              <a:spLocks noChangeAspect="1" noChangeArrowheads="1"/>
            </p:cNvSpPr>
            <p:nvPr/>
          </p:nvSpPr>
          <p:spPr bwMode="auto">
            <a:xfrm>
              <a:off x="725" y="2842"/>
              <a:ext cx="725" cy="204"/>
            </a:xfrm>
            <a:prstGeom prst="flowChartDecision">
              <a:avLst/>
            </a:prstGeom>
            <a:solidFill>
              <a:srgbClr val="FFFFFF"/>
            </a:solidFill>
            <a:ln w="12700" algn="ctr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 anchorCtr="1"/>
            <a:lstStyle/>
            <a:p>
              <a:pPr algn="ctr"/>
              <a:r>
                <a:rPr lang="en-US" sz="1600"/>
                <a:t>n </a:t>
              </a:r>
              <a:r>
                <a:rPr lang="en-US" sz="1600">
                  <a:cs typeface="Arial" charset="0"/>
                </a:rPr>
                <a:t>&lt; 0</a:t>
              </a:r>
            </a:p>
          </p:txBody>
        </p:sp>
        <p:sp>
          <p:nvSpPr>
            <p:cNvPr id="10272" name="Freeform 39"/>
            <p:cNvSpPr>
              <a:spLocks noChangeAspect="1"/>
            </p:cNvSpPr>
            <p:nvPr/>
          </p:nvSpPr>
          <p:spPr bwMode="auto">
            <a:xfrm>
              <a:off x="634" y="2945"/>
              <a:ext cx="87" cy="145"/>
            </a:xfrm>
            <a:custGeom>
              <a:avLst/>
              <a:gdLst>
                <a:gd name="T0" fmla="*/ 87 w 228"/>
                <a:gd name="T1" fmla="*/ 0 h 285"/>
                <a:gd name="T2" fmla="*/ 0 w 228"/>
                <a:gd name="T3" fmla="*/ 0 h 285"/>
                <a:gd name="T4" fmla="*/ 0 w 228"/>
                <a:gd name="T5" fmla="*/ 145 h 285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28" h="285">
                  <a:moveTo>
                    <a:pt x="228" y="0"/>
                  </a:moveTo>
                  <a:lnTo>
                    <a:pt x="0" y="0"/>
                  </a:lnTo>
                  <a:lnTo>
                    <a:pt x="0" y="285"/>
                  </a:lnTo>
                </a:path>
              </a:pathLst>
            </a:custGeom>
            <a:noFill/>
            <a:ln w="12700" cap="flat" cmpd="sng">
              <a:solidFill>
                <a:srgbClr val="000000"/>
              </a:solidFill>
              <a:prstDash val="solid"/>
              <a:round/>
              <a:headEnd type="non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ru-RU"/>
            </a:p>
          </p:txBody>
        </p:sp>
        <p:sp>
          <p:nvSpPr>
            <p:cNvPr id="10273" name="Rectangle 40"/>
            <p:cNvSpPr>
              <a:spLocks noChangeArrowheads="1"/>
            </p:cNvSpPr>
            <p:nvPr/>
          </p:nvSpPr>
          <p:spPr bwMode="auto">
            <a:xfrm>
              <a:off x="272" y="3091"/>
              <a:ext cx="635" cy="159"/>
            </a:xfrm>
            <a:prstGeom prst="rect">
              <a:avLst/>
            </a:prstGeom>
            <a:solidFill>
              <a:srgbClr val="FFFFFF"/>
            </a:solidFill>
            <a:ln w="12700" algn="ctr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pPr algn="ctr"/>
              <a:r>
                <a:rPr lang="en-US" sz="1600"/>
                <a:t>k2:=k2+1</a:t>
              </a:r>
              <a:endParaRPr lang="ru-RU" sz="1600"/>
            </a:p>
          </p:txBody>
        </p:sp>
        <p:sp>
          <p:nvSpPr>
            <p:cNvPr id="10274" name="Freeform 41"/>
            <p:cNvSpPr>
              <a:spLocks noChangeAspect="1"/>
            </p:cNvSpPr>
            <p:nvPr/>
          </p:nvSpPr>
          <p:spPr bwMode="auto">
            <a:xfrm>
              <a:off x="634" y="2943"/>
              <a:ext cx="885" cy="398"/>
            </a:xfrm>
            <a:custGeom>
              <a:avLst/>
              <a:gdLst>
                <a:gd name="T0" fmla="*/ 815 w 2166"/>
                <a:gd name="T1" fmla="*/ 0 h 798"/>
                <a:gd name="T2" fmla="*/ 885 w 2166"/>
                <a:gd name="T3" fmla="*/ 0 h 798"/>
                <a:gd name="T4" fmla="*/ 885 w 2166"/>
                <a:gd name="T5" fmla="*/ 398 h 798"/>
                <a:gd name="T6" fmla="*/ 0 w 2166"/>
                <a:gd name="T7" fmla="*/ 398 h 798"/>
                <a:gd name="T8" fmla="*/ 0 w 2166"/>
                <a:gd name="T9" fmla="*/ 313 h 79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166" h="798">
                  <a:moveTo>
                    <a:pt x="1995" y="0"/>
                  </a:moveTo>
                  <a:lnTo>
                    <a:pt x="2166" y="0"/>
                  </a:lnTo>
                  <a:lnTo>
                    <a:pt x="2166" y="798"/>
                  </a:lnTo>
                  <a:lnTo>
                    <a:pt x="0" y="798"/>
                  </a:lnTo>
                  <a:lnTo>
                    <a:pt x="0" y="627"/>
                  </a:lnTo>
                </a:path>
              </a:pathLst>
            </a:custGeom>
            <a:noFill/>
            <a:ln w="12700" cap="flat" cmpd="sng">
              <a:solidFill>
                <a:srgbClr val="000000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ru-RU"/>
            </a:p>
          </p:txBody>
        </p:sp>
        <p:sp>
          <p:nvSpPr>
            <p:cNvPr id="10275" name="Text Box 42"/>
            <p:cNvSpPr txBox="1">
              <a:spLocks noChangeAspect="1" noChangeArrowheads="1"/>
            </p:cNvSpPr>
            <p:nvPr/>
          </p:nvSpPr>
          <p:spPr bwMode="auto">
            <a:xfrm>
              <a:off x="566" y="2796"/>
              <a:ext cx="204" cy="12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ru-RU" sz="1400"/>
                <a:t>да</a:t>
              </a:r>
            </a:p>
          </p:txBody>
        </p:sp>
        <p:sp>
          <p:nvSpPr>
            <p:cNvPr id="10276" name="Text Box 43"/>
            <p:cNvSpPr txBox="1">
              <a:spLocks noChangeAspect="1" noChangeArrowheads="1"/>
            </p:cNvSpPr>
            <p:nvPr/>
          </p:nvSpPr>
          <p:spPr bwMode="auto">
            <a:xfrm>
              <a:off x="1383" y="2796"/>
              <a:ext cx="227" cy="13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ru-RU" sz="1400"/>
                <a:t>нет</a:t>
              </a:r>
            </a:p>
          </p:txBody>
        </p:sp>
      </p:grpSp>
      <p:sp>
        <p:nvSpPr>
          <p:cNvPr id="2" name="Прямоугольник 1"/>
          <p:cNvSpPr/>
          <p:nvPr/>
        </p:nvSpPr>
        <p:spPr>
          <a:xfrm>
            <a:off x="3131840" y="1120676"/>
            <a:ext cx="5904656" cy="4401205"/>
          </a:xfrm>
          <a:prstGeom prst="rect">
            <a:avLst/>
          </a:prstGeom>
          <a:solidFill>
            <a:schemeClr val="bg1"/>
          </a:solidFill>
          <a:ln w="12700">
            <a:solidFill>
              <a:schemeClr val="bg1">
                <a:lumMod val="50000"/>
              </a:schemeClr>
            </a:solidFill>
            <a:prstDash val="lgDash"/>
          </a:ln>
        </p:spPr>
        <p:txBody>
          <a:bodyPr wrap="square" rIns="36000">
            <a:spAutoFit/>
          </a:bodyPr>
          <a:lstStyle/>
          <a:p>
            <a:r>
              <a:rPr lang="en-US" sz="1400" b="1" dirty="0" smtClean="0">
                <a:solidFill>
                  <a:srgbClr val="000000"/>
                </a:solidFill>
                <a:latin typeface="Courier New"/>
              </a:rPr>
              <a:t>Program </a:t>
            </a:r>
            <a:r>
              <a:rPr lang="en-US" sz="1400" dirty="0" err="1">
                <a:solidFill>
                  <a:srgbClr val="000000"/>
                </a:solidFill>
                <a:latin typeface="Courier New"/>
              </a:rPr>
              <a:t>pol_otr</a:t>
            </a:r>
            <a:r>
              <a:rPr lang="en-US" sz="1400" dirty="0">
                <a:solidFill>
                  <a:srgbClr val="000000"/>
                </a:solidFill>
                <a:latin typeface="Courier New"/>
              </a:rPr>
              <a:t>;</a:t>
            </a:r>
          </a:p>
          <a:p>
            <a:r>
              <a:rPr lang="sv-SE" sz="1400" b="1" dirty="0" smtClean="0">
                <a:solidFill>
                  <a:srgbClr val="000000"/>
                </a:solidFill>
                <a:latin typeface="Courier New"/>
              </a:rPr>
              <a:t>Var </a:t>
            </a:r>
            <a:r>
              <a:rPr lang="sv-SE" sz="1400" dirty="0">
                <a:solidFill>
                  <a:srgbClr val="000000"/>
                </a:solidFill>
                <a:latin typeface="Courier New"/>
              </a:rPr>
              <a:t>n, k1, k2: </a:t>
            </a:r>
            <a:r>
              <a:rPr lang="sv-SE" sz="1400" dirty="0">
                <a:solidFill>
                  <a:srgbClr val="0000FF"/>
                </a:solidFill>
                <a:latin typeface="Courier New"/>
              </a:rPr>
              <a:t>integer</a:t>
            </a:r>
            <a:r>
              <a:rPr lang="sv-SE" sz="1400" dirty="0">
                <a:solidFill>
                  <a:srgbClr val="000000"/>
                </a:solidFill>
                <a:latin typeface="Courier New"/>
              </a:rPr>
              <a:t>;</a:t>
            </a:r>
          </a:p>
          <a:p>
            <a:r>
              <a:rPr lang="en-US" sz="1400" b="1" dirty="0" smtClean="0">
                <a:solidFill>
                  <a:srgbClr val="000000"/>
                </a:solidFill>
                <a:latin typeface="Courier New"/>
              </a:rPr>
              <a:t>Begin</a:t>
            </a:r>
            <a:endParaRPr lang="en-US" sz="1400" b="1" dirty="0">
              <a:solidFill>
                <a:srgbClr val="000000"/>
              </a:solidFill>
              <a:latin typeface="Courier New"/>
            </a:endParaRPr>
          </a:p>
          <a:p>
            <a:r>
              <a:rPr lang="en-US" sz="1400" dirty="0">
                <a:solidFill>
                  <a:srgbClr val="000000"/>
                </a:solidFill>
                <a:latin typeface="Courier New"/>
              </a:rPr>
              <a:t>k1:=</a:t>
            </a:r>
            <a:r>
              <a:rPr lang="en-US" sz="1400" dirty="0">
                <a:solidFill>
                  <a:srgbClr val="006400"/>
                </a:solidFill>
                <a:latin typeface="Courier New"/>
              </a:rPr>
              <a:t>0</a:t>
            </a:r>
            <a:r>
              <a:rPr lang="en-US" sz="1400" dirty="0">
                <a:solidFill>
                  <a:srgbClr val="000000"/>
                </a:solidFill>
                <a:latin typeface="Courier New"/>
              </a:rPr>
              <a:t>;  </a:t>
            </a:r>
            <a:r>
              <a:rPr lang="en-US" sz="1400" dirty="0">
                <a:solidFill>
                  <a:srgbClr val="008000"/>
                </a:solidFill>
                <a:latin typeface="Courier New"/>
              </a:rPr>
              <a:t>//</a:t>
            </a:r>
            <a:r>
              <a:rPr lang="ru-RU" sz="1400" dirty="0">
                <a:solidFill>
                  <a:srgbClr val="008000"/>
                </a:solidFill>
                <a:latin typeface="Courier New"/>
              </a:rPr>
              <a:t>кол-во положительных</a:t>
            </a:r>
          </a:p>
          <a:p>
            <a:r>
              <a:rPr lang="en-US" sz="1400" dirty="0">
                <a:solidFill>
                  <a:srgbClr val="000000"/>
                </a:solidFill>
                <a:latin typeface="Courier New"/>
              </a:rPr>
              <a:t>k2:=</a:t>
            </a:r>
            <a:r>
              <a:rPr lang="en-US" sz="1400" dirty="0">
                <a:solidFill>
                  <a:srgbClr val="006400"/>
                </a:solidFill>
                <a:latin typeface="Courier New"/>
              </a:rPr>
              <a:t>0</a:t>
            </a:r>
            <a:r>
              <a:rPr lang="en-US" sz="1400" dirty="0">
                <a:solidFill>
                  <a:srgbClr val="000000"/>
                </a:solidFill>
                <a:latin typeface="Courier New"/>
              </a:rPr>
              <a:t>;  </a:t>
            </a:r>
            <a:r>
              <a:rPr lang="en-US" sz="1400" dirty="0">
                <a:solidFill>
                  <a:srgbClr val="008000"/>
                </a:solidFill>
                <a:latin typeface="Courier New"/>
              </a:rPr>
              <a:t>//</a:t>
            </a:r>
            <a:r>
              <a:rPr lang="ru-RU" sz="1400" dirty="0">
                <a:solidFill>
                  <a:srgbClr val="008000"/>
                </a:solidFill>
                <a:latin typeface="Courier New"/>
              </a:rPr>
              <a:t>кол-во отрицательных</a:t>
            </a:r>
          </a:p>
          <a:p>
            <a:r>
              <a:rPr lang="ru-RU" sz="1400" dirty="0">
                <a:solidFill>
                  <a:srgbClr val="000000"/>
                </a:solidFill>
                <a:latin typeface="Courier New"/>
              </a:rPr>
              <a:t>n:=</a:t>
            </a:r>
            <a:r>
              <a:rPr lang="ru-RU" sz="1400" dirty="0">
                <a:solidFill>
                  <a:srgbClr val="006400"/>
                </a:solidFill>
                <a:latin typeface="Courier New"/>
              </a:rPr>
              <a:t>1</a:t>
            </a:r>
            <a:r>
              <a:rPr lang="ru-RU" sz="1400" dirty="0">
                <a:solidFill>
                  <a:srgbClr val="000000"/>
                </a:solidFill>
                <a:latin typeface="Courier New"/>
              </a:rPr>
              <a:t>;   </a:t>
            </a:r>
            <a:r>
              <a:rPr lang="ru-RU" sz="1400" dirty="0">
                <a:solidFill>
                  <a:srgbClr val="008000"/>
                </a:solidFill>
                <a:latin typeface="Courier New"/>
              </a:rPr>
              <a:t>//любое ненулевое число</a:t>
            </a:r>
          </a:p>
          <a:p>
            <a:r>
              <a:rPr lang="ru-RU" sz="1400" dirty="0" err="1">
                <a:solidFill>
                  <a:srgbClr val="000000"/>
                </a:solidFill>
                <a:latin typeface="Courier New"/>
              </a:rPr>
              <a:t>writeln</a:t>
            </a:r>
            <a:r>
              <a:rPr lang="ru-RU" sz="1400" dirty="0">
                <a:solidFill>
                  <a:srgbClr val="000000"/>
                </a:solidFill>
                <a:latin typeface="Courier New"/>
              </a:rPr>
              <a:t> (</a:t>
            </a:r>
            <a:r>
              <a:rPr lang="ru-RU" sz="1400" dirty="0">
                <a:solidFill>
                  <a:srgbClr val="0000FF"/>
                </a:solidFill>
                <a:latin typeface="Courier New"/>
              </a:rPr>
              <a:t>'Введите любые целые числа (0 - завершить)'</a:t>
            </a:r>
            <a:r>
              <a:rPr lang="ru-RU" sz="1400" dirty="0">
                <a:solidFill>
                  <a:srgbClr val="000000"/>
                </a:solidFill>
                <a:latin typeface="Courier New"/>
              </a:rPr>
              <a:t>);</a:t>
            </a:r>
          </a:p>
          <a:p>
            <a:r>
              <a:rPr lang="ru-RU" sz="1400" b="1" dirty="0" err="1">
                <a:solidFill>
                  <a:srgbClr val="000000"/>
                </a:solidFill>
                <a:latin typeface="Courier New"/>
              </a:rPr>
              <a:t>while</a:t>
            </a:r>
            <a:r>
              <a:rPr lang="ru-RU" sz="1400" b="1" dirty="0">
                <a:solidFill>
                  <a:srgbClr val="000000"/>
                </a:solidFill>
                <a:latin typeface="Courier New"/>
              </a:rPr>
              <a:t> </a:t>
            </a:r>
            <a:r>
              <a:rPr lang="ru-RU" sz="1400" dirty="0">
                <a:solidFill>
                  <a:srgbClr val="000000"/>
                </a:solidFill>
                <a:latin typeface="Courier New"/>
              </a:rPr>
              <a:t>n&lt;&gt;</a:t>
            </a:r>
            <a:r>
              <a:rPr lang="ru-RU" sz="1400" dirty="0">
                <a:solidFill>
                  <a:srgbClr val="006400"/>
                </a:solidFill>
                <a:latin typeface="Courier New"/>
              </a:rPr>
              <a:t>0 </a:t>
            </a:r>
            <a:r>
              <a:rPr lang="ru-RU" sz="1400" b="1" dirty="0" err="1">
                <a:solidFill>
                  <a:srgbClr val="000000"/>
                </a:solidFill>
                <a:latin typeface="Courier New"/>
              </a:rPr>
              <a:t>do</a:t>
            </a:r>
            <a:r>
              <a:rPr lang="ru-RU" sz="1400" b="1" dirty="0">
                <a:solidFill>
                  <a:srgbClr val="000000"/>
                </a:solidFill>
                <a:latin typeface="Courier New"/>
              </a:rPr>
              <a:t>   </a:t>
            </a:r>
            <a:r>
              <a:rPr lang="ru-RU" sz="1400" dirty="0">
                <a:solidFill>
                  <a:srgbClr val="008000"/>
                </a:solidFill>
                <a:latin typeface="Courier New"/>
              </a:rPr>
              <a:t>//пока число не 0, повторять:</a:t>
            </a:r>
          </a:p>
          <a:p>
            <a:r>
              <a:rPr lang="en-US" sz="1400" dirty="0">
                <a:solidFill>
                  <a:srgbClr val="008000"/>
                </a:solidFill>
                <a:latin typeface="Courier New"/>
              </a:rPr>
              <a:t>  </a:t>
            </a:r>
            <a:r>
              <a:rPr lang="en-US" sz="1400" b="1" dirty="0">
                <a:solidFill>
                  <a:srgbClr val="000000"/>
                </a:solidFill>
                <a:latin typeface="Courier New"/>
              </a:rPr>
              <a:t>begin</a:t>
            </a:r>
          </a:p>
          <a:p>
            <a:r>
              <a:rPr lang="en-US" sz="1400" b="1" dirty="0">
                <a:solidFill>
                  <a:srgbClr val="000000"/>
                </a:solidFill>
                <a:latin typeface="Courier New"/>
              </a:rPr>
              <a:t>  </a:t>
            </a:r>
            <a:r>
              <a:rPr lang="en-US" sz="1400" dirty="0">
                <a:solidFill>
                  <a:srgbClr val="000000"/>
                </a:solidFill>
                <a:latin typeface="Courier New"/>
              </a:rPr>
              <a:t>write (</a:t>
            </a:r>
            <a:r>
              <a:rPr lang="en-US" sz="1400" dirty="0">
                <a:solidFill>
                  <a:srgbClr val="0000FF"/>
                </a:solidFill>
                <a:latin typeface="Courier New"/>
              </a:rPr>
              <a:t>'</a:t>
            </a:r>
            <a:r>
              <a:rPr lang="ru-RU" sz="1400" dirty="0">
                <a:solidFill>
                  <a:srgbClr val="0000FF"/>
                </a:solidFill>
                <a:latin typeface="Courier New"/>
              </a:rPr>
              <a:t>Введите число: '</a:t>
            </a:r>
            <a:r>
              <a:rPr lang="ru-RU" sz="1400" dirty="0">
                <a:solidFill>
                  <a:srgbClr val="000000"/>
                </a:solidFill>
                <a:latin typeface="Courier New"/>
              </a:rPr>
              <a:t>);</a:t>
            </a:r>
          </a:p>
          <a:p>
            <a:r>
              <a:rPr lang="en-US" sz="1400" dirty="0">
                <a:solidFill>
                  <a:srgbClr val="000000"/>
                </a:solidFill>
                <a:latin typeface="Courier New"/>
              </a:rPr>
              <a:t>  </a:t>
            </a:r>
            <a:r>
              <a:rPr lang="en-US" sz="1400" dirty="0" err="1">
                <a:solidFill>
                  <a:srgbClr val="000000"/>
                </a:solidFill>
                <a:latin typeface="Courier New"/>
              </a:rPr>
              <a:t>readln</a:t>
            </a:r>
            <a:r>
              <a:rPr lang="en-US" sz="1400" dirty="0">
                <a:solidFill>
                  <a:srgbClr val="000000"/>
                </a:solidFill>
                <a:latin typeface="Courier New"/>
              </a:rPr>
              <a:t> (n);   </a:t>
            </a:r>
            <a:r>
              <a:rPr lang="en-US" sz="1400" dirty="0" smtClean="0">
                <a:solidFill>
                  <a:srgbClr val="008000"/>
                </a:solidFill>
                <a:latin typeface="Courier New"/>
              </a:rPr>
              <a:t>//</a:t>
            </a:r>
            <a:r>
              <a:rPr lang="ru-RU" sz="1400" dirty="0">
                <a:solidFill>
                  <a:srgbClr val="008000"/>
                </a:solidFill>
                <a:latin typeface="Courier New"/>
              </a:rPr>
              <a:t>ввод </a:t>
            </a:r>
            <a:r>
              <a:rPr lang="en-US" sz="1400" dirty="0">
                <a:solidFill>
                  <a:srgbClr val="008000"/>
                </a:solidFill>
                <a:latin typeface="Courier New"/>
              </a:rPr>
              <a:t>n</a:t>
            </a:r>
          </a:p>
          <a:p>
            <a:r>
              <a:rPr lang="ru-RU" sz="1400" dirty="0">
                <a:solidFill>
                  <a:srgbClr val="008000"/>
                </a:solidFill>
                <a:latin typeface="Courier New"/>
              </a:rPr>
              <a:t>  //если положительное, увеличить k1 на 1</a:t>
            </a:r>
          </a:p>
          <a:p>
            <a:r>
              <a:rPr lang="en-US" sz="1400" dirty="0">
                <a:solidFill>
                  <a:srgbClr val="008000"/>
                </a:solidFill>
                <a:latin typeface="Courier New"/>
              </a:rPr>
              <a:t>  </a:t>
            </a:r>
            <a:r>
              <a:rPr lang="en-US" sz="1400" b="1" dirty="0">
                <a:solidFill>
                  <a:srgbClr val="000000"/>
                </a:solidFill>
                <a:latin typeface="Courier New"/>
              </a:rPr>
              <a:t>if </a:t>
            </a:r>
            <a:r>
              <a:rPr lang="en-US" sz="1400" dirty="0">
                <a:solidFill>
                  <a:srgbClr val="000000"/>
                </a:solidFill>
                <a:latin typeface="Courier New"/>
              </a:rPr>
              <a:t>n&gt;</a:t>
            </a:r>
            <a:r>
              <a:rPr lang="en-US" sz="1400" dirty="0">
                <a:solidFill>
                  <a:srgbClr val="006400"/>
                </a:solidFill>
                <a:latin typeface="Courier New"/>
              </a:rPr>
              <a:t>0 </a:t>
            </a:r>
            <a:r>
              <a:rPr lang="en-US" sz="1400" b="1" dirty="0">
                <a:solidFill>
                  <a:srgbClr val="000000"/>
                </a:solidFill>
                <a:latin typeface="Courier New"/>
              </a:rPr>
              <a:t>then </a:t>
            </a:r>
            <a:r>
              <a:rPr lang="en-US" sz="1400" dirty="0">
                <a:solidFill>
                  <a:srgbClr val="000000"/>
                </a:solidFill>
                <a:latin typeface="Courier New"/>
              </a:rPr>
              <a:t>k1:=k1+</a:t>
            </a:r>
            <a:r>
              <a:rPr lang="en-US" sz="1400" dirty="0">
                <a:solidFill>
                  <a:srgbClr val="006400"/>
                </a:solidFill>
                <a:latin typeface="Courier New"/>
              </a:rPr>
              <a:t>1</a:t>
            </a:r>
            <a:r>
              <a:rPr lang="en-US" sz="1400" dirty="0">
                <a:solidFill>
                  <a:srgbClr val="000000"/>
                </a:solidFill>
                <a:latin typeface="Courier New"/>
              </a:rPr>
              <a:t>;</a:t>
            </a:r>
          </a:p>
          <a:p>
            <a:r>
              <a:rPr lang="ru-RU" sz="1400" dirty="0">
                <a:solidFill>
                  <a:srgbClr val="000000"/>
                </a:solidFill>
                <a:latin typeface="Courier New"/>
              </a:rPr>
              <a:t>  </a:t>
            </a:r>
            <a:r>
              <a:rPr lang="ru-RU" sz="1400" dirty="0">
                <a:solidFill>
                  <a:srgbClr val="008000"/>
                </a:solidFill>
                <a:latin typeface="Courier New"/>
              </a:rPr>
              <a:t>//если отрицательное, увеличить k2 на 1</a:t>
            </a:r>
          </a:p>
          <a:p>
            <a:r>
              <a:rPr lang="en-US" sz="1400" dirty="0">
                <a:solidFill>
                  <a:srgbClr val="008000"/>
                </a:solidFill>
                <a:latin typeface="Courier New"/>
              </a:rPr>
              <a:t>  </a:t>
            </a:r>
            <a:r>
              <a:rPr lang="en-US" sz="1400" b="1" dirty="0">
                <a:solidFill>
                  <a:srgbClr val="000000"/>
                </a:solidFill>
                <a:latin typeface="Courier New"/>
              </a:rPr>
              <a:t>if </a:t>
            </a:r>
            <a:r>
              <a:rPr lang="en-US" sz="1400" dirty="0">
                <a:solidFill>
                  <a:srgbClr val="000000"/>
                </a:solidFill>
                <a:latin typeface="Courier New"/>
              </a:rPr>
              <a:t>n&lt;</a:t>
            </a:r>
            <a:r>
              <a:rPr lang="en-US" sz="1400" dirty="0">
                <a:solidFill>
                  <a:srgbClr val="006400"/>
                </a:solidFill>
                <a:latin typeface="Courier New"/>
              </a:rPr>
              <a:t>0 </a:t>
            </a:r>
            <a:r>
              <a:rPr lang="en-US" sz="1400" b="1" dirty="0">
                <a:solidFill>
                  <a:srgbClr val="000000"/>
                </a:solidFill>
                <a:latin typeface="Courier New"/>
              </a:rPr>
              <a:t>then </a:t>
            </a:r>
            <a:r>
              <a:rPr lang="en-US" sz="1400" dirty="0">
                <a:solidFill>
                  <a:srgbClr val="000000"/>
                </a:solidFill>
                <a:latin typeface="Courier New"/>
              </a:rPr>
              <a:t>k2:=k2+</a:t>
            </a:r>
            <a:r>
              <a:rPr lang="en-US" sz="1400" dirty="0">
                <a:solidFill>
                  <a:srgbClr val="006400"/>
                </a:solidFill>
                <a:latin typeface="Courier New"/>
              </a:rPr>
              <a:t>1</a:t>
            </a:r>
            <a:r>
              <a:rPr lang="en-US" sz="1400" dirty="0">
                <a:solidFill>
                  <a:srgbClr val="000000"/>
                </a:solidFill>
                <a:latin typeface="Courier New"/>
              </a:rPr>
              <a:t>;</a:t>
            </a:r>
          </a:p>
          <a:p>
            <a:r>
              <a:rPr lang="en-US" sz="1400" dirty="0">
                <a:solidFill>
                  <a:srgbClr val="000000"/>
                </a:solidFill>
                <a:latin typeface="Courier New"/>
              </a:rPr>
              <a:t>  </a:t>
            </a:r>
            <a:r>
              <a:rPr lang="en-US" sz="1400" b="1" dirty="0">
                <a:solidFill>
                  <a:srgbClr val="000000"/>
                </a:solidFill>
                <a:latin typeface="Courier New"/>
              </a:rPr>
              <a:t>end</a:t>
            </a:r>
            <a:r>
              <a:rPr lang="en-US" sz="1400" dirty="0">
                <a:solidFill>
                  <a:srgbClr val="000000"/>
                </a:solidFill>
                <a:latin typeface="Courier New"/>
              </a:rPr>
              <a:t>;  </a:t>
            </a:r>
            <a:r>
              <a:rPr lang="en-US" sz="1400" dirty="0">
                <a:solidFill>
                  <a:srgbClr val="008000"/>
                </a:solidFill>
                <a:latin typeface="Courier New"/>
              </a:rPr>
              <a:t>//</a:t>
            </a:r>
            <a:r>
              <a:rPr lang="ru-RU" sz="1400" dirty="0">
                <a:solidFill>
                  <a:srgbClr val="008000"/>
                </a:solidFill>
                <a:latin typeface="Courier New"/>
              </a:rPr>
              <a:t>конец цикла</a:t>
            </a:r>
          </a:p>
          <a:p>
            <a:r>
              <a:rPr lang="en-US" sz="1400" dirty="0" err="1">
                <a:solidFill>
                  <a:srgbClr val="000000"/>
                </a:solidFill>
                <a:latin typeface="Courier New"/>
              </a:rPr>
              <a:t>writeln</a:t>
            </a:r>
            <a:r>
              <a:rPr lang="en-US" sz="1400" dirty="0">
                <a:solidFill>
                  <a:srgbClr val="000000"/>
                </a:solidFill>
                <a:latin typeface="Courier New"/>
              </a:rPr>
              <a:t> (</a:t>
            </a:r>
            <a:r>
              <a:rPr lang="en-US" sz="1400" dirty="0">
                <a:solidFill>
                  <a:srgbClr val="0000FF"/>
                </a:solidFill>
                <a:latin typeface="Courier New"/>
              </a:rPr>
              <a:t>'</a:t>
            </a:r>
            <a:r>
              <a:rPr lang="ru-RU" sz="1400" dirty="0">
                <a:solidFill>
                  <a:srgbClr val="0000FF"/>
                </a:solidFill>
                <a:latin typeface="Courier New"/>
              </a:rPr>
              <a:t>Введено:'</a:t>
            </a:r>
            <a:r>
              <a:rPr lang="ru-RU" sz="1400" dirty="0">
                <a:solidFill>
                  <a:srgbClr val="000000"/>
                </a:solidFill>
                <a:latin typeface="Courier New"/>
              </a:rPr>
              <a:t>);</a:t>
            </a:r>
          </a:p>
          <a:p>
            <a:r>
              <a:rPr lang="en-US" sz="1400" dirty="0" err="1">
                <a:solidFill>
                  <a:srgbClr val="000000"/>
                </a:solidFill>
                <a:latin typeface="Courier New"/>
              </a:rPr>
              <a:t>writeln</a:t>
            </a:r>
            <a:r>
              <a:rPr lang="en-US" sz="1400" dirty="0">
                <a:solidFill>
                  <a:srgbClr val="000000"/>
                </a:solidFill>
                <a:latin typeface="Courier New"/>
              </a:rPr>
              <a:t> (</a:t>
            </a:r>
            <a:r>
              <a:rPr lang="en-US" sz="1400" dirty="0">
                <a:solidFill>
                  <a:srgbClr val="0000FF"/>
                </a:solidFill>
                <a:latin typeface="Courier New"/>
              </a:rPr>
              <a:t>'</a:t>
            </a:r>
            <a:r>
              <a:rPr lang="ru-RU" sz="1400" dirty="0">
                <a:solidFill>
                  <a:srgbClr val="0000FF"/>
                </a:solidFill>
                <a:latin typeface="Courier New"/>
              </a:rPr>
              <a:t>положительных: '</a:t>
            </a:r>
            <a:r>
              <a:rPr lang="ru-RU" sz="1400" dirty="0">
                <a:solidFill>
                  <a:srgbClr val="000000"/>
                </a:solidFill>
                <a:latin typeface="Courier New"/>
              </a:rPr>
              <a:t>, </a:t>
            </a:r>
            <a:r>
              <a:rPr lang="en-US" sz="1400" dirty="0">
                <a:solidFill>
                  <a:srgbClr val="000000"/>
                </a:solidFill>
                <a:latin typeface="Courier New"/>
              </a:rPr>
              <a:t>k1);</a:t>
            </a:r>
          </a:p>
          <a:p>
            <a:r>
              <a:rPr lang="en-US" sz="1400" dirty="0" err="1">
                <a:solidFill>
                  <a:srgbClr val="000000"/>
                </a:solidFill>
                <a:latin typeface="Courier New"/>
              </a:rPr>
              <a:t>writeln</a:t>
            </a:r>
            <a:r>
              <a:rPr lang="en-US" sz="1400" dirty="0">
                <a:solidFill>
                  <a:srgbClr val="000000"/>
                </a:solidFill>
                <a:latin typeface="Courier New"/>
              </a:rPr>
              <a:t> (</a:t>
            </a:r>
            <a:r>
              <a:rPr lang="en-US" sz="1400" dirty="0">
                <a:solidFill>
                  <a:srgbClr val="0000FF"/>
                </a:solidFill>
                <a:latin typeface="Courier New"/>
              </a:rPr>
              <a:t>'</a:t>
            </a:r>
            <a:r>
              <a:rPr lang="ru-RU" sz="1400" dirty="0">
                <a:solidFill>
                  <a:srgbClr val="0000FF"/>
                </a:solidFill>
                <a:latin typeface="Courier New"/>
              </a:rPr>
              <a:t>отрицательных: '</a:t>
            </a:r>
            <a:r>
              <a:rPr lang="ru-RU" sz="1400" dirty="0">
                <a:solidFill>
                  <a:srgbClr val="000000"/>
                </a:solidFill>
                <a:latin typeface="Courier New"/>
              </a:rPr>
              <a:t>, </a:t>
            </a:r>
            <a:r>
              <a:rPr lang="en-US" sz="1400" dirty="0">
                <a:solidFill>
                  <a:srgbClr val="000000"/>
                </a:solidFill>
                <a:latin typeface="Courier New"/>
              </a:rPr>
              <a:t>k2)</a:t>
            </a:r>
          </a:p>
          <a:p>
            <a:r>
              <a:rPr lang="en-US" sz="1400" b="1" dirty="0" smtClean="0">
                <a:solidFill>
                  <a:srgbClr val="000000"/>
                </a:solidFill>
                <a:latin typeface="Courier New"/>
              </a:rPr>
              <a:t>End</a:t>
            </a:r>
            <a:r>
              <a:rPr lang="en-US" sz="1400" dirty="0">
                <a:solidFill>
                  <a:srgbClr val="000000"/>
                </a:solidFill>
                <a:latin typeface="Courier New"/>
              </a:rPr>
              <a:t>.</a:t>
            </a:r>
            <a:endParaRPr lang="ru-RU" sz="1400" dirty="0"/>
          </a:p>
        </p:txBody>
      </p:sp>
      <p:pic>
        <p:nvPicPr>
          <p:cNvPr id="17434" name="Picture 2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03948" y="4142170"/>
            <a:ext cx="4178364" cy="2491186"/>
          </a:xfrm>
          <a:prstGeom prst="rect">
            <a:avLst/>
          </a:prstGeom>
          <a:noFill/>
          <a:ln w="12700">
            <a:solidFill>
              <a:schemeClr val="bg1">
                <a:lumMod val="50000"/>
              </a:schemeClr>
            </a:solidFill>
            <a:prstDash val="lgDash"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21910682"/>
      </p:ext>
    </p:extLst>
  </p:cSld>
  <p:clrMapOvr>
    <a:masterClrMapping/>
  </p:clrMapOvr>
  <p:transition spd="med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212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174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107950" y="0"/>
            <a:ext cx="7956550" cy="1736725"/>
          </a:xfrm>
          <a:noFill/>
        </p:spPr>
        <p:txBody>
          <a:bodyPr anchor="t"/>
          <a:lstStyle/>
          <a:p>
            <a:pPr algn="ctr" eaLnBrk="1" hangingPunct="1"/>
            <a:r>
              <a:rPr lang="ru-RU" sz="3600" smtClean="0"/>
              <a:t>Операторы цикла</a:t>
            </a:r>
            <a:r>
              <a:rPr lang="ru-RU" smtClean="0"/>
              <a:t> </a:t>
            </a:r>
            <a:br>
              <a:rPr lang="ru-RU" smtClean="0"/>
            </a:br>
            <a:r>
              <a:rPr lang="ru-RU" sz="1400" smtClean="0"/>
              <a:t/>
            </a:r>
            <a:br>
              <a:rPr lang="ru-RU" sz="1400" smtClean="0"/>
            </a:br>
            <a:r>
              <a:rPr lang="ru-RU" sz="2400" i="1" smtClean="0"/>
              <a:t>Цикл с постусловием </a:t>
            </a:r>
            <a:br>
              <a:rPr lang="ru-RU" sz="2400" i="1" smtClean="0"/>
            </a:br>
            <a:r>
              <a:rPr lang="ru-RU" sz="2000" i="1" smtClean="0"/>
              <a:t>(с заданным условием окончания работы, цикл «ДО»)</a:t>
            </a:r>
          </a:p>
        </p:txBody>
      </p:sp>
      <p:sp>
        <p:nvSpPr>
          <p:cNvPr id="12291" name="Text Box 3"/>
          <p:cNvSpPr txBox="1">
            <a:spLocks noChangeArrowheads="1"/>
          </p:cNvSpPr>
          <p:nvPr/>
        </p:nvSpPr>
        <p:spPr bwMode="auto">
          <a:xfrm>
            <a:off x="323850" y="4545013"/>
            <a:ext cx="8605838" cy="20005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sz="2000" dirty="0">
                <a:solidFill>
                  <a:schemeClr val="tx2"/>
                </a:solidFill>
              </a:rPr>
              <a:t>Используется тогда, когда </a:t>
            </a:r>
            <a:r>
              <a:rPr lang="ru-RU" sz="2000" i="1" dirty="0">
                <a:solidFill>
                  <a:schemeClr val="tx2"/>
                </a:solidFill>
              </a:rPr>
              <a:t>количество повторов заранее </a:t>
            </a:r>
            <a:r>
              <a:rPr lang="ru-RU" sz="2000" i="1" dirty="0" smtClean="0">
                <a:solidFill>
                  <a:schemeClr val="tx2"/>
                </a:solidFill>
              </a:rPr>
              <a:t>неизвестно</a:t>
            </a:r>
            <a:r>
              <a:rPr lang="ru-RU" sz="2000" dirty="0" smtClean="0">
                <a:solidFill>
                  <a:schemeClr val="tx2"/>
                </a:solidFill>
              </a:rPr>
              <a:t>. </a:t>
            </a:r>
            <a:r>
              <a:rPr lang="ru-RU" sz="2000" dirty="0">
                <a:solidFill>
                  <a:schemeClr val="tx2"/>
                </a:solidFill>
              </a:rPr>
              <a:t/>
            </a:r>
            <a:br>
              <a:rPr lang="ru-RU" sz="2000" dirty="0">
                <a:solidFill>
                  <a:schemeClr val="tx2"/>
                </a:solidFill>
              </a:rPr>
            </a:br>
            <a:r>
              <a:rPr lang="ru-RU" sz="2000" i="1" dirty="0" smtClean="0">
                <a:solidFill>
                  <a:schemeClr val="tx2"/>
                </a:solidFill>
              </a:rPr>
              <a:t>Тело </a:t>
            </a:r>
            <a:r>
              <a:rPr lang="ru-RU" sz="2000" i="1" dirty="0">
                <a:solidFill>
                  <a:schemeClr val="tx2"/>
                </a:solidFill>
              </a:rPr>
              <a:t>цикла </a:t>
            </a:r>
            <a:r>
              <a:rPr lang="ru-RU" sz="2000" dirty="0">
                <a:solidFill>
                  <a:schemeClr val="tx2"/>
                </a:solidFill>
              </a:rPr>
              <a:t>выполняется </a:t>
            </a:r>
            <a:r>
              <a:rPr lang="ru-RU" sz="2000" i="1" dirty="0">
                <a:solidFill>
                  <a:schemeClr val="tx2"/>
                </a:solidFill>
              </a:rPr>
              <a:t>хотя бы один раз</a:t>
            </a:r>
            <a:r>
              <a:rPr lang="ru-RU" sz="2000" dirty="0">
                <a:solidFill>
                  <a:schemeClr val="tx2"/>
                </a:solidFill>
              </a:rPr>
              <a:t>. </a:t>
            </a:r>
            <a:br>
              <a:rPr lang="ru-RU" sz="2000" dirty="0">
                <a:solidFill>
                  <a:schemeClr val="tx2"/>
                </a:solidFill>
              </a:rPr>
            </a:br>
            <a:r>
              <a:rPr lang="ru-RU" sz="2000" dirty="0">
                <a:solidFill>
                  <a:schemeClr val="tx2"/>
                </a:solidFill>
              </a:rPr>
              <a:t>При </a:t>
            </a:r>
            <a:r>
              <a:rPr lang="ru-RU" sz="2000" b="1" dirty="0">
                <a:solidFill>
                  <a:schemeClr val="tx2"/>
                </a:solidFill>
              </a:rPr>
              <a:t>ложном</a:t>
            </a:r>
            <a:r>
              <a:rPr lang="ru-RU" sz="2000" dirty="0">
                <a:solidFill>
                  <a:schemeClr val="tx2"/>
                </a:solidFill>
              </a:rPr>
              <a:t> условии снова повторяется тело цикла </a:t>
            </a:r>
            <a:r>
              <a:rPr lang="ru-RU" sz="2400" b="1" dirty="0">
                <a:solidFill>
                  <a:srgbClr val="0000FF"/>
                </a:solidFill>
              </a:rPr>
              <a:t>до</a:t>
            </a:r>
            <a:r>
              <a:rPr lang="ru-RU" sz="2000" dirty="0">
                <a:solidFill>
                  <a:schemeClr val="tx2"/>
                </a:solidFill>
              </a:rPr>
              <a:t> того момента, </a:t>
            </a:r>
            <a:br>
              <a:rPr lang="ru-RU" sz="2000" dirty="0">
                <a:solidFill>
                  <a:schemeClr val="tx2"/>
                </a:solidFill>
              </a:rPr>
            </a:br>
            <a:r>
              <a:rPr lang="ru-RU" sz="2000" dirty="0">
                <a:solidFill>
                  <a:schemeClr val="tx2"/>
                </a:solidFill>
              </a:rPr>
              <a:t>когда условие станет </a:t>
            </a:r>
            <a:r>
              <a:rPr lang="ru-RU" sz="2000" b="1" dirty="0">
                <a:solidFill>
                  <a:schemeClr val="tx2"/>
                </a:solidFill>
              </a:rPr>
              <a:t>истинным</a:t>
            </a:r>
            <a:r>
              <a:rPr lang="ru-RU" sz="2000" dirty="0">
                <a:solidFill>
                  <a:schemeClr val="tx2"/>
                </a:solidFill>
              </a:rPr>
              <a:t>. При этом цикл заканчивается, управление передается следующему </a:t>
            </a:r>
            <a:r>
              <a:rPr lang="ru-RU" sz="2000" dirty="0" smtClean="0">
                <a:solidFill>
                  <a:schemeClr val="tx2"/>
                </a:solidFill>
              </a:rPr>
              <a:t>оператору.</a:t>
            </a:r>
            <a:br>
              <a:rPr lang="ru-RU" sz="2000" dirty="0" smtClean="0">
                <a:solidFill>
                  <a:schemeClr val="tx2"/>
                </a:solidFill>
              </a:rPr>
            </a:br>
            <a:r>
              <a:rPr lang="ru-RU" sz="2000" dirty="0" smtClean="0">
                <a:solidFill>
                  <a:schemeClr val="tx2"/>
                </a:solidFill>
              </a:rPr>
              <a:t>В </a:t>
            </a:r>
            <a:r>
              <a:rPr lang="ru-RU" sz="2000" dirty="0">
                <a:solidFill>
                  <a:schemeClr val="tx2"/>
                </a:solidFill>
              </a:rPr>
              <a:t>теле цикла </a:t>
            </a:r>
            <a:r>
              <a:rPr lang="ru-RU" sz="2000" i="1" dirty="0">
                <a:solidFill>
                  <a:schemeClr val="tx2"/>
                </a:solidFill>
              </a:rPr>
              <a:t>не требуется </a:t>
            </a:r>
            <a:r>
              <a:rPr lang="ru-RU" sz="2000" i="1" dirty="0" smtClean="0">
                <a:solidFill>
                  <a:schemeClr val="tx2"/>
                </a:solidFill>
              </a:rPr>
              <a:t>использование составного оператора</a:t>
            </a:r>
            <a:r>
              <a:rPr lang="ru-RU" sz="2000" dirty="0" smtClean="0">
                <a:solidFill>
                  <a:schemeClr val="tx2"/>
                </a:solidFill>
              </a:rPr>
              <a:t>.</a:t>
            </a:r>
            <a:endParaRPr lang="ru-RU" sz="2000" dirty="0">
              <a:solidFill>
                <a:schemeClr val="tx2"/>
              </a:solidFill>
            </a:endParaRPr>
          </a:p>
        </p:txBody>
      </p:sp>
      <p:sp>
        <p:nvSpPr>
          <p:cNvPr id="12292" name="Text Box 4"/>
          <p:cNvSpPr txBox="1">
            <a:spLocks noChangeArrowheads="1"/>
          </p:cNvSpPr>
          <p:nvPr/>
        </p:nvSpPr>
        <p:spPr bwMode="auto">
          <a:xfrm>
            <a:off x="4464050" y="1916113"/>
            <a:ext cx="3852863" cy="2235200"/>
          </a:xfrm>
          <a:prstGeom prst="rect">
            <a:avLst/>
          </a:prstGeom>
          <a:noFill/>
          <a:ln w="9525">
            <a:solidFill>
              <a:schemeClr val="bg2"/>
            </a:solidFill>
            <a:prstDash val="dash"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US" sz="2400" b="1" dirty="0">
                <a:latin typeface="Courier New" pitchFamily="49" charset="0"/>
              </a:rPr>
              <a:t>Repeat</a:t>
            </a:r>
            <a:r>
              <a:rPr lang="en-US" sz="2400" dirty="0">
                <a:latin typeface="Courier New" pitchFamily="49" charset="0"/>
              </a:rPr>
              <a:t> </a:t>
            </a:r>
          </a:p>
          <a:p>
            <a:pPr eaLnBrk="1" hangingPunct="1">
              <a:spcBef>
                <a:spcPct val="20000"/>
              </a:spcBef>
            </a:pPr>
            <a:r>
              <a:rPr lang="en-US" sz="2400" i="1" dirty="0">
                <a:latin typeface="Courier New" pitchFamily="49" charset="0"/>
              </a:rPr>
              <a:t>  </a:t>
            </a:r>
            <a:r>
              <a:rPr lang="en-US" sz="2000" dirty="0">
                <a:latin typeface="Courier New" pitchFamily="49" charset="0"/>
              </a:rPr>
              <a:t>&lt;</a:t>
            </a:r>
            <a:r>
              <a:rPr lang="ru-RU" sz="2000" dirty="0">
                <a:latin typeface="Courier New" pitchFamily="49" charset="0"/>
              </a:rPr>
              <a:t>оператор</a:t>
            </a:r>
            <a:r>
              <a:rPr lang="en-US" sz="2000" dirty="0">
                <a:latin typeface="Courier New" pitchFamily="49" charset="0"/>
              </a:rPr>
              <a:t>1&gt;</a:t>
            </a:r>
            <a:r>
              <a:rPr lang="en-US" sz="2400" dirty="0">
                <a:latin typeface="Courier New" pitchFamily="49" charset="0"/>
              </a:rPr>
              <a:t>;</a:t>
            </a:r>
            <a:r>
              <a:rPr lang="en-US" sz="2400" dirty="0"/>
              <a:t> </a:t>
            </a:r>
          </a:p>
          <a:p>
            <a:pPr eaLnBrk="1" hangingPunct="1">
              <a:spcBef>
                <a:spcPct val="20000"/>
              </a:spcBef>
            </a:pPr>
            <a:r>
              <a:rPr lang="en-US" sz="2400" i="1" dirty="0">
                <a:latin typeface="Courier New" pitchFamily="49" charset="0"/>
              </a:rPr>
              <a:t>  </a:t>
            </a:r>
            <a:r>
              <a:rPr lang="en-US" sz="2000" dirty="0">
                <a:latin typeface="Courier New" pitchFamily="49" charset="0"/>
              </a:rPr>
              <a:t>&lt;</a:t>
            </a:r>
            <a:r>
              <a:rPr lang="ru-RU" sz="2000" dirty="0">
                <a:latin typeface="Courier New" pitchFamily="49" charset="0"/>
              </a:rPr>
              <a:t>оператор</a:t>
            </a:r>
            <a:r>
              <a:rPr lang="en-US" sz="2000" dirty="0">
                <a:latin typeface="Courier New" pitchFamily="49" charset="0"/>
              </a:rPr>
              <a:t>2&gt;</a:t>
            </a:r>
            <a:r>
              <a:rPr lang="en-US" sz="2400" dirty="0">
                <a:latin typeface="Courier New" pitchFamily="49" charset="0"/>
              </a:rPr>
              <a:t>;</a:t>
            </a:r>
            <a:r>
              <a:rPr lang="en-US" sz="2400" i="1" dirty="0">
                <a:latin typeface="Courier New" pitchFamily="49" charset="0"/>
              </a:rPr>
              <a:t> </a:t>
            </a:r>
          </a:p>
          <a:p>
            <a:pPr eaLnBrk="1" hangingPunct="1">
              <a:spcBef>
                <a:spcPct val="20000"/>
              </a:spcBef>
            </a:pPr>
            <a:r>
              <a:rPr lang="en-US" sz="2400" i="1" dirty="0">
                <a:latin typeface="Courier New" pitchFamily="49" charset="0"/>
              </a:rPr>
              <a:t>  . . .</a:t>
            </a:r>
          </a:p>
          <a:p>
            <a:pPr eaLnBrk="1" hangingPunct="1">
              <a:spcBef>
                <a:spcPct val="20000"/>
              </a:spcBef>
            </a:pPr>
            <a:r>
              <a:rPr lang="en-US" sz="2400" b="1" dirty="0">
                <a:latin typeface="Courier New" pitchFamily="49" charset="0"/>
              </a:rPr>
              <a:t>Until</a:t>
            </a:r>
            <a:r>
              <a:rPr lang="en-US" sz="2400" b="1" dirty="0">
                <a:solidFill>
                  <a:srgbClr val="0000CC"/>
                </a:solidFill>
                <a:latin typeface="Courier New" pitchFamily="49" charset="0"/>
              </a:rPr>
              <a:t> </a:t>
            </a:r>
            <a:r>
              <a:rPr lang="en-US" sz="2000" dirty="0">
                <a:latin typeface="Courier New" pitchFamily="49" charset="0"/>
              </a:rPr>
              <a:t>&lt;</a:t>
            </a:r>
            <a:r>
              <a:rPr lang="ru-RU" sz="2000" dirty="0">
                <a:latin typeface="Courier New" pitchFamily="49" charset="0"/>
              </a:rPr>
              <a:t>условие</a:t>
            </a:r>
            <a:r>
              <a:rPr lang="en-US" sz="2000" dirty="0">
                <a:latin typeface="Courier New" pitchFamily="49" charset="0"/>
              </a:rPr>
              <a:t>&gt;</a:t>
            </a:r>
            <a:r>
              <a:rPr lang="en-US" sz="2400" dirty="0">
                <a:latin typeface="Courier New" pitchFamily="49" charset="0"/>
              </a:rPr>
              <a:t>;</a:t>
            </a:r>
            <a:r>
              <a:rPr lang="en-US" sz="2000" i="1" dirty="0">
                <a:latin typeface="Courier New" pitchFamily="49" charset="0"/>
              </a:rPr>
              <a:t> </a:t>
            </a:r>
            <a:endParaRPr lang="ru-RU" sz="2000" i="1" dirty="0">
              <a:latin typeface="Courier New" pitchFamily="49" charset="0"/>
            </a:endParaRPr>
          </a:p>
        </p:txBody>
      </p:sp>
      <p:grpSp>
        <p:nvGrpSpPr>
          <p:cNvPr id="12293" name="Group 14"/>
          <p:cNvGrpSpPr>
            <a:grpSpLocks/>
          </p:cNvGrpSpPr>
          <p:nvPr/>
        </p:nvGrpSpPr>
        <p:grpSpPr bwMode="auto">
          <a:xfrm>
            <a:off x="1655763" y="1844675"/>
            <a:ext cx="2057400" cy="2087563"/>
            <a:chOff x="2132" y="845"/>
            <a:chExt cx="1296" cy="1315"/>
          </a:xfrm>
        </p:grpSpPr>
        <p:sp>
          <p:nvSpPr>
            <p:cNvPr id="12294" name="Line 15"/>
            <p:cNvSpPr>
              <a:spLocks noChangeAspect="1" noChangeShapeType="1"/>
            </p:cNvSpPr>
            <p:nvPr/>
          </p:nvSpPr>
          <p:spPr bwMode="auto">
            <a:xfrm>
              <a:off x="2862" y="1344"/>
              <a:ext cx="0" cy="188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ru-RU"/>
            </a:p>
          </p:txBody>
        </p:sp>
        <p:sp>
          <p:nvSpPr>
            <p:cNvPr id="12295" name="AutoShape 16"/>
            <p:cNvSpPr>
              <a:spLocks noChangeAspect="1" noChangeArrowheads="1"/>
            </p:cNvSpPr>
            <p:nvPr/>
          </p:nvSpPr>
          <p:spPr bwMode="auto">
            <a:xfrm>
              <a:off x="2294" y="1531"/>
              <a:ext cx="1134" cy="389"/>
            </a:xfrm>
            <a:prstGeom prst="flowChartDecision">
              <a:avLst/>
            </a:prstGeom>
            <a:solidFill>
              <a:srgbClr val="FFFFFF"/>
            </a:solidFill>
            <a:ln w="12700" algn="ctr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 anchorCtr="1"/>
            <a:lstStyle/>
            <a:p>
              <a:pPr algn="ctr"/>
              <a:r>
                <a:rPr lang="ru-RU" sz="1600"/>
                <a:t>условие</a:t>
              </a:r>
            </a:p>
          </p:txBody>
        </p:sp>
        <p:sp>
          <p:nvSpPr>
            <p:cNvPr id="12296" name="Rectangle 17"/>
            <p:cNvSpPr>
              <a:spLocks noChangeArrowheads="1"/>
            </p:cNvSpPr>
            <p:nvPr/>
          </p:nvSpPr>
          <p:spPr bwMode="auto">
            <a:xfrm>
              <a:off x="2449" y="1071"/>
              <a:ext cx="816" cy="272"/>
            </a:xfrm>
            <a:prstGeom prst="rect">
              <a:avLst/>
            </a:prstGeom>
            <a:solidFill>
              <a:srgbClr val="FFFFFF"/>
            </a:solidFill>
            <a:ln w="12700" algn="ctr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 anchorCtr="1"/>
            <a:lstStyle/>
            <a:p>
              <a:pPr algn="ctr"/>
              <a:r>
                <a:rPr lang="ru-RU" sz="1600"/>
                <a:t>тело цикла</a:t>
              </a:r>
            </a:p>
          </p:txBody>
        </p:sp>
        <p:sp>
          <p:nvSpPr>
            <p:cNvPr id="12297" name="Text Box 18"/>
            <p:cNvSpPr txBox="1">
              <a:spLocks noChangeAspect="1" noChangeArrowheads="1"/>
            </p:cNvSpPr>
            <p:nvPr/>
          </p:nvSpPr>
          <p:spPr bwMode="auto">
            <a:xfrm>
              <a:off x="2812" y="1911"/>
              <a:ext cx="329" cy="1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ru-RU" sz="1600"/>
                <a:t>да</a:t>
              </a:r>
            </a:p>
          </p:txBody>
        </p:sp>
        <p:sp>
          <p:nvSpPr>
            <p:cNvPr id="12298" name="Text Box 19"/>
            <p:cNvSpPr txBox="1">
              <a:spLocks noChangeAspect="1" noChangeArrowheads="1"/>
            </p:cNvSpPr>
            <p:nvPr/>
          </p:nvSpPr>
          <p:spPr bwMode="auto">
            <a:xfrm>
              <a:off x="2132" y="1525"/>
              <a:ext cx="329" cy="1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ru-RU" sz="1600"/>
                <a:t>нет</a:t>
              </a:r>
            </a:p>
          </p:txBody>
        </p:sp>
        <p:sp>
          <p:nvSpPr>
            <p:cNvPr id="12299" name="Line 20"/>
            <p:cNvSpPr>
              <a:spLocks noChangeAspect="1" noChangeShapeType="1"/>
            </p:cNvSpPr>
            <p:nvPr/>
          </p:nvSpPr>
          <p:spPr bwMode="auto">
            <a:xfrm>
              <a:off x="2880" y="845"/>
              <a:ext cx="0" cy="234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ru-RU"/>
            </a:p>
          </p:txBody>
        </p:sp>
        <p:sp>
          <p:nvSpPr>
            <p:cNvPr id="12300" name="Freeform 21"/>
            <p:cNvSpPr>
              <a:spLocks/>
            </p:cNvSpPr>
            <p:nvPr/>
          </p:nvSpPr>
          <p:spPr bwMode="auto">
            <a:xfrm>
              <a:off x="2154" y="958"/>
              <a:ext cx="726" cy="771"/>
            </a:xfrm>
            <a:custGeom>
              <a:avLst/>
              <a:gdLst>
                <a:gd name="T0" fmla="*/ 136 w 726"/>
                <a:gd name="T1" fmla="*/ 771 h 771"/>
                <a:gd name="T2" fmla="*/ 0 w 726"/>
                <a:gd name="T3" fmla="*/ 771 h 771"/>
                <a:gd name="T4" fmla="*/ 0 w 726"/>
                <a:gd name="T5" fmla="*/ 0 h 771"/>
                <a:gd name="T6" fmla="*/ 726 w 726"/>
                <a:gd name="T7" fmla="*/ 0 h 771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726" h="771">
                  <a:moveTo>
                    <a:pt x="136" y="771"/>
                  </a:moveTo>
                  <a:lnTo>
                    <a:pt x="0" y="771"/>
                  </a:lnTo>
                  <a:lnTo>
                    <a:pt x="0" y="0"/>
                  </a:lnTo>
                  <a:lnTo>
                    <a:pt x="726" y="0"/>
                  </a:lnTo>
                </a:path>
              </a:pathLst>
            </a:custGeom>
            <a:noFill/>
            <a:ln w="12700" cmpd="sng">
              <a:solidFill>
                <a:schemeClr val="tx1"/>
              </a:solidFill>
              <a:round/>
              <a:headEnd type="non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2301" name="Line 22"/>
            <p:cNvSpPr>
              <a:spLocks noChangeShapeType="1"/>
            </p:cNvSpPr>
            <p:nvPr/>
          </p:nvSpPr>
          <p:spPr bwMode="auto">
            <a:xfrm>
              <a:off x="2857" y="1911"/>
              <a:ext cx="0" cy="249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</p:spTree>
    <p:extLst>
      <p:ext uri="{BB962C8B-B14F-4D97-AF65-F5344CB8AC3E}">
        <p14:creationId xmlns:p14="http://schemas.microsoft.com/office/powerpoint/2010/main" val="183254491"/>
      </p:ext>
    </p:extLst>
  </p:cSld>
  <p:clrMapOvr>
    <a:masterClrMapping/>
  </p:clrMapOvr>
  <p:transition spd="med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22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1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59932" y="1700808"/>
            <a:ext cx="4572000" cy="3693319"/>
          </a:xfrm>
          <a:prstGeom prst="rect">
            <a:avLst/>
          </a:prstGeom>
          <a:solidFill>
            <a:schemeClr val="bg1"/>
          </a:solidFill>
          <a:ln w="12700">
            <a:solidFill>
              <a:schemeClr val="bg1">
                <a:lumMod val="50000"/>
              </a:schemeClr>
            </a:solidFill>
            <a:prstDash val="lgDash"/>
          </a:ln>
        </p:spPr>
        <p:txBody>
          <a:bodyPr>
            <a:spAutoFit/>
          </a:bodyPr>
          <a:lstStyle/>
          <a:p>
            <a:r>
              <a:rPr lang="en-US" b="1" dirty="0" smtClean="0">
                <a:solidFill>
                  <a:srgbClr val="000000"/>
                </a:solidFill>
                <a:latin typeface="Courier New"/>
              </a:rPr>
              <a:t>Program </a:t>
            </a:r>
            <a:r>
              <a:rPr lang="en-US" dirty="0" err="1" smtClean="0">
                <a:solidFill>
                  <a:srgbClr val="000000"/>
                </a:solidFill>
                <a:latin typeface="Courier New"/>
              </a:rPr>
              <a:t>cikl_repeat</a:t>
            </a:r>
            <a:r>
              <a:rPr lang="en-US" dirty="0" smtClean="0">
                <a:solidFill>
                  <a:srgbClr val="000000"/>
                </a:solidFill>
                <a:latin typeface="Courier New"/>
              </a:rPr>
              <a:t>;</a:t>
            </a:r>
            <a:endParaRPr lang="en-US" dirty="0">
              <a:solidFill>
                <a:srgbClr val="000000"/>
              </a:solidFill>
              <a:latin typeface="Courier New"/>
            </a:endParaRPr>
          </a:p>
          <a:p>
            <a:r>
              <a:rPr lang="en-US" b="1" dirty="0" err="1" smtClean="0">
                <a:solidFill>
                  <a:srgbClr val="000000"/>
                </a:solidFill>
                <a:latin typeface="Courier New"/>
              </a:rPr>
              <a:t>Var</a:t>
            </a:r>
            <a:r>
              <a:rPr lang="en-US" b="1" dirty="0" smtClean="0">
                <a:solidFill>
                  <a:srgbClr val="000000"/>
                </a:solidFill>
                <a:latin typeface="Courier New"/>
              </a:rPr>
              <a:t> 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x, y, q, r: </a:t>
            </a:r>
            <a:r>
              <a:rPr lang="en-US" dirty="0">
                <a:solidFill>
                  <a:srgbClr val="0000FF"/>
                </a:solidFill>
                <a:latin typeface="Courier New"/>
              </a:rPr>
              <a:t>integer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;</a:t>
            </a:r>
          </a:p>
          <a:p>
            <a:r>
              <a:rPr lang="en-US" b="1" dirty="0" smtClean="0">
                <a:solidFill>
                  <a:srgbClr val="000000"/>
                </a:solidFill>
                <a:latin typeface="Courier New"/>
              </a:rPr>
              <a:t>Begin</a:t>
            </a:r>
            <a:endParaRPr lang="en-US" b="1" dirty="0">
              <a:solidFill>
                <a:srgbClr val="000000"/>
              </a:solidFill>
              <a:latin typeface="Courier New"/>
            </a:endParaRPr>
          </a:p>
          <a:p>
            <a:r>
              <a:rPr lang="en-US" dirty="0">
                <a:solidFill>
                  <a:srgbClr val="000000"/>
                </a:solidFill>
                <a:latin typeface="Courier New"/>
              </a:rPr>
              <a:t>write (</a:t>
            </a:r>
            <a:r>
              <a:rPr lang="en-US" dirty="0">
                <a:solidFill>
                  <a:srgbClr val="0000FF"/>
                </a:solidFill>
                <a:latin typeface="Courier New"/>
              </a:rPr>
              <a:t>'</a:t>
            </a:r>
            <a:r>
              <a:rPr lang="ru-RU" dirty="0">
                <a:solidFill>
                  <a:srgbClr val="0000FF"/>
                </a:solidFill>
                <a:latin typeface="Courier New"/>
              </a:rPr>
              <a:t>Введите </a:t>
            </a:r>
            <a:r>
              <a:rPr lang="en-US" dirty="0">
                <a:solidFill>
                  <a:srgbClr val="0000FF"/>
                </a:solidFill>
                <a:latin typeface="Courier New"/>
              </a:rPr>
              <a:t>x, y: '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);</a:t>
            </a:r>
          </a:p>
          <a:p>
            <a:r>
              <a:rPr lang="en-US" dirty="0" err="1">
                <a:solidFill>
                  <a:srgbClr val="000000"/>
                </a:solidFill>
                <a:latin typeface="Courier New"/>
              </a:rPr>
              <a:t>readln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 (x, y);</a:t>
            </a:r>
          </a:p>
          <a:p>
            <a:r>
              <a:rPr lang="en-US" dirty="0">
                <a:solidFill>
                  <a:srgbClr val="000000"/>
                </a:solidFill>
                <a:latin typeface="Courier New"/>
              </a:rPr>
              <a:t>r:=x;</a:t>
            </a:r>
          </a:p>
          <a:p>
            <a:r>
              <a:rPr lang="en-US" dirty="0">
                <a:solidFill>
                  <a:srgbClr val="000000"/>
                </a:solidFill>
                <a:latin typeface="Courier New"/>
              </a:rPr>
              <a:t>q:=</a:t>
            </a:r>
            <a:r>
              <a:rPr lang="en-US" dirty="0">
                <a:solidFill>
                  <a:srgbClr val="006400"/>
                </a:solidFill>
                <a:latin typeface="Courier New"/>
              </a:rPr>
              <a:t>0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;</a:t>
            </a:r>
          </a:p>
          <a:p>
            <a:r>
              <a:rPr lang="en-US" b="1" dirty="0">
                <a:solidFill>
                  <a:srgbClr val="000000"/>
                </a:solidFill>
                <a:latin typeface="Courier New"/>
              </a:rPr>
              <a:t>repeat</a:t>
            </a:r>
          </a:p>
          <a:p>
            <a:r>
              <a:rPr lang="en-US" b="1" dirty="0">
                <a:solidFill>
                  <a:srgbClr val="000000"/>
                </a:solidFill>
                <a:latin typeface="Courier New"/>
              </a:rPr>
              <a:t>  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r:=r-y; </a:t>
            </a:r>
          </a:p>
          <a:p>
            <a:r>
              <a:rPr lang="en-US" dirty="0">
                <a:solidFill>
                  <a:srgbClr val="000000"/>
                </a:solidFill>
                <a:latin typeface="Courier New"/>
              </a:rPr>
              <a:t>  q:=q+</a:t>
            </a:r>
            <a:r>
              <a:rPr lang="en-US" dirty="0">
                <a:solidFill>
                  <a:srgbClr val="006400"/>
                </a:solidFill>
                <a:latin typeface="Courier New"/>
              </a:rPr>
              <a:t>1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; </a:t>
            </a:r>
          </a:p>
          <a:p>
            <a:r>
              <a:rPr lang="en-US" b="1" dirty="0">
                <a:solidFill>
                  <a:srgbClr val="000000"/>
                </a:solidFill>
                <a:latin typeface="Courier New"/>
              </a:rPr>
              <a:t>until 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r&lt;y;</a:t>
            </a:r>
          </a:p>
          <a:p>
            <a:r>
              <a:rPr lang="pt-BR" dirty="0">
                <a:solidFill>
                  <a:srgbClr val="000000"/>
                </a:solidFill>
                <a:latin typeface="Courier New"/>
              </a:rPr>
              <a:t>writeln (</a:t>
            </a:r>
            <a:r>
              <a:rPr lang="pt-BR" dirty="0">
                <a:solidFill>
                  <a:srgbClr val="0000FF"/>
                </a:solidFill>
                <a:latin typeface="Courier New"/>
              </a:rPr>
              <a:t>'q='</a:t>
            </a:r>
            <a:r>
              <a:rPr lang="pt-BR" dirty="0">
                <a:solidFill>
                  <a:srgbClr val="000000"/>
                </a:solidFill>
                <a:latin typeface="Courier New"/>
              </a:rPr>
              <a:t>, q, </a:t>
            </a:r>
            <a:r>
              <a:rPr lang="pt-BR" dirty="0">
                <a:solidFill>
                  <a:srgbClr val="0000FF"/>
                </a:solidFill>
                <a:latin typeface="Courier New"/>
              </a:rPr>
              <a:t>' r='</a:t>
            </a:r>
            <a:r>
              <a:rPr lang="pt-BR" dirty="0">
                <a:solidFill>
                  <a:srgbClr val="000000"/>
                </a:solidFill>
                <a:latin typeface="Courier New"/>
              </a:rPr>
              <a:t>, r)</a:t>
            </a:r>
          </a:p>
          <a:p>
            <a:r>
              <a:rPr lang="en-US" b="1" dirty="0" smtClean="0">
                <a:solidFill>
                  <a:srgbClr val="000000"/>
                </a:solidFill>
                <a:latin typeface="Courier New"/>
              </a:rPr>
              <a:t>End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.</a:t>
            </a:r>
            <a:endParaRPr lang="ru-RU" dirty="0"/>
          </a:p>
        </p:txBody>
      </p:sp>
      <p:sp>
        <p:nvSpPr>
          <p:cNvPr id="98307" name="Text Box 3"/>
          <p:cNvSpPr txBox="1">
            <a:spLocks noChangeArrowheads="1"/>
          </p:cNvSpPr>
          <p:nvPr/>
        </p:nvSpPr>
        <p:spPr bwMode="auto">
          <a:xfrm>
            <a:off x="179388" y="483394"/>
            <a:ext cx="7777162" cy="641350"/>
          </a:xfrm>
          <a:prstGeom prst="rect">
            <a:avLst/>
          </a:prstGeom>
          <a:solidFill>
            <a:srgbClr val="F4EE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lvl="0">
              <a:spcBef>
                <a:spcPct val="50000"/>
              </a:spcBef>
            </a:pPr>
            <a:r>
              <a:rPr lang="ru-RU" dirty="0">
                <a:solidFill>
                  <a:srgbClr val="330066"/>
                </a:solidFill>
                <a:latin typeface="Arial" charset="0"/>
              </a:rPr>
              <a:t>Для данного алгоритма составьте таблицу значений переменных при указанных значениях </a:t>
            </a:r>
            <a:r>
              <a:rPr lang="en-US" dirty="0">
                <a:solidFill>
                  <a:srgbClr val="330066"/>
                </a:solidFill>
                <a:latin typeface="Arial" charset="0"/>
              </a:rPr>
              <a:t>x </a:t>
            </a:r>
            <a:r>
              <a:rPr lang="ru-RU" dirty="0">
                <a:solidFill>
                  <a:srgbClr val="330066"/>
                </a:solidFill>
                <a:latin typeface="Arial" charset="0"/>
              </a:rPr>
              <a:t>и </a:t>
            </a:r>
            <a:r>
              <a:rPr lang="en-US" dirty="0">
                <a:solidFill>
                  <a:srgbClr val="330066"/>
                </a:solidFill>
                <a:latin typeface="Arial" charset="0"/>
              </a:rPr>
              <a:t>y</a:t>
            </a:r>
            <a:r>
              <a:rPr lang="ru-RU" dirty="0">
                <a:solidFill>
                  <a:srgbClr val="330066"/>
                </a:solidFill>
                <a:latin typeface="Arial" charset="0"/>
              </a:rPr>
              <a:t>. Что появится на экране?</a:t>
            </a:r>
          </a:p>
        </p:txBody>
      </p:sp>
      <p:sp>
        <p:nvSpPr>
          <p:cNvPr id="34" name="Rectangle 2"/>
          <p:cNvSpPr>
            <a:spLocks noChangeArrowheads="1"/>
          </p:cNvSpPr>
          <p:nvPr/>
        </p:nvSpPr>
        <p:spPr bwMode="auto">
          <a:xfrm>
            <a:off x="215900" y="48047"/>
            <a:ext cx="7543800" cy="428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b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b="1" i="0" u="none" strike="noStrike" kern="0" cap="none" spc="0" normalizeH="0" baseline="0" noProof="0" dirty="0" smtClean="0">
                <a:ln>
                  <a:noFill/>
                </a:ln>
                <a:solidFill>
                  <a:srgbClr val="330066"/>
                </a:solidFill>
                <a:effectLst/>
                <a:uLnTx/>
                <a:uFillTx/>
                <a:latin typeface="Arial" charset="0"/>
              </a:rPr>
              <a:t>Трассировка программы с циклом «ДО»</a:t>
            </a:r>
            <a:endParaRPr kumimoji="0" lang="ru-RU" sz="2000" b="1" i="0" u="none" strike="noStrike" kern="0" cap="none" spc="0" normalizeH="0" baseline="0" noProof="0" dirty="0">
              <a:ln>
                <a:noFill/>
              </a:ln>
              <a:solidFill>
                <a:srgbClr val="330066"/>
              </a:solidFill>
              <a:effectLst/>
              <a:uLnTx/>
              <a:uFillTx/>
              <a:latin typeface="Arial" charset="0"/>
            </a:endParaRPr>
          </a:p>
        </p:txBody>
      </p:sp>
      <p:grpSp>
        <p:nvGrpSpPr>
          <p:cNvPr id="3" name="Группа 2"/>
          <p:cNvGrpSpPr/>
          <p:nvPr/>
        </p:nvGrpSpPr>
        <p:grpSpPr>
          <a:xfrm>
            <a:off x="215900" y="1499394"/>
            <a:ext cx="2828926" cy="4938712"/>
            <a:chOff x="212697" y="1283494"/>
            <a:chExt cx="2828926" cy="4938712"/>
          </a:xfrm>
        </p:grpSpPr>
        <p:sp>
          <p:nvSpPr>
            <p:cNvPr id="35" name="AutoShape 171"/>
            <p:cNvSpPr>
              <a:spLocks noChangeArrowheads="1"/>
            </p:cNvSpPr>
            <p:nvPr/>
          </p:nvSpPr>
          <p:spPr bwMode="auto">
            <a:xfrm>
              <a:off x="896910" y="1283494"/>
              <a:ext cx="960438" cy="320675"/>
            </a:xfrm>
            <a:prstGeom prst="flowChartTerminator">
              <a:avLst/>
            </a:prstGeom>
            <a:solidFill>
              <a:srgbClr val="FF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0" tIns="0" rIns="0" bIns="0" anchor="ctr" anchorCtr="1"/>
            <a:lstStyle/>
            <a:p>
              <a:pPr algn="ctr"/>
              <a:r>
                <a:rPr lang="ru-RU" sz="1400">
                  <a:latin typeface="Arial" charset="0"/>
                </a:rPr>
                <a:t>начало</a:t>
              </a:r>
            </a:p>
          </p:txBody>
        </p:sp>
        <p:sp>
          <p:nvSpPr>
            <p:cNvPr id="36" name="Line 172"/>
            <p:cNvSpPr>
              <a:spLocks noChangeShapeType="1"/>
            </p:cNvSpPr>
            <p:nvPr/>
          </p:nvSpPr>
          <p:spPr bwMode="auto">
            <a:xfrm>
              <a:off x="1355697" y="1596231"/>
              <a:ext cx="0" cy="263525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ru-RU"/>
            </a:p>
          </p:txBody>
        </p:sp>
        <p:sp>
          <p:nvSpPr>
            <p:cNvPr id="37" name="Line 173"/>
            <p:cNvSpPr>
              <a:spLocks noChangeShapeType="1"/>
            </p:cNvSpPr>
            <p:nvPr/>
          </p:nvSpPr>
          <p:spPr bwMode="auto">
            <a:xfrm>
              <a:off x="1366810" y="3240881"/>
              <a:ext cx="0" cy="261937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ru-RU"/>
            </a:p>
          </p:txBody>
        </p:sp>
        <p:sp>
          <p:nvSpPr>
            <p:cNvPr id="38" name="Rectangle 174"/>
            <p:cNvSpPr>
              <a:spLocks noChangeArrowheads="1"/>
            </p:cNvSpPr>
            <p:nvPr/>
          </p:nvSpPr>
          <p:spPr bwMode="auto">
            <a:xfrm>
              <a:off x="790547" y="2953544"/>
              <a:ext cx="1152525" cy="287337"/>
            </a:xfrm>
            <a:prstGeom prst="rect">
              <a:avLst/>
            </a:prstGeom>
            <a:solidFill>
              <a:srgbClr val="FFFFFF"/>
            </a:solidFill>
            <a:ln w="12700" algn="ctr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pPr algn="ctr"/>
              <a:r>
                <a:rPr lang="en-US" sz="1600">
                  <a:latin typeface="Arial" charset="0"/>
                </a:rPr>
                <a:t>q := 0</a:t>
              </a:r>
              <a:endParaRPr lang="ru-RU" sz="1600">
                <a:latin typeface="Arial" charset="0"/>
              </a:endParaRPr>
            </a:p>
          </p:txBody>
        </p:sp>
        <p:sp>
          <p:nvSpPr>
            <p:cNvPr id="39" name="AutoShape 175"/>
            <p:cNvSpPr>
              <a:spLocks noChangeAspect="1" noChangeArrowheads="1"/>
            </p:cNvSpPr>
            <p:nvPr/>
          </p:nvSpPr>
          <p:spPr bwMode="auto">
            <a:xfrm>
              <a:off x="788854" y="4579023"/>
              <a:ext cx="1150938" cy="468312"/>
            </a:xfrm>
            <a:prstGeom prst="flowChartDecision">
              <a:avLst/>
            </a:prstGeom>
            <a:solidFill>
              <a:srgbClr val="FFFFFF"/>
            </a:solidFill>
            <a:ln w="12700" algn="ctr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 anchorCtr="1"/>
            <a:lstStyle/>
            <a:p>
              <a:pPr algn="ctr"/>
              <a:r>
                <a:rPr lang="en-US" sz="1600" dirty="0">
                  <a:latin typeface="Arial" charset="0"/>
                </a:rPr>
                <a:t>r </a:t>
              </a:r>
              <a:r>
                <a:rPr lang="en-US" sz="1600" dirty="0" smtClean="0">
                  <a:latin typeface="Arial" charset="0"/>
                </a:rPr>
                <a:t>&lt;</a:t>
              </a:r>
              <a:r>
                <a:rPr lang="en-US" sz="1600" dirty="0" smtClean="0">
                  <a:latin typeface="Arial" charset="0"/>
                  <a:cs typeface="Arial" charset="0"/>
                </a:rPr>
                <a:t> </a:t>
              </a:r>
              <a:r>
                <a:rPr lang="en-US" sz="1600" dirty="0">
                  <a:latin typeface="Arial" charset="0"/>
                  <a:cs typeface="Arial" charset="0"/>
                </a:rPr>
                <a:t>y</a:t>
              </a:r>
            </a:p>
          </p:txBody>
        </p:sp>
        <p:sp>
          <p:nvSpPr>
            <p:cNvPr id="40" name="Text Box 176"/>
            <p:cNvSpPr txBox="1">
              <a:spLocks noChangeAspect="1" noChangeArrowheads="1"/>
            </p:cNvSpPr>
            <p:nvPr/>
          </p:nvSpPr>
          <p:spPr bwMode="auto">
            <a:xfrm>
              <a:off x="1835696" y="4545124"/>
              <a:ext cx="522288" cy="2984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 eaLnBrk="1" hangingPunct="1"/>
              <a:r>
                <a:rPr lang="ru-RU" sz="1600" dirty="0">
                  <a:latin typeface="Arial" charset="0"/>
                </a:rPr>
                <a:t>да</a:t>
              </a:r>
            </a:p>
          </p:txBody>
        </p:sp>
        <p:sp>
          <p:nvSpPr>
            <p:cNvPr id="41" name="Text Box 177"/>
            <p:cNvSpPr txBox="1">
              <a:spLocks noChangeAspect="1" noChangeArrowheads="1"/>
            </p:cNvSpPr>
            <p:nvPr/>
          </p:nvSpPr>
          <p:spPr bwMode="auto">
            <a:xfrm>
              <a:off x="1313408" y="5013326"/>
              <a:ext cx="522288" cy="2984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 eaLnBrk="1" hangingPunct="1"/>
              <a:r>
                <a:rPr lang="ru-RU" sz="1600" dirty="0">
                  <a:latin typeface="Arial" charset="0"/>
                </a:rPr>
                <a:t>нет</a:t>
              </a:r>
            </a:p>
          </p:txBody>
        </p:sp>
        <p:sp>
          <p:nvSpPr>
            <p:cNvPr id="42" name="Line 178"/>
            <p:cNvSpPr>
              <a:spLocks noChangeShapeType="1"/>
            </p:cNvSpPr>
            <p:nvPr/>
          </p:nvSpPr>
          <p:spPr bwMode="auto">
            <a:xfrm>
              <a:off x="1360191" y="4319588"/>
              <a:ext cx="0" cy="261937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ru-RU"/>
            </a:p>
          </p:txBody>
        </p:sp>
        <p:sp>
          <p:nvSpPr>
            <p:cNvPr id="43" name="AutoShape 179"/>
            <p:cNvSpPr>
              <a:spLocks noChangeArrowheads="1"/>
            </p:cNvSpPr>
            <p:nvPr/>
          </p:nvSpPr>
          <p:spPr bwMode="auto">
            <a:xfrm>
              <a:off x="1493810" y="5352256"/>
              <a:ext cx="1547813" cy="287337"/>
            </a:xfrm>
            <a:prstGeom prst="parallelogram">
              <a:avLst>
                <a:gd name="adj" fmla="val 134669"/>
              </a:avLst>
            </a:prstGeom>
            <a:solidFill>
              <a:srgbClr val="FFFFFF"/>
            </a:solidFill>
            <a:ln w="12700" algn="ctr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 anchorCtr="1"/>
            <a:lstStyle/>
            <a:p>
              <a:pPr algn="ctr"/>
              <a:r>
                <a:rPr lang="ru-RU" sz="1400">
                  <a:latin typeface="Arial" charset="0"/>
                </a:rPr>
                <a:t>вывод</a:t>
              </a:r>
              <a:r>
                <a:rPr lang="ru-RU" sz="1200">
                  <a:latin typeface="Arial" charset="0"/>
                </a:rPr>
                <a:t> </a:t>
              </a:r>
              <a:r>
                <a:rPr lang="en-US" sz="1600">
                  <a:latin typeface="Arial" charset="0"/>
                </a:rPr>
                <a:t>q,r</a:t>
              </a:r>
              <a:endParaRPr lang="ru-RU" sz="1600">
                <a:latin typeface="Arial" charset="0"/>
              </a:endParaRPr>
            </a:p>
          </p:txBody>
        </p:sp>
        <p:sp>
          <p:nvSpPr>
            <p:cNvPr id="44" name="Rectangle 180"/>
            <p:cNvSpPr>
              <a:spLocks noChangeArrowheads="1"/>
            </p:cNvSpPr>
            <p:nvPr/>
          </p:nvSpPr>
          <p:spPr bwMode="auto">
            <a:xfrm>
              <a:off x="788960" y="4037583"/>
              <a:ext cx="1152525" cy="287337"/>
            </a:xfrm>
            <a:prstGeom prst="rect">
              <a:avLst/>
            </a:prstGeom>
            <a:solidFill>
              <a:srgbClr val="FFFFFF"/>
            </a:solidFill>
            <a:ln w="12700" algn="ctr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pPr algn="ctr"/>
              <a:r>
                <a:rPr lang="en-US" sz="1600">
                  <a:latin typeface="Arial" charset="0"/>
                </a:rPr>
                <a:t>q := q+1</a:t>
              </a:r>
              <a:endParaRPr lang="ru-RU" sz="1600">
                <a:latin typeface="Arial" charset="0"/>
              </a:endParaRPr>
            </a:p>
          </p:txBody>
        </p:sp>
        <p:sp>
          <p:nvSpPr>
            <p:cNvPr id="45" name="Freeform 181"/>
            <p:cNvSpPr>
              <a:spLocks/>
            </p:cNvSpPr>
            <p:nvPr/>
          </p:nvSpPr>
          <p:spPr bwMode="auto">
            <a:xfrm>
              <a:off x="212697" y="3350419"/>
              <a:ext cx="1154113" cy="1868487"/>
            </a:xfrm>
            <a:custGeom>
              <a:avLst/>
              <a:gdLst>
                <a:gd name="T0" fmla="*/ 727 w 613"/>
                <a:gd name="T1" fmla="*/ 1063 h 1180"/>
                <a:gd name="T2" fmla="*/ 727 w 613"/>
                <a:gd name="T3" fmla="*/ 1177 h 1180"/>
                <a:gd name="T4" fmla="*/ 0 w 613"/>
                <a:gd name="T5" fmla="*/ 1177 h 1180"/>
                <a:gd name="T6" fmla="*/ 0 w 613"/>
                <a:gd name="T7" fmla="*/ 0 h 1180"/>
                <a:gd name="T8" fmla="*/ 727 w 613"/>
                <a:gd name="T9" fmla="*/ 0 h 118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613" h="1180">
                  <a:moveTo>
                    <a:pt x="613" y="1066"/>
                  </a:moveTo>
                  <a:lnTo>
                    <a:pt x="613" y="1180"/>
                  </a:lnTo>
                  <a:lnTo>
                    <a:pt x="0" y="1180"/>
                  </a:lnTo>
                  <a:lnTo>
                    <a:pt x="0" y="0"/>
                  </a:lnTo>
                  <a:lnTo>
                    <a:pt x="613" y="0"/>
                  </a:lnTo>
                </a:path>
              </a:pathLst>
            </a:custGeom>
            <a:noFill/>
            <a:ln w="12700" cmpd="sng">
              <a:solidFill>
                <a:schemeClr val="tx1"/>
              </a:solidFill>
              <a:round/>
              <a:headEnd type="non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6" name="AutoShape 182"/>
            <p:cNvSpPr>
              <a:spLocks noChangeArrowheads="1"/>
            </p:cNvSpPr>
            <p:nvPr/>
          </p:nvSpPr>
          <p:spPr bwMode="auto">
            <a:xfrm>
              <a:off x="1773210" y="5901531"/>
              <a:ext cx="960438" cy="320675"/>
            </a:xfrm>
            <a:prstGeom prst="flowChartTerminator">
              <a:avLst/>
            </a:prstGeom>
            <a:solidFill>
              <a:srgbClr val="FF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0" tIns="0" rIns="0" bIns="0" anchor="ctr" anchorCtr="1"/>
            <a:lstStyle/>
            <a:p>
              <a:pPr algn="ctr"/>
              <a:r>
                <a:rPr lang="ru-RU" sz="1400">
                  <a:latin typeface="Arial" charset="0"/>
                </a:rPr>
                <a:t>конец</a:t>
              </a:r>
            </a:p>
          </p:txBody>
        </p:sp>
        <p:sp>
          <p:nvSpPr>
            <p:cNvPr id="47" name="Rectangle 183"/>
            <p:cNvSpPr>
              <a:spLocks noChangeArrowheads="1"/>
            </p:cNvSpPr>
            <p:nvPr/>
          </p:nvSpPr>
          <p:spPr bwMode="auto">
            <a:xfrm>
              <a:off x="788960" y="3501008"/>
              <a:ext cx="1152525" cy="287337"/>
            </a:xfrm>
            <a:prstGeom prst="rect">
              <a:avLst/>
            </a:prstGeom>
            <a:solidFill>
              <a:srgbClr val="FFFFFF"/>
            </a:solidFill>
            <a:ln w="12700" algn="ctr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pPr algn="ctr"/>
              <a:r>
                <a:rPr lang="en-US" sz="1600" dirty="0">
                  <a:latin typeface="Arial" charset="0"/>
                </a:rPr>
                <a:t>r := r-y</a:t>
              </a:r>
              <a:endParaRPr lang="ru-RU" sz="1600" baseline="30000" dirty="0">
                <a:latin typeface="Arial" charset="0"/>
              </a:endParaRPr>
            </a:p>
          </p:txBody>
        </p:sp>
        <p:sp>
          <p:nvSpPr>
            <p:cNvPr id="48" name="Line 184"/>
            <p:cNvSpPr>
              <a:spLocks noChangeShapeType="1"/>
            </p:cNvSpPr>
            <p:nvPr/>
          </p:nvSpPr>
          <p:spPr bwMode="auto">
            <a:xfrm>
              <a:off x="1365222" y="3778820"/>
              <a:ext cx="0" cy="261937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ru-RU"/>
            </a:p>
          </p:txBody>
        </p:sp>
        <p:sp>
          <p:nvSpPr>
            <p:cNvPr id="49" name="AutoShape 185"/>
            <p:cNvSpPr>
              <a:spLocks noChangeArrowheads="1"/>
            </p:cNvSpPr>
            <p:nvPr/>
          </p:nvSpPr>
          <p:spPr bwMode="auto">
            <a:xfrm>
              <a:off x="717522" y="1859756"/>
              <a:ext cx="1295400" cy="287337"/>
            </a:xfrm>
            <a:prstGeom prst="parallelogram">
              <a:avLst>
                <a:gd name="adj" fmla="val 112707"/>
              </a:avLst>
            </a:prstGeom>
            <a:solidFill>
              <a:srgbClr val="FFFFFF"/>
            </a:solidFill>
            <a:ln w="12700" algn="ctr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 anchorCtr="1"/>
            <a:lstStyle/>
            <a:p>
              <a:pPr algn="ctr"/>
              <a:r>
                <a:rPr lang="ru-RU" sz="1400">
                  <a:latin typeface="Arial" charset="0"/>
                </a:rPr>
                <a:t>ввод</a:t>
              </a:r>
              <a:r>
                <a:rPr lang="ru-RU" sz="1200">
                  <a:latin typeface="Arial" charset="0"/>
                </a:rPr>
                <a:t> </a:t>
              </a:r>
              <a:r>
                <a:rPr lang="en-US" sz="1600">
                  <a:latin typeface="Arial" charset="0"/>
                </a:rPr>
                <a:t>x,y</a:t>
              </a:r>
              <a:endParaRPr lang="ru-RU" sz="1600">
                <a:latin typeface="Arial" charset="0"/>
              </a:endParaRPr>
            </a:p>
          </p:txBody>
        </p:sp>
        <p:sp>
          <p:nvSpPr>
            <p:cNvPr id="50" name="Line 186"/>
            <p:cNvSpPr>
              <a:spLocks noChangeShapeType="1"/>
            </p:cNvSpPr>
            <p:nvPr/>
          </p:nvSpPr>
          <p:spPr bwMode="auto">
            <a:xfrm>
              <a:off x="1365222" y="2147094"/>
              <a:ext cx="0" cy="263525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ru-RU"/>
            </a:p>
          </p:txBody>
        </p:sp>
        <p:sp>
          <p:nvSpPr>
            <p:cNvPr id="51" name="Rectangle 187"/>
            <p:cNvSpPr>
              <a:spLocks noChangeArrowheads="1"/>
            </p:cNvSpPr>
            <p:nvPr/>
          </p:nvSpPr>
          <p:spPr bwMode="auto">
            <a:xfrm>
              <a:off x="788960" y="2399506"/>
              <a:ext cx="1152525" cy="287337"/>
            </a:xfrm>
            <a:prstGeom prst="rect">
              <a:avLst/>
            </a:prstGeom>
            <a:solidFill>
              <a:srgbClr val="FFFFFF"/>
            </a:solidFill>
            <a:ln w="12700" algn="ctr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pPr algn="ctr"/>
              <a:r>
                <a:rPr lang="en-US" sz="1600">
                  <a:latin typeface="Arial" charset="0"/>
                </a:rPr>
                <a:t>r := x</a:t>
              </a:r>
              <a:endParaRPr lang="ru-RU" sz="1600">
                <a:latin typeface="Arial" charset="0"/>
              </a:endParaRPr>
            </a:p>
          </p:txBody>
        </p:sp>
        <p:sp>
          <p:nvSpPr>
            <p:cNvPr id="52" name="Line 188"/>
            <p:cNvSpPr>
              <a:spLocks noChangeShapeType="1"/>
            </p:cNvSpPr>
            <p:nvPr/>
          </p:nvSpPr>
          <p:spPr bwMode="auto">
            <a:xfrm>
              <a:off x="1365222" y="2686844"/>
              <a:ext cx="0" cy="263525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ru-RU"/>
            </a:p>
          </p:txBody>
        </p:sp>
        <p:sp>
          <p:nvSpPr>
            <p:cNvPr id="53" name="Freeform 189"/>
            <p:cNvSpPr>
              <a:spLocks/>
            </p:cNvSpPr>
            <p:nvPr/>
          </p:nvSpPr>
          <p:spPr bwMode="auto">
            <a:xfrm>
              <a:off x="1941485" y="4813179"/>
              <a:ext cx="323850" cy="537489"/>
            </a:xfrm>
            <a:custGeom>
              <a:avLst/>
              <a:gdLst>
                <a:gd name="T0" fmla="*/ 0 w 204"/>
                <a:gd name="T1" fmla="*/ 0 h 1021"/>
                <a:gd name="T2" fmla="*/ 204 w 204"/>
                <a:gd name="T3" fmla="*/ 0 h 1021"/>
                <a:gd name="T4" fmla="*/ 204 w 204"/>
                <a:gd name="T5" fmla="*/ 1021 h 1021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04" h="1021">
                  <a:moveTo>
                    <a:pt x="0" y="0"/>
                  </a:moveTo>
                  <a:lnTo>
                    <a:pt x="204" y="0"/>
                  </a:lnTo>
                  <a:lnTo>
                    <a:pt x="204" y="1021"/>
                  </a:lnTo>
                </a:path>
              </a:pathLst>
            </a:custGeom>
            <a:noFill/>
            <a:ln w="12700" cmpd="sng">
              <a:solidFill>
                <a:schemeClr val="tx1"/>
              </a:solidFill>
              <a:round/>
              <a:headEnd type="non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4" name="Line 190"/>
            <p:cNvSpPr>
              <a:spLocks noChangeShapeType="1"/>
            </p:cNvSpPr>
            <p:nvPr/>
          </p:nvSpPr>
          <p:spPr bwMode="auto">
            <a:xfrm>
              <a:off x="2265335" y="5650706"/>
              <a:ext cx="0" cy="263525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ru-RU"/>
            </a:p>
          </p:txBody>
        </p:sp>
      </p:grpSp>
      <p:grpSp>
        <p:nvGrpSpPr>
          <p:cNvPr id="4" name="Группа 3"/>
          <p:cNvGrpSpPr/>
          <p:nvPr/>
        </p:nvGrpSpPr>
        <p:grpSpPr>
          <a:xfrm>
            <a:off x="1691680" y="2219325"/>
            <a:ext cx="2627909" cy="3492500"/>
            <a:chOff x="1691680" y="2219325"/>
            <a:chExt cx="2627909" cy="3492500"/>
          </a:xfrm>
        </p:grpSpPr>
        <p:grpSp>
          <p:nvGrpSpPr>
            <p:cNvPr id="98519" name="Group 215"/>
            <p:cNvGrpSpPr>
              <a:grpSpLocks/>
            </p:cNvGrpSpPr>
            <p:nvPr/>
          </p:nvGrpSpPr>
          <p:grpSpPr bwMode="auto">
            <a:xfrm>
              <a:off x="1943101" y="2219325"/>
              <a:ext cx="2376488" cy="3492500"/>
              <a:chOff x="1224" y="1398"/>
              <a:chExt cx="1497" cy="2200"/>
            </a:xfrm>
          </p:grpSpPr>
          <p:grpSp>
            <p:nvGrpSpPr>
              <p:cNvPr id="98518" name="Group 214"/>
              <p:cNvGrpSpPr>
                <a:grpSpLocks/>
              </p:cNvGrpSpPr>
              <p:nvPr/>
            </p:nvGrpSpPr>
            <p:grpSpPr bwMode="auto">
              <a:xfrm>
                <a:off x="1224" y="1398"/>
                <a:ext cx="1353" cy="565"/>
                <a:chOff x="1224" y="1398"/>
                <a:chExt cx="1353" cy="565"/>
              </a:xfrm>
            </p:grpSpPr>
            <p:sp>
              <p:nvSpPr>
                <p:cNvPr id="98495" name="AutoShape 191"/>
                <p:cNvSpPr>
                  <a:spLocks/>
                </p:cNvSpPr>
                <p:nvPr/>
              </p:nvSpPr>
              <p:spPr bwMode="auto">
                <a:xfrm>
                  <a:off x="2469" y="1645"/>
                  <a:ext cx="108" cy="318"/>
                </a:xfrm>
                <a:prstGeom prst="leftBrace">
                  <a:avLst>
                    <a:gd name="adj1" fmla="val 24537"/>
                    <a:gd name="adj2" fmla="val 50000"/>
                  </a:avLst>
                </a:prstGeom>
                <a:noFill/>
                <a:ln w="12700">
                  <a:solidFill>
                    <a:srgbClr val="339933"/>
                  </a:solidFill>
                  <a:prstDash val="dash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98496" name="Line 192"/>
                <p:cNvSpPr>
                  <a:spLocks noChangeShapeType="1"/>
                </p:cNvSpPr>
                <p:nvPr/>
              </p:nvSpPr>
              <p:spPr bwMode="auto">
                <a:xfrm>
                  <a:off x="1224" y="1398"/>
                  <a:ext cx="1245" cy="406"/>
                </a:xfrm>
                <a:prstGeom prst="line">
                  <a:avLst/>
                </a:prstGeom>
                <a:noFill/>
                <a:ln w="12700">
                  <a:solidFill>
                    <a:srgbClr val="339933"/>
                  </a:solidFill>
                  <a:prstDash val="dash"/>
                  <a:round/>
                  <a:headEnd/>
                  <a:tailEnd type="triangl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sp>
            <p:nvSpPr>
              <p:cNvPr id="98497" name="Line 193"/>
              <p:cNvSpPr>
                <a:spLocks noChangeShapeType="1"/>
              </p:cNvSpPr>
              <p:nvPr/>
            </p:nvSpPr>
            <p:spPr bwMode="auto">
              <a:xfrm>
                <a:off x="1270" y="1738"/>
                <a:ext cx="1253" cy="286"/>
              </a:xfrm>
              <a:prstGeom prst="line">
                <a:avLst/>
              </a:prstGeom>
              <a:noFill/>
              <a:ln w="12700">
                <a:solidFill>
                  <a:srgbClr val="339933"/>
                </a:solidFill>
                <a:prstDash val="dash"/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8498" name="Line 194"/>
              <p:cNvSpPr>
                <a:spLocks noChangeShapeType="1"/>
              </p:cNvSpPr>
              <p:nvPr/>
            </p:nvSpPr>
            <p:spPr bwMode="auto">
              <a:xfrm>
                <a:off x="1270" y="2087"/>
                <a:ext cx="1253" cy="148"/>
              </a:xfrm>
              <a:prstGeom prst="line">
                <a:avLst/>
              </a:prstGeom>
              <a:noFill/>
              <a:ln w="12700">
                <a:solidFill>
                  <a:srgbClr val="339933"/>
                </a:solidFill>
                <a:prstDash val="dash"/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8499" name="Line 195"/>
              <p:cNvSpPr>
                <a:spLocks noChangeShapeType="1"/>
              </p:cNvSpPr>
              <p:nvPr/>
            </p:nvSpPr>
            <p:spPr bwMode="auto">
              <a:xfrm>
                <a:off x="1270" y="2432"/>
                <a:ext cx="1451" cy="113"/>
              </a:xfrm>
              <a:prstGeom prst="line">
                <a:avLst/>
              </a:prstGeom>
              <a:noFill/>
              <a:ln w="12700">
                <a:solidFill>
                  <a:srgbClr val="339933"/>
                </a:solidFill>
                <a:prstDash val="dash"/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8500" name="Line 196"/>
              <p:cNvSpPr>
                <a:spLocks noChangeShapeType="1"/>
              </p:cNvSpPr>
              <p:nvPr/>
            </p:nvSpPr>
            <p:spPr bwMode="auto">
              <a:xfrm flipV="1">
                <a:off x="1270" y="2770"/>
                <a:ext cx="1451" cy="0"/>
              </a:xfrm>
              <a:prstGeom prst="line">
                <a:avLst/>
              </a:prstGeom>
              <a:noFill/>
              <a:ln w="12700">
                <a:solidFill>
                  <a:srgbClr val="339933"/>
                </a:solidFill>
                <a:prstDash val="dash"/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8501" name="Line 197"/>
              <p:cNvSpPr>
                <a:spLocks noChangeShapeType="1"/>
              </p:cNvSpPr>
              <p:nvPr/>
            </p:nvSpPr>
            <p:spPr bwMode="auto">
              <a:xfrm flipV="1">
                <a:off x="1847" y="3093"/>
                <a:ext cx="715" cy="505"/>
              </a:xfrm>
              <a:prstGeom prst="line">
                <a:avLst/>
              </a:prstGeom>
              <a:noFill/>
              <a:ln w="12700">
                <a:solidFill>
                  <a:srgbClr val="339933"/>
                </a:solidFill>
                <a:prstDash val="dash"/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55" name="Line 197"/>
            <p:cNvSpPr>
              <a:spLocks noChangeShapeType="1"/>
            </p:cNvSpPr>
            <p:nvPr/>
          </p:nvSpPr>
          <p:spPr bwMode="auto">
            <a:xfrm flipV="1">
              <a:off x="1691680" y="4628233"/>
              <a:ext cx="2340572" cy="431239"/>
            </a:xfrm>
            <a:prstGeom prst="line">
              <a:avLst/>
            </a:prstGeom>
            <a:noFill/>
            <a:ln w="12700">
              <a:solidFill>
                <a:srgbClr val="339933"/>
              </a:solidFill>
              <a:prstDash val="dash"/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56" name="Freeform 213"/>
          <p:cNvSpPr>
            <a:spLocks/>
          </p:cNvSpPr>
          <p:nvPr/>
        </p:nvSpPr>
        <p:spPr bwMode="auto">
          <a:xfrm>
            <a:off x="4032251" y="3681413"/>
            <a:ext cx="1727200" cy="984250"/>
          </a:xfrm>
          <a:custGeom>
            <a:avLst/>
            <a:gdLst>
              <a:gd name="T0" fmla="*/ 1248 w 1497"/>
              <a:gd name="T1" fmla="*/ 703 h 703"/>
              <a:gd name="T2" fmla="*/ 1497 w 1497"/>
              <a:gd name="T3" fmla="*/ 703 h 703"/>
              <a:gd name="T4" fmla="*/ 1497 w 1497"/>
              <a:gd name="T5" fmla="*/ 0 h 703"/>
              <a:gd name="T6" fmla="*/ 0 w 1497"/>
              <a:gd name="T7" fmla="*/ 0 h 703"/>
              <a:gd name="T8" fmla="*/ 0 w 1497"/>
              <a:gd name="T9" fmla="*/ 68 h 70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497" h="703">
                <a:moveTo>
                  <a:pt x="1248" y="703"/>
                </a:moveTo>
                <a:lnTo>
                  <a:pt x="1497" y="703"/>
                </a:lnTo>
                <a:lnTo>
                  <a:pt x="1497" y="0"/>
                </a:lnTo>
                <a:lnTo>
                  <a:pt x="0" y="0"/>
                </a:lnTo>
                <a:lnTo>
                  <a:pt x="0" y="68"/>
                </a:lnTo>
              </a:path>
            </a:pathLst>
          </a:custGeom>
          <a:noFill/>
          <a:ln w="9525" cap="flat">
            <a:solidFill>
              <a:srgbClr val="339933"/>
            </a:solidFill>
            <a:prstDash val="dash"/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64012200"/>
      </p:ext>
    </p:extLst>
  </p:cSld>
  <p:clrMapOvr>
    <a:masterClrMapping/>
  </p:clrMapOvr>
  <p:transition spd="med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7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56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5" name="Text Box 49"/>
          <p:cNvSpPr txBox="1">
            <a:spLocks noChangeArrowheads="1"/>
          </p:cNvSpPr>
          <p:nvPr/>
        </p:nvSpPr>
        <p:spPr bwMode="auto">
          <a:xfrm>
            <a:off x="4932363" y="1082068"/>
            <a:ext cx="1762125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sz="1800" u="sng" dirty="0">
                <a:solidFill>
                  <a:srgbClr val="000000"/>
                </a:solidFill>
                <a:latin typeface="Arial" charset="0"/>
              </a:rPr>
              <a:t>При </a:t>
            </a:r>
            <a:r>
              <a:rPr lang="en-US" sz="1800" i="1" u="sng" dirty="0">
                <a:solidFill>
                  <a:srgbClr val="000000"/>
                </a:solidFill>
                <a:latin typeface="Arial" charset="0"/>
              </a:rPr>
              <a:t>x=17, y=5</a:t>
            </a:r>
            <a:endParaRPr lang="ru-RU" sz="1800" i="1" u="sng" dirty="0">
              <a:solidFill>
                <a:srgbClr val="000000"/>
              </a:solidFill>
              <a:latin typeface="Arial" charset="0"/>
            </a:endParaRPr>
          </a:p>
        </p:txBody>
      </p:sp>
      <p:graphicFrame>
        <p:nvGraphicFramePr>
          <p:cNvPr id="99738" name="Group 4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72516647"/>
              </p:ext>
            </p:extLst>
          </p:nvPr>
        </p:nvGraphicFramePr>
        <p:xfrm>
          <a:off x="5005139" y="1477963"/>
          <a:ext cx="3743325" cy="4694222"/>
        </p:xfrm>
        <a:graphic>
          <a:graphicData uri="http://schemas.openxmlformats.org/drawingml/2006/table">
            <a:tbl>
              <a:tblPr/>
              <a:tblGrid>
                <a:gridCol w="647700"/>
                <a:gridCol w="611188"/>
                <a:gridCol w="612775"/>
                <a:gridCol w="647700"/>
                <a:gridCol w="1223962"/>
              </a:tblGrid>
              <a:tr h="335303"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8000"/>
                          </a:solidFill>
                          <a:effectLst/>
                          <a:latin typeface="Arial" charset="0"/>
                        </a:rPr>
                        <a:t>Переменные</a:t>
                      </a:r>
                    </a:p>
                  </a:txBody>
                  <a:tcPr marT="45723" marB="45723" horzOverflow="overflow">
                    <a:lnL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8000"/>
                          </a:solidFill>
                          <a:effectLst/>
                          <a:latin typeface="Arial" charset="0"/>
                        </a:rPr>
                        <a:t>Условие</a:t>
                      </a: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6578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</a:rPr>
                        <a:t>x</a:t>
                      </a:r>
                      <a:endParaRPr kumimoji="0" lang="ru-RU" sz="2000" b="0" i="1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</a:rPr>
                        <a:t>y</a:t>
                      </a:r>
                      <a:endParaRPr kumimoji="0" lang="ru-RU" sz="2000" b="0" i="1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</a:rPr>
                        <a:t>r</a:t>
                      </a:r>
                      <a:endParaRPr kumimoji="0" lang="ru-RU" sz="2000" b="0" i="1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</a:rPr>
                        <a:t>q</a:t>
                      </a:r>
                      <a:endParaRPr kumimoji="0" lang="ru-RU" sz="2000" b="0" i="1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0066"/>
                        </a:buClr>
                        <a:buSzPct val="70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n-US" sz="2000" b="0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uLnTx/>
                          <a:uFillTx/>
                          <a:latin typeface="Arial" charset="0"/>
                          <a:ea typeface="+mn-ea"/>
                          <a:cs typeface="+mn-cs"/>
                        </a:rPr>
                        <a:t>r &gt;= y</a:t>
                      </a:r>
                      <a:endParaRPr kumimoji="0" lang="ru-RU" sz="2000" b="0" i="1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uLnTx/>
                        <a:uFillTx/>
                        <a:latin typeface="Arial" charset="0"/>
                        <a:ea typeface="+mn-ea"/>
                        <a:cs typeface="+mn-cs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30482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0482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0482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0482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0482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0482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0482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0482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0482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0482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0482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0482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0482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87" name="Text Box 3"/>
          <p:cNvSpPr txBox="1">
            <a:spLocks noChangeArrowheads="1"/>
          </p:cNvSpPr>
          <p:nvPr/>
        </p:nvSpPr>
        <p:spPr bwMode="auto">
          <a:xfrm>
            <a:off x="179388" y="483394"/>
            <a:ext cx="7777162" cy="641350"/>
          </a:xfrm>
          <a:prstGeom prst="rect">
            <a:avLst/>
          </a:prstGeom>
          <a:solidFill>
            <a:srgbClr val="F4EE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sz="1800" dirty="0">
                <a:solidFill>
                  <a:srgbClr val="330066"/>
                </a:solidFill>
                <a:latin typeface="Arial" charset="0"/>
              </a:rPr>
              <a:t>Для данного алгоритма составьте таблицу значений переменных при указанных значениях </a:t>
            </a:r>
            <a:r>
              <a:rPr lang="en-US" sz="1800" dirty="0">
                <a:solidFill>
                  <a:srgbClr val="330066"/>
                </a:solidFill>
                <a:latin typeface="Arial" charset="0"/>
              </a:rPr>
              <a:t>x </a:t>
            </a:r>
            <a:r>
              <a:rPr lang="ru-RU" sz="1800" dirty="0">
                <a:solidFill>
                  <a:srgbClr val="330066"/>
                </a:solidFill>
                <a:latin typeface="Arial" charset="0"/>
              </a:rPr>
              <a:t>и </a:t>
            </a:r>
            <a:r>
              <a:rPr lang="en-US" sz="1800" dirty="0">
                <a:solidFill>
                  <a:srgbClr val="330066"/>
                </a:solidFill>
                <a:latin typeface="Arial" charset="0"/>
              </a:rPr>
              <a:t>y</a:t>
            </a:r>
            <a:r>
              <a:rPr lang="ru-RU" sz="1800" dirty="0">
                <a:solidFill>
                  <a:srgbClr val="330066"/>
                </a:solidFill>
                <a:latin typeface="Arial" charset="0"/>
              </a:rPr>
              <a:t>. Что появится на экране?</a:t>
            </a:r>
          </a:p>
        </p:txBody>
      </p:sp>
      <p:sp>
        <p:nvSpPr>
          <p:cNvPr id="88" name="Rectangle 2"/>
          <p:cNvSpPr>
            <a:spLocks noChangeArrowheads="1"/>
          </p:cNvSpPr>
          <p:nvPr/>
        </p:nvSpPr>
        <p:spPr bwMode="auto">
          <a:xfrm>
            <a:off x="215900" y="48047"/>
            <a:ext cx="7543800" cy="428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b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kern="0" dirty="0" smtClean="0">
                <a:solidFill>
                  <a:srgbClr val="330066"/>
                </a:solidFill>
                <a:latin typeface="Arial" charset="0"/>
              </a:rPr>
              <a:t>Трассировка программы с циклом «ДО»</a:t>
            </a:r>
            <a:endParaRPr lang="ru-RU" sz="2000" b="1" kern="0" dirty="0">
              <a:solidFill>
                <a:srgbClr val="330066"/>
              </a:solidFill>
              <a:latin typeface="Arial" charset="0"/>
            </a:endParaRPr>
          </a:p>
        </p:txBody>
      </p:sp>
      <p:pic>
        <p:nvPicPr>
          <p:cNvPr id="8194" name="Picture 2" descr="E:\_Папа-админ\Desktop\Рисунок2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5553236"/>
            <a:ext cx="2649226" cy="1080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9" name="Прямоугольник 88"/>
          <p:cNvSpPr/>
          <p:nvPr/>
        </p:nvSpPr>
        <p:spPr>
          <a:xfrm>
            <a:off x="208089" y="1787909"/>
            <a:ext cx="4032572" cy="3693319"/>
          </a:xfrm>
          <a:prstGeom prst="rect">
            <a:avLst/>
          </a:prstGeom>
          <a:solidFill>
            <a:schemeClr val="bg1"/>
          </a:solidFill>
          <a:ln w="12700">
            <a:solidFill>
              <a:schemeClr val="bg1">
                <a:lumMod val="50000"/>
              </a:schemeClr>
            </a:solidFill>
            <a:prstDash val="lgDash"/>
          </a:ln>
        </p:spPr>
        <p:txBody>
          <a:bodyPr wrap="square">
            <a:spAutoFit/>
          </a:bodyPr>
          <a:lstStyle/>
          <a:p>
            <a:r>
              <a:rPr lang="en-US" b="1" dirty="0" smtClean="0">
                <a:solidFill>
                  <a:srgbClr val="000000"/>
                </a:solidFill>
                <a:latin typeface="Courier New"/>
              </a:rPr>
              <a:t>Program </a:t>
            </a:r>
            <a:r>
              <a:rPr lang="en-US" dirty="0" err="1" smtClean="0">
                <a:solidFill>
                  <a:srgbClr val="000000"/>
                </a:solidFill>
                <a:latin typeface="Courier New"/>
              </a:rPr>
              <a:t>cikl_</a:t>
            </a:r>
            <a:r>
              <a:rPr lang="en-US" dirty="0" err="1">
                <a:solidFill>
                  <a:srgbClr val="000000"/>
                </a:solidFill>
                <a:latin typeface="Courier New"/>
              </a:rPr>
              <a:t>repeat</a:t>
            </a:r>
            <a:r>
              <a:rPr lang="en-US" dirty="0" smtClean="0">
                <a:solidFill>
                  <a:srgbClr val="000000"/>
                </a:solidFill>
                <a:latin typeface="Courier New"/>
              </a:rPr>
              <a:t>;</a:t>
            </a:r>
            <a:endParaRPr lang="en-US" dirty="0">
              <a:solidFill>
                <a:srgbClr val="000000"/>
              </a:solidFill>
              <a:latin typeface="Courier New"/>
            </a:endParaRPr>
          </a:p>
          <a:p>
            <a:r>
              <a:rPr lang="en-US" b="1" dirty="0" err="1" smtClean="0">
                <a:solidFill>
                  <a:srgbClr val="000000"/>
                </a:solidFill>
                <a:latin typeface="Courier New"/>
              </a:rPr>
              <a:t>Var</a:t>
            </a:r>
            <a:r>
              <a:rPr lang="en-US" b="1" dirty="0" smtClean="0">
                <a:solidFill>
                  <a:srgbClr val="000000"/>
                </a:solidFill>
                <a:latin typeface="Courier New"/>
              </a:rPr>
              <a:t> 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x, y, q, r: </a:t>
            </a:r>
            <a:r>
              <a:rPr lang="en-US" dirty="0">
                <a:solidFill>
                  <a:srgbClr val="0000FF"/>
                </a:solidFill>
                <a:latin typeface="Courier New"/>
              </a:rPr>
              <a:t>integer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;</a:t>
            </a:r>
          </a:p>
          <a:p>
            <a:r>
              <a:rPr lang="en-US" b="1" dirty="0" smtClean="0">
                <a:solidFill>
                  <a:srgbClr val="000000"/>
                </a:solidFill>
                <a:latin typeface="Courier New"/>
              </a:rPr>
              <a:t>Begin</a:t>
            </a:r>
            <a:endParaRPr lang="en-US" b="1" dirty="0">
              <a:solidFill>
                <a:srgbClr val="000000"/>
              </a:solidFill>
              <a:latin typeface="Courier New"/>
            </a:endParaRPr>
          </a:p>
          <a:p>
            <a:r>
              <a:rPr lang="en-US" dirty="0">
                <a:solidFill>
                  <a:srgbClr val="000000"/>
                </a:solidFill>
                <a:latin typeface="Courier New"/>
              </a:rPr>
              <a:t>write (</a:t>
            </a:r>
            <a:r>
              <a:rPr lang="en-US" dirty="0">
                <a:solidFill>
                  <a:srgbClr val="0000FF"/>
                </a:solidFill>
                <a:latin typeface="Courier New"/>
              </a:rPr>
              <a:t>'</a:t>
            </a:r>
            <a:r>
              <a:rPr lang="ru-RU" dirty="0">
                <a:solidFill>
                  <a:srgbClr val="0000FF"/>
                </a:solidFill>
                <a:latin typeface="Courier New"/>
              </a:rPr>
              <a:t>Введите </a:t>
            </a:r>
            <a:r>
              <a:rPr lang="en-US" dirty="0">
                <a:solidFill>
                  <a:srgbClr val="0000FF"/>
                </a:solidFill>
                <a:latin typeface="Courier New"/>
              </a:rPr>
              <a:t>x, y: '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);</a:t>
            </a:r>
          </a:p>
          <a:p>
            <a:r>
              <a:rPr lang="en-US" dirty="0" err="1">
                <a:solidFill>
                  <a:srgbClr val="000000"/>
                </a:solidFill>
                <a:latin typeface="Courier New"/>
              </a:rPr>
              <a:t>readln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 (x, y);</a:t>
            </a:r>
          </a:p>
          <a:p>
            <a:r>
              <a:rPr lang="en-US" dirty="0">
                <a:solidFill>
                  <a:srgbClr val="000000"/>
                </a:solidFill>
                <a:latin typeface="Courier New"/>
              </a:rPr>
              <a:t>r:=x;</a:t>
            </a:r>
          </a:p>
          <a:p>
            <a:r>
              <a:rPr lang="en-US" dirty="0">
                <a:solidFill>
                  <a:srgbClr val="000000"/>
                </a:solidFill>
                <a:latin typeface="Courier New"/>
              </a:rPr>
              <a:t>q:=</a:t>
            </a:r>
            <a:r>
              <a:rPr lang="en-US" dirty="0">
                <a:solidFill>
                  <a:srgbClr val="006400"/>
                </a:solidFill>
                <a:latin typeface="Courier New"/>
              </a:rPr>
              <a:t>0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;</a:t>
            </a:r>
          </a:p>
          <a:p>
            <a:pPr lvl="0"/>
            <a:r>
              <a:rPr lang="en-US" b="1" dirty="0" smtClean="0">
                <a:solidFill>
                  <a:srgbClr val="000000"/>
                </a:solidFill>
                <a:latin typeface="Courier New"/>
              </a:rPr>
              <a:t>repeat</a:t>
            </a:r>
            <a:endParaRPr lang="en-US" b="1" dirty="0">
              <a:solidFill>
                <a:srgbClr val="000000"/>
              </a:solidFill>
              <a:latin typeface="Courier New"/>
            </a:endParaRPr>
          </a:p>
          <a:p>
            <a:pPr lvl="0"/>
            <a:r>
              <a:rPr lang="en-US" b="1" dirty="0">
                <a:solidFill>
                  <a:srgbClr val="000000"/>
                </a:solidFill>
                <a:latin typeface="Courier New"/>
              </a:rPr>
              <a:t>  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r:=r-y; </a:t>
            </a:r>
          </a:p>
          <a:p>
            <a:pPr lvl="0"/>
            <a:r>
              <a:rPr lang="en-US" dirty="0">
                <a:solidFill>
                  <a:srgbClr val="000000"/>
                </a:solidFill>
                <a:latin typeface="Courier New"/>
              </a:rPr>
              <a:t>  q:=q+</a:t>
            </a:r>
            <a:r>
              <a:rPr lang="en-US" dirty="0">
                <a:solidFill>
                  <a:srgbClr val="006400"/>
                </a:solidFill>
                <a:latin typeface="Courier New"/>
              </a:rPr>
              <a:t>1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; </a:t>
            </a:r>
          </a:p>
          <a:p>
            <a:pPr lvl="0"/>
            <a:r>
              <a:rPr lang="en-US" b="1" dirty="0">
                <a:solidFill>
                  <a:srgbClr val="000000"/>
                </a:solidFill>
                <a:latin typeface="Courier New"/>
              </a:rPr>
              <a:t>until 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r&lt;y;</a:t>
            </a:r>
          </a:p>
          <a:p>
            <a:r>
              <a:rPr lang="pt-BR" dirty="0" smtClean="0">
                <a:solidFill>
                  <a:srgbClr val="000000"/>
                </a:solidFill>
                <a:latin typeface="Courier New"/>
              </a:rPr>
              <a:t>writeln </a:t>
            </a:r>
            <a:r>
              <a:rPr lang="pt-BR" dirty="0">
                <a:solidFill>
                  <a:srgbClr val="000000"/>
                </a:solidFill>
                <a:latin typeface="Courier New"/>
              </a:rPr>
              <a:t>(</a:t>
            </a:r>
            <a:r>
              <a:rPr lang="pt-BR" dirty="0">
                <a:solidFill>
                  <a:srgbClr val="0000FF"/>
                </a:solidFill>
                <a:latin typeface="Courier New"/>
              </a:rPr>
              <a:t>'q='</a:t>
            </a:r>
            <a:r>
              <a:rPr lang="pt-BR" dirty="0">
                <a:solidFill>
                  <a:srgbClr val="000000"/>
                </a:solidFill>
                <a:latin typeface="Courier New"/>
              </a:rPr>
              <a:t>, q, </a:t>
            </a:r>
            <a:r>
              <a:rPr lang="pt-BR" dirty="0">
                <a:solidFill>
                  <a:srgbClr val="0000FF"/>
                </a:solidFill>
                <a:latin typeface="Courier New"/>
              </a:rPr>
              <a:t>' r='</a:t>
            </a:r>
            <a:r>
              <a:rPr lang="pt-BR" dirty="0">
                <a:solidFill>
                  <a:srgbClr val="000000"/>
                </a:solidFill>
                <a:latin typeface="Courier New"/>
              </a:rPr>
              <a:t>, r)</a:t>
            </a:r>
          </a:p>
          <a:p>
            <a:r>
              <a:rPr lang="en-US" b="1" dirty="0" smtClean="0">
                <a:solidFill>
                  <a:srgbClr val="000000"/>
                </a:solidFill>
                <a:latin typeface="Courier New"/>
              </a:rPr>
              <a:t>End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.</a:t>
            </a:r>
            <a:endParaRPr lang="ru-RU" dirty="0">
              <a:solidFill>
                <a:srgbClr val="00000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580112" y="6258280"/>
            <a:ext cx="252028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i="1" kern="0" dirty="0" smtClean="0">
                <a:solidFill>
                  <a:srgbClr val="00B050"/>
                </a:solidFill>
              </a:rPr>
              <a:t>Щелчок – шаг программы</a:t>
            </a:r>
            <a:endParaRPr lang="ru-RU" sz="1400" i="1" kern="0" dirty="0">
              <a:solidFill>
                <a:srgbClr val="00B050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251904" y="5983068"/>
            <a:ext cx="1763812" cy="23699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FFFFFF"/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251904" y="6213204"/>
            <a:ext cx="1043732" cy="23699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FFFFFF"/>
              </a:solidFill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1943708" y="5962999"/>
            <a:ext cx="684076" cy="23699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FFFFFF"/>
              </a:solidFill>
            </a:endParaRPr>
          </a:p>
        </p:txBody>
      </p:sp>
      <p:sp>
        <p:nvSpPr>
          <p:cNvPr id="13" name="Text Box 111"/>
          <p:cNvSpPr txBox="1">
            <a:spLocks noChangeArrowheads="1"/>
          </p:cNvSpPr>
          <p:nvPr/>
        </p:nvSpPr>
        <p:spPr bwMode="auto">
          <a:xfrm>
            <a:off x="5096308" y="2249494"/>
            <a:ext cx="459426" cy="215444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ffectLst/>
          <a:extLst/>
        </p:spPr>
        <p:txBody>
          <a:bodyPr wrap="square"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1400" dirty="0" smtClean="0">
                <a:solidFill>
                  <a:srgbClr val="000000"/>
                </a:solidFill>
              </a:rPr>
              <a:t>-</a:t>
            </a:r>
            <a:endParaRPr lang="ru-RU" sz="1400" dirty="0">
              <a:solidFill>
                <a:srgbClr val="000000"/>
              </a:solidFill>
            </a:endParaRPr>
          </a:p>
        </p:txBody>
      </p:sp>
      <p:sp>
        <p:nvSpPr>
          <p:cNvPr id="14" name="Text Box 111"/>
          <p:cNvSpPr txBox="1">
            <a:spLocks noChangeArrowheads="1"/>
          </p:cNvSpPr>
          <p:nvPr/>
        </p:nvSpPr>
        <p:spPr bwMode="auto">
          <a:xfrm>
            <a:off x="5724128" y="2249494"/>
            <a:ext cx="468051" cy="215444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ffectLst/>
          <a:extLst/>
        </p:spPr>
        <p:txBody>
          <a:bodyPr wrap="square"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1400" dirty="0" smtClean="0">
                <a:solidFill>
                  <a:srgbClr val="000000"/>
                </a:solidFill>
              </a:rPr>
              <a:t>-</a:t>
            </a:r>
            <a:endParaRPr lang="ru-RU" sz="1400" dirty="0">
              <a:solidFill>
                <a:srgbClr val="000000"/>
              </a:solidFill>
            </a:endParaRPr>
          </a:p>
        </p:txBody>
      </p:sp>
      <p:sp>
        <p:nvSpPr>
          <p:cNvPr id="15" name="Text Box 111"/>
          <p:cNvSpPr txBox="1">
            <a:spLocks noChangeArrowheads="1"/>
          </p:cNvSpPr>
          <p:nvPr/>
        </p:nvSpPr>
        <p:spPr bwMode="auto">
          <a:xfrm>
            <a:off x="5087682" y="2238868"/>
            <a:ext cx="518982" cy="246221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ffectLst/>
          <a:extLst/>
        </p:spPr>
        <p:txBody>
          <a:bodyPr wrap="square"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1600" dirty="0" smtClean="0">
                <a:solidFill>
                  <a:srgbClr val="000000"/>
                </a:solidFill>
              </a:rPr>
              <a:t>17</a:t>
            </a:r>
            <a:endParaRPr lang="ru-RU" sz="1600" dirty="0">
              <a:solidFill>
                <a:srgbClr val="000000"/>
              </a:solidFill>
            </a:endParaRPr>
          </a:p>
        </p:txBody>
      </p:sp>
      <p:sp>
        <p:nvSpPr>
          <p:cNvPr id="16" name="Text Box 111"/>
          <p:cNvSpPr txBox="1">
            <a:spLocks noChangeArrowheads="1"/>
          </p:cNvSpPr>
          <p:nvPr/>
        </p:nvSpPr>
        <p:spPr bwMode="auto">
          <a:xfrm>
            <a:off x="5704098" y="2240868"/>
            <a:ext cx="505333" cy="246221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ffectLst/>
          <a:extLst/>
        </p:spPr>
        <p:txBody>
          <a:bodyPr wrap="square"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1600" dirty="0" smtClean="0">
                <a:solidFill>
                  <a:srgbClr val="000000"/>
                </a:solidFill>
              </a:rPr>
              <a:t>5</a:t>
            </a:r>
            <a:endParaRPr lang="ru-RU" sz="1600" dirty="0">
              <a:solidFill>
                <a:srgbClr val="000000"/>
              </a:solidFill>
            </a:endParaRPr>
          </a:p>
        </p:txBody>
      </p:sp>
      <p:sp>
        <p:nvSpPr>
          <p:cNvPr id="17" name="Text Box 111"/>
          <p:cNvSpPr txBox="1">
            <a:spLocks noChangeArrowheads="1"/>
          </p:cNvSpPr>
          <p:nvPr/>
        </p:nvSpPr>
        <p:spPr bwMode="auto">
          <a:xfrm>
            <a:off x="6304317" y="2540526"/>
            <a:ext cx="518982" cy="246221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ffectLst/>
          <a:extLst/>
        </p:spPr>
        <p:txBody>
          <a:bodyPr wrap="square"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1600" dirty="0" smtClean="0">
                <a:solidFill>
                  <a:srgbClr val="000000"/>
                </a:solidFill>
              </a:rPr>
              <a:t>17</a:t>
            </a:r>
            <a:endParaRPr lang="ru-RU" sz="1600" dirty="0">
              <a:solidFill>
                <a:srgbClr val="000000"/>
              </a:solidFill>
            </a:endParaRPr>
          </a:p>
        </p:txBody>
      </p:sp>
      <p:sp>
        <p:nvSpPr>
          <p:cNvPr id="18" name="Text Box 111"/>
          <p:cNvSpPr txBox="1">
            <a:spLocks noChangeArrowheads="1"/>
          </p:cNvSpPr>
          <p:nvPr/>
        </p:nvSpPr>
        <p:spPr bwMode="auto">
          <a:xfrm>
            <a:off x="6936636" y="2852936"/>
            <a:ext cx="518982" cy="246221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ffectLst/>
          <a:extLst/>
        </p:spPr>
        <p:txBody>
          <a:bodyPr wrap="square"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1600" dirty="0" smtClean="0">
                <a:solidFill>
                  <a:srgbClr val="000000"/>
                </a:solidFill>
              </a:rPr>
              <a:t>0</a:t>
            </a:r>
            <a:endParaRPr lang="ru-RU" sz="1600" dirty="0">
              <a:solidFill>
                <a:srgbClr val="000000"/>
              </a:solidFill>
            </a:endParaRPr>
          </a:p>
        </p:txBody>
      </p:sp>
      <p:sp>
        <p:nvSpPr>
          <p:cNvPr id="19" name="Text Box 111"/>
          <p:cNvSpPr txBox="1">
            <a:spLocks noChangeArrowheads="1"/>
          </p:cNvSpPr>
          <p:nvPr/>
        </p:nvSpPr>
        <p:spPr bwMode="auto">
          <a:xfrm>
            <a:off x="7622145" y="3753036"/>
            <a:ext cx="982304" cy="246221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ffectLst/>
          <a:extLst/>
        </p:spPr>
        <p:txBody>
          <a:bodyPr wrap="square" lIns="0" tIns="0" rIns="0" bIns="0">
            <a:spAutoFit/>
          </a:bodyPr>
          <a:lstStyle/>
          <a:p>
            <a:pPr>
              <a:spcBef>
                <a:spcPct val="20000"/>
              </a:spcBef>
              <a:buClr>
                <a:srgbClr val="330066"/>
              </a:buClr>
              <a:buSzPct val="70000"/>
            </a:pPr>
            <a:r>
              <a:rPr lang="en-US" sz="1600" dirty="0" smtClean="0">
                <a:solidFill>
                  <a:srgbClr val="000000"/>
                </a:solidFill>
                <a:latin typeface="Arial" charset="0"/>
              </a:rPr>
              <a:t>12&lt;</a:t>
            </a:r>
            <a:r>
              <a:rPr lang="en-US" sz="1600" dirty="0" smtClean="0">
                <a:solidFill>
                  <a:srgbClr val="000000"/>
                </a:solidFill>
                <a:latin typeface="Arial" charset="0"/>
                <a:cs typeface="Arial" charset="0"/>
              </a:rPr>
              <a:t>5 (</a:t>
            </a:r>
            <a:r>
              <a:rPr lang="ru-RU" sz="1600" dirty="0" smtClean="0">
                <a:solidFill>
                  <a:srgbClr val="000000"/>
                </a:solidFill>
                <a:latin typeface="Arial" charset="0"/>
                <a:cs typeface="Arial" charset="0"/>
              </a:rPr>
              <a:t>нет)</a:t>
            </a:r>
            <a:endParaRPr lang="en-US" sz="1600" dirty="0">
              <a:solidFill>
                <a:srgbClr val="000000"/>
              </a:solidFill>
              <a:latin typeface="Arial" charset="0"/>
              <a:cs typeface="Arial" charset="0"/>
            </a:endParaRPr>
          </a:p>
        </p:txBody>
      </p:sp>
      <p:sp>
        <p:nvSpPr>
          <p:cNvPr id="20" name="Text Box 111"/>
          <p:cNvSpPr txBox="1">
            <a:spLocks noChangeArrowheads="1"/>
          </p:cNvSpPr>
          <p:nvPr/>
        </p:nvSpPr>
        <p:spPr bwMode="auto">
          <a:xfrm>
            <a:off x="6312943" y="3156901"/>
            <a:ext cx="518982" cy="246221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ffectLst/>
          <a:extLst/>
        </p:spPr>
        <p:txBody>
          <a:bodyPr wrap="square"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1600" dirty="0" smtClean="0">
                <a:solidFill>
                  <a:srgbClr val="000000"/>
                </a:solidFill>
              </a:rPr>
              <a:t>12</a:t>
            </a:r>
            <a:endParaRPr lang="ru-RU" sz="1600" dirty="0">
              <a:solidFill>
                <a:srgbClr val="000000"/>
              </a:solidFill>
            </a:endParaRPr>
          </a:p>
        </p:txBody>
      </p:sp>
      <p:sp>
        <p:nvSpPr>
          <p:cNvPr id="21" name="Text Box 111"/>
          <p:cNvSpPr txBox="1">
            <a:spLocks noChangeArrowheads="1"/>
          </p:cNvSpPr>
          <p:nvPr/>
        </p:nvSpPr>
        <p:spPr bwMode="auto">
          <a:xfrm>
            <a:off x="6933338" y="3470811"/>
            <a:ext cx="518982" cy="246221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ffectLst/>
          <a:extLst/>
        </p:spPr>
        <p:txBody>
          <a:bodyPr wrap="square"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1600" dirty="0">
                <a:solidFill>
                  <a:srgbClr val="000000"/>
                </a:solidFill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2950670416"/>
      </p:ext>
    </p:extLst>
  </p:cSld>
  <p:clrMapOvr>
    <a:masterClrMapping/>
  </p:clrMapOvr>
  <p:transition spd="med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1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 override="childStyle">
                                        <p:cTn id="6" dur="indefinite"/>
                                        <p:tgtEl>
                                          <p:spTgt spid="8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00"/>
                                        </p:clrVal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mph" presetSubtype="1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 override="childStyle">
                                        <p:cTn id="14" dur="indefinite"/>
                                        <p:tgtEl>
                                          <p:spTgt spid="8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00"/>
                                        </p:clrVal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000"/>
                            </p:stCondLst>
                            <p:childTnLst>
                              <p:par>
                                <p:cTn id="28" presetID="1" presetClass="exit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500"/>
                            </p:stCondLst>
                            <p:childTnLst>
                              <p:par>
                                <p:cTn id="31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" presetClass="emph" presetSubtype="1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 override="childStyle">
                                        <p:cTn id="37" dur="indefinite"/>
                                        <p:tgtEl>
                                          <p:spTgt spid="8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00"/>
                                        </p:clrVal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mph" presetSubtype="1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 override="childStyle">
                                        <p:cTn id="46" dur="indefinite"/>
                                        <p:tgtEl>
                                          <p:spTgt spid="8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00"/>
                                        </p:clrVal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3" presetClass="emph" presetSubtype="1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 override="childStyle">
                                        <p:cTn id="55" dur="indefinite"/>
                                        <p:tgtEl>
                                          <p:spTgt spid="8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00"/>
                                        </p:clrVal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3" presetClass="emph" presetSubtype="1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 override="childStyle">
                                        <p:cTn id="59" dur="indefinite"/>
                                        <p:tgtEl>
                                          <p:spTgt spid="8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00"/>
                                        </p:clrVal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3" presetClass="emph" presetSubtype="1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 override="childStyle">
                                        <p:cTn id="68" dur="indefinite"/>
                                        <p:tgtEl>
                                          <p:spTgt spid="8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00"/>
                                        </p:clrVal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3" presetClass="emph" presetSubtype="1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 override="childStyle">
                                        <p:cTn id="77" dur="indefinite"/>
                                        <p:tgtEl>
                                          <p:spTgt spid="8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00"/>
                                        </p:clrVal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11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5" name="Text Box 49"/>
          <p:cNvSpPr txBox="1">
            <a:spLocks noChangeArrowheads="1"/>
          </p:cNvSpPr>
          <p:nvPr/>
        </p:nvSpPr>
        <p:spPr bwMode="auto">
          <a:xfrm>
            <a:off x="4932363" y="1082068"/>
            <a:ext cx="1762125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sz="1800" u="sng" dirty="0">
                <a:solidFill>
                  <a:srgbClr val="000000"/>
                </a:solidFill>
                <a:latin typeface="Arial" charset="0"/>
              </a:rPr>
              <a:t>При </a:t>
            </a:r>
            <a:r>
              <a:rPr lang="en-US" sz="1800" i="1" u="sng" dirty="0">
                <a:solidFill>
                  <a:srgbClr val="000000"/>
                </a:solidFill>
                <a:latin typeface="Arial" charset="0"/>
              </a:rPr>
              <a:t>x=17, y=5</a:t>
            </a:r>
            <a:endParaRPr lang="ru-RU" sz="1800" i="1" u="sng" dirty="0">
              <a:solidFill>
                <a:srgbClr val="000000"/>
              </a:solidFill>
              <a:latin typeface="Arial" charset="0"/>
            </a:endParaRPr>
          </a:p>
        </p:txBody>
      </p:sp>
      <p:graphicFrame>
        <p:nvGraphicFramePr>
          <p:cNvPr id="99738" name="Group 4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83789264"/>
              </p:ext>
            </p:extLst>
          </p:nvPr>
        </p:nvGraphicFramePr>
        <p:xfrm>
          <a:off x="5005139" y="1477963"/>
          <a:ext cx="3743325" cy="4694222"/>
        </p:xfrm>
        <a:graphic>
          <a:graphicData uri="http://schemas.openxmlformats.org/drawingml/2006/table">
            <a:tbl>
              <a:tblPr/>
              <a:tblGrid>
                <a:gridCol w="647700"/>
                <a:gridCol w="611188"/>
                <a:gridCol w="612775"/>
                <a:gridCol w="647700"/>
                <a:gridCol w="1223962"/>
              </a:tblGrid>
              <a:tr h="335303"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8000"/>
                          </a:solidFill>
                          <a:effectLst/>
                          <a:latin typeface="Arial" charset="0"/>
                        </a:rPr>
                        <a:t>Переменные</a:t>
                      </a:r>
                    </a:p>
                  </a:txBody>
                  <a:tcPr marT="45723" marB="45723" horzOverflow="overflow">
                    <a:lnL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8000"/>
                          </a:solidFill>
                          <a:effectLst/>
                          <a:latin typeface="Arial" charset="0"/>
                        </a:rPr>
                        <a:t>Условие</a:t>
                      </a: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6578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</a:rPr>
                        <a:t>x</a:t>
                      </a:r>
                      <a:endParaRPr kumimoji="0" lang="ru-RU" sz="2000" b="0" i="1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</a:rPr>
                        <a:t>y</a:t>
                      </a:r>
                      <a:endParaRPr kumimoji="0" lang="ru-RU" sz="2000" b="0" i="1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</a:rPr>
                        <a:t>r</a:t>
                      </a:r>
                      <a:endParaRPr kumimoji="0" lang="ru-RU" sz="2000" b="0" i="1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</a:rPr>
                        <a:t>q</a:t>
                      </a:r>
                      <a:endParaRPr kumimoji="0" lang="ru-RU" sz="2000" b="0" i="1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0066"/>
                        </a:buClr>
                        <a:buSzPct val="70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n-US" sz="2000" b="0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uLnTx/>
                          <a:uFillTx/>
                          <a:latin typeface="Arial" charset="0"/>
                          <a:ea typeface="+mn-ea"/>
                          <a:cs typeface="+mn-cs"/>
                        </a:rPr>
                        <a:t>r &gt;= y</a:t>
                      </a:r>
                      <a:endParaRPr kumimoji="0" lang="ru-RU" sz="2000" b="0" i="1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uLnTx/>
                        <a:uFillTx/>
                        <a:latin typeface="Arial" charset="0"/>
                        <a:ea typeface="+mn-ea"/>
                        <a:cs typeface="+mn-cs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30482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0482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0482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0482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0482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0482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0482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0482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0482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0482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0482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0482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0482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87" name="Text Box 3"/>
          <p:cNvSpPr txBox="1">
            <a:spLocks noChangeArrowheads="1"/>
          </p:cNvSpPr>
          <p:nvPr/>
        </p:nvSpPr>
        <p:spPr bwMode="auto">
          <a:xfrm>
            <a:off x="179388" y="483394"/>
            <a:ext cx="7777162" cy="641350"/>
          </a:xfrm>
          <a:prstGeom prst="rect">
            <a:avLst/>
          </a:prstGeom>
          <a:solidFill>
            <a:srgbClr val="F4EE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sz="1800" dirty="0">
                <a:solidFill>
                  <a:srgbClr val="330066"/>
                </a:solidFill>
                <a:latin typeface="Arial" charset="0"/>
              </a:rPr>
              <a:t>Для данного алгоритма составьте таблицу значений переменных при указанных значениях </a:t>
            </a:r>
            <a:r>
              <a:rPr lang="en-US" sz="1800" dirty="0">
                <a:solidFill>
                  <a:srgbClr val="330066"/>
                </a:solidFill>
                <a:latin typeface="Arial" charset="0"/>
              </a:rPr>
              <a:t>x </a:t>
            </a:r>
            <a:r>
              <a:rPr lang="ru-RU" sz="1800" dirty="0">
                <a:solidFill>
                  <a:srgbClr val="330066"/>
                </a:solidFill>
                <a:latin typeface="Arial" charset="0"/>
              </a:rPr>
              <a:t>и </a:t>
            </a:r>
            <a:r>
              <a:rPr lang="en-US" sz="1800" dirty="0">
                <a:solidFill>
                  <a:srgbClr val="330066"/>
                </a:solidFill>
                <a:latin typeface="Arial" charset="0"/>
              </a:rPr>
              <a:t>y</a:t>
            </a:r>
            <a:r>
              <a:rPr lang="ru-RU" sz="1800" dirty="0">
                <a:solidFill>
                  <a:srgbClr val="330066"/>
                </a:solidFill>
                <a:latin typeface="Arial" charset="0"/>
              </a:rPr>
              <a:t>. Что появится на экране?</a:t>
            </a:r>
          </a:p>
        </p:txBody>
      </p:sp>
      <p:sp>
        <p:nvSpPr>
          <p:cNvPr id="88" name="Rectangle 2"/>
          <p:cNvSpPr>
            <a:spLocks noChangeArrowheads="1"/>
          </p:cNvSpPr>
          <p:nvPr/>
        </p:nvSpPr>
        <p:spPr bwMode="auto">
          <a:xfrm>
            <a:off x="215900" y="48047"/>
            <a:ext cx="7543800" cy="428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b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kern="0" dirty="0" smtClean="0">
                <a:solidFill>
                  <a:srgbClr val="330066"/>
                </a:solidFill>
                <a:latin typeface="Arial" charset="0"/>
              </a:rPr>
              <a:t>Трассировка программы с циклом «ДО»</a:t>
            </a:r>
            <a:endParaRPr lang="ru-RU" sz="2000" b="1" kern="0" dirty="0">
              <a:solidFill>
                <a:srgbClr val="330066"/>
              </a:solidFill>
              <a:latin typeface="Arial" charset="0"/>
            </a:endParaRPr>
          </a:p>
        </p:txBody>
      </p:sp>
      <p:pic>
        <p:nvPicPr>
          <p:cNvPr id="8194" name="Picture 2" descr="E:\_Папа-админ\Desktop\Рисунок2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5553236"/>
            <a:ext cx="2649226" cy="1080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9" name="Прямоугольник 88"/>
          <p:cNvSpPr/>
          <p:nvPr/>
        </p:nvSpPr>
        <p:spPr>
          <a:xfrm>
            <a:off x="208089" y="1787909"/>
            <a:ext cx="4032572" cy="3693319"/>
          </a:xfrm>
          <a:prstGeom prst="rect">
            <a:avLst/>
          </a:prstGeom>
          <a:solidFill>
            <a:schemeClr val="bg1"/>
          </a:solidFill>
          <a:ln w="12700">
            <a:solidFill>
              <a:schemeClr val="bg1">
                <a:lumMod val="50000"/>
              </a:schemeClr>
            </a:solidFill>
            <a:prstDash val="lgDash"/>
          </a:ln>
        </p:spPr>
        <p:txBody>
          <a:bodyPr wrap="square">
            <a:spAutoFit/>
          </a:bodyPr>
          <a:lstStyle/>
          <a:p>
            <a:r>
              <a:rPr lang="en-US" b="1" dirty="0" smtClean="0">
                <a:solidFill>
                  <a:srgbClr val="000000"/>
                </a:solidFill>
                <a:latin typeface="Courier New"/>
              </a:rPr>
              <a:t>Program </a:t>
            </a:r>
            <a:r>
              <a:rPr lang="en-US" dirty="0" err="1" smtClean="0">
                <a:solidFill>
                  <a:srgbClr val="000000"/>
                </a:solidFill>
                <a:latin typeface="Courier New"/>
              </a:rPr>
              <a:t>cikl_</a:t>
            </a:r>
            <a:r>
              <a:rPr lang="en-US" dirty="0" err="1">
                <a:solidFill>
                  <a:srgbClr val="000000"/>
                </a:solidFill>
                <a:latin typeface="Courier New"/>
              </a:rPr>
              <a:t>repeat</a:t>
            </a:r>
            <a:r>
              <a:rPr lang="en-US" dirty="0" smtClean="0">
                <a:solidFill>
                  <a:srgbClr val="000000"/>
                </a:solidFill>
                <a:latin typeface="Courier New"/>
              </a:rPr>
              <a:t>;</a:t>
            </a:r>
            <a:endParaRPr lang="en-US" dirty="0">
              <a:solidFill>
                <a:srgbClr val="000000"/>
              </a:solidFill>
              <a:latin typeface="Courier New"/>
            </a:endParaRPr>
          </a:p>
          <a:p>
            <a:r>
              <a:rPr lang="en-US" b="1" dirty="0" err="1" smtClean="0">
                <a:solidFill>
                  <a:srgbClr val="000000"/>
                </a:solidFill>
                <a:latin typeface="Courier New"/>
              </a:rPr>
              <a:t>Var</a:t>
            </a:r>
            <a:r>
              <a:rPr lang="en-US" b="1" dirty="0" smtClean="0">
                <a:solidFill>
                  <a:srgbClr val="000000"/>
                </a:solidFill>
                <a:latin typeface="Courier New"/>
              </a:rPr>
              <a:t> 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x, y, q, r: </a:t>
            </a:r>
            <a:r>
              <a:rPr lang="en-US" dirty="0">
                <a:solidFill>
                  <a:srgbClr val="0000FF"/>
                </a:solidFill>
                <a:latin typeface="Courier New"/>
              </a:rPr>
              <a:t>integer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;</a:t>
            </a:r>
          </a:p>
          <a:p>
            <a:r>
              <a:rPr lang="en-US" b="1" dirty="0" smtClean="0">
                <a:solidFill>
                  <a:srgbClr val="000000"/>
                </a:solidFill>
                <a:latin typeface="Courier New"/>
              </a:rPr>
              <a:t>Begin</a:t>
            </a:r>
            <a:endParaRPr lang="en-US" b="1" dirty="0">
              <a:solidFill>
                <a:srgbClr val="000000"/>
              </a:solidFill>
              <a:latin typeface="Courier New"/>
            </a:endParaRPr>
          </a:p>
          <a:p>
            <a:r>
              <a:rPr lang="en-US" dirty="0">
                <a:solidFill>
                  <a:srgbClr val="000000"/>
                </a:solidFill>
                <a:latin typeface="Courier New"/>
              </a:rPr>
              <a:t>write (</a:t>
            </a:r>
            <a:r>
              <a:rPr lang="en-US" dirty="0">
                <a:solidFill>
                  <a:srgbClr val="0000FF"/>
                </a:solidFill>
                <a:latin typeface="Courier New"/>
              </a:rPr>
              <a:t>'</a:t>
            </a:r>
            <a:r>
              <a:rPr lang="ru-RU" dirty="0">
                <a:solidFill>
                  <a:srgbClr val="0000FF"/>
                </a:solidFill>
                <a:latin typeface="Courier New"/>
              </a:rPr>
              <a:t>Введите </a:t>
            </a:r>
            <a:r>
              <a:rPr lang="en-US" dirty="0">
                <a:solidFill>
                  <a:srgbClr val="0000FF"/>
                </a:solidFill>
                <a:latin typeface="Courier New"/>
              </a:rPr>
              <a:t>x, y: '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);</a:t>
            </a:r>
          </a:p>
          <a:p>
            <a:r>
              <a:rPr lang="en-US" dirty="0" err="1">
                <a:solidFill>
                  <a:srgbClr val="000000"/>
                </a:solidFill>
                <a:latin typeface="Courier New"/>
              </a:rPr>
              <a:t>readln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 (x, y);</a:t>
            </a:r>
          </a:p>
          <a:p>
            <a:r>
              <a:rPr lang="en-US" dirty="0">
                <a:solidFill>
                  <a:srgbClr val="000000"/>
                </a:solidFill>
                <a:latin typeface="Courier New"/>
              </a:rPr>
              <a:t>r:=x;</a:t>
            </a:r>
          </a:p>
          <a:p>
            <a:r>
              <a:rPr lang="en-US" dirty="0">
                <a:solidFill>
                  <a:srgbClr val="000000"/>
                </a:solidFill>
                <a:latin typeface="Courier New"/>
              </a:rPr>
              <a:t>q:=</a:t>
            </a:r>
            <a:r>
              <a:rPr lang="en-US" dirty="0">
                <a:solidFill>
                  <a:srgbClr val="006400"/>
                </a:solidFill>
                <a:latin typeface="Courier New"/>
              </a:rPr>
              <a:t>0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;</a:t>
            </a:r>
          </a:p>
          <a:p>
            <a:r>
              <a:rPr lang="en-US" b="1" dirty="0" smtClean="0">
                <a:solidFill>
                  <a:srgbClr val="000000"/>
                </a:solidFill>
                <a:latin typeface="Courier New"/>
              </a:rPr>
              <a:t>repeat</a:t>
            </a:r>
            <a:endParaRPr lang="en-US" b="1" dirty="0">
              <a:solidFill>
                <a:srgbClr val="000000"/>
              </a:solidFill>
              <a:latin typeface="Courier New"/>
            </a:endParaRPr>
          </a:p>
          <a:p>
            <a:r>
              <a:rPr lang="en-US" b="1" dirty="0">
                <a:solidFill>
                  <a:srgbClr val="000000"/>
                </a:solidFill>
                <a:latin typeface="Courier New"/>
              </a:rPr>
              <a:t>  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r:=r-y; </a:t>
            </a:r>
          </a:p>
          <a:p>
            <a:r>
              <a:rPr lang="en-US" dirty="0">
                <a:solidFill>
                  <a:srgbClr val="000000"/>
                </a:solidFill>
                <a:latin typeface="Courier New"/>
              </a:rPr>
              <a:t>  q:=q+</a:t>
            </a:r>
            <a:r>
              <a:rPr lang="en-US" dirty="0">
                <a:solidFill>
                  <a:srgbClr val="006400"/>
                </a:solidFill>
                <a:latin typeface="Courier New"/>
              </a:rPr>
              <a:t>1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; </a:t>
            </a:r>
          </a:p>
          <a:p>
            <a:r>
              <a:rPr lang="en-US" b="1" dirty="0">
                <a:solidFill>
                  <a:srgbClr val="000000"/>
                </a:solidFill>
                <a:latin typeface="Courier New"/>
              </a:rPr>
              <a:t>until 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r&lt;y;</a:t>
            </a:r>
          </a:p>
          <a:p>
            <a:r>
              <a:rPr lang="pt-BR" dirty="0" smtClean="0">
                <a:solidFill>
                  <a:srgbClr val="000000"/>
                </a:solidFill>
                <a:latin typeface="Courier New"/>
              </a:rPr>
              <a:t>writeln </a:t>
            </a:r>
            <a:r>
              <a:rPr lang="pt-BR" dirty="0">
                <a:solidFill>
                  <a:srgbClr val="000000"/>
                </a:solidFill>
                <a:latin typeface="Courier New"/>
              </a:rPr>
              <a:t>(</a:t>
            </a:r>
            <a:r>
              <a:rPr lang="pt-BR" dirty="0">
                <a:solidFill>
                  <a:srgbClr val="0000FF"/>
                </a:solidFill>
                <a:latin typeface="Courier New"/>
              </a:rPr>
              <a:t>'q='</a:t>
            </a:r>
            <a:r>
              <a:rPr lang="pt-BR" dirty="0">
                <a:solidFill>
                  <a:srgbClr val="000000"/>
                </a:solidFill>
                <a:latin typeface="Courier New"/>
              </a:rPr>
              <a:t>, q, </a:t>
            </a:r>
            <a:r>
              <a:rPr lang="pt-BR" dirty="0">
                <a:solidFill>
                  <a:srgbClr val="0000FF"/>
                </a:solidFill>
                <a:latin typeface="Courier New"/>
              </a:rPr>
              <a:t>' r='</a:t>
            </a:r>
            <a:r>
              <a:rPr lang="pt-BR" dirty="0">
                <a:solidFill>
                  <a:srgbClr val="000000"/>
                </a:solidFill>
                <a:latin typeface="Courier New"/>
              </a:rPr>
              <a:t>, r)</a:t>
            </a:r>
          </a:p>
          <a:p>
            <a:r>
              <a:rPr lang="en-US" b="1" dirty="0" smtClean="0">
                <a:solidFill>
                  <a:srgbClr val="000000"/>
                </a:solidFill>
                <a:latin typeface="Courier New"/>
              </a:rPr>
              <a:t>End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.</a:t>
            </a:r>
            <a:endParaRPr lang="ru-RU" dirty="0">
              <a:solidFill>
                <a:srgbClr val="00000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580112" y="6258280"/>
            <a:ext cx="252028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i="1" kern="0" dirty="0" smtClean="0">
                <a:solidFill>
                  <a:srgbClr val="00B050"/>
                </a:solidFill>
              </a:rPr>
              <a:t>Щелчок – шаг программы</a:t>
            </a:r>
            <a:endParaRPr lang="ru-RU" sz="1400" i="1" kern="0" dirty="0">
              <a:solidFill>
                <a:srgbClr val="00B050"/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251904" y="6213204"/>
            <a:ext cx="1043732" cy="23699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FFFFFF"/>
              </a:solidFill>
            </a:endParaRPr>
          </a:p>
        </p:txBody>
      </p:sp>
      <p:sp>
        <p:nvSpPr>
          <p:cNvPr id="15" name="Text Box 111"/>
          <p:cNvSpPr txBox="1">
            <a:spLocks noChangeArrowheads="1"/>
          </p:cNvSpPr>
          <p:nvPr/>
        </p:nvSpPr>
        <p:spPr bwMode="auto">
          <a:xfrm>
            <a:off x="5087682" y="2246675"/>
            <a:ext cx="518982" cy="246221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ffectLst/>
          <a:extLst/>
        </p:spPr>
        <p:txBody>
          <a:bodyPr wrap="square"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1600" dirty="0" smtClean="0">
                <a:solidFill>
                  <a:srgbClr val="000000"/>
                </a:solidFill>
              </a:rPr>
              <a:t>17</a:t>
            </a:r>
            <a:endParaRPr lang="ru-RU" sz="1600" dirty="0">
              <a:solidFill>
                <a:srgbClr val="000000"/>
              </a:solidFill>
            </a:endParaRPr>
          </a:p>
        </p:txBody>
      </p:sp>
      <p:sp>
        <p:nvSpPr>
          <p:cNvPr id="16" name="Text Box 111"/>
          <p:cNvSpPr txBox="1">
            <a:spLocks noChangeArrowheads="1"/>
          </p:cNvSpPr>
          <p:nvPr/>
        </p:nvSpPr>
        <p:spPr bwMode="auto">
          <a:xfrm>
            <a:off x="5704098" y="2240868"/>
            <a:ext cx="505333" cy="246221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ffectLst/>
          <a:extLst/>
        </p:spPr>
        <p:txBody>
          <a:bodyPr wrap="square"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1600" dirty="0" smtClean="0">
                <a:solidFill>
                  <a:srgbClr val="000000"/>
                </a:solidFill>
              </a:rPr>
              <a:t>5</a:t>
            </a:r>
            <a:endParaRPr lang="ru-RU" sz="1600" dirty="0">
              <a:solidFill>
                <a:srgbClr val="000000"/>
              </a:solidFill>
            </a:endParaRPr>
          </a:p>
        </p:txBody>
      </p:sp>
      <p:sp>
        <p:nvSpPr>
          <p:cNvPr id="17" name="Text Box 111"/>
          <p:cNvSpPr txBox="1">
            <a:spLocks noChangeArrowheads="1"/>
          </p:cNvSpPr>
          <p:nvPr/>
        </p:nvSpPr>
        <p:spPr bwMode="auto">
          <a:xfrm>
            <a:off x="6304317" y="2540526"/>
            <a:ext cx="518982" cy="246221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ffectLst/>
          <a:extLst/>
        </p:spPr>
        <p:txBody>
          <a:bodyPr wrap="square"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1600" dirty="0" smtClean="0">
                <a:solidFill>
                  <a:srgbClr val="000000"/>
                </a:solidFill>
              </a:rPr>
              <a:t>17</a:t>
            </a:r>
            <a:endParaRPr lang="ru-RU" sz="1600" dirty="0">
              <a:solidFill>
                <a:srgbClr val="000000"/>
              </a:solidFill>
            </a:endParaRPr>
          </a:p>
        </p:txBody>
      </p:sp>
      <p:sp>
        <p:nvSpPr>
          <p:cNvPr id="18" name="Text Box 111"/>
          <p:cNvSpPr txBox="1">
            <a:spLocks noChangeArrowheads="1"/>
          </p:cNvSpPr>
          <p:nvPr/>
        </p:nvSpPr>
        <p:spPr bwMode="auto">
          <a:xfrm>
            <a:off x="6936636" y="2852936"/>
            <a:ext cx="518982" cy="246221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ffectLst/>
          <a:extLst/>
        </p:spPr>
        <p:txBody>
          <a:bodyPr wrap="square"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1600" dirty="0" smtClean="0">
                <a:solidFill>
                  <a:srgbClr val="000000"/>
                </a:solidFill>
              </a:rPr>
              <a:t>0</a:t>
            </a:r>
            <a:endParaRPr lang="ru-RU" sz="1600" dirty="0">
              <a:solidFill>
                <a:srgbClr val="000000"/>
              </a:solidFill>
            </a:endParaRPr>
          </a:p>
        </p:txBody>
      </p:sp>
      <p:sp>
        <p:nvSpPr>
          <p:cNvPr id="19" name="Text Box 111"/>
          <p:cNvSpPr txBox="1">
            <a:spLocks noChangeArrowheads="1"/>
          </p:cNvSpPr>
          <p:nvPr/>
        </p:nvSpPr>
        <p:spPr bwMode="auto">
          <a:xfrm>
            <a:off x="7622145" y="3753036"/>
            <a:ext cx="982304" cy="246221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ffectLst/>
          <a:extLst/>
        </p:spPr>
        <p:txBody>
          <a:bodyPr wrap="square" lIns="0" tIns="0" rIns="0" bIns="0">
            <a:spAutoFit/>
          </a:bodyPr>
          <a:lstStyle/>
          <a:p>
            <a:pPr>
              <a:spcBef>
                <a:spcPct val="20000"/>
              </a:spcBef>
              <a:buClr>
                <a:srgbClr val="330066"/>
              </a:buClr>
              <a:buSzPct val="70000"/>
            </a:pPr>
            <a:r>
              <a:rPr lang="en-US" sz="1600" dirty="0" smtClean="0">
                <a:solidFill>
                  <a:srgbClr val="000000"/>
                </a:solidFill>
                <a:latin typeface="Arial" charset="0"/>
              </a:rPr>
              <a:t>12&lt;</a:t>
            </a:r>
            <a:r>
              <a:rPr lang="en-US" sz="1600" dirty="0" smtClean="0">
                <a:solidFill>
                  <a:srgbClr val="000000"/>
                </a:solidFill>
                <a:latin typeface="Arial" charset="0"/>
                <a:cs typeface="Arial" charset="0"/>
              </a:rPr>
              <a:t>5 (</a:t>
            </a:r>
            <a:r>
              <a:rPr lang="ru-RU" sz="1600" dirty="0" smtClean="0">
                <a:solidFill>
                  <a:srgbClr val="000000"/>
                </a:solidFill>
                <a:latin typeface="Arial" charset="0"/>
                <a:cs typeface="Arial" charset="0"/>
              </a:rPr>
              <a:t>нет)</a:t>
            </a:r>
            <a:endParaRPr lang="en-US" sz="1600" dirty="0">
              <a:solidFill>
                <a:srgbClr val="000000"/>
              </a:solidFill>
              <a:latin typeface="Arial" charset="0"/>
              <a:cs typeface="Arial" charset="0"/>
            </a:endParaRPr>
          </a:p>
        </p:txBody>
      </p:sp>
      <p:sp>
        <p:nvSpPr>
          <p:cNvPr id="20" name="Text Box 111"/>
          <p:cNvSpPr txBox="1">
            <a:spLocks noChangeArrowheads="1"/>
          </p:cNvSpPr>
          <p:nvPr/>
        </p:nvSpPr>
        <p:spPr bwMode="auto">
          <a:xfrm>
            <a:off x="6312943" y="3156901"/>
            <a:ext cx="518982" cy="246221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ffectLst/>
          <a:extLst/>
        </p:spPr>
        <p:txBody>
          <a:bodyPr wrap="square"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1600" dirty="0" smtClean="0">
                <a:solidFill>
                  <a:srgbClr val="000000"/>
                </a:solidFill>
              </a:rPr>
              <a:t>12</a:t>
            </a:r>
            <a:endParaRPr lang="ru-RU" sz="1600" dirty="0">
              <a:solidFill>
                <a:srgbClr val="000000"/>
              </a:solidFill>
            </a:endParaRPr>
          </a:p>
        </p:txBody>
      </p:sp>
      <p:sp>
        <p:nvSpPr>
          <p:cNvPr id="21" name="Text Box 111"/>
          <p:cNvSpPr txBox="1">
            <a:spLocks noChangeArrowheads="1"/>
          </p:cNvSpPr>
          <p:nvPr/>
        </p:nvSpPr>
        <p:spPr bwMode="auto">
          <a:xfrm>
            <a:off x="6933338" y="3470811"/>
            <a:ext cx="518982" cy="246221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ffectLst/>
          <a:extLst/>
        </p:spPr>
        <p:txBody>
          <a:bodyPr wrap="square"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1600" dirty="0">
                <a:solidFill>
                  <a:srgbClr val="000000"/>
                </a:solidFill>
              </a:rPr>
              <a:t>1</a:t>
            </a:r>
          </a:p>
        </p:txBody>
      </p:sp>
      <p:sp>
        <p:nvSpPr>
          <p:cNvPr id="22" name="Text Box 111"/>
          <p:cNvSpPr txBox="1">
            <a:spLocks noChangeArrowheads="1"/>
          </p:cNvSpPr>
          <p:nvPr/>
        </p:nvSpPr>
        <p:spPr bwMode="auto">
          <a:xfrm>
            <a:off x="7609240" y="4677695"/>
            <a:ext cx="982304" cy="246221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ffectLst/>
          <a:extLst/>
        </p:spPr>
        <p:txBody>
          <a:bodyPr wrap="square" lIns="0" tIns="0" rIns="0" bIns="0">
            <a:spAutoFit/>
          </a:bodyPr>
          <a:lstStyle/>
          <a:p>
            <a:pPr>
              <a:spcBef>
                <a:spcPct val="20000"/>
              </a:spcBef>
              <a:buClr>
                <a:srgbClr val="330066"/>
              </a:buClr>
              <a:buSzPct val="70000"/>
            </a:pPr>
            <a:r>
              <a:rPr lang="ru-RU" sz="1600" dirty="0" smtClean="0">
                <a:solidFill>
                  <a:srgbClr val="000000"/>
                </a:solidFill>
                <a:latin typeface="Arial" charset="0"/>
              </a:rPr>
              <a:t>7</a:t>
            </a:r>
            <a:r>
              <a:rPr lang="en-US" sz="1600" dirty="0" smtClean="0">
                <a:solidFill>
                  <a:srgbClr val="000000"/>
                </a:solidFill>
                <a:latin typeface="Arial" charset="0"/>
              </a:rPr>
              <a:t>&lt;</a:t>
            </a:r>
            <a:r>
              <a:rPr lang="en-US" sz="1600" dirty="0" smtClean="0">
                <a:solidFill>
                  <a:srgbClr val="000000"/>
                </a:solidFill>
                <a:latin typeface="Arial" charset="0"/>
                <a:cs typeface="Arial" charset="0"/>
              </a:rPr>
              <a:t>5 (</a:t>
            </a:r>
            <a:r>
              <a:rPr lang="ru-RU" sz="1600" dirty="0" smtClean="0">
                <a:solidFill>
                  <a:srgbClr val="000000"/>
                </a:solidFill>
                <a:latin typeface="Arial" charset="0"/>
                <a:cs typeface="Arial" charset="0"/>
              </a:rPr>
              <a:t>нет)</a:t>
            </a:r>
            <a:endParaRPr lang="en-US" sz="1600" dirty="0">
              <a:solidFill>
                <a:srgbClr val="000000"/>
              </a:solidFill>
              <a:latin typeface="Arial" charset="0"/>
              <a:cs typeface="Arial" charset="0"/>
            </a:endParaRPr>
          </a:p>
        </p:txBody>
      </p:sp>
      <p:sp>
        <p:nvSpPr>
          <p:cNvPr id="23" name="Text Box 111"/>
          <p:cNvSpPr txBox="1">
            <a:spLocks noChangeArrowheads="1"/>
          </p:cNvSpPr>
          <p:nvPr/>
        </p:nvSpPr>
        <p:spPr bwMode="auto">
          <a:xfrm>
            <a:off x="6300038" y="4062808"/>
            <a:ext cx="518982" cy="246221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ffectLst/>
          <a:extLst/>
        </p:spPr>
        <p:txBody>
          <a:bodyPr wrap="square"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1600" dirty="0" smtClean="0">
                <a:solidFill>
                  <a:srgbClr val="000000"/>
                </a:solidFill>
              </a:rPr>
              <a:t>7</a:t>
            </a:r>
            <a:endParaRPr lang="ru-RU" sz="1600" dirty="0">
              <a:solidFill>
                <a:srgbClr val="000000"/>
              </a:solidFill>
            </a:endParaRPr>
          </a:p>
        </p:txBody>
      </p:sp>
      <p:sp>
        <p:nvSpPr>
          <p:cNvPr id="24" name="Text Box 111"/>
          <p:cNvSpPr txBox="1">
            <a:spLocks noChangeArrowheads="1"/>
          </p:cNvSpPr>
          <p:nvPr/>
        </p:nvSpPr>
        <p:spPr bwMode="auto">
          <a:xfrm>
            <a:off x="6920433" y="4376718"/>
            <a:ext cx="518982" cy="246221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ffectLst/>
          <a:extLst/>
        </p:spPr>
        <p:txBody>
          <a:bodyPr wrap="square"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1600" dirty="0" smtClean="0">
                <a:solidFill>
                  <a:srgbClr val="000000"/>
                </a:solidFill>
              </a:rPr>
              <a:t>2</a:t>
            </a:r>
            <a:endParaRPr lang="ru-RU" sz="16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146150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1" nodeType="after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 override="childStyle">
                                        <p:cTn id="6" dur="indefinite"/>
                                        <p:tgtEl>
                                          <p:spTgt spid="8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00"/>
                                        </p:clrVal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3" presetClass="emph" presetSubtype="1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 override="childStyle">
                                        <p:cTn id="10" dur="indefinite"/>
                                        <p:tgtEl>
                                          <p:spTgt spid="8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00"/>
                                        </p:clrVal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mph" presetSubtype="1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 override="childStyle">
                                        <p:cTn id="19" dur="indefinite"/>
                                        <p:tgtEl>
                                          <p:spTgt spid="8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00"/>
                                        </p:clrVal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" presetClass="emph" presetSubtype="1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 override="childStyle">
                                        <p:cTn id="28" dur="indefinite"/>
                                        <p:tgtEl>
                                          <p:spTgt spid="8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00"/>
                                        </p:clrVal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  <p:bldP spid="23" grpId="0" animBg="1"/>
      <p:bldP spid="24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5" name="Text Box 49"/>
          <p:cNvSpPr txBox="1">
            <a:spLocks noChangeArrowheads="1"/>
          </p:cNvSpPr>
          <p:nvPr/>
        </p:nvSpPr>
        <p:spPr bwMode="auto">
          <a:xfrm>
            <a:off x="4932363" y="1082068"/>
            <a:ext cx="1762125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sz="1800" u="sng" dirty="0">
                <a:solidFill>
                  <a:srgbClr val="000000"/>
                </a:solidFill>
                <a:latin typeface="Arial" charset="0"/>
              </a:rPr>
              <a:t>При </a:t>
            </a:r>
            <a:r>
              <a:rPr lang="en-US" sz="1800" i="1" u="sng" dirty="0">
                <a:solidFill>
                  <a:srgbClr val="000000"/>
                </a:solidFill>
                <a:latin typeface="Arial" charset="0"/>
              </a:rPr>
              <a:t>x=17, y=5</a:t>
            </a:r>
            <a:endParaRPr lang="ru-RU" sz="1800" i="1" u="sng" dirty="0">
              <a:solidFill>
                <a:srgbClr val="000000"/>
              </a:solidFill>
              <a:latin typeface="Arial" charset="0"/>
            </a:endParaRPr>
          </a:p>
        </p:txBody>
      </p:sp>
      <p:graphicFrame>
        <p:nvGraphicFramePr>
          <p:cNvPr id="99738" name="Group 4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34630542"/>
              </p:ext>
            </p:extLst>
          </p:nvPr>
        </p:nvGraphicFramePr>
        <p:xfrm>
          <a:off x="5005139" y="1477963"/>
          <a:ext cx="3743325" cy="4694222"/>
        </p:xfrm>
        <a:graphic>
          <a:graphicData uri="http://schemas.openxmlformats.org/drawingml/2006/table">
            <a:tbl>
              <a:tblPr/>
              <a:tblGrid>
                <a:gridCol w="647700"/>
                <a:gridCol w="611188"/>
                <a:gridCol w="612775"/>
                <a:gridCol w="647700"/>
                <a:gridCol w="1223962"/>
              </a:tblGrid>
              <a:tr h="335303"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8000"/>
                          </a:solidFill>
                          <a:effectLst/>
                          <a:latin typeface="Arial" charset="0"/>
                        </a:rPr>
                        <a:t>Переменные</a:t>
                      </a:r>
                    </a:p>
                  </a:txBody>
                  <a:tcPr marT="45723" marB="45723" horzOverflow="overflow">
                    <a:lnL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8000"/>
                          </a:solidFill>
                          <a:effectLst/>
                          <a:latin typeface="Arial" charset="0"/>
                        </a:rPr>
                        <a:t>Условие</a:t>
                      </a: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6578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</a:rPr>
                        <a:t>x</a:t>
                      </a:r>
                      <a:endParaRPr kumimoji="0" lang="ru-RU" sz="2000" b="0" i="1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</a:rPr>
                        <a:t>y</a:t>
                      </a:r>
                      <a:endParaRPr kumimoji="0" lang="ru-RU" sz="2000" b="0" i="1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</a:rPr>
                        <a:t>r</a:t>
                      </a:r>
                      <a:endParaRPr kumimoji="0" lang="ru-RU" sz="2000" b="0" i="1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</a:rPr>
                        <a:t>q</a:t>
                      </a:r>
                      <a:endParaRPr kumimoji="0" lang="ru-RU" sz="2000" b="0" i="1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0066"/>
                        </a:buClr>
                        <a:buSzPct val="70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n-US" sz="2000" b="0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uLnTx/>
                          <a:uFillTx/>
                          <a:latin typeface="Arial" charset="0"/>
                          <a:ea typeface="+mn-ea"/>
                          <a:cs typeface="+mn-cs"/>
                        </a:rPr>
                        <a:t>r &gt;= y</a:t>
                      </a:r>
                      <a:endParaRPr kumimoji="0" lang="ru-RU" sz="2000" b="0" i="1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uLnTx/>
                        <a:uFillTx/>
                        <a:latin typeface="Arial" charset="0"/>
                        <a:ea typeface="+mn-ea"/>
                        <a:cs typeface="+mn-cs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30482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0482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0482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0482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0482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0482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0482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0482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0482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0482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0482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0482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0482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87" name="Text Box 3"/>
          <p:cNvSpPr txBox="1">
            <a:spLocks noChangeArrowheads="1"/>
          </p:cNvSpPr>
          <p:nvPr/>
        </p:nvSpPr>
        <p:spPr bwMode="auto">
          <a:xfrm>
            <a:off x="179388" y="483394"/>
            <a:ext cx="7777162" cy="641350"/>
          </a:xfrm>
          <a:prstGeom prst="rect">
            <a:avLst/>
          </a:prstGeom>
          <a:solidFill>
            <a:srgbClr val="F4EE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sz="1800" dirty="0">
                <a:solidFill>
                  <a:srgbClr val="330066"/>
                </a:solidFill>
                <a:latin typeface="Arial" charset="0"/>
              </a:rPr>
              <a:t>Для данного алгоритма составьте таблицу значений переменных при указанных значениях </a:t>
            </a:r>
            <a:r>
              <a:rPr lang="en-US" sz="1800" dirty="0">
                <a:solidFill>
                  <a:srgbClr val="330066"/>
                </a:solidFill>
                <a:latin typeface="Arial" charset="0"/>
              </a:rPr>
              <a:t>x </a:t>
            </a:r>
            <a:r>
              <a:rPr lang="ru-RU" sz="1800" dirty="0">
                <a:solidFill>
                  <a:srgbClr val="330066"/>
                </a:solidFill>
                <a:latin typeface="Arial" charset="0"/>
              </a:rPr>
              <a:t>и </a:t>
            </a:r>
            <a:r>
              <a:rPr lang="en-US" sz="1800" dirty="0">
                <a:solidFill>
                  <a:srgbClr val="330066"/>
                </a:solidFill>
                <a:latin typeface="Arial" charset="0"/>
              </a:rPr>
              <a:t>y</a:t>
            </a:r>
            <a:r>
              <a:rPr lang="ru-RU" sz="1800" dirty="0">
                <a:solidFill>
                  <a:srgbClr val="330066"/>
                </a:solidFill>
                <a:latin typeface="Arial" charset="0"/>
              </a:rPr>
              <a:t>. Что появится на экране?</a:t>
            </a:r>
          </a:p>
        </p:txBody>
      </p:sp>
      <p:sp>
        <p:nvSpPr>
          <p:cNvPr id="88" name="Rectangle 2"/>
          <p:cNvSpPr>
            <a:spLocks noChangeArrowheads="1"/>
          </p:cNvSpPr>
          <p:nvPr/>
        </p:nvSpPr>
        <p:spPr bwMode="auto">
          <a:xfrm>
            <a:off x="215900" y="48047"/>
            <a:ext cx="7543800" cy="428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b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kern="0" dirty="0" smtClean="0">
                <a:solidFill>
                  <a:srgbClr val="330066"/>
                </a:solidFill>
                <a:latin typeface="Arial" charset="0"/>
              </a:rPr>
              <a:t>Трассировка программы с циклом «ДО»</a:t>
            </a:r>
            <a:endParaRPr lang="ru-RU" sz="2000" b="1" kern="0" dirty="0">
              <a:solidFill>
                <a:srgbClr val="330066"/>
              </a:solidFill>
              <a:latin typeface="Arial" charset="0"/>
            </a:endParaRPr>
          </a:p>
        </p:txBody>
      </p:sp>
      <p:pic>
        <p:nvPicPr>
          <p:cNvPr id="8194" name="Picture 2" descr="E:\_Папа-админ\Desktop\Рисунок2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5553236"/>
            <a:ext cx="2649226" cy="1080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9" name="Прямоугольник 88"/>
          <p:cNvSpPr/>
          <p:nvPr/>
        </p:nvSpPr>
        <p:spPr>
          <a:xfrm>
            <a:off x="208089" y="1787909"/>
            <a:ext cx="4032572" cy="3693319"/>
          </a:xfrm>
          <a:prstGeom prst="rect">
            <a:avLst/>
          </a:prstGeom>
          <a:solidFill>
            <a:schemeClr val="bg1"/>
          </a:solidFill>
          <a:ln w="12700">
            <a:solidFill>
              <a:schemeClr val="bg1">
                <a:lumMod val="50000"/>
              </a:schemeClr>
            </a:solidFill>
            <a:prstDash val="lgDash"/>
          </a:ln>
        </p:spPr>
        <p:txBody>
          <a:bodyPr wrap="square">
            <a:spAutoFit/>
          </a:bodyPr>
          <a:lstStyle/>
          <a:p>
            <a:r>
              <a:rPr lang="en-US" b="1" dirty="0" smtClean="0">
                <a:solidFill>
                  <a:srgbClr val="000000"/>
                </a:solidFill>
                <a:latin typeface="Courier New"/>
              </a:rPr>
              <a:t>Program </a:t>
            </a:r>
            <a:r>
              <a:rPr lang="en-US" dirty="0" err="1" smtClean="0">
                <a:solidFill>
                  <a:srgbClr val="000000"/>
                </a:solidFill>
                <a:latin typeface="Courier New"/>
              </a:rPr>
              <a:t>cikl_</a:t>
            </a:r>
            <a:r>
              <a:rPr lang="en-US" dirty="0" err="1">
                <a:solidFill>
                  <a:srgbClr val="000000"/>
                </a:solidFill>
                <a:latin typeface="Courier New"/>
              </a:rPr>
              <a:t>repeat</a:t>
            </a:r>
            <a:r>
              <a:rPr lang="en-US" dirty="0" smtClean="0">
                <a:solidFill>
                  <a:srgbClr val="000000"/>
                </a:solidFill>
                <a:latin typeface="Courier New"/>
              </a:rPr>
              <a:t>;</a:t>
            </a:r>
            <a:endParaRPr lang="en-US" dirty="0">
              <a:solidFill>
                <a:srgbClr val="000000"/>
              </a:solidFill>
              <a:latin typeface="Courier New"/>
            </a:endParaRPr>
          </a:p>
          <a:p>
            <a:r>
              <a:rPr lang="en-US" b="1" dirty="0" err="1" smtClean="0">
                <a:solidFill>
                  <a:srgbClr val="000000"/>
                </a:solidFill>
                <a:latin typeface="Courier New"/>
              </a:rPr>
              <a:t>Var</a:t>
            </a:r>
            <a:r>
              <a:rPr lang="en-US" b="1" dirty="0" smtClean="0">
                <a:solidFill>
                  <a:srgbClr val="000000"/>
                </a:solidFill>
                <a:latin typeface="Courier New"/>
              </a:rPr>
              <a:t> 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x, y, q, r: </a:t>
            </a:r>
            <a:r>
              <a:rPr lang="en-US" dirty="0">
                <a:solidFill>
                  <a:srgbClr val="0000FF"/>
                </a:solidFill>
                <a:latin typeface="Courier New"/>
              </a:rPr>
              <a:t>integer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;</a:t>
            </a:r>
          </a:p>
          <a:p>
            <a:r>
              <a:rPr lang="en-US" b="1" dirty="0" smtClean="0">
                <a:solidFill>
                  <a:srgbClr val="000000"/>
                </a:solidFill>
                <a:latin typeface="Courier New"/>
              </a:rPr>
              <a:t>Begin</a:t>
            </a:r>
            <a:endParaRPr lang="en-US" b="1" dirty="0">
              <a:solidFill>
                <a:srgbClr val="000000"/>
              </a:solidFill>
              <a:latin typeface="Courier New"/>
            </a:endParaRPr>
          </a:p>
          <a:p>
            <a:r>
              <a:rPr lang="en-US" dirty="0">
                <a:solidFill>
                  <a:srgbClr val="000000"/>
                </a:solidFill>
                <a:latin typeface="Courier New"/>
              </a:rPr>
              <a:t>write (</a:t>
            </a:r>
            <a:r>
              <a:rPr lang="en-US" dirty="0">
                <a:solidFill>
                  <a:srgbClr val="0000FF"/>
                </a:solidFill>
                <a:latin typeface="Courier New"/>
              </a:rPr>
              <a:t>'</a:t>
            </a:r>
            <a:r>
              <a:rPr lang="ru-RU" dirty="0">
                <a:solidFill>
                  <a:srgbClr val="0000FF"/>
                </a:solidFill>
                <a:latin typeface="Courier New"/>
              </a:rPr>
              <a:t>Введите </a:t>
            </a:r>
            <a:r>
              <a:rPr lang="en-US" dirty="0">
                <a:solidFill>
                  <a:srgbClr val="0000FF"/>
                </a:solidFill>
                <a:latin typeface="Courier New"/>
              </a:rPr>
              <a:t>x, y: '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);</a:t>
            </a:r>
          </a:p>
          <a:p>
            <a:r>
              <a:rPr lang="en-US" dirty="0" err="1">
                <a:solidFill>
                  <a:srgbClr val="000000"/>
                </a:solidFill>
                <a:latin typeface="Courier New"/>
              </a:rPr>
              <a:t>readln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 (x, y);</a:t>
            </a:r>
          </a:p>
          <a:p>
            <a:r>
              <a:rPr lang="en-US" dirty="0">
                <a:solidFill>
                  <a:srgbClr val="000000"/>
                </a:solidFill>
                <a:latin typeface="Courier New"/>
              </a:rPr>
              <a:t>r:=x;</a:t>
            </a:r>
          </a:p>
          <a:p>
            <a:r>
              <a:rPr lang="en-US" dirty="0">
                <a:solidFill>
                  <a:srgbClr val="000000"/>
                </a:solidFill>
                <a:latin typeface="Courier New"/>
              </a:rPr>
              <a:t>q:=</a:t>
            </a:r>
            <a:r>
              <a:rPr lang="en-US" dirty="0">
                <a:solidFill>
                  <a:srgbClr val="006400"/>
                </a:solidFill>
                <a:latin typeface="Courier New"/>
              </a:rPr>
              <a:t>0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;</a:t>
            </a:r>
          </a:p>
          <a:p>
            <a:r>
              <a:rPr lang="en-US" b="1" dirty="0" smtClean="0">
                <a:solidFill>
                  <a:srgbClr val="000000"/>
                </a:solidFill>
                <a:latin typeface="Courier New"/>
              </a:rPr>
              <a:t>repeat</a:t>
            </a:r>
            <a:endParaRPr lang="en-US" b="1" dirty="0">
              <a:solidFill>
                <a:srgbClr val="000000"/>
              </a:solidFill>
              <a:latin typeface="Courier New"/>
            </a:endParaRPr>
          </a:p>
          <a:p>
            <a:r>
              <a:rPr lang="en-US" b="1" dirty="0">
                <a:solidFill>
                  <a:srgbClr val="000000"/>
                </a:solidFill>
                <a:latin typeface="Courier New"/>
              </a:rPr>
              <a:t>  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r:=r-y; </a:t>
            </a:r>
          </a:p>
          <a:p>
            <a:r>
              <a:rPr lang="en-US" dirty="0">
                <a:solidFill>
                  <a:srgbClr val="000000"/>
                </a:solidFill>
                <a:latin typeface="Courier New"/>
              </a:rPr>
              <a:t>  q:=q+</a:t>
            </a:r>
            <a:r>
              <a:rPr lang="en-US" dirty="0">
                <a:solidFill>
                  <a:srgbClr val="006400"/>
                </a:solidFill>
                <a:latin typeface="Courier New"/>
              </a:rPr>
              <a:t>1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; </a:t>
            </a:r>
          </a:p>
          <a:p>
            <a:r>
              <a:rPr lang="en-US" b="1" dirty="0">
                <a:solidFill>
                  <a:srgbClr val="000000"/>
                </a:solidFill>
                <a:latin typeface="Courier New"/>
              </a:rPr>
              <a:t>until 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r&lt;y;</a:t>
            </a:r>
          </a:p>
          <a:p>
            <a:r>
              <a:rPr lang="pt-BR" dirty="0" smtClean="0">
                <a:solidFill>
                  <a:srgbClr val="000000"/>
                </a:solidFill>
                <a:latin typeface="Courier New"/>
              </a:rPr>
              <a:t>writeln </a:t>
            </a:r>
            <a:r>
              <a:rPr lang="pt-BR" dirty="0">
                <a:solidFill>
                  <a:srgbClr val="000000"/>
                </a:solidFill>
                <a:latin typeface="Courier New"/>
              </a:rPr>
              <a:t>(</a:t>
            </a:r>
            <a:r>
              <a:rPr lang="pt-BR" dirty="0">
                <a:solidFill>
                  <a:srgbClr val="0000FF"/>
                </a:solidFill>
                <a:latin typeface="Courier New"/>
              </a:rPr>
              <a:t>'q='</a:t>
            </a:r>
            <a:r>
              <a:rPr lang="pt-BR" dirty="0">
                <a:solidFill>
                  <a:srgbClr val="000000"/>
                </a:solidFill>
                <a:latin typeface="Courier New"/>
              </a:rPr>
              <a:t>, q, </a:t>
            </a:r>
            <a:r>
              <a:rPr lang="pt-BR" dirty="0">
                <a:solidFill>
                  <a:srgbClr val="0000FF"/>
                </a:solidFill>
                <a:latin typeface="Courier New"/>
              </a:rPr>
              <a:t>' r='</a:t>
            </a:r>
            <a:r>
              <a:rPr lang="pt-BR" dirty="0">
                <a:solidFill>
                  <a:srgbClr val="000000"/>
                </a:solidFill>
                <a:latin typeface="Courier New"/>
              </a:rPr>
              <a:t>, r)</a:t>
            </a:r>
          </a:p>
          <a:p>
            <a:r>
              <a:rPr lang="en-US" b="1" dirty="0" smtClean="0">
                <a:solidFill>
                  <a:srgbClr val="000000"/>
                </a:solidFill>
                <a:latin typeface="Courier New"/>
              </a:rPr>
              <a:t>End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.</a:t>
            </a:r>
            <a:endParaRPr lang="ru-RU" dirty="0">
              <a:solidFill>
                <a:srgbClr val="00000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580112" y="6258280"/>
            <a:ext cx="252028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i="1" kern="0" dirty="0" smtClean="0">
                <a:solidFill>
                  <a:srgbClr val="00B050"/>
                </a:solidFill>
              </a:rPr>
              <a:t>Щелчок – шаг программы</a:t>
            </a:r>
            <a:endParaRPr lang="ru-RU" sz="1400" i="1" kern="0" dirty="0">
              <a:solidFill>
                <a:srgbClr val="00B050"/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251904" y="6213204"/>
            <a:ext cx="1043732" cy="23699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FFFFFF"/>
              </a:solidFill>
            </a:endParaRPr>
          </a:p>
        </p:txBody>
      </p:sp>
      <p:sp>
        <p:nvSpPr>
          <p:cNvPr id="15" name="Text Box 111"/>
          <p:cNvSpPr txBox="1">
            <a:spLocks noChangeArrowheads="1"/>
          </p:cNvSpPr>
          <p:nvPr/>
        </p:nvSpPr>
        <p:spPr bwMode="auto">
          <a:xfrm>
            <a:off x="5087682" y="2240868"/>
            <a:ext cx="518982" cy="246221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ffectLst/>
          <a:extLst/>
        </p:spPr>
        <p:txBody>
          <a:bodyPr wrap="square"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1600" dirty="0" smtClean="0">
                <a:solidFill>
                  <a:srgbClr val="000000"/>
                </a:solidFill>
              </a:rPr>
              <a:t>17</a:t>
            </a:r>
            <a:endParaRPr lang="ru-RU" sz="1600" dirty="0">
              <a:solidFill>
                <a:srgbClr val="000000"/>
              </a:solidFill>
            </a:endParaRPr>
          </a:p>
        </p:txBody>
      </p:sp>
      <p:sp>
        <p:nvSpPr>
          <p:cNvPr id="16" name="Text Box 111"/>
          <p:cNvSpPr txBox="1">
            <a:spLocks noChangeArrowheads="1"/>
          </p:cNvSpPr>
          <p:nvPr/>
        </p:nvSpPr>
        <p:spPr bwMode="auto">
          <a:xfrm>
            <a:off x="5704098" y="2240868"/>
            <a:ext cx="505333" cy="246221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ffectLst/>
          <a:extLst/>
        </p:spPr>
        <p:txBody>
          <a:bodyPr wrap="square"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1600" dirty="0" smtClean="0">
                <a:solidFill>
                  <a:srgbClr val="000000"/>
                </a:solidFill>
              </a:rPr>
              <a:t>5</a:t>
            </a:r>
            <a:endParaRPr lang="ru-RU" sz="1600" dirty="0">
              <a:solidFill>
                <a:srgbClr val="000000"/>
              </a:solidFill>
            </a:endParaRPr>
          </a:p>
        </p:txBody>
      </p:sp>
      <p:sp>
        <p:nvSpPr>
          <p:cNvPr id="17" name="Text Box 111"/>
          <p:cNvSpPr txBox="1">
            <a:spLocks noChangeArrowheads="1"/>
          </p:cNvSpPr>
          <p:nvPr/>
        </p:nvSpPr>
        <p:spPr bwMode="auto">
          <a:xfrm>
            <a:off x="6304317" y="2540526"/>
            <a:ext cx="518982" cy="246221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ffectLst/>
          <a:extLst/>
        </p:spPr>
        <p:txBody>
          <a:bodyPr wrap="square"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1600" dirty="0" smtClean="0">
                <a:solidFill>
                  <a:srgbClr val="000000"/>
                </a:solidFill>
              </a:rPr>
              <a:t>17</a:t>
            </a:r>
            <a:endParaRPr lang="ru-RU" sz="1600" dirty="0">
              <a:solidFill>
                <a:srgbClr val="000000"/>
              </a:solidFill>
            </a:endParaRPr>
          </a:p>
        </p:txBody>
      </p:sp>
      <p:sp>
        <p:nvSpPr>
          <p:cNvPr id="18" name="Text Box 111"/>
          <p:cNvSpPr txBox="1">
            <a:spLocks noChangeArrowheads="1"/>
          </p:cNvSpPr>
          <p:nvPr/>
        </p:nvSpPr>
        <p:spPr bwMode="auto">
          <a:xfrm>
            <a:off x="6936636" y="2852936"/>
            <a:ext cx="518982" cy="246221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ffectLst/>
          <a:extLst/>
        </p:spPr>
        <p:txBody>
          <a:bodyPr wrap="square"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1600" dirty="0" smtClean="0">
                <a:solidFill>
                  <a:srgbClr val="000000"/>
                </a:solidFill>
              </a:rPr>
              <a:t>0</a:t>
            </a:r>
            <a:endParaRPr lang="ru-RU" sz="1600" dirty="0">
              <a:solidFill>
                <a:srgbClr val="000000"/>
              </a:solidFill>
            </a:endParaRPr>
          </a:p>
        </p:txBody>
      </p:sp>
      <p:sp>
        <p:nvSpPr>
          <p:cNvPr id="19" name="Text Box 111"/>
          <p:cNvSpPr txBox="1">
            <a:spLocks noChangeArrowheads="1"/>
          </p:cNvSpPr>
          <p:nvPr/>
        </p:nvSpPr>
        <p:spPr bwMode="auto">
          <a:xfrm>
            <a:off x="7622145" y="3753036"/>
            <a:ext cx="982304" cy="246221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ffectLst/>
          <a:extLst/>
        </p:spPr>
        <p:txBody>
          <a:bodyPr wrap="square" lIns="0" tIns="0" rIns="0" bIns="0">
            <a:spAutoFit/>
          </a:bodyPr>
          <a:lstStyle/>
          <a:p>
            <a:pPr>
              <a:spcBef>
                <a:spcPct val="20000"/>
              </a:spcBef>
              <a:buClr>
                <a:srgbClr val="330066"/>
              </a:buClr>
              <a:buSzPct val="70000"/>
            </a:pPr>
            <a:r>
              <a:rPr lang="en-US" sz="1600" dirty="0" smtClean="0">
                <a:solidFill>
                  <a:srgbClr val="000000"/>
                </a:solidFill>
                <a:latin typeface="Arial" charset="0"/>
              </a:rPr>
              <a:t>12&lt;</a:t>
            </a:r>
            <a:r>
              <a:rPr lang="en-US" sz="1600" dirty="0" smtClean="0">
                <a:solidFill>
                  <a:srgbClr val="000000"/>
                </a:solidFill>
                <a:latin typeface="Arial" charset="0"/>
                <a:cs typeface="Arial" charset="0"/>
              </a:rPr>
              <a:t>5 (</a:t>
            </a:r>
            <a:r>
              <a:rPr lang="ru-RU" sz="1600" dirty="0" smtClean="0">
                <a:solidFill>
                  <a:srgbClr val="000000"/>
                </a:solidFill>
                <a:latin typeface="Arial" charset="0"/>
                <a:cs typeface="Arial" charset="0"/>
              </a:rPr>
              <a:t>нет)</a:t>
            </a:r>
            <a:endParaRPr lang="en-US" sz="1600" dirty="0">
              <a:solidFill>
                <a:srgbClr val="000000"/>
              </a:solidFill>
              <a:latin typeface="Arial" charset="0"/>
              <a:cs typeface="Arial" charset="0"/>
            </a:endParaRPr>
          </a:p>
        </p:txBody>
      </p:sp>
      <p:sp>
        <p:nvSpPr>
          <p:cNvPr id="20" name="Text Box 111"/>
          <p:cNvSpPr txBox="1">
            <a:spLocks noChangeArrowheads="1"/>
          </p:cNvSpPr>
          <p:nvPr/>
        </p:nvSpPr>
        <p:spPr bwMode="auto">
          <a:xfrm>
            <a:off x="6312943" y="3156901"/>
            <a:ext cx="518982" cy="246221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ffectLst/>
          <a:extLst/>
        </p:spPr>
        <p:txBody>
          <a:bodyPr wrap="square"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1600" dirty="0" smtClean="0">
                <a:solidFill>
                  <a:srgbClr val="000000"/>
                </a:solidFill>
              </a:rPr>
              <a:t>12</a:t>
            </a:r>
            <a:endParaRPr lang="ru-RU" sz="1600" dirty="0">
              <a:solidFill>
                <a:srgbClr val="000000"/>
              </a:solidFill>
            </a:endParaRPr>
          </a:p>
        </p:txBody>
      </p:sp>
      <p:sp>
        <p:nvSpPr>
          <p:cNvPr id="21" name="Text Box 111"/>
          <p:cNvSpPr txBox="1">
            <a:spLocks noChangeArrowheads="1"/>
          </p:cNvSpPr>
          <p:nvPr/>
        </p:nvSpPr>
        <p:spPr bwMode="auto">
          <a:xfrm>
            <a:off x="6933338" y="3470811"/>
            <a:ext cx="518982" cy="246221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ffectLst/>
          <a:extLst/>
        </p:spPr>
        <p:txBody>
          <a:bodyPr wrap="square"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1600" dirty="0">
                <a:solidFill>
                  <a:srgbClr val="000000"/>
                </a:solidFill>
              </a:rPr>
              <a:t>1</a:t>
            </a:r>
          </a:p>
        </p:txBody>
      </p:sp>
      <p:sp>
        <p:nvSpPr>
          <p:cNvPr id="22" name="Text Box 111"/>
          <p:cNvSpPr txBox="1">
            <a:spLocks noChangeArrowheads="1"/>
          </p:cNvSpPr>
          <p:nvPr/>
        </p:nvSpPr>
        <p:spPr bwMode="auto">
          <a:xfrm>
            <a:off x="7609240" y="4677695"/>
            <a:ext cx="982304" cy="246221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ffectLst/>
          <a:extLst/>
        </p:spPr>
        <p:txBody>
          <a:bodyPr wrap="square" lIns="0" tIns="0" rIns="0" bIns="0">
            <a:spAutoFit/>
          </a:bodyPr>
          <a:lstStyle/>
          <a:p>
            <a:pPr>
              <a:spcBef>
                <a:spcPct val="20000"/>
              </a:spcBef>
              <a:buClr>
                <a:srgbClr val="330066"/>
              </a:buClr>
              <a:buSzPct val="70000"/>
            </a:pPr>
            <a:r>
              <a:rPr lang="ru-RU" sz="1600" dirty="0" smtClean="0">
                <a:solidFill>
                  <a:srgbClr val="000000"/>
                </a:solidFill>
                <a:latin typeface="Arial" charset="0"/>
              </a:rPr>
              <a:t>7</a:t>
            </a:r>
            <a:r>
              <a:rPr lang="en-US" sz="1600" dirty="0" smtClean="0">
                <a:solidFill>
                  <a:srgbClr val="000000"/>
                </a:solidFill>
                <a:latin typeface="Arial" charset="0"/>
              </a:rPr>
              <a:t>&lt;</a:t>
            </a:r>
            <a:r>
              <a:rPr lang="en-US" sz="1600" dirty="0" smtClean="0">
                <a:solidFill>
                  <a:srgbClr val="000000"/>
                </a:solidFill>
                <a:latin typeface="Arial" charset="0"/>
                <a:cs typeface="Arial" charset="0"/>
              </a:rPr>
              <a:t>5 (</a:t>
            </a:r>
            <a:r>
              <a:rPr lang="ru-RU" sz="1600" dirty="0" smtClean="0">
                <a:solidFill>
                  <a:srgbClr val="000000"/>
                </a:solidFill>
                <a:latin typeface="Arial" charset="0"/>
                <a:cs typeface="Arial" charset="0"/>
              </a:rPr>
              <a:t>нет)</a:t>
            </a:r>
            <a:endParaRPr lang="en-US" sz="1600" dirty="0">
              <a:solidFill>
                <a:srgbClr val="000000"/>
              </a:solidFill>
              <a:latin typeface="Arial" charset="0"/>
              <a:cs typeface="Arial" charset="0"/>
            </a:endParaRPr>
          </a:p>
        </p:txBody>
      </p:sp>
      <p:sp>
        <p:nvSpPr>
          <p:cNvPr id="23" name="Text Box 111"/>
          <p:cNvSpPr txBox="1">
            <a:spLocks noChangeArrowheads="1"/>
          </p:cNvSpPr>
          <p:nvPr/>
        </p:nvSpPr>
        <p:spPr bwMode="auto">
          <a:xfrm>
            <a:off x="6300038" y="4062808"/>
            <a:ext cx="518982" cy="246221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ffectLst/>
          <a:extLst/>
        </p:spPr>
        <p:txBody>
          <a:bodyPr wrap="square"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1600" dirty="0" smtClean="0">
                <a:solidFill>
                  <a:srgbClr val="000000"/>
                </a:solidFill>
              </a:rPr>
              <a:t>7</a:t>
            </a:r>
            <a:endParaRPr lang="ru-RU" sz="1600" dirty="0">
              <a:solidFill>
                <a:srgbClr val="000000"/>
              </a:solidFill>
            </a:endParaRPr>
          </a:p>
        </p:txBody>
      </p:sp>
      <p:sp>
        <p:nvSpPr>
          <p:cNvPr id="24" name="Text Box 111"/>
          <p:cNvSpPr txBox="1">
            <a:spLocks noChangeArrowheads="1"/>
          </p:cNvSpPr>
          <p:nvPr/>
        </p:nvSpPr>
        <p:spPr bwMode="auto">
          <a:xfrm>
            <a:off x="6920433" y="4376718"/>
            <a:ext cx="518982" cy="246221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ffectLst/>
          <a:extLst/>
        </p:spPr>
        <p:txBody>
          <a:bodyPr wrap="square"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1600" dirty="0" smtClean="0">
                <a:solidFill>
                  <a:srgbClr val="000000"/>
                </a:solidFill>
              </a:rPr>
              <a:t>2</a:t>
            </a:r>
            <a:endParaRPr lang="ru-RU" sz="1600" dirty="0">
              <a:solidFill>
                <a:srgbClr val="000000"/>
              </a:solidFill>
            </a:endParaRPr>
          </a:p>
        </p:txBody>
      </p:sp>
      <p:sp>
        <p:nvSpPr>
          <p:cNvPr id="25" name="Text Box 111"/>
          <p:cNvSpPr txBox="1">
            <a:spLocks noChangeArrowheads="1"/>
          </p:cNvSpPr>
          <p:nvPr/>
        </p:nvSpPr>
        <p:spPr bwMode="auto">
          <a:xfrm>
            <a:off x="7622144" y="5592059"/>
            <a:ext cx="982304" cy="246221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ffectLst/>
          <a:extLst/>
        </p:spPr>
        <p:txBody>
          <a:bodyPr wrap="square" lIns="0" tIns="0" rIns="0" bIns="0">
            <a:spAutoFit/>
          </a:bodyPr>
          <a:lstStyle/>
          <a:p>
            <a:pPr>
              <a:spcBef>
                <a:spcPct val="20000"/>
              </a:spcBef>
              <a:buClr>
                <a:srgbClr val="330066"/>
              </a:buClr>
              <a:buSzPct val="70000"/>
            </a:pPr>
            <a:r>
              <a:rPr lang="ru-RU" sz="1600" dirty="0" smtClean="0">
                <a:solidFill>
                  <a:srgbClr val="000000"/>
                </a:solidFill>
                <a:latin typeface="Arial" charset="0"/>
              </a:rPr>
              <a:t>2</a:t>
            </a:r>
            <a:r>
              <a:rPr lang="en-US" sz="1600" dirty="0" smtClean="0">
                <a:solidFill>
                  <a:srgbClr val="000000"/>
                </a:solidFill>
                <a:latin typeface="Arial" charset="0"/>
              </a:rPr>
              <a:t>&lt;</a:t>
            </a:r>
            <a:r>
              <a:rPr lang="en-US" sz="1600" dirty="0" smtClean="0">
                <a:solidFill>
                  <a:srgbClr val="000000"/>
                </a:solidFill>
                <a:latin typeface="Arial" charset="0"/>
                <a:cs typeface="Arial" charset="0"/>
              </a:rPr>
              <a:t>5 (</a:t>
            </a:r>
            <a:r>
              <a:rPr lang="ru-RU" sz="1600" dirty="0" smtClean="0">
                <a:solidFill>
                  <a:srgbClr val="000000"/>
                </a:solidFill>
                <a:latin typeface="Arial" charset="0"/>
                <a:cs typeface="Arial" charset="0"/>
              </a:rPr>
              <a:t>да)</a:t>
            </a:r>
            <a:endParaRPr lang="en-US" sz="1600" dirty="0">
              <a:solidFill>
                <a:srgbClr val="000000"/>
              </a:solidFill>
              <a:latin typeface="Arial" charset="0"/>
              <a:cs typeface="Arial" charset="0"/>
            </a:endParaRPr>
          </a:p>
        </p:txBody>
      </p:sp>
      <p:sp>
        <p:nvSpPr>
          <p:cNvPr id="26" name="Text Box 111"/>
          <p:cNvSpPr txBox="1">
            <a:spLocks noChangeArrowheads="1"/>
          </p:cNvSpPr>
          <p:nvPr/>
        </p:nvSpPr>
        <p:spPr bwMode="auto">
          <a:xfrm>
            <a:off x="6312942" y="4977172"/>
            <a:ext cx="518982" cy="246221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ffectLst/>
          <a:extLst/>
        </p:spPr>
        <p:txBody>
          <a:bodyPr wrap="square"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1600" dirty="0">
                <a:solidFill>
                  <a:srgbClr val="000000"/>
                </a:solidFill>
              </a:rPr>
              <a:t>2</a:t>
            </a:r>
          </a:p>
        </p:txBody>
      </p:sp>
      <p:sp>
        <p:nvSpPr>
          <p:cNvPr id="27" name="Text Box 111"/>
          <p:cNvSpPr txBox="1">
            <a:spLocks noChangeArrowheads="1"/>
          </p:cNvSpPr>
          <p:nvPr/>
        </p:nvSpPr>
        <p:spPr bwMode="auto">
          <a:xfrm>
            <a:off x="6933337" y="5291082"/>
            <a:ext cx="518982" cy="246221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ffectLst/>
          <a:extLst/>
        </p:spPr>
        <p:txBody>
          <a:bodyPr wrap="square"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1600" dirty="0" smtClean="0">
                <a:solidFill>
                  <a:srgbClr val="000000"/>
                </a:solidFill>
              </a:rPr>
              <a:t>3</a:t>
            </a:r>
            <a:endParaRPr lang="ru-RU" sz="16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56798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1" nodeType="after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 override="childStyle">
                                        <p:cTn id="6" dur="indefinite"/>
                                        <p:tgtEl>
                                          <p:spTgt spid="8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00"/>
                                        </p:clrVal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3" presetClass="emph" presetSubtype="1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 override="childStyle">
                                        <p:cTn id="10" dur="indefinite"/>
                                        <p:tgtEl>
                                          <p:spTgt spid="8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00"/>
                                        </p:clrVal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mph" presetSubtype="1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 override="childStyle">
                                        <p:cTn id="19" dur="indefinite"/>
                                        <p:tgtEl>
                                          <p:spTgt spid="8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00"/>
                                        </p:clrVal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" presetClass="emph" presetSubtype="1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 override="childStyle">
                                        <p:cTn id="28" dur="indefinite"/>
                                        <p:tgtEl>
                                          <p:spTgt spid="8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00"/>
                                        </p:clrVal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" presetClass="emph" presetSubtype="1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 override="childStyle">
                                        <p:cTn id="37" dur="indefinite"/>
                                        <p:tgtEl>
                                          <p:spTgt spid="8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00"/>
                                        </p:clrVal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3" presetClass="emph" presetSubtype="1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 override="childStyle">
                                        <p:cTn id="45" dur="indefinite"/>
                                        <p:tgtEl>
                                          <p:spTgt spid="8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00"/>
                                        </p:clrVal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25" grpId="0" animBg="1"/>
      <p:bldP spid="26" grpId="0" animBg="1"/>
      <p:bldP spid="27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06"/>
          <p:cNvSpPr>
            <a:spLocks noGrp="1" noChangeArrowheads="1"/>
          </p:cNvSpPr>
          <p:nvPr>
            <p:ph type="title"/>
          </p:nvPr>
        </p:nvSpPr>
        <p:spPr>
          <a:xfrm>
            <a:off x="107950" y="0"/>
            <a:ext cx="7956550" cy="1736725"/>
          </a:xfrm>
          <a:noFill/>
        </p:spPr>
        <p:txBody>
          <a:bodyPr anchor="t"/>
          <a:lstStyle/>
          <a:p>
            <a:pPr algn="ctr" eaLnBrk="1" hangingPunct="1"/>
            <a:r>
              <a:rPr lang="ru-RU" sz="3600" smtClean="0"/>
              <a:t>Операторы цикла</a:t>
            </a:r>
            <a:r>
              <a:rPr lang="ru-RU" smtClean="0"/>
              <a:t> </a:t>
            </a:r>
            <a:br>
              <a:rPr lang="ru-RU" smtClean="0"/>
            </a:br>
            <a:r>
              <a:rPr lang="ru-RU" sz="1400" smtClean="0"/>
              <a:t/>
            </a:r>
            <a:br>
              <a:rPr lang="ru-RU" sz="1400" smtClean="0"/>
            </a:br>
            <a:r>
              <a:rPr lang="ru-RU" sz="2400" i="1" smtClean="0"/>
              <a:t>Цикл с предусловием </a:t>
            </a:r>
            <a:br>
              <a:rPr lang="ru-RU" sz="2400" i="1" smtClean="0"/>
            </a:br>
            <a:r>
              <a:rPr lang="ru-RU" sz="2000" i="1" smtClean="0"/>
              <a:t>(с заданным условием продолжения работы, цикл «ПОКА»)</a:t>
            </a:r>
          </a:p>
        </p:txBody>
      </p:sp>
      <p:sp>
        <p:nvSpPr>
          <p:cNvPr id="4099" name="Text Box 304"/>
          <p:cNvSpPr txBox="1">
            <a:spLocks noChangeArrowheads="1"/>
          </p:cNvSpPr>
          <p:nvPr/>
        </p:nvSpPr>
        <p:spPr bwMode="auto">
          <a:xfrm>
            <a:off x="107950" y="4545013"/>
            <a:ext cx="9036050" cy="17543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sz="2000" dirty="0">
                <a:solidFill>
                  <a:schemeClr val="tx2"/>
                </a:solidFill>
              </a:rPr>
              <a:t>Используется тогда, когда </a:t>
            </a:r>
            <a:r>
              <a:rPr lang="ru-RU" sz="2000" i="1" dirty="0">
                <a:solidFill>
                  <a:schemeClr val="tx2"/>
                </a:solidFill>
              </a:rPr>
              <a:t>количество повторов заранее неизвестно</a:t>
            </a:r>
            <a:r>
              <a:rPr lang="ru-RU" sz="2000" dirty="0">
                <a:solidFill>
                  <a:schemeClr val="tx2"/>
                </a:solidFill>
              </a:rPr>
              <a:t>. </a:t>
            </a:r>
            <a:br>
              <a:rPr lang="ru-RU" sz="2000" dirty="0">
                <a:solidFill>
                  <a:schemeClr val="tx2"/>
                </a:solidFill>
              </a:rPr>
            </a:br>
            <a:r>
              <a:rPr lang="ru-RU" sz="2000" dirty="0">
                <a:solidFill>
                  <a:schemeClr val="tx2"/>
                </a:solidFill>
              </a:rPr>
              <a:t>Выполнение оператора </a:t>
            </a:r>
            <a:r>
              <a:rPr lang="ru-RU" sz="2000" i="1" dirty="0">
                <a:solidFill>
                  <a:schemeClr val="tx2"/>
                </a:solidFill>
              </a:rPr>
              <a:t>тела цикла</a:t>
            </a:r>
            <a:r>
              <a:rPr lang="ru-RU" sz="2000" dirty="0">
                <a:solidFill>
                  <a:schemeClr val="tx2"/>
                </a:solidFill>
              </a:rPr>
              <a:t> повторяется, </a:t>
            </a:r>
            <a:r>
              <a:rPr lang="ru-RU" sz="2400" b="1" dirty="0">
                <a:solidFill>
                  <a:srgbClr val="0000FF"/>
                </a:solidFill>
              </a:rPr>
              <a:t>пока</a:t>
            </a:r>
            <a:r>
              <a:rPr lang="ru-RU" sz="2000" dirty="0">
                <a:solidFill>
                  <a:schemeClr val="tx2"/>
                </a:solidFill>
              </a:rPr>
              <a:t> условие </a:t>
            </a:r>
            <a:r>
              <a:rPr lang="ru-RU" sz="2000" b="1" dirty="0">
                <a:solidFill>
                  <a:schemeClr val="tx2"/>
                </a:solidFill>
              </a:rPr>
              <a:t>истинно</a:t>
            </a:r>
            <a:r>
              <a:rPr lang="ru-RU" sz="2000" dirty="0">
                <a:solidFill>
                  <a:schemeClr val="tx2"/>
                </a:solidFill>
              </a:rPr>
              <a:t>. </a:t>
            </a:r>
            <a:br>
              <a:rPr lang="ru-RU" sz="2000" dirty="0">
                <a:solidFill>
                  <a:schemeClr val="tx2"/>
                </a:solidFill>
              </a:rPr>
            </a:br>
            <a:r>
              <a:rPr lang="ru-RU" sz="2000" dirty="0">
                <a:solidFill>
                  <a:schemeClr val="tx2"/>
                </a:solidFill>
              </a:rPr>
              <a:t>Если условие </a:t>
            </a:r>
            <a:r>
              <a:rPr lang="ru-RU" sz="2000" b="1" dirty="0">
                <a:solidFill>
                  <a:schemeClr val="tx2"/>
                </a:solidFill>
              </a:rPr>
              <a:t>ложно</a:t>
            </a:r>
            <a:r>
              <a:rPr lang="ru-RU" sz="2000" dirty="0">
                <a:solidFill>
                  <a:schemeClr val="tx2"/>
                </a:solidFill>
              </a:rPr>
              <a:t>, то управление передается следующему оператору. </a:t>
            </a:r>
            <a:br>
              <a:rPr lang="ru-RU" sz="2000" dirty="0">
                <a:solidFill>
                  <a:schemeClr val="tx2"/>
                </a:solidFill>
              </a:rPr>
            </a:br>
            <a:r>
              <a:rPr lang="ru-RU" sz="2000" dirty="0">
                <a:solidFill>
                  <a:schemeClr val="tx2"/>
                </a:solidFill>
              </a:rPr>
              <a:t>Если в теле цикла более одного оператора, то необходимо использовать </a:t>
            </a:r>
            <a:r>
              <a:rPr lang="ru-RU" sz="2000" i="1" dirty="0">
                <a:solidFill>
                  <a:schemeClr val="tx2"/>
                </a:solidFill>
              </a:rPr>
              <a:t>составной оператор</a:t>
            </a:r>
            <a:r>
              <a:rPr lang="ru-RU" sz="2000" dirty="0">
                <a:solidFill>
                  <a:schemeClr val="tx2"/>
                </a:solidFill>
              </a:rPr>
              <a:t> </a:t>
            </a:r>
            <a:r>
              <a:rPr lang="ru-RU" sz="2000" dirty="0" smtClean="0">
                <a:solidFill>
                  <a:schemeClr val="tx2"/>
                </a:solidFill>
              </a:rPr>
              <a:t> </a:t>
            </a:r>
            <a:r>
              <a:rPr lang="en-US" sz="2400" b="1" dirty="0" smtClean="0">
                <a:latin typeface="Courier New" pitchFamily="49" charset="0"/>
              </a:rPr>
              <a:t>begin </a:t>
            </a:r>
            <a:r>
              <a:rPr lang="en-US" sz="2400" b="1" dirty="0">
                <a:latin typeface="Courier New" pitchFamily="49" charset="0"/>
              </a:rPr>
              <a:t>. . . end</a:t>
            </a:r>
            <a:r>
              <a:rPr lang="ru-RU" sz="2000" dirty="0">
                <a:solidFill>
                  <a:schemeClr val="tx2"/>
                </a:solidFill>
              </a:rPr>
              <a:t>.</a:t>
            </a:r>
          </a:p>
        </p:txBody>
      </p:sp>
      <p:sp>
        <p:nvSpPr>
          <p:cNvPr id="4100" name="Text Box 309"/>
          <p:cNvSpPr txBox="1">
            <a:spLocks noChangeArrowheads="1"/>
          </p:cNvSpPr>
          <p:nvPr/>
        </p:nvSpPr>
        <p:spPr bwMode="auto">
          <a:xfrm>
            <a:off x="3167063" y="2384425"/>
            <a:ext cx="5185357" cy="461963"/>
          </a:xfrm>
          <a:prstGeom prst="rect">
            <a:avLst/>
          </a:prstGeom>
          <a:noFill/>
          <a:ln w="9525">
            <a:solidFill>
              <a:schemeClr val="bg2"/>
            </a:solidFill>
            <a:prstDash val="dash"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 b="1" dirty="0">
                <a:latin typeface="Courier New" pitchFamily="49" charset="0"/>
              </a:rPr>
              <a:t>While</a:t>
            </a:r>
            <a:r>
              <a:rPr lang="en-US" sz="2400" dirty="0">
                <a:latin typeface="Courier New" pitchFamily="49" charset="0"/>
              </a:rPr>
              <a:t> </a:t>
            </a:r>
            <a:r>
              <a:rPr lang="en-US" sz="2000" dirty="0">
                <a:latin typeface="Courier New" pitchFamily="49" charset="0"/>
              </a:rPr>
              <a:t>&lt;</a:t>
            </a:r>
            <a:r>
              <a:rPr lang="ru-RU" sz="2000" dirty="0">
                <a:latin typeface="Courier New" pitchFamily="49" charset="0"/>
              </a:rPr>
              <a:t>условие</a:t>
            </a:r>
            <a:r>
              <a:rPr lang="en-US" sz="2000" dirty="0">
                <a:latin typeface="Courier New" pitchFamily="49" charset="0"/>
              </a:rPr>
              <a:t>&gt; </a:t>
            </a:r>
            <a:r>
              <a:rPr lang="en-US" sz="2400" b="1" dirty="0">
                <a:latin typeface="Courier New" pitchFamily="49" charset="0"/>
              </a:rPr>
              <a:t>do</a:t>
            </a:r>
            <a:r>
              <a:rPr lang="en-US" sz="2400" b="1" dirty="0">
                <a:solidFill>
                  <a:srgbClr val="0000CC"/>
                </a:solidFill>
                <a:latin typeface="Courier New" pitchFamily="49" charset="0"/>
              </a:rPr>
              <a:t> </a:t>
            </a:r>
            <a:r>
              <a:rPr lang="en-US" sz="2000" dirty="0">
                <a:latin typeface="Courier New" pitchFamily="49" charset="0"/>
              </a:rPr>
              <a:t>&lt;</a:t>
            </a:r>
            <a:r>
              <a:rPr lang="ru-RU" sz="2000" dirty="0">
                <a:latin typeface="Courier New" pitchFamily="49" charset="0"/>
              </a:rPr>
              <a:t>оператор</a:t>
            </a:r>
            <a:r>
              <a:rPr lang="en-US" sz="2000" dirty="0">
                <a:latin typeface="Courier New" pitchFamily="49" charset="0"/>
              </a:rPr>
              <a:t>&gt;</a:t>
            </a:r>
            <a:r>
              <a:rPr lang="en-US" sz="2400" dirty="0">
                <a:latin typeface="Courier New" pitchFamily="49" charset="0"/>
              </a:rPr>
              <a:t>;</a:t>
            </a:r>
            <a:endParaRPr lang="ru-RU" sz="2400" dirty="0">
              <a:latin typeface="Courier New" pitchFamily="49" charset="0"/>
            </a:endParaRPr>
          </a:p>
        </p:txBody>
      </p:sp>
      <p:grpSp>
        <p:nvGrpSpPr>
          <p:cNvPr id="4101" name="Group 310"/>
          <p:cNvGrpSpPr>
            <a:grpSpLocks/>
          </p:cNvGrpSpPr>
          <p:nvPr/>
        </p:nvGrpSpPr>
        <p:grpSpPr bwMode="auto">
          <a:xfrm>
            <a:off x="431800" y="1844675"/>
            <a:ext cx="2452688" cy="2089150"/>
            <a:chOff x="2154" y="1230"/>
            <a:chExt cx="1545" cy="1316"/>
          </a:xfrm>
        </p:grpSpPr>
        <p:sp>
          <p:nvSpPr>
            <p:cNvPr id="4102" name="Line 311"/>
            <p:cNvSpPr>
              <a:spLocks noChangeAspect="1" noChangeShapeType="1"/>
            </p:cNvSpPr>
            <p:nvPr/>
          </p:nvSpPr>
          <p:spPr bwMode="auto">
            <a:xfrm>
              <a:off x="2862" y="1230"/>
              <a:ext cx="0" cy="302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ru-RU"/>
            </a:p>
          </p:txBody>
        </p:sp>
        <p:sp>
          <p:nvSpPr>
            <p:cNvPr id="4103" name="AutoShape 312"/>
            <p:cNvSpPr>
              <a:spLocks noChangeAspect="1" noChangeArrowheads="1"/>
            </p:cNvSpPr>
            <p:nvPr/>
          </p:nvSpPr>
          <p:spPr bwMode="auto">
            <a:xfrm>
              <a:off x="2294" y="1531"/>
              <a:ext cx="1134" cy="389"/>
            </a:xfrm>
            <a:prstGeom prst="flowChartDecision">
              <a:avLst/>
            </a:prstGeom>
            <a:solidFill>
              <a:srgbClr val="FFFFFF"/>
            </a:solidFill>
            <a:ln w="12700" algn="ctr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 anchorCtr="1"/>
            <a:lstStyle/>
            <a:p>
              <a:pPr algn="ctr"/>
              <a:r>
                <a:rPr lang="ru-RU" sz="1600"/>
                <a:t>условие</a:t>
              </a:r>
            </a:p>
          </p:txBody>
        </p:sp>
        <p:sp>
          <p:nvSpPr>
            <p:cNvPr id="4104" name="Rectangle 313"/>
            <p:cNvSpPr>
              <a:spLocks noChangeArrowheads="1"/>
            </p:cNvSpPr>
            <p:nvPr/>
          </p:nvSpPr>
          <p:spPr bwMode="auto">
            <a:xfrm>
              <a:off x="2449" y="2143"/>
              <a:ext cx="816" cy="272"/>
            </a:xfrm>
            <a:prstGeom prst="rect">
              <a:avLst/>
            </a:prstGeom>
            <a:solidFill>
              <a:srgbClr val="FFFFFF"/>
            </a:solidFill>
            <a:ln w="12700" algn="ctr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 anchorCtr="1"/>
            <a:lstStyle/>
            <a:p>
              <a:pPr algn="ctr"/>
              <a:r>
                <a:rPr lang="ru-RU" sz="1600"/>
                <a:t>тело цикла</a:t>
              </a:r>
            </a:p>
          </p:txBody>
        </p:sp>
        <p:sp>
          <p:nvSpPr>
            <p:cNvPr id="4105" name="Freeform 314"/>
            <p:cNvSpPr>
              <a:spLocks noChangeAspect="1"/>
            </p:cNvSpPr>
            <p:nvPr/>
          </p:nvSpPr>
          <p:spPr bwMode="auto">
            <a:xfrm flipH="1">
              <a:off x="3428" y="1725"/>
              <a:ext cx="146" cy="821"/>
            </a:xfrm>
            <a:custGeom>
              <a:avLst/>
              <a:gdLst>
                <a:gd name="T0" fmla="*/ 146 w 228"/>
                <a:gd name="T1" fmla="*/ 0 h 285"/>
                <a:gd name="T2" fmla="*/ 0 w 228"/>
                <a:gd name="T3" fmla="*/ 0 h 285"/>
                <a:gd name="T4" fmla="*/ 0 w 228"/>
                <a:gd name="T5" fmla="*/ 821 h 285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28" h="285">
                  <a:moveTo>
                    <a:pt x="228" y="0"/>
                  </a:moveTo>
                  <a:lnTo>
                    <a:pt x="0" y="0"/>
                  </a:lnTo>
                  <a:lnTo>
                    <a:pt x="0" y="285"/>
                  </a:lnTo>
                </a:path>
              </a:pathLst>
            </a:custGeom>
            <a:noFill/>
            <a:ln w="12700" cap="flat" cmpd="sng">
              <a:solidFill>
                <a:srgbClr val="000000"/>
              </a:solidFill>
              <a:prstDash val="solid"/>
              <a:round/>
              <a:headEnd type="non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ru-RU"/>
            </a:p>
          </p:txBody>
        </p:sp>
        <p:sp>
          <p:nvSpPr>
            <p:cNvPr id="4106" name="Text Box 315"/>
            <p:cNvSpPr txBox="1">
              <a:spLocks noChangeAspect="1" noChangeArrowheads="1"/>
            </p:cNvSpPr>
            <p:nvPr/>
          </p:nvSpPr>
          <p:spPr bwMode="auto">
            <a:xfrm>
              <a:off x="2835" y="1911"/>
              <a:ext cx="329" cy="1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ru-RU" sz="1600"/>
                <a:t>да</a:t>
              </a:r>
            </a:p>
          </p:txBody>
        </p:sp>
        <p:sp>
          <p:nvSpPr>
            <p:cNvPr id="4107" name="Text Box 316"/>
            <p:cNvSpPr txBox="1">
              <a:spLocks noChangeAspect="1" noChangeArrowheads="1"/>
            </p:cNvSpPr>
            <p:nvPr/>
          </p:nvSpPr>
          <p:spPr bwMode="auto">
            <a:xfrm>
              <a:off x="3370" y="1555"/>
              <a:ext cx="329" cy="1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ru-RU" sz="1600"/>
                <a:t>нет</a:t>
              </a:r>
            </a:p>
          </p:txBody>
        </p:sp>
        <p:sp>
          <p:nvSpPr>
            <p:cNvPr id="4108" name="Line 317"/>
            <p:cNvSpPr>
              <a:spLocks noChangeAspect="1" noChangeShapeType="1"/>
            </p:cNvSpPr>
            <p:nvPr/>
          </p:nvSpPr>
          <p:spPr bwMode="auto">
            <a:xfrm>
              <a:off x="2862" y="1916"/>
              <a:ext cx="0" cy="234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ru-RU"/>
            </a:p>
          </p:txBody>
        </p:sp>
        <p:sp>
          <p:nvSpPr>
            <p:cNvPr id="4109" name="Freeform 318"/>
            <p:cNvSpPr>
              <a:spLocks/>
            </p:cNvSpPr>
            <p:nvPr/>
          </p:nvSpPr>
          <p:spPr bwMode="auto">
            <a:xfrm>
              <a:off x="2154" y="1389"/>
              <a:ext cx="703" cy="1134"/>
            </a:xfrm>
            <a:custGeom>
              <a:avLst/>
              <a:gdLst>
                <a:gd name="T0" fmla="*/ 703 w 703"/>
                <a:gd name="T1" fmla="*/ 1020 h 1134"/>
                <a:gd name="T2" fmla="*/ 703 w 703"/>
                <a:gd name="T3" fmla="*/ 1134 h 1134"/>
                <a:gd name="T4" fmla="*/ 0 w 703"/>
                <a:gd name="T5" fmla="*/ 1134 h 1134"/>
                <a:gd name="T6" fmla="*/ 0 w 703"/>
                <a:gd name="T7" fmla="*/ 0 h 1134"/>
                <a:gd name="T8" fmla="*/ 703 w 703"/>
                <a:gd name="T9" fmla="*/ 0 h 113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703" h="1134">
                  <a:moveTo>
                    <a:pt x="703" y="1020"/>
                  </a:moveTo>
                  <a:lnTo>
                    <a:pt x="703" y="1134"/>
                  </a:lnTo>
                  <a:lnTo>
                    <a:pt x="0" y="1134"/>
                  </a:lnTo>
                  <a:lnTo>
                    <a:pt x="0" y="0"/>
                  </a:lnTo>
                  <a:lnTo>
                    <a:pt x="703" y="0"/>
                  </a:lnTo>
                </a:path>
              </a:pathLst>
            </a:custGeom>
            <a:noFill/>
            <a:ln w="12700" cmpd="sng">
              <a:solidFill>
                <a:schemeClr val="tx1"/>
              </a:solidFill>
              <a:round/>
              <a:headEnd type="non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</p:spTree>
    <p:extLst>
      <p:ext uri="{BB962C8B-B14F-4D97-AF65-F5344CB8AC3E}">
        <p14:creationId xmlns:p14="http://schemas.microsoft.com/office/powerpoint/2010/main" val="464891103"/>
      </p:ext>
    </p:extLst>
  </p:cSld>
  <p:clrMapOvr>
    <a:masterClrMapping/>
  </p:clrMapOvr>
  <p:transition spd="med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4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9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ChangeArrowheads="1"/>
          </p:cNvSpPr>
          <p:nvPr/>
        </p:nvSpPr>
        <p:spPr bwMode="auto">
          <a:xfrm>
            <a:off x="215900" y="0"/>
            <a:ext cx="7543800" cy="428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b"/>
          <a:lstStyle/>
          <a:p>
            <a:r>
              <a:rPr lang="ru-RU" sz="2400" b="1">
                <a:solidFill>
                  <a:schemeClr val="tx2"/>
                </a:solidFill>
              </a:rPr>
              <a:t>Задача</a:t>
            </a:r>
            <a:r>
              <a:rPr lang="en-US" sz="2400" b="1">
                <a:solidFill>
                  <a:schemeClr val="tx2"/>
                </a:solidFill>
              </a:rPr>
              <a:t> </a:t>
            </a:r>
            <a:r>
              <a:rPr lang="ru-RU" sz="2400" b="1">
                <a:solidFill>
                  <a:schemeClr val="tx2"/>
                </a:solidFill>
              </a:rPr>
              <a:t>1</a:t>
            </a:r>
          </a:p>
        </p:txBody>
      </p:sp>
      <p:sp>
        <p:nvSpPr>
          <p:cNvPr id="13315" name="Text Box 3"/>
          <p:cNvSpPr txBox="1">
            <a:spLocks noChangeArrowheads="1"/>
          </p:cNvSpPr>
          <p:nvPr/>
        </p:nvSpPr>
        <p:spPr bwMode="auto">
          <a:xfrm>
            <a:off x="215900" y="404813"/>
            <a:ext cx="7704138" cy="641350"/>
          </a:xfrm>
          <a:prstGeom prst="rect">
            <a:avLst/>
          </a:prstGeom>
          <a:solidFill>
            <a:srgbClr val="F4EE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>
                <a:solidFill>
                  <a:schemeClr val="tx2"/>
                </a:solidFill>
              </a:rPr>
              <a:t>Вычислить значение суммы </a:t>
            </a:r>
            <a:r>
              <a:rPr lang="en-US" i="1">
                <a:solidFill>
                  <a:schemeClr val="tx2"/>
                </a:solidFill>
              </a:rPr>
              <a:t>s = 1+</a:t>
            </a:r>
            <a:r>
              <a:rPr lang="ru-RU" i="1">
                <a:solidFill>
                  <a:schemeClr val="tx2"/>
                </a:solidFill>
              </a:rPr>
              <a:t>3</a:t>
            </a:r>
            <a:r>
              <a:rPr lang="en-US" i="1">
                <a:solidFill>
                  <a:schemeClr val="tx2"/>
                </a:solidFill>
              </a:rPr>
              <a:t>+</a:t>
            </a:r>
            <a:r>
              <a:rPr lang="ru-RU" i="1">
                <a:solidFill>
                  <a:schemeClr val="tx2"/>
                </a:solidFill>
              </a:rPr>
              <a:t>5</a:t>
            </a:r>
            <a:r>
              <a:rPr lang="en-US" i="1">
                <a:solidFill>
                  <a:schemeClr val="tx2"/>
                </a:solidFill>
              </a:rPr>
              <a:t>+</a:t>
            </a:r>
            <a:r>
              <a:rPr lang="ru-RU" i="1">
                <a:solidFill>
                  <a:schemeClr val="tx2"/>
                </a:solidFill>
              </a:rPr>
              <a:t>7+</a:t>
            </a:r>
            <a:r>
              <a:rPr lang="en-US" i="1">
                <a:solidFill>
                  <a:schemeClr val="tx2"/>
                </a:solidFill>
              </a:rPr>
              <a:t>…+n</a:t>
            </a:r>
            <a:r>
              <a:rPr lang="en-US">
                <a:solidFill>
                  <a:schemeClr val="tx2"/>
                </a:solidFill>
              </a:rPr>
              <a:t>  </a:t>
            </a:r>
            <a:r>
              <a:rPr lang="ru-RU">
                <a:solidFill>
                  <a:schemeClr val="tx2"/>
                </a:solidFill>
              </a:rPr>
              <a:t/>
            </a:r>
            <a:br>
              <a:rPr lang="ru-RU">
                <a:solidFill>
                  <a:schemeClr val="tx2"/>
                </a:solidFill>
              </a:rPr>
            </a:br>
            <a:r>
              <a:rPr lang="ru-RU">
                <a:solidFill>
                  <a:schemeClr val="tx2"/>
                </a:solidFill>
              </a:rPr>
              <a:t>для заданного нечётного </a:t>
            </a:r>
            <a:r>
              <a:rPr lang="en-US" i="1">
                <a:solidFill>
                  <a:schemeClr val="tx2"/>
                </a:solidFill>
              </a:rPr>
              <a:t>n</a:t>
            </a:r>
            <a:r>
              <a:rPr lang="ru-RU">
                <a:solidFill>
                  <a:schemeClr val="tx2"/>
                </a:solidFill>
              </a:rPr>
              <a:t>.</a:t>
            </a:r>
          </a:p>
        </p:txBody>
      </p:sp>
      <p:grpSp>
        <p:nvGrpSpPr>
          <p:cNvPr id="219165" name="Group 29"/>
          <p:cNvGrpSpPr>
            <a:grpSpLocks/>
          </p:cNvGrpSpPr>
          <p:nvPr/>
        </p:nvGrpSpPr>
        <p:grpSpPr bwMode="auto">
          <a:xfrm>
            <a:off x="611188" y="1341438"/>
            <a:ext cx="2701925" cy="4938712"/>
            <a:chOff x="385" y="845"/>
            <a:chExt cx="1702" cy="3111"/>
          </a:xfrm>
        </p:grpSpPr>
        <p:sp>
          <p:nvSpPr>
            <p:cNvPr id="13319" name="AutoShape 5"/>
            <p:cNvSpPr>
              <a:spLocks noChangeArrowheads="1"/>
            </p:cNvSpPr>
            <p:nvPr/>
          </p:nvSpPr>
          <p:spPr bwMode="auto">
            <a:xfrm>
              <a:off x="816" y="845"/>
              <a:ext cx="605" cy="202"/>
            </a:xfrm>
            <a:prstGeom prst="flowChartTerminator">
              <a:avLst/>
            </a:prstGeom>
            <a:solidFill>
              <a:srgbClr val="FF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0" tIns="0" rIns="0" bIns="0" anchor="ctr" anchorCtr="1"/>
            <a:lstStyle/>
            <a:p>
              <a:pPr algn="ctr"/>
              <a:r>
                <a:rPr lang="ru-RU" sz="1400"/>
                <a:t>начало</a:t>
              </a:r>
            </a:p>
          </p:txBody>
        </p:sp>
        <p:sp>
          <p:nvSpPr>
            <p:cNvPr id="13320" name="Line 6"/>
            <p:cNvSpPr>
              <a:spLocks noChangeShapeType="1"/>
            </p:cNvSpPr>
            <p:nvPr/>
          </p:nvSpPr>
          <p:spPr bwMode="auto">
            <a:xfrm>
              <a:off x="1105" y="1042"/>
              <a:ext cx="0" cy="166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ru-RU"/>
            </a:p>
          </p:txBody>
        </p:sp>
        <p:sp>
          <p:nvSpPr>
            <p:cNvPr id="13321" name="Line 7"/>
            <p:cNvSpPr>
              <a:spLocks noChangeShapeType="1"/>
            </p:cNvSpPr>
            <p:nvPr/>
          </p:nvSpPr>
          <p:spPr bwMode="auto">
            <a:xfrm>
              <a:off x="1112" y="2078"/>
              <a:ext cx="0" cy="165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ru-RU"/>
            </a:p>
          </p:txBody>
        </p:sp>
        <p:sp>
          <p:nvSpPr>
            <p:cNvPr id="13322" name="Rectangle 8"/>
            <p:cNvSpPr>
              <a:spLocks noChangeArrowheads="1"/>
            </p:cNvSpPr>
            <p:nvPr/>
          </p:nvSpPr>
          <p:spPr bwMode="auto">
            <a:xfrm>
              <a:off x="749" y="1897"/>
              <a:ext cx="726" cy="181"/>
            </a:xfrm>
            <a:prstGeom prst="rect">
              <a:avLst/>
            </a:prstGeom>
            <a:solidFill>
              <a:srgbClr val="FFFFFF"/>
            </a:solidFill>
            <a:ln w="12700" algn="ctr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pPr algn="ctr"/>
              <a:r>
                <a:rPr lang="en-US" sz="1600"/>
                <a:t>x := </a:t>
              </a:r>
              <a:r>
                <a:rPr lang="ru-RU" sz="1600"/>
                <a:t>1</a:t>
              </a:r>
            </a:p>
          </p:txBody>
        </p:sp>
        <p:sp>
          <p:nvSpPr>
            <p:cNvPr id="13323" name="AutoShape 9"/>
            <p:cNvSpPr>
              <a:spLocks noChangeAspect="1" noChangeArrowheads="1"/>
            </p:cNvSpPr>
            <p:nvPr/>
          </p:nvSpPr>
          <p:spPr bwMode="auto">
            <a:xfrm>
              <a:off x="749" y="2925"/>
              <a:ext cx="725" cy="295"/>
            </a:xfrm>
            <a:prstGeom prst="flowChartDecision">
              <a:avLst/>
            </a:prstGeom>
            <a:solidFill>
              <a:srgbClr val="FFFFFF"/>
            </a:solidFill>
            <a:ln w="12700" algn="ctr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 anchorCtr="1"/>
            <a:lstStyle/>
            <a:p>
              <a:pPr algn="ctr"/>
              <a:r>
                <a:rPr lang="en-US" sz="1600"/>
                <a:t>x </a:t>
              </a:r>
              <a:r>
                <a:rPr lang="en-US" sz="1600">
                  <a:cs typeface="Arial" charset="0"/>
                </a:rPr>
                <a:t>&gt; n</a:t>
              </a:r>
            </a:p>
          </p:txBody>
        </p:sp>
        <p:sp>
          <p:nvSpPr>
            <p:cNvPr id="13324" name="Text Box 10"/>
            <p:cNvSpPr txBox="1">
              <a:spLocks noChangeAspect="1" noChangeArrowheads="1"/>
            </p:cNvSpPr>
            <p:nvPr/>
          </p:nvSpPr>
          <p:spPr bwMode="auto">
            <a:xfrm>
              <a:off x="1089" y="3197"/>
              <a:ext cx="329" cy="1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ru-RU" sz="1600"/>
                <a:t>нет</a:t>
              </a:r>
            </a:p>
          </p:txBody>
        </p:sp>
        <p:sp>
          <p:nvSpPr>
            <p:cNvPr id="13325" name="Text Box 11"/>
            <p:cNvSpPr txBox="1">
              <a:spLocks noChangeAspect="1" noChangeArrowheads="1"/>
            </p:cNvSpPr>
            <p:nvPr/>
          </p:nvSpPr>
          <p:spPr bwMode="auto">
            <a:xfrm>
              <a:off x="1407" y="2902"/>
              <a:ext cx="329" cy="1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ru-RU" sz="1600"/>
                <a:t>да</a:t>
              </a:r>
            </a:p>
          </p:txBody>
        </p:sp>
        <p:sp>
          <p:nvSpPr>
            <p:cNvPr id="13326" name="Line 12"/>
            <p:cNvSpPr>
              <a:spLocks noChangeShapeType="1"/>
            </p:cNvSpPr>
            <p:nvPr/>
          </p:nvSpPr>
          <p:spPr bwMode="auto">
            <a:xfrm>
              <a:off x="1111" y="2435"/>
              <a:ext cx="0" cy="165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ru-RU"/>
            </a:p>
          </p:txBody>
        </p:sp>
        <p:sp>
          <p:nvSpPr>
            <p:cNvPr id="13327" name="AutoShape 13"/>
            <p:cNvSpPr>
              <a:spLocks noChangeArrowheads="1"/>
            </p:cNvSpPr>
            <p:nvPr/>
          </p:nvSpPr>
          <p:spPr bwMode="auto">
            <a:xfrm>
              <a:off x="1202" y="3414"/>
              <a:ext cx="885" cy="181"/>
            </a:xfrm>
            <a:prstGeom prst="parallelogram">
              <a:avLst>
                <a:gd name="adj" fmla="val 122238"/>
              </a:avLst>
            </a:prstGeom>
            <a:solidFill>
              <a:srgbClr val="FFFFFF"/>
            </a:solidFill>
            <a:ln w="12700" algn="ctr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 anchorCtr="1"/>
            <a:lstStyle/>
            <a:p>
              <a:pPr algn="ctr"/>
              <a:r>
                <a:rPr lang="ru-RU" sz="1400"/>
                <a:t>вывод</a:t>
              </a:r>
              <a:r>
                <a:rPr lang="ru-RU" sz="1200"/>
                <a:t> </a:t>
              </a:r>
              <a:r>
                <a:rPr lang="en-US" sz="1600"/>
                <a:t>s</a:t>
              </a:r>
              <a:endParaRPr lang="ru-RU" sz="1600"/>
            </a:p>
          </p:txBody>
        </p:sp>
        <p:sp>
          <p:nvSpPr>
            <p:cNvPr id="13328" name="Rectangle 14"/>
            <p:cNvSpPr>
              <a:spLocks noChangeArrowheads="1"/>
            </p:cNvSpPr>
            <p:nvPr/>
          </p:nvSpPr>
          <p:spPr bwMode="auto">
            <a:xfrm>
              <a:off x="748" y="2591"/>
              <a:ext cx="726" cy="181"/>
            </a:xfrm>
            <a:prstGeom prst="rect">
              <a:avLst/>
            </a:prstGeom>
            <a:solidFill>
              <a:srgbClr val="FFFFFF"/>
            </a:solidFill>
            <a:ln w="12700" algn="ctr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pPr algn="ctr"/>
              <a:r>
                <a:rPr lang="en-US" sz="1600"/>
                <a:t>x := x+2</a:t>
              </a:r>
              <a:endParaRPr lang="ru-RU" sz="1600"/>
            </a:p>
          </p:txBody>
        </p:sp>
        <p:sp>
          <p:nvSpPr>
            <p:cNvPr id="13329" name="Freeform 15"/>
            <p:cNvSpPr>
              <a:spLocks/>
            </p:cNvSpPr>
            <p:nvPr/>
          </p:nvSpPr>
          <p:spPr bwMode="auto">
            <a:xfrm>
              <a:off x="385" y="2147"/>
              <a:ext cx="727" cy="1177"/>
            </a:xfrm>
            <a:custGeom>
              <a:avLst/>
              <a:gdLst>
                <a:gd name="T0" fmla="*/ 727 w 613"/>
                <a:gd name="T1" fmla="*/ 1063 h 1180"/>
                <a:gd name="T2" fmla="*/ 727 w 613"/>
                <a:gd name="T3" fmla="*/ 1177 h 1180"/>
                <a:gd name="T4" fmla="*/ 0 w 613"/>
                <a:gd name="T5" fmla="*/ 1177 h 1180"/>
                <a:gd name="T6" fmla="*/ 0 w 613"/>
                <a:gd name="T7" fmla="*/ 0 h 1180"/>
                <a:gd name="T8" fmla="*/ 727 w 613"/>
                <a:gd name="T9" fmla="*/ 0 h 118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613" h="1180">
                  <a:moveTo>
                    <a:pt x="613" y="1066"/>
                  </a:moveTo>
                  <a:lnTo>
                    <a:pt x="613" y="1180"/>
                  </a:lnTo>
                  <a:lnTo>
                    <a:pt x="0" y="1180"/>
                  </a:lnTo>
                  <a:lnTo>
                    <a:pt x="0" y="0"/>
                  </a:lnTo>
                  <a:lnTo>
                    <a:pt x="613" y="0"/>
                  </a:lnTo>
                </a:path>
              </a:pathLst>
            </a:custGeom>
            <a:noFill/>
            <a:ln w="12700" cmpd="sng">
              <a:solidFill>
                <a:schemeClr val="tx1"/>
              </a:solidFill>
              <a:round/>
              <a:headEnd type="non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3330" name="AutoShape 16"/>
            <p:cNvSpPr>
              <a:spLocks noChangeArrowheads="1"/>
            </p:cNvSpPr>
            <p:nvPr/>
          </p:nvSpPr>
          <p:spPr bwMode="auto">
            <a:xfrm>
              <a:off x="1368" y="3754"/>
              <a:ext cx="605" cy="202"/>
            </a:xfrm>
            <a:prstGeom prst="flowChartTerminator">
              <a:avLst/>
            </a:prstGeom>
            <a:solidFill>
              <a:srgbClr val="FF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0" tIns="0" rIns="0" bIns="0" anchor="ctr" anchorCtr="1"/>
            <a:lstStyle/>
            <a:p>
              <a:pPr algn="ctr"/>
              <a:r>
                <a:rPr lang="ru-RU" sz="1400"/>
                <a:t>конец</a:t>
              </a:r>
            </a:p>
          </p:txBody>
        </p:sp>
        <p:sp>
          <p:nvSpPr>
            <p:cNvPr id="13331" name="Rectangle 17"/>
            <p:cNvSpPr>
              <a:spLocks noChangeArrowheads="1"/>
            </p:cNvSpPr>
            <p:nvPr/>
          </p:nvSpPr>
          <p:spPr bwMode="auto">
            <a:xfrm>
              <a:off x="748" y="2251"/>
              <a:ext cx="726" cy="181"/>
            </a:xfrm>
            <a:prstGeom prst="rect">
              <a:avLst/>
            </a:prstGeom>
            <a:solidFill>
              <a:srgbClr val="FFFFFF"/>
            </a:solidFill>
            <a:ln w="12700" algn="ctr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pPr algn="ctr"/>
              <a:r>
                <a:rPr lang="en-US" sz="1600"/>
                <a:t>s := s+x</a:t>
              </a:r>
              <a:endParaRPr lang="ru-RU" sz="1600" baseline="30000"/>
            </a:p>
          </p:txBody>
        </p:sp>
        <p:sp>
          <p:nvSpPr>
            <p:cNvPr id="13332" name="Line 18"/>
            <p:cNvSpPr>
              <a:spLocks noChangeShapeType="1"/>
            </p:cNvSpPr>
            <p:nvPr/>
          </p:nvSpPr>
          <p:spPr bwMode="auto">
            <a:xfrm>
              <a:off x="1111" y="2772"/>
              <a:ext cx="0" cy="165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ru-RU"/>
            </a:p>
          </p:txBody>
        </p:sp>
        <p:sp>
          <p:nvSpPr>
            <p:cNvPr id="13333" name="AutoShape 19"/>
            <p:cNvSpPr>
              <a:spLocks noChangeArrowheads="1"/>
            </p:cNvSpPr>
            <p:nvPr/>
          </p:nvSpPr>
          <p:spPr bwMode="auto">
            <a:xfrm>
              <a:off x="703" y="1208"/>
              <a:ext cx="816" cy="181"/>
            </a:xfrm>
            <a:prstGeom prst="parallelogram">
              <a:avLst>
                <a:gd name="adj" fmla="val 112707"/>
              </a:avLst>
            </a:prstGeom>
            <a:solidFill>
              <a:srgbClr val="FFFFFF"/>
            </a:solidFill>
            <a:ln w="12700" algn="ctr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 anchorCtr="1"/>
            <a:lstStyle/>
            <a:p>
              <a:pPr algn="ctr"/>
              <a:r>
                <a:rPr lang="ru-RU" sz="1400"/>
                <a:t>ввод</a:t>
              </a:r>
              <a:r>
                <a:rPr lang="ru-RU" sz="1200"/>
                <a:t> </a:t>
              </a:r>
              <a:r>
                <a:rPr lang="en-US" sz="1600"/>
                <a:t>n</a:t>
              </a:r>
              <a:endParaRPr lang="ru-RU" sz="1600"/>
            </a:p>
          </p:txBody>
        </p:sp>
        <p:sp>
          <p:nvSpPr>
            <p:cNvPr id="13334" name="Line 20"/>
            <p:cNvSpPr>
              <a:spLocks noChangeShapeType="1"/>
            </p:cNvSpPr>
            <p:nvPr/>
          </p:nvSpPr>
          <p:spPr bwMode="auto">
            <a:xfrm>
              <a:off x="1111" y="1389"/>
              <a:ext cx="0" cy="166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ru-RU"/>
            </a:p>
          </p:txBody>
        </p:sp>
        <p:sp>
          <p:nvSpPr>
            <p:cNvPr id="13335" name="Rectangle 21"/>
            <p:cNvSpPr>
              <a:spLocks noChangeArrowheads="1"/>
            </p:cNvSpPr>
            <p:nvPr/>
          </p:nvSpPr>
          <p:spPr bwMode="auto">
            <a:xfrm>
              <a:off x="748" y="1548"/>
              <a:ext cx="726" cy="181"/>
            </a:xfrm>
            <a:prstGeom prst="rect">
              <a:avLst/>
            </a:prstGeom>
            <a:solidFill>
              <a:srgbClr val="FFFFFF"/>
            </a:solidFill>
            <a:ln w="12700" algn="ctr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pPr algn="ctr"/>
              <a:r>
                <a:rPr lang="en-US" sz="1600"/>
                <a:t>s := 0</a:t>
              </a:r>
              <a:endParaRPr lang="ru-RU" sz="1600"/>
            </a:p>
          </p:txBody>
        </p:sp>
        <p:sp>
          <p:nvSpPr>
            <p:cNvPr id="13336" name="Line 22"/>
            <p:cNvSpPr>
              <a:spLocks noChangeShapeType="1"/>
            </p:cNvSpPr>
            <p:nvPr/>
          </p:nvSpPr>
          <p:spPr bwMode="auto">
            <a:xfrm>
              <a:off x="1111" y="1729"/>
              <a:ext cx="0" cy="166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ru-RU"/>
            </a:p>
          </p:txBody>
        </p:sp>
        <p:sp>
          <p:nvSpPr>
            <p:cNvPr id="13337" name="Freeform 23"/>
            <p:cNvSpPr>
              <a:spLocks/>
            </p:cNvSpPr>
            <p:nvPr/>
          </p:nvSpPr>
          <p:spPr bwMode="auto">
            <a:xfrm>
              <a:off x="1474" y="3072"/>
              <a:ext cx="204" cy="340"/>
            </a:xfrm>
            <a:custGeom>
              <a:avLst/>
              <a:gdLst>
                <a:gd name="T0" fmla="*/ 0 w 204"/>
                <a:gd name="T1" fmla="*/ 0 h 1021"/>
                <a:gd name="T2" fmla="*/ 204 w 204"/>
                <a:gd name="T3" fmla="*/ 0 h 1021"/>
                <a:gd name="T4" fmla="*/ 204 w 204"/>
                <a:gd name="T5" fmla="*/ 340 h 1021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04" h="1021">
                  <a:moveTo>
                    <a:pt x="0" y="0"/>
                  </a:moveTo>
                  <a:lnTo>
                    <a:pt x="204" y="0"/>
                  </a:lnTo>
                  <a:lnTo>
                    <a:pt x="204" y="1021"/>
                  </a:lnTo>
                </a:path>
              </a:pathLst>
            </a:custGeom>
            <a:noFill/>
            <a:ln w="12700" cmpd="sng">
              <a:solidFill>
                <a:schemeClr val="tx1"/>
              </a:solidFill>
              <a:round/>
              <a:headEnd type="non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3338" name="Line 24"/>
            <p:cNvSpPr>
              <a:spLocks noChangeShapeType="1"/>
            </p:cNvSpPr>
            <p:nvPr/>
          </p:nvSpPr>
          <p:spPr bwMode="auto">
            <a:xfrm>
              <a:off x="1678" y="3596"/>
              <a:ext cx="0" cy="166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ru-RU"/>
            </a:p>
          </p:txBody>
        </p:sp>
      </p:grpSp>
      <p:sp>
        <p:nvSpPr>
          <p:cNvPr id="2" name="Прямоугольник 1"/>
          <p:cNvSpPr/>
          <p:nvPr/>
        </p:nvSpPr>
        <p:spPr>
          <a:xfrm>
            <a:off x="3455876" y="1501775"/>
            <a:ext cx="5472309" cy="3693319"/>
          </a:xfrm>
          <a:prstGeom prst="rect">
            <a:avLst/>
          </a:prstGeom>
          <a:solidFill>
            <a:schemeClr val="bg1"/>
          </a:solidFill>
          <a:ln w="12700">
            <a:solidFill>
              <a:schemeClr val="bg1">
                <a:lumMod val="50000"/>
              </a:schemeClr>
            </a:solidFill>
            <a:prstDash val="lgDash"/>
          </a:ln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rgbClr val="000000"/>
                </a:solidFill>
                <a:latin typeface="Courier New"/>
              </a:rPr>
              <a:t>Program </a:t>
            </a:r>
            <a:r>
              <a:rPr lang="en-US" dirty="0" err="1" smtClean="0">
                <a:solidFill>
                  <a:srgbClr val="000000"/>
                </a:solidFill>
                <a:latin typeface="Courier New"/>
              </a:rPr>
              <a:t>Summa_nechet</a:t>
            </a:r>
            <a:r>
              <a:rPr lang="ru-RU" dirty="0" smtClean="0">
                <a:solidFill>
                  <a:srgbClr val="000000"/>
                </a:solidFill>
                <a:latin typeface="Courier New"/>
              </a:rPr>
              <a:t>_2</a:t>
            </a:r>
            <a:r>
              <a:rPr lang="en-US" dirty="0" smtClean="0">
                <a:solidFill>
                  <a:srgbClr val="000000"/>
                </a:solidFill>
                <a:latin typeface="Courier New"/>
              </a:rPr>
              <a:t>;</a:t>
            </a:r>
            <a:endParaRPr lang="en-US" dirty="0">
              <a:solidFill>
                <a:srgbClr val="000000"/>
              </a:solidFill>
              <a:latin typeface="Courier New"/>
            </a:endParaRPr>
          </a:p>
          <a:p>
            <a:r>
              <a:rPr lang="pt-BR" b="1" dirty="0">
                <a:solidFill>
                  <a:srgbClr val="000000"/>
                </a:solidFill>
                <a:latin typeface="Courier New"/>
              </a:rPr>
              <a:t>Var </a:t>
            </a:r>
            <a:r>
              <a:rPr lang="pt-BR" dirty="0">
                <a:solidFill>
                  <a:srgbClr val="000000"/>
                </a:solidFill>
                <a:latin typeface="Courier New"/>
              </a:rPr>
              <a:t>x, n, s: </a:t>
            </a:r>
            <a:r>
              <a:rPr lang="pt-BR" dirty="0">
                <a:solidFill>
                  <a:srgbClr val="0000FF"/>
                </a:solidFill>
                <a:latin typeface="Courier New"/>
              </a:rPr>
              <a:t>integer</a:t>
            </a:r>
            <a:r>
              <a:rPr lang="pt-BR" dirty="0">
                <a:solidFill>
                  <a:srgbClr val="000000"/>
                </a:solidFill>
                <a:latin typeface="Courier New"/>
              </a:rPr>
              <a:t>;</a:t>
            </a:r>
          </a:p>
          <a:p>
            <a:r>
              <a:rPr lang="en-US" b="1" dirty="0" smtClean="0">
                <a:solidFill>
                  <a:srgbClr val="000000"/>
                </a:solidFill>
                <a:latin typeface="Courier New"/>
              </a:rPr>
              <a:t>Begin</a:t>
            </a:r>
            <a:endParaRPr lang="en-US" b="1" dirty="0">
              <a:solidFill>
                <a:srgbClr val="000000"/>
              </a:solidFill>
              <a:latin typeface="Courier New"/>
            </a:endParaRPr>
          </a:p>
          <a:p>
            <a:r>
              <a:rPr lang="en-US" dirty="0" err="1">
                <a:solidFill>
                  <a:srgbClr val="000000"/>
                </a:solidFill>
                <a:latin typeface="Courier New"/>
              </a:rPr>
              <a:t>writeln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 (</a:t>
            </a:r>
            <a:r>
              <a:rPr lang="en-US" dirty="0">
                <a:solidFill>
                  <a:srgbClr val="0000FF"/>
                </a:solidFill>
                <a:latin typeface="Courier New"/>
              </a:rPr>
              <a:t>'s=1+3+5+7+...+n'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);</a:t>
            </a:r>
          </a:p>
          <a:p>
            <a:r>
              <a:rPr lang="pt-BR" dirty="0">
                <a:solidFill>
                  <a:srgbClr val="000000"/>
                </a:solidFill>
                <a:latin typeface="Courier New"/>
              </a:rPr>
              <a:t>write (</a:t>
            </a:r>
            <a:r>
              <a:rPr lang="pt-BR" dirty="0">
                <a:solidFill>
                  <a:srgbClr val="0000FF"/>
                </a:solidFill>
                <a:latin typeface="Courier New"/>
              </a:rPr>
              <a:t>'Введите n: '</a:t>
            </a:r>
            <a:r>
              <a:rPr lang="pt-BR" dirty="0">
                <a:solidFill>
                  <a:srgbClr val="000000"/>
                </a:solidFill>
                <a:latin typeface="Courier New"/>
              </a:rPr>
              <a:t>); readln (n);</a:t>
            </a:r>
          </a:p>
          <a:p>
            <a:r>
              <a:rPr lang="ru-RU" dirty="0">
                <a:solidFill>
                  <a:srgbClr val="000000"/>
                </a:solidFill>
                <a:latin typeface="Courier New"/>
              </a:rPr>
              <a:t>s:=</a:t>
            </a:r>
            <a:r>
              <a:rPr lang="ru-RU" dirty="0">
                <a:solidFill>
                  <a:srgbClr val="006400"/>
                </a:solidFill>
                <a:latin typeface="Courier New"/>
              </a:rPr>
              <a:t>0</a:t>
            </a:r>
            <a:r>
              <a:rPr lang="ru-RU" dirty="0">
                <a:solidFill>
                  <a:srgbClr val="000000"/>
                </a:solidFill>
                <a:latin typeface="Courier New"/>
              </a:rPr>
              <a:t>;         </a:t>
            </a:r>
            <a:r>
              <a:rPr lang="ru-RU" dirty="0">
                <a:solidFill>
                  <a:srgbClr val="008000"/>
                </a:solidFill>
                <a:latin typeface="Courier New"/>
              </a:rPr>
              <a:t>//начальное знач. суммы</a:t>
            </a:r>
          </a:p>
          <a:p>
            <a:r>
              <a:rPr lang="ru-RU" dirty="0">
                <a:solidFill>
                  <a:srgbClr val="000000"/>
                </a:solidFill>
                <a:latin typeface="Courier New"/>
              </a:rPr>
              <a:t>x:=</a:t>
            </a:r>
            <a:r>
              <a:rPr lang="ru-RU" dirty="0">
                <a:solidFill>
                  <a:srgbClr val="006400"/>
                </a:solidFill>
                <a:latin typeface="Courier New"/>
              </a:rPr>
              <a:t>1</a:t>
            </a:r>
            <a:r>
              <a:rPr lang="ru-RU" dirty="0">
                <a:solidFill>
                  <a:srgbClr val="000000"/>
                </a:solidFill>
                <a:latin typeface="Courier New"/>
              </a:rPr>
              <a:t>;         </a:t>
            </a:r>
            <a:r>
              <a:rPr lang="ru-RU" dirty="0">
                <a:solidFill>
                  <a:srgbClr val="008000"/>
                </a:solidFill>
                <a:latin typeface="Courier New"/>
              </a:rPr>
              <a:t>//нач. знач. слагаемого</a:t>
            </a:r>
          </a:p>
          <a:p>
            <a:r>
              <a:rPr lang="en-US" b="1" dirty="0">
                <a:solidFill>
                  <a:srgbClr val="000000"/>
                </a:solidFill>
                <a:latin typeface="Courier New"/>
              </a:rPr>
              <a:t>repeat        </a:t>
            </a:r>
            <a:r>
              <a:rPr lang="en-US" dirty="0">
                <a:solidFill>
                  <a:srgbClr val="008000"/>
                </a:solidFill>
                <a:latin typeface="Courier New"/>
              </a:rPr>
              <a:t>//</a:t>
            </a:r>
            <a:r>
              <a:rPr lang="ru-RU" dirty="0">
                <a:solidFill>
                  <a:srgbClr val="008000"/>
                </a:solidFill>
                <a:latin typeface="Courier New"/>
              </a:rPr>
              <a:t>повторять:</a:t>
            </a:r>
          </a:p>
          <a:p>
            <a:r>
              <a:rPr lang="ru-RU" dirty="0">
                <a:solidFill>
                  <a:srgbClr val="008000"/>
                </a:solidFill>
                <a:latin typeface="Courier New"/>
              </a:rPr>
              <a:t>  </a:t>
            </a:r>
            <a:r>
              <a:rPr lang="ru-RU" dirty="0">
                <a:solidFill>
                  <a:srgbClr val="000000"/>
                </a:solidFill>
                <a:latin typeface="Courier New"/>
              </a:rPr>
              <a:t>s:=s+x;     </a:t>
            </a:r>
            <a:r>
              <a:rPr lang="ru-RU" dirty="0">
                <a:solidFill>
                  <a:srgbClr val="008000"/>
                </a:solidFill>
                <a:latin typeface="Courier New"/>
              </a:rPr>
              <a:t>//добавить к сумме </a:t>
            </a:r>
            <a:r>
              <a:rPr lang="ru-RU" dirty="0" err="1">
                <a:solidFill>
                  <a:srgbClr val="008000"/>
                </a:solidFill>
                <a:latin typeface="Courier New"/>
              </a:rPr>
              <a:t>слаг</a:t>
            </a:r>
            <a:r>
              <a:rPr lang="ru-RU" dirty="0">
                <a:solidFill>
                  <a:srgbClr val="008000"/>
                </a:solidFill>
                <a:latin typeface="Courier New"/>
              </a:rPr>
              <a:t>.</a:t>
            </a:r>
          </a:p>
          <a:p>
            <a:r>
              <a:rPr lang="ru-RU" dirty="0">
                <a:solidFill>
                  <a:srgbClr val="008000"/>
                </a:solidFill>
                <a:latin typeface="Courier New"/>
              </a:rPr>
              <a:t>  </a:t>
            </a:r>
            <a:r>
              <a:rPr lang="ru-RU" dirty="0">
                <a:solidFill>
                  <a:srgbClr val="000000"/>
                </a:solidFill>
                <a:latin typeface="Courier New"/>
              </a:rPr>
              <a:t>x:=x+</a:t>
            </a:r>
            <a:r>
              <a:rPr lang="ru-RU" dirty="0">
                <a:solidFill>
                  <a:srgbClr val="006400"/>
                </a:solidFill>
                <a:latin typeface="Courier New"/>
              </a:rPr>
              <a:t>2</a:t>
            </a:r>
            <a:r>
              <a:rPr lang="ru-RU" dirty="0">
                <a:solidFill>
                  <a:srgbClr val="000000"/>
                </a:solidFill>
                <a:latin typeface="Courier New"/>
              </a:rPr>
              <a:t>;     </a:t>
            </a:r>
            <a:r>
              <a:rPr lang="ru-RU" dirty="0">
                <a:solidFill>
                  <a:srgbClr val="008000"/>
                </a:solidFill>
                <a:latin typeface="Courier New"/>
              </a:rPr>
              <a:t>//</a:t>
            </a:r>
            <a:r>
              <a:rPr lang="ru-RU" dirty="0" err="1">
                <a:solidFill>
                  <a:srgbClr val="008000"/>
                </a:solidFill>
                <a:latin typeface="Courier New"/>
              </a:rPr>
              <a:t>следующ</a:t>
            </a:r>
            <a:r>
              <a:rPr lang="ru-RU" dirty="0">
                <a:solidFill>
                  <a:srgbClr val="008000"/>
                </a:solidFill>
                <a:latin typeface="Courier New"/>
              </a:rPr>
              <a:t>. знач. </a:t>
            </a:r>
            <a:r>
              <a:rPr lang="ru-RU" dirty="0" err="1">
                <a:solidFill>
                  <a:srgbClr val="008000"/>
                </a:solidFill>
                <a:latin typeface="Courier New"/>
              </a:rPr>
              <a:t>слаг</a:t>
            </a:r>
            <a:r>
              <a:rPr lang="ru-RU" dirty="0">
                <a:solidFill>
                  <a:srgbClr val="008000"/>
                </a:solidFill>
                <a:latin typeface="Courier New"/>
              </a:rPr>
              <a:t>.</a:t>
            </a:r>
          </a:p>
          <a:p>
            <a:r>
              <a:rPr lang="en-US" b="1" dirty="0">
                <a:solidFill>
                  <a:srgbClr val="000000"/>
                </a:solidFill>
                <a:latin typeface="Courier New"/>
              </a:rPr>
              <a:t>until 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x&gt;n;    </a:t>
            </a:r>
            <a:r>
              <a:rPr lang="en-US" dirty="0">
                <a:solidFill>
                  <a:srgbClr val="008000"/>
                </a:solidFill>
                <a:latin typeface="Courier New"/>
              </a:rPr>
              <a:t>//</a:t>
            </a:r>
            <a:r>
              <a:rPr lang="ru-RU" dirty="0">
                <a:solidFill>
                  <a:srgbClr val="008000"/>
                </a:solidFill>
                <a:latin typeface="Courier New"/>
              </a:rPr>
              <a:t>до </a:t>
            </a:r>
            <a:r>
              <a:rPr lang="en-US" dirty="0">
                <a:solidFill>
                  <a:srgbClr val="008000"/>
                </a:solidFill>
                <a:latin typeface="Courier New"/>
              </a:rPr>
              <a:t>x&gt;n</a:t>
            </a:r>
          </a:p>
          <a:p>
            <a:r>
              <a:rPr lang="en-US" dirty="0" err="1">
                <a:solidFill>
                  <a:srgbClr val="000000"/>
                </a:solidFill>
                <a:latin typeface="Courier New"/>
              </a:rPr>
              <a:t>writeln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 (</a:t>
            </a:r>
            <a:r>
              <a:rPr lang="en-US" dirty="0">
                <a:solidFill>
                  <a:srgbClr val="0000FF"/>
                </a:solidFill>
                <a:latin typeface="Courier New"/>
              </a:rPr>
              <a:t>'s='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, s);</a:t>
            </a:r>
          </a:p>
          <a:p>
            <a:r>
              <a:rPr lang="en-US" b="1" dirty="0" smtClean="0">
                <a:solidFill>
                  <a:srgbClr val="000000"/>
                </a:solidFill>
                <a:latin typeface="Courier New"/>
              </a:rPr>
              <a:t>End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.</a:t>
            </a:r>
            <a:endParaRPr lang="ru-RU" dirty="0"/>
          </a:p>
        </p:txBody>
      </p:sp>
      <p:pic>
        <p:nvPicPr>
          <p:cNvPr id="28" name="Picture 2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55876" y="5276849"/>
            <a:ext cx="2052228" cy="1344695"/>
          </a:xfrm>
          <a:prstGeom prst="rect">
            <a:avLst/>
          </a:prstGeom>
          <a:noFill/>
          <a:ln w="12700">
            <a:solidFill>
              <a:schemeClr val="bg1">
                <a:lumMod val="50000"/>
              </a:schemeClr>
            </a:solidFill>
            <a:prstDash val="lgDash"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3499702"/>
      </p:ext>
    </p:extLst>
  </p:cSld>
  <p:clrMapOvr>
    <a:masterClrMapping/>
  </p:clrMapOvr>
  <p:transition spd="med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191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ChangeArrowheads="1"/>
          </p:cNvSpPr>
          <p:nvPr/>
        </p:nvSpPr>
        <p:spPr bwMode="auto">
          <a:xfrm>
            <a:off x="215900" y="0"/>
            <a:ext cx="7543800" cy="428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b"/>
          <a:lstStyle/>
          <a:p>
            <a:r>
              <a:rPr lang="ru-RU" sz="2400" b="1">
                <a:solidFill>
                  <a:schemeClr val="tx2"/>
                </a:solidFill>
              </a:rPr>
              <a:t>Задача</a:t>
            </a:r>
            <a:r>
              <a:rPr lang="en-US" sz="2400" b="1">
                <a:solidFill>
                  <a:schemeClr val="tx2"/>
                </a:solidFill>
              </a:rPr>
              <a:t> </a:t>
            </a:r>
            <a:r>
              <a:rPr lang="ru-RU" sz="2400" b="1">
                <a:solidFill>
                  <a:schemeClr val="tx2"/>
                </a:solidFill>
              </a:rPr>
              <a:t>2</a:t>
            </a:r>
          </a:p>
        </p:txBody>
      </p:sp>
      <p:sp>
        <p:nvSpPr>
          <p:cNvPr id="14339" name="Text Box 3"/>
          <p:cNvSpPr txBox="1">
            <a:spLocks noChangeArrowheads="1"/>
          </p:cNvSpPr>
          <p:nvPr/>
        </p:nvSpPr>
        <p:spPr bwMode="auto">
          <a:xfrm>
            <a:off x="179388" y="441325"/>
            <a:ext cx="7777162" cy="755650"/>
          </a:xfrm>
          <a:prstGeom prst="rect">
            <a:avLst/>
          </a:prstGeom>
          <a:solidFill>
            <a:srgbClr val="F4EE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>
                <a:solidFill>
                  <a:schemeClr val="tx2"/>
                </a:solidFill>
              </a:rPr>
              <a:t>Вычислить факториал числа </a:t>
            </a:r>
            <a:r>
              <a:rPr lang="en-US" sz="2000" b="1">
                <a:solidFill>
                  <a:schemeClr val="tx2"/>
                </a:solidFill>
                <a:latin typeface="Courier New" pitchFamily="49" charset="0"/>
              </a:rPr>
              <a:t>k</a:t>
            </a:r>
            <a:r>
              <a:rPr lang="en-US" i="1">
                <a:solidFill>
                  <a:schemeClr val="tx2"/>
                </a:solidFill>
              </a:rPr>
              <a:t> </a:t>
            </a:r>
            <a:r>
              <a:rPr lang="ru-RU" i="1">
                <a:solidFill>
                  <a:schemeClr val="tx2"/>
                </a:solidFill>
              </a:rPr>
              <a:t> </a:t>
            </a:r>
            <a:r>
              <a:rPr lang="en-US">
                <a:solidFill>
                  <a:schemeClr val="tx2"/>
                </a:solidFill>
              </a:rPr>
              <a:t>(</a:t>
            </a:r>
            <a:r>
              <a:rPr lang="en-US" sz="2000" b="1">
                <a:solidFill>
                  <a:schemeClr val="tx2"/>
                </a:solidFill>
                <a:latin typeface="Courier New" pitchFamily="49" charset="0"/>
              </a:rPr>
              <a:t>k</a:t>
            </a:r>
            <a:r>
              <a:rPr lang="en-US">
                <a:solidFill>
                  <a:schemeClr val="tx2"/>
                </a:solidFill>
              </a:rPr>
              <a:t> </a:t>
            </a:r>
            <a:r>
              <a:rPr lang="ru-RU" i="1">
                <a:solidFill>
                  <a:schemeClr val="tx2"/>
                </a:solidFill>
              </a:rPr>
              <a:t>не более 12</a:t>
            </a:r>
            <a:r>
              <a:rPr lang="en-US">
                <a:solidFill>
                  <a:schemeClr val="tx2"/>
                </a:solidFill>
                <a:cs typeface="Arial" charset="0"/>
              </a:rPr>
              <a:t>)</a:t>
            </a:r>
            <a:r>
              <a:rPr lang="ru-RU">
                <a:solidFill>
                  <a:schemeClr val="tx2"/>
                </a:solidFill>
                <a:cs typeface="Arial" charset="0"/>
              </a:rPr>
              <a:t>. </a:t>
            </a:r>
          </a:p>
          <a:p>
            <a:pPr eaLnBrk="1" hangingPunct="1">
              <a:spcBef>
                <a:spcPct val="50000"/>
              </a:spcBef>
            </a:pPr>
            <a:r>
              <a:rPr lang="en-US" b="1" i="1">
                <a:solidFill>
                  <a:schemeClr val="tx2"/>
                </a:solidFill>
                <a:latin typeface="Courier New" pitchFamily="49" charset="0"/>
                <a:cs typeface="Arial" charset="0"/>
              </a:rPr>
              <a:t>k! = 1∙2∙3∙ … ∙k</a:t>
            </a:r>
          </a:p>
        </p:txBody>
      </p:sp>
      <p:grpSp>
        <p:nvGrpSpPr>
          <p:cNvPr id="225320" name="Group 40"/>
          <p:cNvGrpSpPr>
            <a:grpSpLocks/>
          </p:cNvGrpSpPr>
          <p:nvPr/>
        </p:nvGrpSpPr>
        <p:grpSpPr bwMode="auto">
          <a:xfrm>
            <a:off x="250825" y="1233488"/>
            <a:ext cx="4249738" cy="5291137"/>
            <a:chOff x="158" y="777"/>
            <a:chExt cx="2677" cy="3333"/>
          </a:xfrm>
        </p:grpSpPr>
        <p:sp>
          <p:nvSpPr>
            <p:cNvPr id="14343" name="Rectangle 38"/>
            <p:cNvSpPr>
              <a:spLocks noChangeArrowheads="1"/>
            </p:cNvSpPr>
            <p:nvPr/>
          </p:nvSpPr>
          <p:spPr bwMode="auto">
            <a:xfrm>
              <a:off x="158" y="1049"/>
              <a:ext cx="1316" cy="793"/>
            </a:xfrm>
            <a:prstGeom prst="rect">
              <a:avLst/>
            </a:prstGeom>
            <a:solidFill>
              <a:srgbClr val="F2F2F8"/>
            </a:solidFill>
            <a:ln w="9525">
              <a:solidFill>
                <a:schemeClr val="folHlink"/>
              </a:solidFill>
              <a:prstDash val="lgDash"/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4344" name="Line 6"/>
            <p:cNvSpPr>
              <a:spLocks noChangeShapeType="1"/>
            </p:cNvSpPr>
            <p:nvPr/>
          </p:nvSpPr>
          <p:spPr bwMode="auto">
            <a:xfrm>
              <a:off x="817" y="2323"/>
              <a:ext cx="0" cy="165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ru-RU"/>
            </a:p>
          </p:txBody>
        </p:sp>
        <p:sp>
          <p:nvSpPr>
            <p:cNvPr id="14345" name="Rectangle 7"/>
            <p:cNvSpPr>
              <a:spLocks noChangeArrowheads="1"/>
            </p:cNvSpPr>
            <p:nvPr/>
          </p:nvSpPr>
          <p:spPr bwMode="auto">
            <a:xfrm>
              <a:off x="453" y="2163"/>
              <a:ext cx="726" cy="181"/>
            </a:xfrm>
            <a:prstGeom prst="rect">
              <a:avLst/>
            </a:prstGeom>
            <a:solidFill>
              <a:srgbClr val="FFFFFF"/>
            </a:solidFill>
            <a:ln w="12700" algn="ctr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pPr algn="ctr"/>
              <a:r>
                <a:rPr lang="en-US" sz="1600"/>
                <a:t>i := 1</a:t>
              </a:r>
              <a:endParaRPr lang="ru-RU" sz="1600"/>
            </a:p>
          </p:txBody>
        </p:sp>
        <p:sp>
          <p:nvSpPr>
            <p:cNvPr id="14346" name="AutoShape 8"/>
            <p:cNvSpPr>
              <a:spLocks noChangeAspect="1" noChangeArrowheads="1"/>
            </p:cNvSpPr>
            <p:nvPr/>
          </p:nvSpPr>
          <p:spPr bwMode="auto">
            <a:xfrm>
              <a:off x="453" y="3092"/>
              <a:ext cx="725" cy="295"/>
            </a:xfrm>
            <a:prstGeom prst="flowChartDecision">
              <a:avLst/>
            </a:prstGeom>
            <a:solidFill>
              <a:srgbClr val="FFFFFF"/>
            </a:solidFill>
            <a:ln w="12700" algn="ctr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 anchorCtr="1"/>
            <a:lstStyle/>
            <a:p>
              <a:pPr algn="ctr"/>
              <a:r>
                <a:rPr lang="en-US" sz="1600"/>
                <a:t>i </a:t>
              </a:r>
              <a:r>
                <a:rPr lang="en-US" sz="1600">
                  <a:cs typeface="Arial" charset="0"/>
                </a:rPr>
                <a:t>&gt; k</a:t>
              </a:r>
            </a:p>
          </p:txBody>
        </p:sp>
        <p:sp>
          <p:nvSpPr>
            <p:cNvPr id="14347" name="Text Box 9"/>
            <p:cNvSpPr txBox="1">
              <a:spLocks noChangeAspect="1" noChangeArrowheads="1"/>
            </p:cNvSpPr>
            <p:nvPr/>
          </p:nvSpPr>
          <p:spPr bwMode="auto">
            <a:xfrm>
              <a:off x="1066" y="3069"/>
              <a:ext cx="329" cy="1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ru-RU" sz="1400"/>
                <a:t>да</a:t>
              </a:r>
            </a:p>
          </p:txBody>
        </p:sp>
        <p:sp>
          <p:nvSpPr>
            <p:cNvPr id="14348" name="Text Box 10"/>
            <p:cNvSpPr txBox="1">
              <a:spLocks noChangeAspect="1" noChangeArrowheads="1"/>
            </p:cNvSpPr>
            <p:nvPr/>
          </p:nvSpPr>
          <p:spPr bwMode="auto">
            <a:xfrm>
              <a:off x="771" y="3341"/>
              <a:ext cx="329" cy="1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ru-RU" sz="1400"/>
                <a:t>нет</a:t>
              </a:r>
            </a:p>
          </p:txBody>
        </p:sp>
        <p:sp>
          <p:nvSpPr>
            <p:cNvPr id="14349" name="AutoShape 12"/>
            <p:cNvSpPr>
              <a:spLocks noChangeArrowheads="1"/>
            </p:cNvSpPr>
            <p:nvPr/>
          </p:nvSpPr>
          <p:spPr bwMode="auto">
            <a:xfrm>
              <a:off x="408" y="3704"/>
              <a:ext cx="794" cy="181"/>
            </a:xfrm>
            <a:prstGeom prst="parallelogram">
              <a:avLst>
                <a:gd name="adj" fmla="val 109669"/>
              </a:avLst>
            </a:prstGeom>
            <a:solidFill>
              <a:srgbClr val="FFFFFF"/>
            </a:solidFill>
            <a:ln w="12700" algn="ctr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 anchorCtr="1"/>
            <a:lstStyle/>
            <a:p>
              <a:pPr algn="ctr"/>
              <a:r>
                <a:rPr lang="ru-RU" sz="1400"/>
                <a:t>вывод</a:t>
              </a:r>
              <a:r>
                <a:rPr lang="ru-RU" sz="1200"/>
                <a:t> </a:t>
              </a:r>
              <a:r>
                <a:rPr lang="en-US" sz="1600"/>
                <a:t>p</a:t>
              </a:r>
              <a:endParaRPr lang="ru-RU" sz="1600"/>
            </a:p>
          </p:txBody>
        </p:sp>
        <p:sp>
          <p:nvSpPr>
            <p:cNvPr id="14350" name="Rectangle 13"/>
            <p:cNvSpPr>
              <a:spLocks noChangeArrowheads="1"/>
            </p:cNvSpPr>
            <p:nvPr/>
          </p:nvSpPr>
          <p:spPr bwMode="auto">
            <a:xfrm>
              <a:off x="453" y="2797"/>
              <a:ext cx="726" cy="181"/>
            </a:xfrm>
            <a:prstGeom prst="rect">
              <a:avLst/>
            </a:prstGeom>
            <a:solidFill>
              <a:srgbClr val="FFFFFF"/>
            </a:solidFill>
            <a:ln w="12700" algn="ctr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pPr algn="ctr"/>
              <a:r>
                <a:rPr lang="en-US"/>
                <a:t>i := i+1</a:t>
              </a:r>
              <a:endParaRPr lang="ru-RU"/>
            </a:p>
          </p:txBody>
        </p:sp>
        <p:sp>
          <p:nvSpPr>
            <p:cNvPr id="14351" name="Line 14"/>
            <p:cNvSpPr>
              <a:spLocks noChangeShapeType="1"/>
            </p:cNvSpPr>
            <p:nvPr/>
          </p:nvSpPr>
          <p:spPr bwMode="auto">
            <a:xfrm>
              <a:off x="816" y="3886"/>
              <a:ext cx="0" cy="9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ru-RU"/>
            </a:p>
          </p:txBody>
        </p:sp>
        <p:sp>
          <p:nvSpPr>
            <p:cNvPr id="14352" name="Freeform 15"/>
            <p:cNvSpPr>
              <a:spLocks/>
            </p:cNvSpPr>
            <p:nvPr/>
          </p:nvSpPr>
          <p:spPr bwMode="auto">
            <a:xfrm>
              <a:off x="204" y="2412"/>
              <a:ext cx="613" cy="1088"/>
            </a:xfrm>
            <a:custGeom>
              <a:avLst/>
              <a:gdLst>
                <a:gd name="T0" fmla="*/ 613 w 613"/>
                <a:gd name="T1" fmla="*/ 983 h 1180"/>
                <a:gd name="T2" fmla="*/ 613 w 613"/>
                <a:gd name="T3" fmla="*/ 1088 h 1180"/>
                <a:gd name="T4" fmla="*/ 0 w 613"/>
                <a:gd name="T5" fmla="*/ 1088 h 1180"/>
                <a:gd name="T6" fmla="*/ 0 w 613"/>
                <a:gd name="T7" fmla="*/ 0 h 1180"/>
                <a:gd name="T8" fmla="*/ 613 w 613"/>
                <a:gd name="T9" fmla="*/ 0 h 118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613" h="1180">
                  <a:moveTo>
                    <a:pt x="613" y="1066"/>
                  </a:moveTo>
                  <a:lnTo>
                    <a:pt x="613" y="1180"/>
                  </a:lnTo>
                  <a:lnTo>
                    <a:pt x="0" y="1180"/>
                  </a:lnTo>
                  <a:lnTo>
                    <a:pt x="0" y="0"/>
                  </a:lnTo>
                  <a:lnTo>
                    <a:pt x="613" y="0"/>
                  </a:lnTo>
                </a:path>
              </a:pathLst>
            </a:custGeom>
            <a:noFill/>
            <a:ln w="12700" cmpd="sng">
              <a:solidFill>
                <a:schemeClr val="tx1"/>
              </a:solidFill>
              <a:round/>
              <a:headEnd type="non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4353" name="AutoShape 16"/>
            <p:cNvSpPr>
              <a:spLocks noChangeArrowheads="1"/>
            </p:cNvSpPr>
            <p:nvPr/>
          </p:nvSpPr>
          <p:spPr bwMode="auto">
            <a:xfrm>
              <a:off x="499" y="3976"/>
              <a:ext cx="605" cy="134"/>
            </a:xfrm>
            <a:prstGeom prst="flowChartTerminator">
              <a:avLst/>
            </a:prstGeom>
            <a:solidFill>
              <a:srgbClr val="FF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0" tIns="0" rIns="0" bIns="0" anchor="ctr" anchorCtr="1"/>
            <a:lstStyle/>
            <a:p>
              <a:pPr algn="ctr"/>
              <a:r>
                <a:rPr lang="ru-RU" sz="1400"/>
                <a:t>конец</a:t>
              </a:r>
            </a:p>
          </p:txBody>
        </p:sp>
        <p:sp>
          <p:nvSpPr>
            <p:cNvPr id="14354" name="Rectangle 17"/>
            <p:cNvSpPr>
              <a:spLocks noChangeArrowheads="1"/>
            </p:cNvSpPr>
            <p:nvPr/>
          </p:nvSpPr>
          <p:spPr bwMode="auto">
            <a:xfrm>
              <a:off x="453" y="1891"/>
              <a:ext cx="726" cy="181"/>
            </a:xfrm>
            <a:prstGeom prst="rect">
              <a:avLst/>
            </a:prstGeom>
            <a:solidFill>
              <a:srgbClr val="FFFFFF"/>
            </a:solidFill>
            <a:ln w="12700" algn="ctr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pPr algn="ctr"/>
              <a:r>
                <a:rPr lang="en-US" sz="1600"/>
                <a:t>p := 1</a:t>
              </a:r>
              <a:endParaRPr lang="ru-RU" sz="1600"/>
            </a:p>
          </p:txBody>
        </p:sp>
        <p:sp>
          <p:nvSpPr>
            <p:cNvPr id="14355" name="Rectangle 18"/>
            <p:cNvSpPr>
              <a:spLocks noChangeArrowheads="1"/>
            </p:cNvSpPr>
            <p:nvPr/>
          </p:nvSpPr>
          <p:spPr bwMode="auto">
            <a:xfrm>
              <a:off x="454" y="2494"/>
              <a:ext cx="726" cy="204"/>
            </a:xfrm>
            <a:prstGeom prst="rect">
              <a:avLst/>
            </a:prstGeom>
            <a:solidFill>
              <a:srgbClr val="FFFFFF"/>
            </a:solidFill>
            <a:ln w="12700" algn="ctr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 anchorCtr="1"/>
            <a:lstStyle/>
            <a:p>
              <a:pPr algn="ctr"/>
              <a:r>
                <a:rPr lang="en-US"/>
                <a:t>p := p*i</a:t>
              </a:r>
              <a:endParaRPr lang="ru-RU" sz="2000" baseline="50000"/>
            </a:p>
          </p:txBody>
        </p:sp>
        <p:sp>
          <p:nvSpPr>
            <p:cNvPr id="14356" name="Line 19"/>
            <p:cNvSpPr>
              <a:spLocks noChangeShapeType="1"/>
            </p:cNvSpPr>
            <p:nvPr/>
          </p:nvSpPr>
          <p:spPr bwMode="auto">
            <a:xfrm>
              <a:off x="816" y="2692"/>
              <a:ext cx="0" cy="113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ru-RU"/>
            </a:p>
          </p:txBody>
        </p:sp>
        <p:sp>
          <p:nvSpPr>
            <p:cNvPr id="14357" name="AutoShape 21"/>
            <p:cNvSpPr>
              <a:spLocks noChangeArrowheads="1"/>
            </p:cNvSpPr>
            <p:nvPr/>
          </p:nvSpPr>
          <p:spPr bwMode="auto">
            <a:xfrm>
              <a:off x="506" y="890"/>
              <a:ext cx="605" cy="136"/>
            </a:xfrm>
            <a:prstGeom prst="flowChartTerminator">
              <a:avLst/>
            </a:prstGeom>
            <a:solidFill>
              <a:srgbClr val="FF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0" tIns="0" rIns="0" bIns="0" anchor="ctr" anchorCtr="1"/>
            <a:lstStyle/>
            <a:p>
              <a:pPr algn="ctr"/>
              <a:r>
                <a:rPr lang="ru-RU" sz="1400"/>
                <a:t>начало</a:t>
              </a:r>
            </a:p>
          </p:txBody>
        </p:sp>
        <p:sp>
          <p:nvSpPr>
            <p:cNvPr id="14358" name="Line 27"/>
            <p:cNvSpPr>
              <a:spLocks noChangeShapeType="1"/>
            </p:cNvSpPr>
            <p:nvPr/>
          </p:nvSpPr>
          <p:spPr bwMode="auto">
            <a:xfrm>
              <a:off x="816" y="2072"/>
              <a:ext cx="0" cy="93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ru-RU"/>
            </a:p>
          </p:txBody>
        </p:sp>
        <p:sp>
          <p:nvSpPr>
            <p:cNvPr id="14359" name="Line 28"/>
            <p:cNvSpPr>
              <a:spLocks noChangeShapeType="1"/>
            </p:cNvSpPr>
            <p:nvPr/>
          </p:nvSpPr>
          <p:spPr bwMode="auto">
            <a:xfrm>
              <a:off x="816" y="2979"/>
              <a:ext cx="0" cy="113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ru-RU"/>
            </a:p>
          </p:txBody>
        </p:sp>
        <p:sp>
          <p:nvSpPr>
            <p:cNvPr id="14360" name="Freeform 29"/>
            <p:cNvSpPr>
              <a:spLocks/>
            </p:cNvSpPr>
            <p:nvPr/>
          </p:nvSpPr>
          <p:spPr bwMode="auto">
            <a:xfrm>
              <a:off x="816" y="3237"/>
              <a:ext cx="516" cy="467"/>
            </a:xfrm>
            <a:custGeom>
              <a:avLst/>
              <a:gdLst>
                <a:gd name="T0" fmla="*/ 364 w 516"/>
                <a:gd name="T1" fmla="*/ 0 h 467"/>
                <a:gd name="T2" fmla="*/ 516 w 516"/>
                <a:gd name="T3" fmla="*/ 0 h 467"/>
                <a:gd name="T4" fmla="*/ 516 w 516"/>
                <a:gd name="T5" fmla="*/ 377 h 467"/>
                <a:gd name="T6" fmla="*/ 0 w 516"/>
                <a:gd name="T7" fmla="*/ 377 h 467"/>
                <a:gd name="T8" fmla="*/ 0 w 516"/>
                <a:gd name="T9" fmla="*/ 467 h 46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516" h="467">
                  <a:moveTo>
                    <a:pt x="364" y="0"/>
                  </a:moveTo>
                  <a:cubicBezTo>
                    <a:pt x="415" y="0"/>
                    <a:pt x="465" y="0"/>
                    <a:pt x="516" y="0"/>
                  </a:cubicBezTo>
                  <a:lnTo>
                    <a:pt x="516" y="377"/>
                  </a:lnTo>
                  <a:lnTo>
                    <a:pt x="0" y="377"/>
                  </a:lnTo>
                  <a:lnTo>
                    <a:pt x="0" y="467"/>
                  </a:lnTo>
                </a:path>
              </a:pathLst>
            </a:custGeom>
            <a:noFill/>
            <a:ln w="12700" cmpd="sng">
              <a:solidFill>
                <a:schemeClr val="tx1"/>
              </a:solidFill>
              <a:round/>
              <a:headEnd type="non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4361" name="Line 30"/>
            <p:cNvSpPr>
              <a:spLocks noChangeShapeType="1"/>
            </p:cNvSpPr>
            <p:nvPr/>
          </p:nvSpPr>
          <p:spPr bwMode="auto">
            <a:xfrm>
              <a:off x="816" y="1026"/>
              <a:ext cx="1" cy="127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ru-RU"/>
            </a:p>
          </p:txBody>
        </p:sp>
        <p:sp>
          <p:nvSpPr>
            <p:cNvPr id="14362" name="AutoShape 31"/>
            <p:cNvSpPr>
              <a:spLocks noChangeAspect="1" noChangeArrowheads="1"/>
            </p:cNvSpPr>
            <p:nvPr/>
          </p:nvSpPr>
          <p:spPr bwMode="auto">
            <a:xfrm>
              <a:off x="453" y="1438"/>
              <a:ext cx="725" cy="295"/>
            </a:xfrm>
            <a:prstGeom prst="flowChartDecision">
              <a:avLst/>
            </a:prstGeom>
            <a:solidFill>
              <a:srgbClr val="FFFFFF"/>
            </a:solidFill>
            <a:ln w="12700" algn="ctr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 anchorCtr="1"/>
            <a:lstStyle/>
            <a:p>
              <a:pPr algn="ctr"/>
              <a:r>
                <a:rPr lang="en-US" sz="1600"/>
                <a:t>k </a:t>
              </a:r>
              <a:r>
                <a:rPr lang="en-US" sz="1600">
                  <a:cs typeface="Arial" charset="0"/>
                </a:rPr>
                <a:t>&lt; 13</a:t>
              </a:r>
            </a:p>
          </p:txBody>
        </p:sp>
        <p:sp>
          <p:nvSpPr>
            <p:cNvPr id="14363" name="Text Box 32"/>
            <p:cNvSpPr txBox="1">
              <a:spLocks noChangeAspect="1" noChangeArrowheads="1"/>
            </p:cNvSpPr>
            <p:nvPr/>
          </p:nvSpPr>
          <p:spPr bwMode="auto">
            <a:xfrm>
              <a:off x="794" y="1703"/>
              <a:ext cx="329" cy="1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ru-RU" sz="1600"/>
                <a:t>да</a:t>
              </a:r>
            </a:p>
          </p:txBody>
        </p:sp>
        <p:sp>
          <p:nvSpPr>
            <p:cNvPr id="14364" name="Text Box 33"/>
            <p:cNvSpPr txBox="1">
              <a:spLocks noChangeAspect="1" noChangeArrowheads="1"/>
            </p:cNvSpPr>
            <p:nvPr/>
          </p:nvSpPr>
          <p:spPr bwMode="auto">
            <a:xfrm>
              <a:off x="204" y="1408"/>
              <a:ext cx="329" cy="1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ru-RU" sz="1600"/>
                <a:t>нет</a:t>
              </a:r>
            </a:p>
          </p:txBody>
        </p:sp>
        <p:sp>
          <p:nvSpPr>
            <p:cNvPr id="14365" name="AutoShape 34"/>
            <p:cNvSpPr>
              <a:spLocks noChangeArrowheads="1"/>
            </p:cNvSpPr>
            <p:nvPr/>
          </p:nvSpPr>
          <p:spPr bwMode="auto">
            <a:xfrm>
              <a:off x="340" y="1154"/>
              <a:ext cx="884" cy="181"/>
            </a:xfrm>
            <a:prstGeom prst="parallelogram">
              <a:avLst>
                <a:gd name="adj" fmla="val 122099"/>
              </a:avLst>
            </a:prstGeom>
            <a:solidFill>
              <a:srgbClr val="FFFFFF"/>
            </a:solidFill>
            <a:ln w="12700" algn="ctr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 anchorCtr="1"/>
            <a:lstStyle/>
            <a:p>
              <a:pPr algn="ctr"/>
              <a:r>
                <a:rPr lang="ru-RU" sz="1400"/>
                <a:t>ввод</a:t>
              </a:r>
              <a:r>
                <a:rPr lang="ru-RU" sz="1200"/>
                <a:t> </a:t>
              </a:r>
              <a:r>
                <a:rPr lang="en-US" sz="1600"/>
                <a:t>k</a:t>
              </a:r>
              <a:endParaRPr lang="ru-RU" sz="1600"/>
            </a:p>
          </p:txBody>
        </p:sp>
        <p:sp>
          <p:nvSpPr>
            <p:cNvPr id="14366" name="Line 35"/>
            <p:cNvSpPr>
              <a:spLocks noChangeShapeType="1"/>
            </p:cNvSpPr>
            <p:nvPr/>
          </p:nvSpPr>
          <p:spPr bwMode="auto">
            <a:xfrm>
              <a:off x="817" y="1335"/>
              <a:ext cx="0" cy="109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ru-RU"/>
            </a:p>
          </p:txBody>
        </p:sp>
        <p:sp>
          <p:nvSpPr>
            <p:cNvPr id="14367" name="Freeform 36"/>
            <p:cNvSpPr>
              <a:spLocks/>
            </p:cNvSpPr>
            <p:nvPr/>
          </p:nvSpPr>
          <p:spPr bwMode="auto">
            <a:xfrm>
              <a:off x="222" y="1085"/>
              <a:ext cx="589" cy="501"/>
            </a:xfrm>
            <a:custGeom>
              <a:avLst/>
              <a:gdLst>
                <a:gd name="T0" fmla="*/ 249 w 589"/>
                <a:gd name="T1" fmla="*/ 501 h 907"/>
                <a:gd name="T2" fmla="*/ 0 w 589"/>
                <a:gd name="T3" fmla="*/ 501 h 907"/>
                <a:gd name="T4" fmla="*/ 0 w 589"/>
                <a:gd name="T5" fmla="*/ 0 h 907"/>
                <a:gd name="T6" fmla="*/ 589 w 589"/>
                <a:gd name="T7" fmla="*/ 0 h 907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589" h="907">
                  <a:moveTo>
                    <a:pt x="249" y="907"/>
                  </a:moveTo>
                  <a:lnTo>
                    <a:pt x="0" y="907"/>
                  </a:lnTo>
                  <a:lnTo>
                    <a:pt x="0" y="0"/>
                  </a:lnTo>
                  <a:lnTo>
                    <a:pt x="589" y="0"/>
                  </a:lnTo>
                </a:path>
              </a:pathLst>
            </a:custGeom>
            <a:noFill/>
            <a:ln w="12700" cmpd="sng">
              <a:solidFill>
                <a:schemeClr val="tx1"/>
              </a:solidFill>
              <a:round/>
              <a:headEnd type="non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4368" name="Line 37"/>
            <p:cNvSpPr>
              <a:spLocks noChangeShapeType="1"/>
            </p:cNvSpPr>
            <p:nvPr/>
          </p:nvSpPr>
          <p:spPr bwMode="auto">
            <a:xfrm>
              <a:off x="816" y="1726"/>
              <a:ext cx="0" cy="165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ru-RU"/>
            </a:p>
          </p:txBody>
        </p:sp>
        <p:sp>
          <p:nvSpPr>
            <p:cNvPr id="14369" name="AutoShape 39"/>
            <p:cNvSpPr>
              <a:spLocks noChangeArrowheads="1"/>
            </p:cNvSpPr>
            <p:nvPr/>
          </p:nvSpPr>
          <p:spPr bwMode="auto">
            <a:xfrm>
              <a:off x="1224" y="777"/>
              <a:ext cx="1611" cy="159"/>
            </a:xfrm>
            <a:prstGeom prst="wedgeRectCallout">
              <a:avLst>
                <a:gd name="adj1" fmla="val -43917"/>
                <a:gd name="adj2" fmla="val 166352"/>
              </a:avLst>
            </a:prstGeom>
            <a:solidFill>
              <a:schemeClr val="folHlink"/>
            </a:solidFill>
            <a:ln w="9525">
              <a:solidFill>
                <a:srgbClr val="C0C0C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/>
              <a:r>
                <a:rPr lang="ru-RU" sz="1200" dirty="0">
                  <a:solidFill>
                    <a:srgbClr val="949494"/>
                  </a:solidFill>
                </a:rPr>
                <a:t>Проверка </a:t>
              </a:r>
              <a:r>
                <a:rPr lang="ru-RU" sz="1200" dirty="0" smtClean="0">
                  <a:solidFill>
                    <a:srgbClr val="949494"/>
                  </a:solidFill>
                </a:rPr>
                <a:t>корректности </a:t>
              </a:r>
              <a:r>
                <a:rPr lang="ru-RU" sz="1200" dirty="0">
                  <a:solidFill>
                    <a:srgbClr val="949494"/>
                  </a:solidFill>
                </a:rPr>
                <a:t>данных</a:t>
              </a:r>
            </a:p>
          </p:txBody>
        </p:sp>
      </p:grpSp>
      <p:sp>
        <p:nvSpPr>
          <p:cNvPr id="2" name="Прямоугольник 1"/>
          <p:cNvSpPr/>
          <p:nvPr/>
        </p:nvSpPr>
        <p:spPr>
          <a:xfrm>
            <a:off x="3059832" y="1540145"/>
            <a:ext cx="5832648" cy="4801314"/>
          </a:xfrm>
          <a:prstGeom prst="rect">
            <a:avLst/>
          </a:prstGeom>
          <a:solidFill>
            <a:schemeClr val="bg1"/>
          </a:solidFill>
          <a:ln w="12700">
            <a:solidFill>
              <a:schemeClr val="bg1">
                <a:lumMod val="50000"/>
              </a:schemeClr>
            </a:solidFill>
            <a:prstDash val="lgDash"/>
          </a:ln>
        </p:spPr>
        <p:txBody>
          <a:bodyPr wrap="square">
            <a:spAutoFit/>
          </a:bodyPr>
          <a:lstStyle/>
          <a:p>
            <a:r>
              <a:rPr lang="en-US" b="1" dirty="0" smtClean="0">
                <a:solidFill>
                  <a:srgbClr val="000000"/>
                </a:solidFill>
                <a:latin typeface="Courier New"/>
              </a:rPr>
              <a:t>Program </a:t>
            </a:r>
            <a:r>
              <a:rPr lang="en-US" dirty="0" smtClean="0">
                <a:solidFill>
                  <a:srgbClr val="000000"/>
                </a:solidFill>
                <a:latin typeface="Courier New"/>
              </a:rPr>
              <a:t>Faktorial_2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;</a:t>
            </a:r>
          </a:p>
          <a:p>
            <a:r>
              <a:rPr lang="sv-SE" b="1" dirty="0" smtClean="0">
                <a:solidFill>
                  <a:srgbClr val="000000"/>
                </a:solidFill>
                <a:latin typeface="Courier New"/>
              </a:rPr>
              <a:t>Var </a:t>
            </a:r>
            <a:r>
              <a:rPr lang="sv-SE" dirty="0">
                <a:solidFill>
                  <a:srgbClr val="000000"/>
                </a:solidFill>
                <a:latin typeface="Courier New"/>
              </a:rPr>
              <a:t>k, i, p: </a:t>
            </a:r>
            <a:r>
              <a:rPr lang="sv-SE" dirty="0">
                <a:solidFill>
                  <a:srgbClr val="0000FF"/>
                </a:solidFill>
                <a:latin typeface="Courier New"/>
              </a:rPr>
              <a:t>integer</a:t>
            </a:r>
            <a:r>
              <a:rPr lang="sv-SE" dirty="0">
                <a:solidFill>
                  <a:srgbClr val="000000"/>
                </a:solidFill>
                <a:latin typeface="Courier New"/>
              </a:rPr>
              <a:t>;</a:t>
            </a:r>
          </a:p>
          <a:p>
            <a:r>
              <a:rPr lang="en-US" b="1" dirty="0" smtClean="0">
                <a:solidFill>
                  <a:srgbClr val="000000"/>
                </a:solidFill>
                <a:latin typeface="Courier New"/>
              </a:rPr>
              <a:t>Begin</a:t>
            </a:r>
            <a:endParaRPr lang="en-US" b="1" dirty="0">
              <a:solidFill>
                <a:srgbClr val="000000"/>
              </a:solidFill>
              <a:latin typeface="Courier New"/>
            </a:endParaRPr>
          </a:p>
          <a:p>
            <a:r>
              <a:rPr lang="ru-RU" dirty="0">
                <a:solidFill>
                  <a:srgbClr val="008000"/>
                </a:solidFill>
                <a:latin typeface="Courier New"/>
              </a:rPr>
              <a:t>//проверка корректности данных</a:t>
            </a:r>
          </a:p>
          <a:p>
            <a:r>
              <a:rPr lang="en-US" b="1" dirty="0">
                <a:solidFill>
                  <a:srgbClr val="000000"/>
                </a:solidFill>
                <a:latin typeface="Courier New"/>
              </a:rPr>
              <a:t>repeat             </a:t>
            </a:r>
            <a:r>
              <a:rPr lang="en-US" dirty="0">
                <a:solidFill>
                  <a:srgbClr val="008000"/>
                </a:solidFill>
                <a:latin typeface="Courier New"/>
              </a:rPr>
              <a:t>//</a:t>
            </a:r>
            <a:r>
              <a:rPr lang="ru-RU" dirty="0">
                <a:solidFill>
                  <a:srgbClr val="008000"/>
                </a:solidFill>
                <a:latin typeface="Courier New"/>
              </a:rPr>
              <a:t>повторять:</a:t>
            </a:r>
          </a:p>
          <a:p>
            <a:r>
              <a:rPr lang="en-US" dirty="0">
                <a:solidFill>
                  <a:srgbClr val="008000"/>
                </a:solidFill>
                <a:latin typeface="Courier New"/>
              </a:rPr>
              <a:t>  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write(</a:t>
            </a:r>
            <a:r>
              <a:rPr lang="en-US" dirty="0">
                <a:solidFill>
                  <a:srgbClr val="0000FF"/>
                </a:solidFill>
                <a:latin typeface="Courier New"/>
              </a:rPr>
              <a:t>'</a:t>
            </a:r>
            <a:r>
              <a:rPr lang="ru-RU" dirty="0">
                <a:solidFill>
                  <a:srgbClr val="0000FF"/>
                </a:solidFill>
                <a:latin typeface="Courier New"/>
              </a:rPr>
              <a:t>Введите </a:t>
            </a:r>
            <a:r>
              <a:rPr lang="en-US" dirty="0">
                <a:solidFill>
                  <a:srgbClr val="0000FF"/>
                </a:solidFill>
                <a:latin typeface="Courier New"/>
              </a:rPr>
              <a:t>k (&lt;13): '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); </a:t>
            </a:r>
          </a:p>
          <a:p>
            <a:r>
              <a:rPr lang="en-US" dirty="0">
                <a:solidFill>
                  <a:srgbClr val="000000"/>
                </a:solidFill>
                <a:latin typeface="Courier New"/>
              </a:rPr>
              <a:t>  </a:t>
            </a:r>
            <a:r>
              <a:rPr lang="en-US" dirty="0" err="1">
                <a:solidFill>
                  <a:srgbClr val="000000"/>
                </a:solidFill>
                <a:latin typeface="Courier New"/>
              </a:rPr>
              <a:t>readln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(k);       </a:t>
            </a:r>
            <a:r>
              <a:rPr lang="en-US" dirty="0">
                <a:solidFill>
                  <a:srgbClr val="008000"/>
                </a:solidFill>
                <a:latin typeface="Courier New"/>
              </a:rPr>
              <a:t>//</a:t>
            </a:r>
            <a:r>
              <a:rPr lang="ru-RU" dirty="0">
                <a:solidFill>
                  <a:srgbClr val="008000"/>
                </a:solidFill>
                <a:latin typeface="Courier New"/>
              </a:rPr>
              <a:t>ввод </a:t>
            </a:r>
            <a:r>
              <a:rPr lang="en-US" dirty="0">
                <a:solidFill>
                  <a:srgbClr val="008000"/>
                </a:solidFill>
                <a:latin typeface="Courier New"/>
              </a:rPr>
              <a:t>k</a:t>
            </a:r>
          </a:p>
          <a:p>
            <a:r>
              <a:rPr lang="en-US" b="1" dirty="0">
                <a:solidFill>
                  <a:srgbClr val="000000"/>
                </a:solidFill>
                <a:latin typeface="Courier New"/>
              </a:rPr>
              <a:t>until 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k&lt;</a:t>
            </a:r>
            <a:r>
              <a:rPr lang="en-US" dirty="0">
                <a:solidFill>
                  <a:srgbClr val="006400"/>
                </a:solidFill>
                <a:latin typeface="Courier New"/>
              </a:rPr>
              <a:t>13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;        </a:t>
            </a:r>
            <a:r>
              <a:rPr lang="en-US" dirty="0">
                <a:solidFill>
                  <a:srgbClr val="008000"/>
                </a:solidFill>
                <a:latin typeface="Courier New"/>
              </a:rPr>
              <a:t>//</a:t>
            </a:r>
            <a:r>
              <a:rPr lang="ru-RU" dirty="0">
                <a:solidFill>
                  <a:srgbClr val="008000"/>
                </a:solidFill>
                <a:latin typeface="Courier New"/>
              </a:rPr>
              <a:t>до </a:t>
            </a:r>
            <a:r>
              <a:rPr lang="en-US" dirty="0">
                <a:solidFill>
                  <a:srgbClr val="008000"/>
                </a:solidFill>
                <a:latin typeface="Courier New"/>
              </a:rPr>
              <a:t>k&lt;13</a:t>
            </a:r>
          </a:p>
          <a:p>
            <a:r>
              <a:rPr lang="ru-RU" dirty="0" smtClean="0">
                <a:solidFill>
                  <a:srgbClr val="008000"/>
                </a:solidFill>
                <a:latin typeface="Courier New"/>
              </a:rPr>
              <a:t>//вычисление факториала</a:t>
            </a:r>
            <a:endParaRPr lang="en-US" dirty="0" smtClean="0">
              <a:solidFill>
                <a:srgbClr val="000000"/>
              </a:solidFill>
              <a:latin typeface="Courier New"/>
            </a:endParaRPr>
          </a:p>
          <a:p>
            <a:r>
              <a:rPr lang="ru-RU" dirty="0" smtClean="0">
                <a:solidFill>
                  <a:srgbClr val="000000"/>
                </a:solidFill>
                <a:latin typeface="Courier New"/>
              </a:rPr>
              <a:t>p</a:t>
            </a:r>
            <a:r>
              <a:rPr lang="ru-RU" dirty="0">
                <a:solidFill>
                  <a:srgbClr val="000000"/>
                </a:solidFill>
                <a:latin typeface="Courier New"/>
              </a:rPr>
              <a:t>:=</a:t>
            </a:r>
            <a:r>
              <a:rPr lang="ru-RU" dirty="0">
                <a:solidFill>
                  <a:srgbClr val="006400"/>
                </a:solidFill>
                <a:latin typeface="Courier New"/>
              </a:rPr>
              <a:t>1</a:t>
            </a:r>
            <a:r>
              <a:rPr lang="ru-RU" dirty="0">
                <a:solidFill>
                  <a:srgbClr val="000000"/>
                </a:solidFill>
                <a:latin typeface="Courier New"/>
              </a:rPr>
              <a:t>;   </a:t>
            </a:r>
            <a:r>
              <a:rPr lang="ru-RU" dirty="0">
                <a:solidFill>
                  <a:srgbClr val="008000"/>
                </a:solidFill>
                <a:latin typeface="Courier New"/>
              </a:rPr>
              <a:t>//начальное знач. произведения</a:t>
            </a:r>
          </a:p>
          <a:p>
            <a:r>
              <a:rPr lang="ru-RU" dirty="0">
                <a:solidFill>
                  <a:srgbClr val="000000"/>
                </a:solidFill>
                <a:latin typeface="Courier New"/>
              </a:rPr>
              <a:t>i:=</a:t>
            </a:r>
            <a:r>
              <a:rPr lang="ru-RU" dirty="0">
                <a:solidFill>
                  <a:srgbClr val="006400"/>
                </a:solidFill>
                <a:latin typeface="Courier New"/>
              </a:rPr>
              <a:t>1</a:t>
            </a:r>
            <a:r>
              <a:rPr lang="ru-RU" dirty="0">
                <a:solidFill>
                  <a:srgbClr val="000000"/>
                </a:solidFill>
                <a:latin typeface="Courier New"/>
              </a:rPr>
              <a:t>;   </a:t>
            </a:r>
            <a:r>
              <a:rPr lang="ru-RU" dirty="0">
                <a:solidFill>
                  <a:srgbClr val="008000"/>
                </a:solidFill>
                <a:latin typeface="Courier New"/>
              </a:rPr>
              <a:t>//начальное знач. числа</a:t>
            </a:r>
          </a:p>
          <a:p>
            <a:r>
              <a:rPr lang="en-US" b="1" dirty="0">
                <a:solidFill>
                  <a:srgbClr val="000000"/>
                </a:solidFill>
                <a:latin typeface="Courier New"/>
              </a:rPr>
              <a:t>repeat      </a:t>
            </a:r>
            <a:r>
              <a:rPr lang="en-US" dirty="0">
                <a:solidFill>
                  <a:srgbClr val="008000"/>
                </a:solidFill>
                <a:latin typeface="Courier New"/>
              </a:rPr>
              <a:t>//</a:t>
            </a:r>
            <a:r>
              <a:rPr lang="ru-RU" dirty="0">
                <a:solidFill>
                  <a:srgbClr val="008000"/>
                </a:solidFill>
                <a:latin typeface="Courier New"/>
              </a:rPr>
              <a:t>повторять:</a:t>
            </a:r>
          </a:p>
          <a:p>
            <a:r>
              <a:rPr lang="ru-RU" dirty="0">
                <a:solidFill>
                  <a:srgbClr val="008000"/>
                </a:solidFill>
                <a:latin typeface="Courier New"/>
              </a:rPr>
              <a:t>  </a:t>
            </a:r>
            <a:r>
              <a:rPr lang="ru-RU" dirty="0">
                <a:solidFill>
                  <a:srgbClr val="000000"/>
                </a:solidFill>
                <a:latin typeface="Courier New"/>
              </a:rPr>
              <a:t>p:=p*i;   </a:t>
            </a:r>
            <a:r>
              <a:rPr lang="ru-RU" dirty="0">
                <a:solidFill>
                  <a:srgbClr val="008000"/>
                </a:solidFill>
                <a:latin typeface="Courier New"/>
              </a:rPr>
              <a:t>//добавить число к </a:t>
            </a:r>
            <a:r>
              <a:rPr lang="ru-RU" dirty="0" err="1" smtClean="0">
                <a:solidFill>
                  <a:srgbClr val="008000"/>
                </a:solidFill>
                <a:latin typeface="Courier New"/>
              </a:rPr>
              <a:t>произвед</a:t>
            </a:r>
            <a:r>
              <a:rPr lang="ru-RU" dirty="0" smtClean="0">
                <a:solidFill>
                  <a:srgbClr val="008000"/>
                </a:solidFill>
                <a:latin typeface="Courier New"/>
              </a:rPr>
              <a:t>.</a:t>
            </a:r>
            <a:endParaRPr lang="ru-RU" dirty="0">
              <a:solidFill>
                <a:srgbClr val="008000"/>
              </a:solidFill>
              <a:latin typeface="Courier New"/>
            </a:endParaRPr>
          </a:p>
          <a:p>
            <a:r>
              <a:rPr lang="en-US" dirty="0">
                <a:solidFill>
                  <a:srgbClr val="008000"/>
                </a:solidFill>
                <a:latin typeface="Courier New"/>
              </a:rPr>
              <a:t>  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i:=i+</a:t>
            </a:r>
            <a:r>
              <a:rPr lang="en-US" dirty="0">
                <a:solidFill>
                  <a:srgbClr val="006400"/>
                </a:solidFill>
                <a:latin typeface="Courier New"/>
              </a:rPr>
              <a:t>1    </a:t>
            </a:r>
            <a:r>
              <a:rPr lang="en-US" dirty="0">
                <a:solidFill>
                  <a:srgbClr val="008000"/>
                </a:solidFill>
                <a:latin typeface="Courier New"/>
              </a:rPr>
              <a:t>//</a:t>
            </a:r>
            <a:r>
              <a:rPr lang="ru-RU" dirty="0">
                <a:solidFill>
                  <a:srgbClr val="008000"/>
                </a:solidFill>
                <a:latin typeface="Courier New"/>
              </a:rPr>
              <a:t>следующее число</a:t>
            </a:r>
          </a:p>
          <a:p>
            <a:r>
              <a:rPr lang="en-US" b="1" dirty="0">
                <a:solidFill>
                  <a:srgbClr val="000000"/>
                </a:solidFill>
                <a:latin typeface="Courier New"/>
              </a:rPr>
              <a:t>until </a:t>
            </a:r>
            <a:r>
              <a:rPr lang="en-US" dirty="0" err="1">
                <a:solidFill>
                  <a:srgbClr val="000000"/>
                </a:solidFill>
                <a:latin typeface="Courier New"/>
              </a:rPr>
              <a:t>i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&gt;k;  </a:t>
            </a:r>
            <a:r>
              <a:rPr lang="en-US" dirty="0">
                <a:solidFill>
                  <a:srgbClr val="008000"/>
                </a:solidFill>
                <a:latin typeface="Courier New"/>
              </a:rPr>
              <a:t>//</a:t>
            </a:r>
            <a:r>
              <a:rPr lang="ru-RU" dirty="0">
                <a:solidFill>
                  <a:srgbClr val="008000"/>
                </a:solidFill>
                <a:latin typeface="Courier New"/>
              </a:rPr>
              <a:t>до </a:t>
            </a:r>
            <a:r>
              <a:rPr lang="en-US" dirty="0" err="1">
                <a:solidFill>
                  <a:srgbClr val="008000"/>
                </a:solidFill>
                <a:latin typeface="Courier New"/>
              </a:rPr>
              <a:t>i</a:t>
            </a:r>
            <a:r>
              <a:rPr lang="en-US" dirty="0">
                <a:solidFill>
                  <a:srgbClr val="008000"/>
                </a:solidFill>
                <a:latin typeface="Courier New"/>
              </a:rPr>
              <a:t>&gt;k</a:t>
            </a:r>
          </a:p>
          <a:p>
            <a:r>
              <a:rPr lang="en-US" dirty="0" err="1">
                <a:solidFill>
                  <a:srgbClr val="000000"/>
                </a:solidFill>
                <a:latin typeface="Courier New"/>
              </a:rPr>
              <a:t>writeln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(k, </a:t>
            </a:r>
            <a:r>
              <a:rPr lang="en-US" dirty="0">
                <a:solidFill>
                  <a:srgbClr val="0000FF"/>
                </a:solidFill>
                <a:latin typeface="Courier New"/>
              </a:rPr>
              <a:t>'!='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, p); </a:t>
            </a:r>
            <a:r>
              <a:rPr lang="en-US" dirty="0">
                <a:solidFill>
                  <a:srgbClr val="008000"/>
                </a:solidFill>
                <a:latin typeface="Courier New"/>
              </a:rPr>
              <a:t>//</a:t>
            </a:r>
            <a:r>
              <a:rPr lang="ru-RU" dirty="0">
                <a:solidFill>
                  <a:srgbClr val="008000"/>
                </a:solidFill>
                <a:latin typeface="Courier New"/>
              </a:rPr>
              <a:t>факториал числа</a:t>
            </a:r>
          </a:p>
          <a:p>
            <a:r>
              <a:rPr lang="en-US" b="1" dirty="0" smtClean="0">
                <a:solidFill>
                  <a:srgbClr val="000000"/>
                </a:solidFill>
                <a:latin typeface="Courier New"/>
              </a:rPr>
              <a:t>End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.</a:t>
            </a:r>
            <a:endParaRPr lang="ru-RU" dirty="0"/>
          </a:p>
        </p:txBody>
      </p:sp>
      <p:pic>
        <p:nvPicPr>
          <p:cNvPr id="20520" name="Picture 4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47301" y="5198862"/>
            <a:ext cx="2629155" cy="1351176"/>
          </a:xfrm>
          <a:prstGeom prst="rect">
            <a:avLst/>
          </a:prstGeom>
          <a:noFill/>
          <a:ln w="12700">
            <a:solidFill>
              <a:schemeClr val="bg1">
                <a:lumMod val="50000"/>
              </a:schemeClr>
            </a:solidFill>
            <a:prstDash val="lgDash"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60692650"/>
      </p:ext>
    </p:extLst>
  </p:cSld>
  <p:clrMapOvr>
    <a:masterClrMapping/>
  </p:clrMapOvr>
  <p:transition spd="med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253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205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1811" name="Group 259"/>
          <p:cNvGrpSpPr>
            <a:grpSpLocks/>
          </p:cNvGrpSpPr>
          <p:nvPr/>
        </p:nvGrpSpPr>
        <p:grpSpPr bwMode="auto">
          <a:xfrm>
            <a:off x="1578446" y="1530350"/>
            <a:ext cx="2519363" cy="1543050"/>
            <a:chOff x="1542" y="1631"/>
            <a:chExt cx="1587" cy="972"/>
          </a:xfrm>
        </p:grpSpPr>
        <p:sp>
          <p:nvSpPr>
            <p:cNvPr id="15382" name="Line 260"/>
            <p:cNvSpPr>
              <a:spLocks noChangeAspect="1" noChangeShapeType="1"/>
            </p:cNvSpPr>
            <p:nvPr/>
          </p:nvSpPr>
          <p:spPr bwMode="auto">
            <a:xfrm>
              <a:off x="2404" y="1631"/>
              <a:ext cx="0" cy="188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ru-RU"/>
            </a:p>
          </p:txBody>
        </p:sp>
        <p:sp>
          <p:nvSpPr>
            <p:cNvPr id="15383" name="Rectangle 261"/>
            <p:cNvSpPr>
              <a:spLocks noChangeArrowheads="1"/>
            </p:cNvSpPr>
            <p:nvPr/>
          </p:nvSpPr>
          <p:spPr bwMode="auto">
            <a:xfrm>
              <a:off x="1995" y="2246"/>
              <a:ext cx="816" cy="272"/>
            </a:xfrm>
            <a:prstGeom prst="rect">
              <a:avLst/>
            </a:prstGeom>
            <a:solidFill>
              <a:srgbClr val="FFFFFF"/>
            </a:solidFill>
            <a:ln w="12700" algn="ctr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 anchorCtr="1"/>
            <a:lstStyle/>
            <a:p>
              <a:pPr algn="ctr"/>
              <a:r>
                <a:rPr lang="ru-RU" sz="1600"/>
                <a:t>тело цикла</a:t>
              </a:r>
            </a:p>
          </p:txBody>
        </p:sp>
        <p:sp>
          <p:nvSpPr>
            <p:cNvPr id="15384" name="AutoShape 262"/>
            <p:cNvSpPr>
              <a:spLocks noChangeArrowheads="1"/>
            </p:cNvSpPr>
            <p:nvPr/>
          </p:nvSpPr>
          <p:spPr bwMode="auto">
            <a:xfrm>
              <a:off x="1746" y="1820"/>
              <a:ext cx="1293" cy="249"/>
            </a:xfrm>
            <a:prstGeom prst="flowChartPreparation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/>
                <a:t>i := n, k</a:t>
              </a:r>
              <a:endParaRPr lang="ru-RU"/>
            </a:p>
          </p:txBody>
        </p:sp>
        <p:sp>
          <p:nvSpPr>
            <p:cNvPr id="15385" name="Line 263"/>
            <p:cNvSpPr>
              <a:spLocks noChangeAspect="1" noChangeShapeType="1"/>
            </p:cNvSpPr>
            <p:nvPr/>
          </p:nvSpPr>
          <p:spPr bwMode="auto">
            <a:xfrm>
              <a:off x="2404" y="2069"/>
              <a:ext cx="0" cy="182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ru-RU"/>
            </a:p>
          </p:txBody>
        </p:sp>
        <p:sp>
          <p:nvSpPr>
            <p:cNvPr id="15386" name="Freeform 264"/>
            <p:cNvSpPr>
              <a:spLocks/>
            </p:cNvSpPr>
            <p:nvPr/>
          </p:nvSpPr>
          <p:spPr bwMode="auto">
            <a:xfrm>
              <a:off x="1542" y="1943"/>
              <a:ext cx="862" cy="658"/>
            </a:xfrm>
            <a:custGeom>
              <a:avLst/>
              <a:gdLst>
                <a:gd name="T0" fmla="*/ 862 w 862"/>
                <a:gd name="T1" fmla="*/ 567 h 658"/>
                <a:gd name="T2" fmla="*/ 862 w 862"/>
                <a:gd name="T3" fmla="*/ 658 h 658"/>
                <a:gd name="T4" fmla="*/ 0 w 862"/>
                <a:gd name="T5" fmla="*/ 658 h 658"/>
                <a:gd name="T6" fmla="*/ 0 w 862"/>
                <a:gd name="T7" fmla="*/ 0 h 658"/>
                <a:gd name="T8" fmla="*/ 204 w 862"/>
                <a:gd name="T9" fmla="*/ 0 h 65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862" h="658">
                  <a:moveTo>
                    <a:pt x="862" y="567"/>
                  </a:moveTo>
                  <a:lnTo>
                    <a:pt x="862" y="658"/>
                  </a:lnTo>
                  <a:lnTo>
                    <a:pt x="0" y="658"/>
                  </a:lnTo>
                  <a:lnTo>
                    <a:pt x="0" y="0"/>
                  </a:lnTo>
                  <a:lnTo>
                    <a:pt x="204" y="0"/>
                  </a:lnTo>
                </a:path>
              </a:pathLst>
            </a:custGeom>
            <a:noFill/>
            <a:ln w="12700" cmpd="sng">
              <a:solidFill>
                <a:schemeClr val="tx1"/>
              </a:solidFill>
              <a:round/>
              <a:headEnd type="non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5387" name="Freeform 265"/>
            <p:cNvSpPr>
              <a:spLocks/>
            </p:cNvSpPr>
            <p:nvPr/>
          </p:nvSpPr>
          <p:spPr bwMode="auto">
            <a:xfrm>
              <a:off x="3039" y="1945"/>
              <a:ext cx="90" cy="658"/>
            </a:xfrm>
            <a:custGeom>
              <a:avLst/>
              <a:gdLst>
                <a:gd name="T0" fmla="*/ 0 w 90"/>
                <a:gd name="T1" fmla="*/ 0 h 658"/>
                <a:gd name="T2" fmla="*/ 90 w 90"/>
                <a:gd name="T3" fmla="*/ 0 h 658"/>
                <a:gd name="T4" fmla="*/ 90 w 90"/>
                <a:gd name="T5" fmla="*/ 658 h 658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90" h="658">
                  <a:moveTo>
                    <a:pt x="0" y="0"/>
                  </a:moveTo>
                  <a:lnTo>
                    <a:pt x="90" y="0"/>
                  </a:lnTo>
                  <a:lnTo>
                    <a:pt x="90" y="658"/>
                  </a:lnTo>
                </a:path>
              </a:pathLst>
            </a:custGeom>
            <a:noFill/>
            <a:ln w="12700" cmpd="sng">
              <a:solidFill>
                <a:schemeClr val="tx1"/>
              </a:solidFill>
              <a:round/>
              <a:headEnd type="non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151818" name="Text Box 266"/>
          <p:cNvSpPr txBox="1">
            <a:spLocks noChangeArrowheads="1"/>
          </p:cNvSpPr>
          <p:nvPr/>
        </p:nvSpPr>
        <p:spPr bwMode="auto">
          <a:xfrm>
            <a:off x="250825" y="4602031"/>
            <a:ext cx="8677275" cy="2031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i="1" dirty="0" smtClean="0">
                <a:solidFill>
                  <a:schemeClr val="tx2"/>
                </a:solidFill>
              </a:rPr>
              <a:t>Тело </a:t>
            </a:r>
            <a:r>
              <a:rPr lang="ru-RU" i="1" dirty="0">
                <a:solidFill>
                  <a:schemeClr val="tx2"/>
                </a:solidFill>
              </a:rPr>
              <a:t>цикла </a:t>
            </a:r>
            <a:r>
              <a:rPr lang="ru-RU" dirty="0">
                <a:solidFill>
                  <a:schemeClr val="tx2"/>
                </a:solidFill>
              </a:rPr>
              <a:t>повторяется </a:t>
            </a:r>
            <a:r>
              <a:rPr lang="ru-RU" i="1" dirty="0">
                <a:solidFill>
                  <a:schemeClr val="tx2"/>
                </a:solidFill>
              </a:rPr>
              <a:t>фиксированное число </a:t>
            </a:r>
            <a:r>
              <a:rPr lang="ru-RU" i="1" dirty="0" smtClean="0">
                <a:solidFill>
                  <a:schemeClr val="tx2"/>
                </a:solidFill>
              </a:rPr>
              <a:t>раз</a:t>
            </a:r>
            <a:r>
              <a:rPr lang="en-US" i="1" dirty="0" smtClean="0">
                <a:solidFill>
                  <a:schemeClr val="tx2"/>
                </a:solidFill>
              </a:rPr>
              <a:t> </a:t>
            </a:r>
            <a:r>
              <a:rPr lang="ru-RU" sz="2400" b="1" dirty="0">
                <a:solidFill>
                  <a:srgbClr val="0000FF"/>
                </a:solidFill>
              </a:rPr>
              <a:t>для</a:t>
            </a:r>
            <a:r>
              <a:rPr lang="ru-RU" dirty="0" smtClean="0">
                <a:solidFill>
                  <a:schemeClr val="tx2"/>
                </a:solidFill>
              </a:rPr>
              <a:t> переменной </a:t>
            </a:r>
            <a:r>
              <a:rPr lang="en-US" sz="2000" b="1" i="1" dirty="0" err="1">
                <a:latin typeface="Courier New" pitchFamily="49" charset="0"/>
              </a:rPr>
              <a:t>i</a:t>
            </a:r>
            <a:r>
              <a:rPr lang="ru-RU" dirty="0" smtClean="0">
                <a:solidFill>
                  <a:schemeClr val="tx2"/>
                </a:solidFill>
              </a:rPr>
              <a:t>.</a:t>
            </a:r>
            <a:endParaRPr lang="ru-RU" dirty="0">
              <a:solidFill>
                <a:schemeClr val="tx2"/>
              </a:solidFill>
            </a:endParaRPr>
          </a:p>
          <a:p>
            <a:pPr eaLnBrk="1" hangingPunct="1"/>
            <a:r>
              <a:rPr lang="ru-RU" dirty="0">
                <a:solidFill>
                  <a:schemeClr val="tx2"/>
                </a:solidFill>
              </a:rPr>
              <a:t>Переменная </a:t>
            </a:r>
            <a:r>
              <a:rPr lang="en-US" sz="2000" b="1" i="1" dirty="0" err="1">
                <a:latin typeface="Courier New" pitchFamily="49" charset="0"/>
              </a:rPr>
              <a:t>i</a:t>
            </a:r>
            <a:r>
              <a:rPr lang="ru-RU" dirty="0">
                <a:solidFill>
                  <a:schemeClr val="tx2"/>
                </a:solidFill>
              </a:rPr>
              <a:t> изменяется от </a:t>
            </a:r>
            <a:r>
              <a:rPr lang="en-US" sz="2000" b="1" i="1" dirty="0">
                <a:latin typeface="Courier New" pitchFamily="49" charset="0"/>
              </a:rPr>
              <a:t>n</a:t>
            </a:r>
            <a:r>
              <a:rPr lang="ru-RU" dirty="0">
                <a:solidFill>
                  <a:schemeClr val="tx2"/>
                </a:solidFill>
              </a:rPr>
              <a:t> до </a:t>
            </a:r>
            <a:r>
              <a:rPr lang="en-US" sz="2000" b="1" i="1" dirty="0">
                <a:latin typeface="Courier New" pitchFamily="49" charset="0"/>
              </a:rPr>
              <a:t>k</a:t>
            </a:r>
            <a:r>
              <a:rPr lang="ru-RU" dirty="0">
                <a:solidFill>
                  <a:schemeClr val="tx2"/>
                </a:solidFill>
              </a:rPr>
              <a:t>, увеличиваясь после каждого выполнения тела цикла на </a:t>
            </a:r>
            <a:r>
              <a:rPr lang="ru-RU" sz="2000" b="1" dirty="0">
                <a:latin typeface="Courier New" pitchFamily="49" charset="0"/>
              </a:rPr>
              <a:t>1</a:t>
            </a:r>
            <a:r>
              <a:rPr lang="ru-RU" dirty="0">
                <a:solidFill>
                  <a:schemeClr val="tx2"/>
                </a:solidFill>
              </a:rPr>
              <a:t>. </a:t>
            </a:r>
            <a:br>
              <a:rPr lang="ru-RU" dirty="0">
                <a:solidFill>
                  <a:schemeClr val="tx2"/>
                </a:solidFill>
              </a:rPr>
            </a:br>
            <a:r>
              <a:rPr lang="ru-RU" dirty="0">
                <a:solidFill>
                  <a:schemeClr val="tx2"/>
                </a:solidFill>
              </a:rPr>
              <a:t>Цикл завершает работу, когда значение </a:t>
            </a:r>
            <a:r>
              <a:rPr lang="en-US" sz="2000" b="1" i="1" dirty="0" err="1">
                <a:latin typeface="Courier New" pitchFamily="49" charset="0"/>
              </a:rPr>
              <a:t>i</a:t>
            </a:r>
            <a:r>
              <a:rPr lang="en-US" b="1" dirty="0">
                <a:latin typeface="Courier New" pitchFamily="49" charset="0"/>
              </a:rPr>
              <a:t> </a:t>
            </a:r>
            <a:r>
              <a:rPr lang="ru-RU" dirty="0">
                <a:solidFill>
                  <a:schemeClr val="tx2"/>
                </a:solidFill>
              </a:rPr>
              <a:t>станет больше </a:t>
            </a:r>
            <a:r>
              <a:rPr lang="en-US" sz="2000" b="1" i="1" dirty="0">
                <a:latin typeface="Courier New" pitchFamily="49" charset="0"/>
              </a:rPr>
              <a:t>k</a:t>
            </a:r>
            <a:r>
              <a:rPr lang="ru-RU" dirty="0">
                <a:solidFill>
                  <a:schemeClr val="tx2"/>
                </a:solidFill>
              </a:rPr>
              <a:t>. </a:t>
            </a:r>
          </a:p>
          <a:p>
            <a:pPr eaLnBrk="1" hangingPunct="1"/>
            <a:r>
              <a:rPr lang="ru-RU" dirty="0">
                <a:solidFill>
                  <a:schemeClr val="tx2"/>
                </a:solidFill>
              </a:rPr>
              <a:t>Если </a:t>
            </a:r>
            <a:r>
              <a:rPr lang="ru-RU" i="1" dirty="0">
                <a:solidFill>
                  <a:schemeClr val="tx2"/>
                </a:solidFill>
              </a:rPr>
              <a:t>в теле цикла более одного оператора</a:t>
            </a:r>
            <a:r>
              <a:rPr lang="ru-RU" dirty="0">
                <a:solidFill>
                  <a:schemeClr val="tx2"/>
                </a:solidFill>
              </a:rPr>
              <a:t>, то необходимо использовать </a:t>
            </a:r>
            <a:r>
              <a:rPr lang="ru-RU" i="1" dirty="0">
                <a:solidFill>
                  <a:schemeClr val="tx2"/>
                </a:solidFill>
              </a:rPr>
              <a:t>составной оператор</a:t>
            </a:r>
            <a:r>
              <a:rPr lang="ru-RU" dirty="0">
                <a:solidFill>
                  <a:schemeClr val="tx2"/>
                </a:solidFill>
              </a:rPr>
              <a:t> </a:t>
            </a:r>
            <a:r>
              <a:rPr lang="en-US" sz="2400" b="1" dirty="0">
                <a:latin typeface="Courier New" pitchFamily="49" charset="0"/>
                <a:cs typeface="Courier New" pitchFamily="49" charset="0"/>
              </a:rPr>
              <a:t>begin . . . end</a:t>
            </a:r>
            <a:r>
              <a:rPr lang="ru-RU" dirty="0">
                <a:solidFill>
                  <a:schemeClr val="tx2"/>
                </a:solidFill>
              </a:rPr>
              <a:t>.</a:t>
            </a: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15364" name="Rectangle 268"/>
          <p:cNvSpPr>
            <a:spLocks noGrp="1" noChangeArrowheads="1"/>
          </p:cNvSpPr>
          <p:nvPr>
            <p:ph type="title"/>
          </p:nvPr>
        </p:nvSpPr>
        <p:spPr>
          <a:xfrm>
            <a:off x="503238" y="0"/>
            <a:ext cx="7543800" cy="1520825"/>
          </a:xfrm>
        </p:spPr>
        <p:txBody>
          <a:bodyPr/>
          <a:lstStyle/>
          <a:p>
            <a:pPr algn="ctr" eaLnBrk="1" hangingPunct="1"/>
            <a:r>
              <a:rPr lang="ru-RU" sz="3600" smtClean="0"/>
              <a:t>Операторы цикла</a:t>
            </a:r>
            <a:r>
              <a:rPr lang="ru-RU" sz="3500" smtClean="0"/>
              <a:t> </a:t>
            </a:r>
            <a:br>
              <a:rPr lang="ru-RU" sz="3500" smtClean="0"/>
            </a:br>
            <a:r>
              <a:rPr lang="ru-RU" sz="1200" smtClean="0"/>
              <a:t/>
            </a:r>
            <a:br>
              <a:rPr lang="ru-RU" sz="1200" smtClean="0"/>
            </a:br>
            <a:r>
              <a:rPr lang="ru-RU" sz="2400" i="1" smtClean="0"/>
              <a:t>Цикл с параметром </a:t>
            </a:r>
            <a:br>
              <a:rPr lang="ru-RU" sz="2400" i="1" smtClean="0"/>
            </a:br>
            <a:r>
              <a:rPr lang="ru-RU" sz="2400" i="1" smtClean="0"/>
              <a:t> </a:t>
            </a:r>
            <a:r>
              <a:rPr lang="ru-RU" sz="2000" i="1" smtClean="0"/>
              <a:t>(с заданным числом повторений, цикл «ДЛЯ»)</a:t>
            </a:r>
            <a:endParaRPr lang="ru-RU" sz="2400" i="1" smtClean="0"/>
          </a:p>
        </p:txBody>
      </p:sp>
      <p:sp>
        <p:nvSpPr>
          <p:cNvPr id="151821" name="Text Box 269"/>
          <p:cNvSpPr txBox="1">
            <a:spLocks noChangeArrowheads="1"/>
          </p:cNvSpPr>
          <p:nvPr/>
        </p:nvSpPr>
        <p:spPr bwMode="auto">
          <a:xfrm>
            <a:off x="1480344" y="3284984"/>
            <a:ext cx="5395912" cy="461963"/>
          </a:xfrm>
          <a:prstGeom prst="rect">
            <a:avLst/>
          </a:prstGeom>
          <a:noFill/>
          <a:ln w="9525">
            <a:solidFill>
              <a:schemeClr val="bg2"/>
            </a:solidFill>
            <a:prstDash val="lgDash"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 b="1" dirty="0">
                <a:latin typeface="Courier New" pitchFamily="49" charset="0"/>
              </a:rPr>
              <a:t>For </a:t>
            </a:r>
            <a:r>
              <a:rPr lang="en-US" sz="2400" i="1" dirty="0" err="1">
                <a:latin typeface="Courier New" pitchFamily="49" charset="0"/>
              </a:rPr>
              <a:t>i</a:t>
            </a:r>
            <a:r>
              <a:rPr lang="ru-RU" sz="2400" dirty="0">
                <a:latin typeface="Courier New" pitchFamily="49" charset="0"/>
              </a:rPr>
              <a:t>:</a:t>
            </a:r>
            <a:r>
              <a:rPr lang="en-US" sz="2400" dirty="0">
                <a:latin typeface="Courier New" pitchFamily="49" charset="0"/>
              </a:rPr>
              <a:t>=</a:t>
            </a:r>
            <a:r>
              <a:rPr lang="en-US" sz="2400" i="1" dirty="0">
                <a:latin typeface="Courier New" pitchFamily="49" charset="0"/>
              </a:rPr>
              <a:t>n</a:t>
            </a:r>
            <a:r>
              <a:rPr lang="en-US" sz="2400" b="1" i="1" dirty="0">
                <a:latin typeface="Courier New" pitchFamily="49" charset="0"/>
              </a:rPr>
              <a:t> </a:t>
            </a:r>
            <a:r>
              <a:rPr lang="en-US" sz="2400" b="1" dirty="0">
                <a:latin typeface="Courier New" pitchFamily="49" charset="0"/>
              </a:rPr>
              <a:t>to</a:t>
            </a:r>
            <a:r>
              <a:rPr lang="en-US" sz="2400" b="1" i="1" dirty="0">
                <a:latin typeface="Courier New" pitchFamily="49" charset="0"/>
              </a:rPr>
              <a:t> </a:t>
            </a:r>
            <a:r>
              <a:rPr lang="en-US" sz="2400" i="1" dirty="0">
                <a:latin typeface="Courier New" pitchFamily="49" charset="0"/>
              </a:rPr>
              <a:t>k</a:t>
            </a:r>
            <a:r>
              <a:rPr lang="en-US" sz="2400" b="1" i="1" dirty="0">
                <a:latin typeface="Courier New" pitchFamily="49" charset="0"/>
              </a:rPr>
              <a:t> </a:t>
            </a:r>
            <a:r>
              <a:rPr lang="en-US" sz="2400" b="1" dirty="0">
                <a:latin typeface="Courier New" pitchFamily="49" charset="0"/>
              </a:rPr>
              <a:t>do </a:t>
            </a:r>
            <a:r>
              <a:rPr lang="en-US" sz="2000" dirty="0">
                <a:latin typeface="Courier New" pitchFamily="49" charset="0"/>
              </a:rPr>
              <a:t>&lt;</a:t>
            </a:r>
            <a:r>
              <a:rPr lang="ru-RU" sz="2000" i="1" dirty="0">
                <a:latin typeface="Courier New" pitchFamily="49" charset="0"/>
              </a:rPr>
              <a:t>оператор</a:t>
            </a:r>
            <a:r>
              <a:rPr lang="en-US" sz="2000" i="1" dirty="0">
                <a:latin typeface="Courier New" pitchFamily="49" charset="0"/>
              </a:rPr>
              <a:t>&gt;</a:t>
            </a:r>
            <a:r>
              <a:rPr lang="en-US" sz="2400" b="1" dirty="0">
                <a:latin typeface="Courier New" pitchFamily="49" charset="0"/>
              </a:rPr>
              <a:t>;</a:t>
            </a:r>
            <a:endParaRPr lang="ru-RU" sz="2400" b="1" dirty="0">
              <a:latin typeface="Courier New" pitchFamily="49" charset="0"/>
            </a:endParaRPr>
          </a:p>
        </p:txBody>
      </p:sp>
      <p:grpSp>
        <p:nvGrpSpPr>
          <p:cNvPr id="151837" name="Group 285"/>
          <p:cNvGrpSpPr>
            <a:grpSpLocks/>
          </p:cNvGrpSpPr>
          <p:nvPr/>
        </p:nvGrpSpPr>
        <p:grpSpPr bwMode="auto">
          <a:xfrm>
            <a:off x="4480396" y="1536886"/>
            <a:ext cx="2755900" cy="2216150"/>
            <a:chOff x="2676" y="867"/>
            <a:chExt cx="1736" cy="1396"/>
          </a:xfrm>
        </p:grpSpPr>
        <p:grpSp>
          <p:nvGrpSpPr>
            <p:cNvPr id="15367" name="Group 270"/>
            <p:cNvGrpSpPr>
              <a:grpSpLocks/>
            </p:cNvGrpSpPr>
            <p:nvPr/>
          </p:nvGrpSpPr>
          <p:grpSpPr bwMode="auto">
            <a:xfrm>
              <a:off x="3061" y="867"/>
              <a:ext cx="1351" cy="1396"/>
              <a:chOff x="1429" y="1525"/>
              <a:chExt cx="1351" cy="1396"/>
            </a:xfrm>
          </p:grpSpPr>
          <p:sp>
            <p:nvSpPr>
              <p:cNvPr id="15370" name="Line 271"/>
              <p:cNvSpPr>
                <a:spLocks noChangeShapeType="1"/>
              </p:cNvSpPr>
              <p:nvPr/>
            </p:nvSpPr>
            <p:spPr bwMode="auto">
              <a:xfrm>
                <a:off x="2154" y="1525"/>
                <a:ext cx="0" cy="12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0" tIns="0" rIns="0" bIns="0"/>
              <a:lstStyle/>
              <a:p>
                <a:endParaRPr lang="ru-RU"/>
              </a:p>
            </p:txBody>
          </p:sp>
          <p:sp>
            <p:nvSpPr>
              <p:cNvPr id="15371" name="AutoShape 272"/>
              <p:cNvSpPr>
                <a:spLocks noChangeAspect="1" noChangeArrowheads="1"/>
              </p:cNvSpPr>
              <p:nvPr/>
            </p:nvSpPr>
            <p:spPr bwMode="auto">
              <a:xfrm>
                <a:off x="1793" y="1960"/>
                <a:ext cx="725" cy="295"/>
              </a:xfrm>
              <a:prstGeom prst="flowChartDecision">
                <a:avLst/>
              </a:prstGeom>
              <a:solidFill>
                <a:srgbClr val="FFFFFF"/>
              </a:solidFill>
              <a:ln w="12700" algn="ctr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0" tIns="0" rIns="0" bIns="0" anchor="ctr" anchorCtr="1"/>
              <a:lstStyle/>
              <a:p>
                <a:pPr algn="ctr"/>
                <a:r>
                  <a:rPr lang="en-US" sz="1600"/>
                  <a:t>i </a:t>
                </a:r>
                <a:r>
                  <a:rPr lang="en-US" sz="1600">
                    <a:cs typeface="Arial" charset="0"/>
                  </a:rPr>
                  <a:t>≤ k</a:t>
                </a:r>
              </a:p>
            </p:txBody>
          </p:sp>
          <p:sp>
            <p:nvSpPr>
              <p:cNvPr id="15372" name="Text Box 273"/>
              <p:cNvSpPr txBox="1">
                <a:spLocks noChangeAspect="1" noChangeArrowheads="1"/>
              </p:cNvSpPr>
              <p:nvPr/>
            </p:nvSpPr>
            <p:spPr bwMode="auto">
              <a:xfrm>
                <a:off x="2132" y="2205"/>
                <a:ext cx="329" cy="1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0" tIns="0" rIns="0" bIns="0"/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algn="ctr" eaLnBrk="1" hangingPunct="1"/>
                <a:r>
                  <a:rPr lang="ru-RU" sz="1600"/>
                  <a:t>да</a:t>
                </a:r>
              </a:p>
            </p:txBody>
          </p:sp>
          <p:sp>
            <p:nvSpPr>
              <p:cNvPr id="15373" name="Text Box 274"/>
              <p:cNvSpPr txBox="1">
                <a:spLocks noChangeAspect="1" noChangeArrowheads="1"/>
              </p:cNvSpPr>
              <p:nvPr/>
            </p:nvSpPr>
            <p:spPr bwMode="auto">
              <a:xfrm>
                <a:off x="2451" y="1937"/>
                <a:ext cx="329" cy="1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0" tIns="0" rIns="0" bIns="0"/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algn="ctr" eaLnBrk="1" hangingPunct="1"/>
                <a:r>
                  <a:rPr lang="ru-RU" sz="1600"/>
                  <a:t>нет</a:t>
                </a:r>
              </a:p>
            </p:txBody>
          </p:sp>
          <p:sp>
            <p:nvSpPr>
              <p:cNvPr id="15374" name="Line 275"/>
              <p:cNvSpPr>
                <a:spLocks noChangeShapeType="1"/>
              </p:cNvSpPr>
              <p:nvPr/>
            </p:nvSpPr>
            <p:spPr bwMode="auto">
              <a:xfrm flipH="1">
                <a:off x="2154" y="2255"/>
                <a:ext cx="2" cy="109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0" tIns="0" rIns="0" bIns="0"/>
              <a:lstStyle/>
              <a:p>
                <a:endParaRPr lang="ru-RU"/>
              </a:p>
            </p:txBody>
          </p:sp>
          <p:sp>
            <p:nvSpPr>
              <p:cNvPr id="15375" name="Rectangle 276"/>
              <p:cNvSpPr>
                <a:spLocks noChangeArrowheads="1"/>
              </p:cNvSpPr>
              <p:nvPr/>
            </p:nvSpPr>
            <p:spPr bwMode="auto">
              <a:xfrm>
                <a:off x="1791" y="2659"/>
                <a:ext cx="726" cy="159"/>
              </a:xfrm>
              <a:prstGeom prst="rect">
                <a:avLst/>
              </a:prstGeom>
              <a:solidFill>
                <a:srgbClr val="FFFFFF"/>
              </a:solidFill>
              <a:ln w="12700" algn="ctr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0" tIns="0" rIns="0" bIns="0"/>
              <a:lstStyle/>
              <a:p>
                <a:pPr algn="ctr"/>
                <a:r>
                  <a:rPr lang="en-US" sz="1600"/>
                  <a:t>i </a:t>
                </a:r>
                <a:r>
                  <a:rPr lang="ru-RU" sz="1600"/>
                  <a:t>:</a:t>
                </a:r>
                <a:r>
                  <a:rPr lang="en-US" sz="1600"/>
                  <a:t>= i+</a:t>
                </a:r>
                <a:r>
                  <a:rPr lang="ru-RU" sz="1600"/>
                  <a:t>1</a:t>
                </a:r>
              </a:p>
            </p:txBody>
          </p:sp>
          <p:sp>
            <p:nvSpPr>
              <p:cNvPr id="15376" name="Freeform 277"/>
              <p:cNvSpPr>
                <a:spLocks/>
              </p:cNvSpPr>
              <p:nvPr/>
            </p:nvSpPr>
            <p:spPr bwMode="auto">
              <a:xfrm>
                <a:off x="1429" y="1855"/>
                <a:ext cx="727" cy="1066"/>
              </a:xfrm>
              <a:custGeom>
                <a:avLst/>
                <a:gdLst>
                  <a:gd name="T0" fmla="*/ 727 w 613"/>
                  <a:gd name="T1" fmla="*/ 963 h 1180"/>
                  <a:gd name="T2" fmla="*/ 727 w 613"/>
                  <a:gd name="T3" fmla="*/ 1066 h 1180"/>
                  <a:gd name="T4" fmla="*/ 0 w 613"/>
                  <a:gd name="T5" fmla="*/ 1066 h 1180"/>
                  <a:gd name="T6" fmla="*/ 0 w 613"/>
                  <a:gd name="T7" fmla="*/ 0 h 1180"/>
                  <a:gd name="T8" fmla="*/ 727 w 613"/>
                  <a:gd name="T9" fmla="*/ 0 h 118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613" h="1180">
                    <a:moveTo>
                      <a:pt x="613" y="1066"/>
                    </a:moveTo>
                    <a:lnTo>
                      <a:pt x="613" y="1180"/>
                    </a:lnTo>
                    <a:lnTo>
                      <a:pt x="0" y="1180"/>
                    </a:lnTo>
                    <a:lnTo>
                      <a:pt x="0" y="0"/>
                    </a:lnTo>
                    <a:lnTo>
                      <a:pt x="613" y="0"/>
                    </a:lnTo>
                  </a:path>
                </a:pathLst>
              </a:custGeom>
              <a:noFill/>
              <a:ln w="12700" cmpd="sng">
                <a:solidFill>
                  <a:schemeClr val="tx1"/>
                </a:solidFill>
                <a:round/>
                <a:headEnd type="none" w="med" len="med"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5377" name="Rectangle 278"/>
              <p:cNvSpPr>
                <a:spLocks noChangeArrowheads="1"/>
              </p:cNvSpPr>
              <p:nvPr/>
            </p:nvSpPr>
            <p:spPr bwMode="auto">
              <a:xfrm>
                <a:off x="1791" y="2364"/>
                <a:ext cx="726" cy="181"/>
              </a:xfrm>
              <a:prstGeom prst="rect">
                <a:avLst/>
              </a:prstGeom>
              <a:solidFill>
                <a:srgbClr val="FFFFFF"/>
              </a:solidFill>
              <a:ln w="12700" algn="ctr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0" tIns="0" rIns="0" bIns="0"/>
              <a:lstStyle/>
              <a:p>
                <a:pPr algn="ctr"/>
                <a:r>
                  <a:rPr lang="ru-RU" sz="1400"/>
                  <a:t>тело цикла</a:t>
                </a:r>
                <a:endParaRPr lang="ru-RU" sz="1400" baseline="30000"/>
              </a:p>
            </p:txBody>
          </p:sp>
          <p:sp>
            <p:nvSpPr>
              <p:cNvPr id="15378" name="Line 279"/>
              <p:cNvSpPr>
                <a:spLocks noChangeShapeType="1"/>
              </p:cNvSpPr>
              <p:nvPr/>
            </p:nvSpPr>
            <p:spPr bwMode="auto">
              <a:xfrm>
                <a:off x="2154" y="2546"/>
                <a:ext cx="0" cy="113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0" tIns="0" rIns="0" bIns="0"/>
              <a:lstStyle/>
              <a:p>
                <a:endParaRPr lang="ru-RU"/>
              </a:p>
            </p:txBody>
          </p:sp>
          <p:sp>
            <p:nvSpPr>
              <p:cNvPr id="15379" name="Line 280"/>
              <p:cNvSpPr>
                <a:spLocks noChangeShapeType="1"/>
              </p:cNvSpPr>
              <p:nvPr/>
            </p:nvSpPr>
            <p:spPr bwMode="auto">
              <a:xfrm>
                <a:off x="2155" y="1797"/>
                <a:ext cx="0" cy="165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0" tIns="0" rIns="0" bIns="0"/>
              <a:lstStyle/>
              <a:p>
                <a:endParaRPr lang="ru-RU"/>
              </a:p>
            </p:txBody>
          </p:sp>
          <p:sp>
            <p:nvSpPr>
              <p:cNvPr id="15380" name="Rectangle 281"/>
              <p:cNvSpPr>
                <a:spLocks noChangeArrowheads="1"/>
              </p:cNvSpPr>
              <p:nvPr/>
            </p:nvSpPr>
            <p:spPr bwMode="auto">
              <a:xfrm>
                <a:off x="1792" y="1638"/>
                <a:ext cx="726" cy="159"/>
              </a:xfrm>
              <a:prstGeom prst="rect">
                <a:avLst/>
              </a:prstGeom>
              <a:solidFill>
                <a:srgbClr val="FFFFFF"/>
              </a:solidFill>
              <a:ln w="12700" algn="ctr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0" tIns="0" rIns="0" bIns="0"/>
              <a:lstStyle/>
              <a:p>
                <a:pPr algn="ctr"/>
                <a:r>
                  <a:rPr lang="en-US" sz="1600"/>
                  <a:t>i </a:t>
                </a:r>
                <a:r>
                  <a:rPr lang="ru-RU" sz="1600"/>
                  <a:t>:</a:t>
                </a:r>
                <a:r>
                  <a:rPr lang="en-US" sz="1600"/>
                  <a:t>= n</a:t>
                </a:r>
                <a:endParaRPr lang="ru-RU" sz="1600"/>
              </a:p>
            </p:txBody>
          </p:sp>
          <p:sp>
            <p:nvSpPr>
              <p:cNvPr id="15381" name="Freeform 282"/>
              <p:cNvSpPr>
                <a:spLocks/>
              </p:cNvSpPr>
              <p:nvPr/>
            </p:nvSpPr>
            <p:spPr bwMode="auto">
              <a:xfrm>
                <a:off x="2517" y="2107"/>
                <a:ext cx="204" cy="317"/>
              </a:xfrm>
              <a:custGeom>
                <a:avLst/>
                <a:gdLst>
                  <a:gd name="T0" fmla="*/ 0 w 204"/>
                  <a:gd name="T1" fmla="*/ 0 h 317"/>
                  <a:gd name="T2" fmla="*/ 204 w 204"/>
                  <a:gd name="T3" fmla="*/ 0 h 317"/>
                  <a:gd name="T4" fmla="*/ 204 w 204"/>
                  <a:gd name="T5" fmla="*/ 317 h 317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204" h="317">
                    <a:moveTo>
                      <a:pt x="0" y="0"/>
                    </a:moveTo>
                    <a:lnTo>
                      <a:pt x="204" y="0"/>
                    </a:lnTo>
                    <a:lnTo>
                      <a:pt x="204" y="317"/>
                    </a:lnTo>
                  </a:path>
                </a:pathLst>
              </a:custGeom>
              <a:noFill/>
              <a:ln w="12700" cmpd="sng">
                <a:solidFill>
                  <a:schemeClr val="tx1"/>
                </a:solidFill>
                <a:round/>
                <a:headEnd type="none" w="med" len="med"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15368" name="Line 283"/>
            <p:cNvSpPr>
              <a:spLocks noChangeShapeType="1"/>
            </p:cNvSpPr>
            <p:nvPr/>
          </p:nvSpPr>
          <p:spPr bwMode="auto">
            <a:xfrm>
              <a:off x="2676" y="1298"/>
              <a:ext cx="249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5369" name="Line 284"/>
            <p:cNvSpPr>
              <a:spLocks noChangeShapeType="1"/>
            </p:cNvSpPr>
            <p:nvPr/>
          </p:nvSpPr>
          <p:spPr bwMode="auto">
            <a:xfrm>
              <a:off x="2676" y="1366"/>
              <a:ext cx="249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2" name="Прямоугольник 1"/>
          <p:cNvSpPr/>
          <p:nvPr/>
        </p:nvSpPr>
        <p:spPr>
          <a:xfrm>
            <a:off x="1484024" y="3789040"/>
            <a:ext cx="5110764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90000"/>
              </a:lnSpc>
            </a:pPr>
            <a:r>
              <a:rPr lang="en-US" sz="2000" b="1" i="1" dirty="0" err="1">
                <a:solidFill>
                  <a:srgbClr val="000000"/>
                </a:solidFill>
                <a:latin typeface="Courier New" pitchFamily="49" charset="0"/>
              </a:rPr>
              <a:t>i</a:t>
            </a:r>
            <a:r>
              <a:rPr lang="en-US" dirty="0">
                <a:solidFill>
                  <a:srgbClr val="330066"/>
                </a:solidFill>
              </a:rPr>
              <a:t> – </a:t>
            </a:r>
            <a:r>
              <a:rPr lang="ru-RU" dirty="0">
                <a:solidFill>
                  <a:srgbClr val="330066"/>
                </a:solidFill>
              </a:rPr>
              <a:t>параметр цикла (переменная-счётчик);</a:t>
            </a:r>
          </a:p>
          <a:p>
            <a:pPr lvl="0">
              <a:lnSpc>
                <a:spcPct val="90000"/>
              </a:lnSpc>
            </a:pPr>
            <a:r>
              <a:rPr lang="en-US" sz="2000" b="1" i="1" dirty="0">
                <a:solidFill>
                  <a:srgbClr val="000000"/>
                </a:solidFill>
                <a:latin typeface="Courier New" pitchFamily="49" charset="0"/>
              </a:rPr>
              <a:t>n</a:t>
            </a:r>
            <a:r>
              <a:rPr lang="en-US" dirty="0">
                <a:solidFill>
                  <a:srgbClr val="330066"/>
                </a:solidFill>
              </a:rPr>
              <a:t> – </a:t>
            </a:r>
            <a:r>
              <a:rPr lang="ru-RU" dirty="0">
                <a:solidFill>
                  <a:srgbClr val="330066"/>
                </a:solidFill>
              </a:rPr>
              <a:t>начальное значение счётчика; </a:t>
            </a:r>
            <a:endParaRPr lang="ru-RU" dirty="0" smtClean="0">
              <a:solidFill>
                <a:srgbClr val="330066"/>
              </a:solidFill>
            </a:endParaRPr>
          </a:p>
          <a:p>
            <a:pPr lvl="0">
              <a:lnSpc>
                <a:spcPct val="90000"/>
              </a:lnSpc>
            </a:pPr>
            <a:r>
              <a:rPr lang="en-US" sz="2000" b="1" i="1" dirty="0" smtClean="0">
                <a:solidFill>
                  <a:srgbClr val="000000"/>
                </a:solidFill>
                <a:latin typeface="Courier New" pitchFamily="49" charset="0"/>
              </a:rPr>
              <a:t>k</a:t>
            </a:r>
            <a:r>
              <a:rPr lang="en-US" dirty="0" smtClean="0">
                <a:solidFill>
                  <a:srgbClr val="330066"/>
                </a:solidFill>
              </a:rPr>
              <a:t> </a:t>
            </a:r>
            <a:r>
              <a:rPr lang="en-US" dirty="0">
                <a:solidFill>
                  <a:srgbClr val="330066"/>
                </a:solidFill>
              </a:rPr>
              <a:t>– </a:t>
            </a:r>
            <a:r>
              <a:rPr lang="ru-RU" dirty="0">
                <a:solidFill>
                  <a:srgbClr val="330066"/>
                </a:solidFill>
              </a:rPr>
              <a:t>конечное значение счётчика</a:t>
            </a:r>
            <a:r>
              <a:rPr lang="ru-RU" dirty="0" smtClean="0">
                <a:solidFill>
                  <a:srgbClr val="330066"/>
                </a:solidFill>
              </a:rPr>
              <a:t>.</a:t>
            </a:r>
            <a:endParaRPr lang="en-US" dirty="0">
              <a:solidFill>
                <a:srgbClr val="33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7502509"/>
      </p:ext>
    </p:extLst>
  </p:cSld>
  <p:clrMapOvr>
    <a:masterClrMapping/>
  </p:clrMapOvr>
  <p:transition spd="med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8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518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8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8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1518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8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6" dur="500"/>
                                        <p:tgtEl>
                                          <p:spTgt spid="1518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1818" grpId="0"/>
      <p:bldP spid="151821" grpId="0" animBg="1"/>
      <p:bldP spid="2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619152" y="1752600"/>
            <a:ext cx="4572000" cy="2862322"/>
          </a:xfrm>
          <a:prstGeom prst="rect">
            <a:avLst/>
          </a:prstGeom>
          <a:solidFill>
            <a:schemeClr val="bg1"/>
          </a:solidFill>
          <a:ln w="12700">
            <a:solidFill>
              <a:schemeClr val="bg1">
                <a:lumMod val="50000"/>
              </a:schemeClr>
            </a:solidFill>
            <a:prstDash val="lgDash"/>
          </a:ln>
        </p:spPr>
        <p:txBody>
          <a:bodyPr>
            <a:spAutoFit/>
          </a:bodyPr>
          <a:lstStyle/>
          <a:p>
            <a:r>
              <a:rPr lang="en-US" b="1" dirty="0" smtClean="0">
                <a:solidFill>
                  <a:srgbClr val="000000"/>
                </a:solidFill>
                <a:latin typeface="Courier New"/>
              </a:rPr>
              <a:t>Program </a:t>
            </a:r>
            <a:r>
              <a:rPr lang="en-US" dirty="0" err="1">
                <a:solidFill>
                  <a:srgbClr val="000000"/>
                </a:solidFill>
                <a:latin typeface="Courier New"/>
              </a:rPr>
              <a:t>cikl_for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;</a:t>
            </a:r>
          </a:p>
          <a:p>
            <a:r>
              <a:rPr lang="en-US" b="1" dirty="0" err="1" smtClean="0">
                <a:solidFill>
                  <a:srgbClr val="000000"/>
                </a:solidFill>
                <a:latin typeface="Courier New"/>
              </a:rPr>
              <a:t>Var</a:t>
            </a:r>
            <a:r>
              <a:rPr lang="en-US" b="1" dirty="0" smtClean="0">
                <a:solidFill>
                  <a:srgbClr val="000000"/>
                </a:solidFill>
                <a:latin typeface="Courier New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Courier New"/>
              </a:rPr>
              <a:t>i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, n: </a:t>
            </a:r>
            <a:r>
              <a:rPr lang="en-US" dirty="0">
                <a:solidFill>
                  <a:srgbClr val="0000FF"/>
                </a:solidFill>
                <a:latin typeface="Courier New"/>
              </a:rPr>
              <a:t>integer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; a, y: </a:t>
            </a:r>
            <a:r>
              <a:rPr lang="en-US" dirty="0">
                <a:solidFill>
                  <a:srgbClr val="0000FF"/>
                </a:solidFill>
                <a:latin typeface="Courier New"/>
              </a:rPr>
              <a:t>real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;</a:t>
            </a:r>
          </a:p>
          <a:p>
            <a:r>
              <a:rPr lang="en-US" b="1" dirty="0" smtClean="0">
                <a:solidFill>
                  <a:srgbClr val="000000"/>
                </a:solidFill>
                <a:latin typeface="Courier New"/>
              </a:rPr>
              <a:t>Begin</a:t>
            </a:r>
            <a:endParaRPr lang="en-US" b="1" dirty="0">
              <a:solidFill>
                <a:srgbClr val="000000"/>
              </a:solidFill>
              <a:latin typeface="Courier New"/>
            </a:endParaRPr>
          </a:p>
          <a:p>
            <a:r>
              <a:rPr lang="en-US" dirty="0">
                <a:solidFill>
                  <a:srgbClr val="000000"/>
                </a:solidFill>
                <a:latin typeface="Courier New"/>
              </a:rPr>
              <a:t>write (</a:t>
            </a:r>
            <a:r>
              <a:rPr lang="en-US" dirty="0">
                <a:solidFill>
                  <a:srgbClr val="0000FF"/>
                </a:solidFill>
                <a:latin typeface="Courier New"/>
              </a:rPr>
              <a:t>'</a:t>
            </a:r>
            <a:r>
              <a:rPr lang="ru-RU" dirty="0">
                <a:solidFill>
                  <a:srgbClr val="0000FF"/>
                </a:solidFill>
                <a:latin typeface="Courier New"/>
              </a:rPr>
              <a:t>Введите </a:t>
            </a:r>
            <a:r>
              <a:rPr lang="en-US" dirty="0">
                <a:solidFill>
                  <a:srgbClr val="0000FF"/>
                </a:solidFill>
                <a:latin typeface="Courier New"/>
              </a:rPr>
              <a:t>a, n: '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);</a:t>
            </a:r>
          </a:p>
          <a:p>
            <a:r>
              <a:rPr lang="en-US" dirty="0" err="1">
                <a:solidFill>
                  <a:srgbClr val="000000"/>
                </a:solidFill>
                <a:latin typeface="Courier New"/>
              </a:rPr>
              <a:t>readln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 (a, n);</a:t>
            </a:r>
          </a:p>
          <a:p>
            <a:r>
              <a:rPr lang="en-US" dirty="0">
                <a:solidFill>
                  <a:srgbClr val="000000"/>
                </a:solidFill>
                <a:latin typeface="Courier New"/>
              </a:rPr>
              <a:t>y:=</a:t>
            </a:r>
            <a:r>
              <a:rPr lang="en-US" dirty="0">
                <a:solidFill>
                  <a:srgbClr val="006400"/>
                </a:solidFill>
                <a:latin typeface="Courier New"/>
              </a:rPr>
              <a:t>1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;</a:t>
            </a:r>
          </a:p>
          <a:p>
            <a:r>
              <a:rPr lang="pt-BR" b="1" dirty="0">
                <a:solidFill>
                  <a:srgbClr val="000000"/>
                </a:solidFill>
                <a:latin typeface="Courier New"/>
              </a:rPr>
              <a:t>for </a:t>
            </a:r>
            <a:r>
              <a:rPr lang="pt-BR" dirty="0">
                <a:solidFill>
                  <a:srgbClr val="000000"/>
                </a:solidFill>
                <a:latin typeface="Courier New"/>
              </a:rPr>
              <a:t>i:=</a:t>
            </a:r>
            <a:r>
              <a:rPr lang="pt-BR" dirty="0">
                <a:solidFill>
                  <a:srgbClr val="006400"/>
                </a:solidFill>
                <a:latin typeface="Courier New"/>
              </a:rPr>
              <a:t>1 </a:t>
            </a:r>
            <a:r>
              <a:rPr lang="pt-BR" b="1" dirty="0">
                <a:solidFill>
                  <a:srgbClr val="000000"/>
                </a:solidFill>
                <a:latin typeface="Courier New"/>
              </a:rPr>
              <a:t>to </a:t>
            </a:r>
            <a:r>
              <a:rPr lang="pt-BR" dirty="0">
                <a:solidFill>
                  <a:srgbClr val="000000"/>
                </a:solidFill>
                <a:latin typeface="Courier New"/>
              </a:rPr>
              <a:t>n </a:t>
            </a:r>
            <a:r>
              <a:rPr lang="pt-BR" b="1" dirty="0">
                <a:solidFill>
                  <a:srgbClr val="000000"/>
                </a:solidFill>
                <a:latin typeface="Courier New"/>
              </a:rPr>
              <a:t>do</a:t>
            </a:r>
          </a:p>
          <a:p>
            <a:r>
              <a:rPr lang="en-US" b="1" dirty="0">
                <a:solidFill>
                  <a:srgbClr val="000000"/>
                </a:solidFill>
                <a:latin typeface="Courier New"/>
              </a:rPr>
              <a:t>    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y:=y*a;</a:t>
            </a:r>
          </a:p>
          <a:p>
            <a:r>
              <a:rPr lang="en-US" dirty="0" err="1">
                <a:solidFill>
                  <a:srgbClr val="000000"/>
                </a:solidFill>
                <a:latin typeface="Courier New"/>
              </a:rPr>
              <a:t>writeln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 (</a:t>
            </a:r>
            <a:r>
              <a:rPr lang="en-US" dirty="0">
                <a:solidFill>
                  <a:srgbClr val="0000FF"/>
                </a:solidFill>
                <a:latin typeface="Courier New"/>
              </a:rPr>
              <a:t>'y='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, y);</a:t>
            </a:r>
          </a:p>
          <a:p>
            <a:r>
              <a:rPr lang="en-US" b="1" dirty="0" smtClean="0">
                <a:solidFill>
                  <a:srgbClr val="000000"/>
                </a:solidFill>
                <a:latin typeface="Courier New"/>
              </a:rPr>
              <a:t>End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.</a:t>
            </a:r>
            <a:endParaRPr lang="ru-RU" dirty="0"/>
          </a:p>
        </p:txBody>
      </p:sp>
      <p:sp>
        <p:nvSpPr>
          <p:cNvPr id="98307" name="Text Box 3"/>
          <p:cNvSpPr txBox="1">
            <a:spLocks noChangeArrowheads="1"/>
          </p:cNvSpPr>
          <p:nvPr/>
        </p:nvSpPr>
        <p:spPr bwMode="auto">
          <a:xfrm>
            <a:off x="179388" y="483394"/>
            <a:ext cx="7777162" cy="641350"/>
          </a:xfrm>
          <a:prstGeom prst="rect">
            <a:avLst/>
          </a:prstGeom>
          <a:solidFill>
            <a:srgbClr val="F4EE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1800" dirty="0">
                <a:solidFill>
                  <a:schemeClr val="tx2"/>
                </a:solidFill>
                <a:latin typeface="Arial" charset="0"/>
              </a:rPr>
              <a:t>Для данного алгоритма составьте таблицу значений переменных при указанных значениях </a:t>
            </a:r>
            <a:r>
              <a:rPr lang="en-US" sz="1800" i="1" dirty="0">
                <a:solidFill>
                  <a:schemeClr val="tx2"/>
                </a:solidFill>
                <a:latin typeface="Arial" charset="0"/>
              </a:rPr>
              <a:t>a</a:t>
            </a:r>
            <a:r>
              <a:rPr lang="en-US" sz="1800" dirty="0">
                <a:solidFill>
                  <a:schemeClr val="tx2"/>
                </a:solidFill>
                <a:latin typeface="Arial" charset="0"/>
              </a:rPr>
              <a:t> </a:t>
            </a:r>
            <a:r>
              <a:rPr lang="ru-RU" sz="1800" dirty="0">
                <a:solidFill>
                  <a:schemeClr val="tx2"/>
                </a:solidFill>
                <a:latin typeface="Arial" charset="0"/>
              </a:rPr>
              <a:t>и </a:t>
            </a:r>
            <a:r>
              <a:rPr lang="en-US" sz="1800" i="1" dirty="0">
                <a:solidFill>
                  <a:schemeClr val="tx2"/>
                </a:solidFill>
                <a:latin typeface="Arial" charset="0"/>
              </a:rPr>
              <a:t>n</a:t>
            </a:r>
            <a:r>
              <a:rPr lang="ru-RU" sz="1800" dirty="0">
                <a:solidFill>
                  <a:schemeClr val="tx2"/>
                </a:solidFill>
                <a:latin typeface="Arial" charset="0"/>
              </a:rPr>
              <a:t>. Что появится на экране?</a:t>
            </a:r>
          </a:p>
        </p:txBody>
      </p:sp>
      <p:grpSp>
        <p:nvGrpSpPr>
          <p:cNvPr id="98506" name="Group 202"/>
          <p:cNvGrpSpPr>
            <a:grpSpLocks/>
          </p:cNvGrpSpPr>
          <p:nvPr/>
        </p:nvGrpSpPr>
        <p:grpSpPr bwMode="auto">
          <a:xfrm>
            <a:off x="503238" y="1592263"/>
            <a:ext cx="2052637" cy="4068762"/>
            <a:chOff x="181" y="890"/>
            <a:chExt cx="1293" cy="2563"/>
          </a:xfrm>
        </p:grpSpPr>
        <p:sp>
          <p:nvSpPr>
            <p:cNvPr id="98507" name="AutoShape 203"/>
            <p:cNvSpPr>
              <a:spLocks noChangeArrowheads="1"/>
            </p:cNvSpPr>
            <p:nvPr/>
          </p:nvSpPr>
          <p:spPr bwMode="auto">
            <a:xfrm>
              <a:off x="550" y="890"/>
              <a:ext cx="605" cy="202"/>
            </a:xfrm>
            <a:prstGeom prst="flowChartTerminator">
              <a:avLst/>
            </a:prstGeom>
            <a:solidFill>
              <a:srgbClr val="FF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0" tIns="0" rIns="0" bIns="0" anchor="ctr" anchorCtr="1"/>
            <a:lstStyle/>
            <a:p>
              <a:pPr algn="ctr"/>
              <a:r>
                <a:rPr lang="ru-RU" sz="1400">
                  <a:latin typeface="Arial" charset="0"/>
                </a:rPr>
                <a:t>начало</a:t>
              </a:r>
            </a:p>
          </p:txBody>
        </p:sp>
        <p:sp>
          <p:nvSpPr>
            <p:cNvPr id="98508" name="AutoShape 204"/>
            <p:cNvSpPr>
              <a:spLocks noChangeArrowheads="1"/>
            </p:cNvSpPr>
            <p:nvPr/>
          </p:nvSpPr>
          <p:spPr bwMode="auto">
            <a:xfrm>
              <a:off x="362" y="1253"/>
              <a:ext cx="930" cy="181"/>
            </a:xfrm>
            <a:prstGeom prst="parallelogram">
              <a:avLst>
                <a:gd name="adj" fmla="val 128453"/>
              </a:avLst>
            </a:prstGeom>
            <a:solidFill>
              <a:srgbClr val="FFFFFF"/>
            </a:solidFill>
            <a:ln w="12700" algn="ctr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 anchorCtr="1"/>
            <a:lstStyle/>
            <a:p>
              <a:pPr algn="ctr"/>
              <a:r>
                <a:rPr lang="ru-RU" sz="1400" dirty="0">
                  <a:latin typeface="Arial" charset="0"/>
                </a:rPr>
                <a:t>ввод </a:t>
              </a:r>
              <a:r>
                <a:rPr lang="en-US" sz="1600" dirty="0" err="1">
                  <a:latin typeface="Arial" charset="0"/>
                </a:rPr>
                <a:t>a</a:t>
              </a:r>
              <a:r>
                <a:rPr lang="en-US" sz="1400" dirty="0" err="1">
                  <a:latin typeface="Arial" charset="0"/>
                </a:rPr>
                <a:t>,</a:t>
              </a:r>
              <a:r>
                <a:rPr lang="en-US" sz="1600" dirty="0" err="1">
                  <a:latin typeface="Arial" charset="0"/>
                </a:rPr>
                <a:t>n</a:t>
              </a:r>
              <a:endParaRPr lang="ru-RU" sz="1600" dirty="0">
                <a:latin typeface="Arial" charset="0"/>
              </a:endParaRPr>
            </a:p>
          </p:txBody>
        </p:sp>
        <p:sp>
          <p:nvSpPr>
            <p:cNvPr id="98509" name="Line 205"/>
            <p:cNvSpPr>
              <a:spLocks noChangeShapeType="1"/>
            </p:cNvSpPr>
            <p:nvPr/>
          </p:nvSpPr>
          <p:spPr bwMode="auto">
            <a:xfrm>
              <a:off x="838" y="1092"/>
              <a:ext cx="0" cy="166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ru-RU"/>
            </a:p>
          </p:txBody>
        </p:sp>
        <p:sp>
          <p:nvSpPr>
            <p:cNvPr id="98510" name="Line 206"/>
            <p:cNvSpPr>
              <a:spLocks noChangeShapeType="1"/>
            </p:cNvSpPr>
            <p:nvPr/>
          </p:nvSpPr>
          <p:spPr bwMode="auto">
            <a:xfrm>
              <a:off x="839" y="1752"/>
              <a:ext cx="0" cy="166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ru-RU"/>
            </a:p>
          </p:txBody>
        </p:sp>
        <p:sp>
          <p:nvSpPr>
            <p:cNvPr id="98511" name="Line 207"/>
            <p:cNvSpPr>
              <a:spLocks noChangeShapeType="1"/>
            </p:cNvSpPr>
            <p:nvPr/>
          </p:nvSpPr>
          <p:spPr bwMode="auto">
            <a:xfrm>
              <a:off x="839" y="2105"/>
              <a:ext cx="0" cy="165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ru-RU"/>
            </a:p>
          </p:txBody>
        </p:sp>
        <p:sp>
          <p:nvSpPr>
            <p:cNvPr id="98512" name="AutoShape 208"/>
            <p:cNvSpPr>
              <a:spLocks noChangeArrowheads="1"/>
            </p:cNvSpPr>
            <p:nvPr/>
          </p:nvSpPr>
          <p:spPr bwMode="auto">
            <a:xfrm>
              <a:off x="431" y="2911"/>
              <a:ext cx="794" cy="181"/>
            </a:xfrm>
            <a:prstGeom prst="parallelogram">
              <a:avLst>
                <a:gd name="adj" fmla="val 109669"/>
              </a:avLst>
            </a:prstGeom>
            <a:solidFill>
              <a:srgbClr val="FFFFFF"/>
            </a:solidFill>
            <a:ln w="12700" algn="ctr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 anchorCtr="1"/>
            <a:lstStyle/>
            <a:p>
              <a:pPr algn="ctr"/>
              <a:r>
                <a:rPr lang="ru-RU" sz="1400" dirty="0">
                  <a:latin typeface="Arial" charset="0"/>
                </a:rPr>
                <a:t>вывод</a:t>
              </a:r>
              <a:r>
                <a:rPr lang="ru-RU" sz="1200" dirty="0">
                  <a:latin typeface="Arial" charset="0"/>
                </a:rPr>
                <a:t> </a:t>
              </a:r>
              <a:r>
                <a:rPr lang="en-US" sz="1600" dirty="0">
                  <a:latin typeface="Arial" charset="0"/>
                </a:rPr>
                <a:t>y</a:t>
              </a:r>
              <a:endParaRPr lang="ru-RU" sz="1600" dirty="0">
                <a:latin typeface="Arial" charset="0"/>
              </a:endParaRPr>
            </a:p>
          </p:txBody>
        </p:sp>
        <p:sp>
          <p:nvSpPr>
            <p:cNvPr id="98513" name="Line 209"/>
            <p:cNvSpPr>
              <a:spLocks noChangeShapeType="1"/>
            </p:cNvSpPr>
            <p:nvPr/>
          </p:nvSpPr>
          <p:spPr bwMode="auto">
            <a:xfrm>
              <a:off x="862" y="3093"/>
              <a:ext cx="0" cy="165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ru-RU"/>
            </a:p>
          </p:txBody>
        </p:sp>
        <p:sp>
          <p:nvSpPr>
            <p:cNvPr id="98514" name="AutoShape 210"/>
            <p:cNvSpPr>
              <a:spLocks noChangeArrowheads="1"/>
            </p:cNvSpPr>
            <p:nvPr/>
          </p:nvSpPr>
          <p:spPr bwMode="auto">
            <a:xfrm>
              <a:off x="544" y="3251"/>
              <a:ext cx="605" cy="202"/>
            </a:xfrm>
            <a:prstGeom prst="flowChartTerminator">
              <a:avLst/>
            </a:prstGeom>
            <a:solidFill>
              <a:srgbClr val="FF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0" tIns="0" rIns="0" bIns="0" anchor="ctr" anchorCtr="1"/>
            <a:lstStyle/>
            <a:p>
              <a:pPr algn="ctr"/>
              <a:r>
                <a:rPr lang="ru-RU" sz="1400">
                  <a:latin typeface="Arial" charset="0"/>
                </a:rPr>
                <a:t>конец</a:t>
              </a:r>
            </a:p>
          </p:txBody>
        </p:sp>
        <p:sp>
          <p:nvSpPr>
            <p:cNvPr id="98515" name="Line 211"/>
            <p:cNvSpPr>
              <a:spLocks noChangeShapeType="1"/>
            </p:cNvSpPr>
            <p:nvPr/>
          </p:nvSpPr>
          <p:spPr bwMode="auto">
            <a:xfrm>
              <a:off x="839" y="1434"/>
              <a:ext cx="0" cy="166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ru-RU"/>
            </a:p>
          </p:txBody>
        </p:sp>
        <p:sp>
          <p:nvSpPr>
            <p:cNvPr id="98516" name="Rectangle 212"/>
            <p:cNvSpPr>
              <a:spLocks noChangeArrowheads="1"/>
            </p:cNvSpPr>
            <p:nvPr/>
          </p:nvSpPr>
          <p:spPr bwMode="auto">
            <a:xfrm>
              <a:off x="476" y="1600"/>
              <a:ext cx="726" cy="181"/>
            </a:xfrm>
            <a:prstGeom prst="rect">
              <a:avLst/>
            </a:prstGeom>
            <a:solidFill>
              <a:srgbClr val="FFFFFF"/>
            </a:solidFill>
            <a:ln w="12700" algn="ctr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pPr algn="ctr"/>
              <a:r>
                <a:rPr lang="en-US" sz="1600" dirty="0">
                  <a:latin typeface="Arial" charset="0"/>
                </a:rPr>
                <a:t>y := 1</a:t>
              </a:r>
              <a:endParaRPr lang="ru-RU" sz="1600" dirty="0">
                <a:latin typeface="Arial" charset="0"/>
              </a:endParaRPr>
            </a:p>
          </p:txBody>
        </p:sp>
        <p:sp>
          <p:nvSpPr>
            <p:cNvPr id="98517" name="Rectangle 213"/>
            <p:cNvSpPr>
              <a:spLocks noChangeArrowheads="1"/>
            </p:cNvSpPr>
            <p:nvPr/>
          </p:nvSpPr>
          <p:spPr bwMode="auto">
            <a:xfrm>
              <a:off x="476" y="2263"/>
              <a:ext cx="726" cy="250"/>
            </a:xfrm>
            <a:prstGeom prst="rect">
              <a:avLst/>
            </a:prstGeom>
            <a:solidFill>
              <a:srgbClr val="FFFFFF"/>
            </a:solidFill>
            <a:ln w="12700" algn="ctr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 anchorCtr="1"/>
            <a:lstStyle/>
            <a:p>
              <a:pPr algn="ctr"/>
              <a:r>
                <a:rPr lang="en-US" sz="1800" dirty="0">
                  <a:latin typeface="Arial" charset="0"/>
                </a:rPr>
                <a:t>y := y</a:t>
              </a:r>
              <a:r>
                <a:rPr lang="en-US" sz="1800" baseline="-10000" dirty="0">
                  <a:latin typeface="Arial" charset="0"/>
                </a:rPr>
                <a:t>*</a:t>
              </a:r>
              <a:r>
                <a:rPr lang="en-US" sz="1800" dirty="0">
                  <a:latin typeface="Arial" charset="0"/>
                </a:rPr>
                <a:t>a</a:t>
              </a:r>
              <a:endParaRPr lang="ru-RU" sz="2000" baseline="50000" dirty="0">
                <a:latin typeface="Arial" charset="0"/>
              </a:endParaRPr>
            </a:p>
          </p:txBody>
        </p:sp>
        <p:sp>
          <p:nvSpPr>
            <p:cNvPr id="98518" name="AutoShape 214"/>
            <p:cNvSpPr>
              <a:spLocks noChangeArrowheads="1"/>
            </p:cNvSpPr>
            <p:nvPr/>
          </p:nvSpPr>
          <p:spPr bwMode="auto">
            <a:xfrm>
              <a:off x="363" y="1911"/>
              <a:ext cx="975" cy="197"/>
            </a:xfrm>
            <a:prstGeom prst="flowChartPreparation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sz="1800">
                  <a:latin typeface="Arial" charset="0"/>
                </a:rPr>
                <a:t>i := </a:t>
              </a:r>
              <a:r>
                <a:rPr lang="ru-RU" sz="1800">
                  <a:latin typeface="Arial" charset="0"/>
                </a:rPr>
                <a:t>1</a:t>
              </a:r>
              <a:r>
                <a:rPr lang="en-US" sz="1800">
                  <a:latin typeface="Arial" charset="0"/>
                </a:rPr>
                <a:t>, n</a:t>
              </a:r>
              <a:endParaRPr lang="ru-RU" sz="1800">
                <a:latin typeface="Arial" charset="0"/>
              </a:endParaRPr>
            </a:p>
          </p:txBody>
        </p:sp>
        <p:sp>
          <p:nvSpPr>
            <p:cNvPr id="98519" name="Freeform 215"/>
            <p:cNvSpPr>
              <a:spLocks/>
            </p:cNvSpPr>
            <p:nvPr/>
          </p:nvSpPr>
          <p:spPr bwMode="auto">
            <a:xfrm>
              <a:off x="181" y="2006"/>
              <a:ext cx="658" cy="608"/>
            </a:xfrm>
            <a:custGeom>
              <a:avLst/>
              <a:gdLst>
                <a:gd name="T0" fmla="*/ 658 w 658"/>
                <a:gd name="T1" fmla="*/ 476 h 567"/>
                <a:gd name="T2" fmla="*/ 658 w 658"/>
                <a:gd name="T3" fmla="*/ 567 h 567"/>
                <a:gd name="T4" fmla="*/ 0 w 658"/>
                <a:gd name="T5" fmla="*/ 567 h 567"/>
                <a:gd name="T6" fmla="*/ 0 w 658"/>
                <a:gd name="T7" fmla="*/ 0 h 567"/>
                <a:gd name="T8" fmla="*/ 182 w 658"/>
                <a:gd name="T9" fmla="*/ 0 h 5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8" h="567">
                  <a:moveTo>
                    <a:pt x="658" y="476"/>
                  </a:moveTo>
                  <a:lnTo>
                    <a:pt x="658" y="567"/>
                  </a:lnTo>
                  <a:lnTo>
                    <a:pt x="0" y="567"/>
                  </a:lnTo>
                  <a:lnTo>
                    <a:pt x="0" y="0"/>
                  </a:lnTo>
                  <a:lnTo>
                    <a:pt x="182" y="0"/>
                  </a:lnTo>
                </a:path>
              </a:pathLst>
            </a:custGeom>
            <a:noFill/>
            <a:ln w="12700" cmpd="sng">
              <a:solidFill>
                <a:schemeClr val="tx1"/>
              </a:solidFill>
              <a:round/>
              <a:headEnd type="non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98520" name="Freeform 216"/>
            <p:cNvSpPr>
              <a:spLocks/>
            </p:cNvSpPr>
            <p:nvPr/>
          </p:nvSpPr>
          <p:spPr bwMode="auto">
            <a:xfrm>
              <a:off x="839" y="2006"/>
              <a:ext cx="635" cy="902"/>
            </a:xfrm>
            <a:custGeom>
              <a:avLst/>
              <a:gdLst>
                <a:gd name="T0" fmla="*/ 499 w 635"/>
                <a:gd name="T1" fmla="*/ 0 h 839"/>
                <a:gd name="T2" fmla="*/ 635 w 635"/>
                <a:gd name="T3" fmla="*/ 0 h 839"/>
                <a:gd name="T4" fmla="*/ 635 w 635"/>
                <a:gd name="T5" fmla="*/ 703 h 839"/>
                <a:gd name="T6" fmla="*/ 0 w 635"/>
                <a:gd name="T7" fmla="*/ 703 h 839"/>
                <a:gd name="T8" fmla="*/ 0 w 635"/>
                <a:gd name="T9" fmla="*/ 839 h 8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5" h="839">
                  <a:moveTo>
                    <a:pt x="499" y="0"/>
                  </a:moveTo>
                  <a:lnTo>
                    <a:pt x="635" y="0"/>
                  </a:lnTo>
                  <a:lnTo>
                    <a:pt x="635" y="703"/>
                  </a:lnTo>
                  <a:lnTo>
                    <a:pt x="0" y="703"/>
                  </a:lnTo>
                  <a:lnTo>
                    <a:pt x="0" y="839"/>
                  </a:lnTo>
                </a:path>
              </a:pathLst>
            </a:custGeom>
            <a:noFill/>
            <a:ln w="12700" cmpd="sng">
              <a:solidFill>
                <a:schemeClr val="tx1"/>
              </a:solidFill>
              <a:round/>
              <a:headEnd type="non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31" name="Rectangle 2"/>
          <p:cNvSpPr>
            <a:spLocks noChangeArrowheads="1"/>
          </p:cNvSpPr>
          <p:nvPr/>
        </p:nvSpPr>
        <p:spPr bwMode="auto">
          <a:xfrm>
            <a:off x="215900" y="48047"/>
            <a:ext cx="7543800" cy="428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b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b="1" i="0" u="none" strike="noStrike" kern="0" cap="none" spc="0" normalizeH="0" baseline="0" noProof="0" dirty="0" smtClean="0">
                <a:ln>
                  <a:noFill/>
                </a:ln>
                <a:solidFill>
                  <a:srgbClr val="330066"/>
                </a:solidFill>
                <a:effectLst/>
                <a:uLnTx/>
                <a:uFillTx/>
                <a:latin typeface="Arial" charset="0"/>
              </a:rPr>
              <a:t>Трассировка программы с циклом «ДЛЯ»</a:t>
            </a:r>
            <a:endParaRPr kumimoji="0" lang="ru-RU" sz="2000" b="1" i="0" u="none" strike="noStrike" kern="0" cap="none" spc="0" normalizeH="0" baseline="0" noProof="0" dirty="0">
              <a:ln>
                <a:noFill/>
              </a:ln>
              <a:solidFill>
                <a:srgbClr val="330066"/>
              </a:solidFill>
              <a:effectLst/>
              <a:uLnTx/>
              <a:uFillTx/>
              <a:latin typeface="Arial" charset="0"/>
            </a:endParaRPr>
          </a:p>
        </p:txBody>
      </p:sp>
      <p:grpSp>
        <p:nvGrpSpPr>
          <p:cNvPr id="98525" name="Group 221"/>
          <p:cNvGrpSpPr>
            <a:grpSpLocks/>
          </p:cNvGrpSpPr>
          <p:nvPr/>
        </p:nvGrpSpPr>
        <p:grpSpPr bwMode="auto">
          <a:xfrm>
            <a:off x="1511300" y="2312988"/>
            <a:ext cx="2736850" cy="2628900"/>
            <a:chOff x="952" y="1457"/>
            <a:chExt cx="1724" cy="1656"/>
          </a:xfrm>
        </p:grpSpPr>
        <p:grpSp>
          <p:nvGrpSpPr>
            <p:cNvPr id="98523" name="Group 219"/>
            <p:cNvGrpSpPr>
              <a:grpSpLocks/>
            </p:cNvGrpSpPr>
            <p:nvPr/>
          </p:nvGrpSpPr>
          <p:grpSpPr bwMode="auto">
            <a:xfrm>
              <a:off x="1338" y="1457"/>
              <a:ext cx="1020" cy="544"/>
              <a:chOff x="1338" y="1457"/>
              <a:chExt cx="1020" cy="544"/>
            </a:xfrm>
          </p:grpSpPr>
          <p:sp>
            <p:nvSpPr>
              <p:cNvPr id="98495" name="AutoShape 191"/>
              <p:cNvSpPr>
                <a:spLocks/>
              </p:cNvSpPr>
              <p:nvPr/>
            </p:nvSpPr>
            <p:spPr bwMode="auto">
              <a:xfrm>
                <a:off x="2245" y="1684"/>
                <a:ext cx="113" cy="317"/>
              </a:xfrm>
              <a:prstGeom prst="leftBrace">
                <a:avLst>
                  <a:gd name="adj1" fmla="val 23378"/>
                  <a:gd name="adj2" fmla="val 50000"/>
                </a:avLst>
              </a:prstGeom>
              <a:noFill/>
              <a:ln w="12700">
                <a:solidFill>
                  <a:srgbClr val="339933"/>
                </a:solidFill>
                <a:prstDash val="dash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98496" name="Line 192"/>
              <p:cNvSpPr>
                <a:spLocks noChangeShapeType="1"/>
              </p:cNvSpPr>
              <p:nvPr/>
            </p:nvSpPr>
            <p:spPr bwMode="auto">
              <a:xfrm>
                <a:off x="1338" y="1457"/>
                <a:ext cx="930" cy="385"/>
              </a:xfrm>
              <a:prstGeom prst="line">
                <a:avLst/>
              </a:prstGeom>
              <a:noFill/>
              <a:ln w="12700">
                <a:solidFill>
                  <a:srgbClr val="339933"/>
                </a:solidFill>
                <a:prstDash val="dash"/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98498" name="Line 194"/>
            <p:cNvSpPr>
              <a:spLocks noChangeShapeType="1"/>
            </p:cNvSpPr>
            <p:nvPr/>
          </p:nvSpPr>
          <p:spPr bwMode="auto">
            <a:xfrm>
              <a:off x="1360" y="1820"/>
              <a:ext cx="976" cy="299"/>
            </a:xfrm>
            <a:prstGeom prst="line">
              <a:avLst/>
            </a:prstGeom>
            <a:noFill/>
            <a:ln w="12700">
              <a:solidFill>
                <a:srgbClr val="339933"/>
              </a:solidFill>
              <a:prstDash val="dash"/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98501" name="Line 197"/>
            <p:cNvSpPr>
              <a:spLocks noChangeShapeType="1"/>
            </p:cNvSpPr>
            <p:nvPr/>
          </p:nvSpPr>
          <p:spPr bwMode="auto">
            <a:xfrm flipV="1">
              <a:off x="1361" y="2455"/>
              <a:ext cx="1315" cy="45"/>
            </a:xfrm>
            <a:prstGeom prst="line">
              <a:avLst/>
            </a:prstGeom>
            <a:noFill/>
            <a:ln w="12700">
              <a:solidFill>
                <a:srgbClr val="339933"/>
              </a:solidFill>
              <a:prstDash val="dash"/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98504" name="Line 200"/>
            <p:cNvSpPr>
              <a:spLocks noChangeShapeType="1"/>
            </p:cNvSpPr>
            <p:nvPr/>
          </p:nvSpPr>
          <p:spPr bwMode="auto">
            <a:xfrm flipV="1">
              <a:off x="1292" y="2626"/>
              <a:ext cx="1044" cy="487"/>
            </a:xfrm>
            <a:prstGeom prst="line">
              <a:avLst/>
            </a:prstGeom>
            <a:noFill/>
            <a:ln w="12700">
              <a:solidFill>
                <a:srgbClr val="339933"/>
              </a:solidFill>
              <a:prstDash val="dash"/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98499" name="Line 195"/>
            <p:cNvSpPr>
              <a:spLocks noChangeShapeType="1"/>
            </p:cNvSpPr>
            <p:nvPr/>
          </p:nvSpPr>
          <p:spPr bwMode="auto">
            <a:xfrm>
              <a:off x="952" y="2183"/>
              <a:ext cx="1384" cy="91"/>
            </a:xfrm>
            <a:prstGeom prst="line">
              <a:avLst/>
            </a:prstGeom>
            <a:noFill/>
            <a:ln w="12700">
              <a:solidFill>
                <a:srgbClr val="339933"/>
              </a:solidFill>
              <a:prstDash val="dash"/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3" name="Группа 2"/>
          <p:cNvGrpSpPr/>
          <p:nvPr/>
        </p:nvGrpSpPr>
        <p:grpSpPr>
          <a:xfrm>
            <a:off x="3709360" y="3424687"/>
            <a:ext cx="2628707" cy="457200"/>
            <a:chOff x="3709360" y="3424687"/>
            <a:chExt cx="2628707" cy="457200"/>
          </a:xfrm>
        </p:grpSpPr>
        <p:sp>
          <p:nvSpPr>
            <p:cNvPr id="32" name="Полилиния 31"/>
            <p:cNvSpPr/>
            <p:nvPr/>
          </p:nvSpPr>
          <p:spPr>
            <a:xfrm>
              <a:off x="3709360" y="3424687"/>
              <a:ext cx="2380890" cy="457200"/>
            </a:xfrm>
            <a:custGeom>
              <a:avLst/>
              <a:gdLst>
                <a:gd name="connsiteX0" fmla="*/ 1673524 w 2380890"/>
                <a:gd name="connsiteY0" fmla="*/ 457200 h 457200"/>
                <a:gd name="connsiteX1" fmla="*/ 2380890 w 2380890"/>
                <a:gd name="connsiteY1" fmla="*/ 457200 h 457200"/>
                <a:gd name="connsiteX2" fmla="*/ 2380890 w 2380890"/>
                <a:gd name="connsiteY2" fmla="*/ 0 h 457200"/>
                <a:gd name="connsiteX3" fmla="*/ 0 w 2380890"/>
                <a:gd name="connsiteY3" fmla="*/ 0 h 457200"/>
                <a:gd name="connsiteX4" fmla="*/ 0 w 2380890"/>
                <a:gd name="connsiteY4" fmla="*/ 112143 h 457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380890" h="457200">
                  <a:moveTo>
                    <a:pt x="1673524" y="457200"/>
                  </a:moveTo>
                  <a:lnTo>
                    <a:pt x="2380890" y="457200"/>
                  </a:lnTo>
                  <a:lnTo>
                    <a:pt x="2380890" y="0"/>
                  </a:lnTo>
                  <a:lnTo>
                    <a:pt x="0" y="0"/>
                  </a:lnTo>
                  <a:lnTo>
                    <a:pt x="0" y="112143"/>
                  </a:lnTo>
                </a:path>
              </a:pathLst>
            </a:custGeom>
            <a:noFill/>
            <a:ln w="12700">
              <a:solidFill>
                <a:srgbClr val="339933"/>
              </a:solidFill>
              <a:prstDash val="dash"/>
              <a:headEnd type="none" w="med" len="med"/>
              <a:tailEnd type="triangle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3" name="Text Box 46"/>
            <p:cNvSpPr txBox="1">
              <a:spLocks noChangeArrowheads="1"/>
            </p:cNvSpPr>
            <p:nvPr/>
          </p:nvSpPr>
          <p:spPr bwMode="auto">
            <a:xfrm>
              <a:off x="6076965" y="3495482"/>
              <a:ext cx="261102" cy="25736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36000" tIns="36000" rIns="36000" bIns="3600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ru-RU" sz="1200" dirty="0">
                  <a:solidFill>
                    <a:srgbClr val="008000"/>
                  </a:solidFill>
                </a:rPr>
                <a:t>+1</a:t>
              </a:r>
            </a:p>
          </p:txBody>
        </p:sp>
      </p:grpSp>
      <p:sp>
        <p:nvSpPr>
          <p:cNvPr id="35" name="Text Box 46"/>
          <p:cNvSpPr txBox="1">
            <a:spLocks noChangeArrowheads="1"/>
          </p:cNvSpPr>
          <p:nvPr/>
        </p:nvSpPr>
        <p:spPr bwMode="auto">
          <a:xfrm>
            <a:off x="494474" y="3465513"/>
            <a:ext cx="261102" cy="2573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36000" tIns="36000" rIns="36000" bIns="3600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sz="1200" dirty="0">
                <a:solidFill>
                  <a:srgbClr val="008000"/>
                </a:solidFill>
              </a:rPr>
              <a:t>+1</a:t>
            </a:r>
          </a:p>
        </p:txBody>
      </p:sp>
    </p:spTree>
    <p:extLst>
      <p:ext uri="{BB962C8B-B14F-4D97-AF65-F5344CB8AC3E}">
        <p14:creationId xmlns:p14="http://schemas.microsoft.com/office/powerpoint/2010/main" val="4256993772"/>
      </p:ext>
    </p:extLst>
  </p:cSld>
  <p:clrMapOvr>
    <a:masterClrMapping/>
  </p:clrMapOvr>
  <p:transition spd="med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5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985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5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5" name="Text Box 49"/>
          <p:cNvSpPr txBox="1">
            <a:spLocks noChangeArrowheads="1"/>
          </p:cNvSpPr>
          <p:nvPr/>
        </p:nvSpPr>
        <p:spPr bwMode="auto">
          <a:xfrm>
            <a:off x="4932363" y="1082068"/>
            <a:ext cx="1762125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sz="1800" u="sng" dirty="0">
                <a:solidFill>
                  <a:srgbClr val="000000"/>
                </a:solidFill>
                <a:latin typeface="Arial" charset="0"/>
              </a:rPr>
              <a:t>При </a:t>
            </a:r>
            <a:r>
              <a:rPr lang="en-US" sz="1800" i="1" u="sng" dirty="0" smtClean="0">
                <a:solidFill>
                  <a:srgbClr val="000000"/>
                </a:solidFill>
                <a:latin typeface="Arial" charset="0"/>
              </a:rPr>
              <a:t>a=4, n=3</a:t>
            </a:r>
            <a:endParaRPr lang="ru-RU" sz="1800" i="1" u="sng" dirty="0">
              <a:solidFill>
                <a:srgbClr val="000000"/>
              </a:solidFill>
              <a:latin typeface="Arial" charset="0"/>
            </a:endParaRPr>
          </a:p>
        </p:txBody>
      </p:sp>
      <p:graphicFrame>
        <p:nvGraphicFramePr>
          <p:cNvPr id="99738" name="Group 4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73164858"/>
              </p:ext>
            </p:extLst>
          </p:nvPr>
        </p:nvGraphicFramePr>
        <p:xfrm>
          <a:off x="5005139" y="1477963"/>
          <a:ext cx="3743325" cy="4694222"/>
        </p:xfrm>
        <a:graphic>
          <a:graphicData uri="http://schemas.openxmlformats.org/drawingml/2006/table">
            <a:tbl>
              <a:tblPr/>
              <a:tblGrid>
                <a:gridCol w="647700"/>
                <a:gridCol w="611188"/>
                <a:gridCol w="612775"/>
                <a:gridCol w="647700"/>
                <a:gridCol w="1223962"/>
              </a:tblGrid>
              <a:tr h="335303"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8000"/>
                          </a:solidFill>
                          <a:effectLst/>
                          <a:latin typeface="Arial" charset="0"/>
                        </a:rPr>
                        <a:t>Переменные</a:t>
                      </a:r>
                    </a:p>
                  </a:txBody>
                  <a:tcPr marT="45723" marB="45723" horzOverflow="overflow">
                    <a:lnL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8000"/>
                          </a:solidFill>
                          <a:effectLst/>
                          <a:latin typeface="Arial" charset="0"/>
                        </a:rPr>
                        <a:t>Условие</a:t>
                      </a: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6578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</a:rPr>
                        <a:t>a</a:t>
                      </a:r>
                      <a:endParaRPr kumimoji="0" lang="ru-RU" sz="2000" b="0" i="1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</a:rPr>
                        <a:t>n</a:t>
                      </a:r>
                      <a:endParaRPr kumimoji="0" lang="ru-RU" sz="2000" b="0" i="1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</a:rPr>
                        <a:t>y</a:t>
                      </a:r>
                      <a:endParaRPr kumimoji="0" lang="ru-RU" sz="2000" b="0" i="1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</a:rPr>
                        <a:t>i</a:t>
                      </a:r>
                      <a:endParaRPr kumimoji="0" lang="ru-RU" sz="2000" b="0" i="1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0066"/>
                        </a:buClr>
                        <a:buSzPct val="70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n-US" sz="2000" b="0" i="1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uLnTx/>
                          <a:uFillTx/>
                          <a:latin typeface="Arial" charset="0"/>
                          <a:ea typeface="+mn-ea"/>
                          <a:cs typeface="+mn-cs"/>
                        </a:rPr>
                        <a:t>i</a:t>
                      </a:r>
                      <a:r>
                        <a:rPr kumimoji="0" lang="en-US" sz="2000" b="0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uLnTx/>
                          <a:uFillTx/>
                          <a:latin typeface="Arial" charset="0"/>
                          <a:ea typeface="+mn-ea"/>
                          <a:cs typeface="+mn-cs"/>
                        </a:rPr>
                        <a:t> &lt;= n</a:t>
                      </a:r>
                      <a:endParaRPr kumimoji="0" lang="ru-RU" sz="2000" b="0" i="1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uLnTx/>
                        <a:uFillTx/>
                        <a:latin typeface="Arial" charset="0"/>
                        <a:ea typeface="+mn-ea"/>
                        <a:cs typeface="+mn-cs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30482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0482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0482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0482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0482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0482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0482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0482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0482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0482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0482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0482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0482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87" name="Text Box 3"/>
          <p:cNvSpPr txBox="1">
            <a:spLocks noChangeArrowheads="1"/>
          </p:cNvSpPr>
          <p:nvPr/>
        </p:nvSpPr>
        <p:spPr bwMode="auto">
          <a:xfrm>
            <a:off x="179388" y="483394"/>
            <a:ext cx="7777162" cy="641350"/>
          </a:xfrm>
          <a:prstGeom prst="rect">
            <a:avLst/>
          </a:prstGeom>
          <a:solidFill>
            <a:srgbClr val="F4EE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sz="1800" dirty="0">
                <a:solidFill>
                  <a:srgbClr val="330066"/>
                </a:solidFill>
                <a:latin typeface="Arial" charset="0"/>
              </a:rPr>
              <a:t>Для данного алгоритма составьте таблицу значений переменных при указанных значениях </a:t>
            </a:r>
            <a:r>
              <a:rPr lang="en-US" sz="1800" i="1" dirty="0">
                <a:solidFill>
                  <a:srgbClr val="330066"/>
                </a:solidFill>
                <a:latin typeface="Arial" charset="0"/>
              </a:rPr>
              <a:t>a</a:t>
            </a:r>
            <a:r>
              <a:rPr lang="en-US" sz="1800" dirty="0">
                <a:solidFill>
                  <a:srgbClr val="330066"/>
                </a:solidFill>
                <a:latin typeface="Arial" charset="0"/>
              </a:rPr>
              <a:t> </a:t>
            </a:r>
            <a:r>
              <a:rPr lang="ru-RU" sz="1800" dirty="0">
                <a:solidFill>
                  <a:srgbClr val="330066"/>
                </a:solidFill>
                <a:latin typeface="Arial" charset="0"/>
              </a:rPr>
              <a:t>и </a:t>
            </a:r>
            <a:r>
              <a:rPr lang="en-US" sz="1800" i="1" dirty="0">
                <a:solidFill>
                  <a:srgbClr val="330066"/>
                </a:solidFill>
                <a:latin typeface="Arial" charset="0"/>
              </a:rPr>
              <a:t>n</a:t>
            </a:r>
            <a:r>
              <a:rPr lang="ru-RU" sz="1800" dirty="0">
                <a:solidFill>
                  <a:srgbClr val="330066"/>
                </a:solidFill>
                <a:latin typeface="Arial" charset="0"/>
              </a:rPr>
              <a:t>. Что появится на экране?</a:t>
            </a:r>
          </a:p>
        </p:txBody>
      </p:sp>
      <p:sp>
        <p:nvSpPr>
          <p:cNvPr id="88" name="Rectangle 2"/>
          <p:cNvSpPr>
            <a:spLocks noChangeArrowheads="1"/>
          </p:cNvSpPr>
          <p:nvPr/>
        </p:nvSpPr>
        <p:spPr bwMode="auto">
          <a:xfrm>
            <a:off x="215900" y="48047"/>
            <a:ext cx="7543800" cy="428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b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kern="0" dirty="0" smtClean="0">
                <a:solidFill>
                  <a:srgbClr val="330066"/>
                </a:solidFill>
                <a:latin typeface="Arial" charset="0"/>
              </a:rPr>
              <a:t>Трассировка программы с циклом «ДЛЯ»</a:t>
            </a:r>
            <a:endParaRPr lang="ru-RU" sz="2000" b="1" kern="0" dirty="0">
              <a:solidFill>
                <a:srgbClr val="330066"/>
              </a:solidFill>
              <a:latin typeface="Arial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580112" y="6258280"/>
            <a:ext cx="252028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i="1" kern="0" dirty="0" smtClean="0">
                <a:solidFill>
                  <a:srgbClr val="00B050"/>
                </a:solidFill>
              </a:rPr>
              <a:t>Щелчок – шаг программы</a:t>
            </a:r>
            <a:endParaRPr lang="ru-RU" sz="1400" i="1" kern="0" dirty="0">
              <a:solidFill>
                <a:srgbClr val="00B050"/>
              </a:solidFill>
            </a:endParaRPr>
          </a:p>
        </p:txBody>
      </p:sp>
      <p:sp>
        <p:nvSpPr>
          <p:cNvPr id="13" name="Text Box 111"/>
          <p:cNvSpPr txBox="1">
            <a:spLocks noChangeArrowheads="1"/>
          </p:cNvSpPr>
          <p:nvPr/>
        </p:nvSpPr>
        <p:spPr bwMode="auto">
          <a:xfrm>
            <a:off x="5096308" y="2249494"/>
            <a:ext cx="459426" cy="215444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ffectLst/>
          <a:extLst/>
        </p:spPr>
        <p:txBody>
          <a:bodyPr wrap="square"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1400" dirty="0" smtClean="0">
                <a:solidFill>
                  <a:srgbClr val="000000"/>
                </a:solidFill>
              </a:rPr>
              <a:t>-</a:t>
            </a:r>
            <a:endParaRPr lang="ru-RU" sz="1400" dirty="0">
              <a:solidFill>
                <a:srgbClr val="000000"/>
              </a:solidFill>
            </a:endParaRPr>
          </a:p>
        </p:txBody>
      </p:sp>
      <p:sp>
        <p:nvSpPr>
          <p:cNvPr id="14" name="Text Box 111"/>
          <p:cNvSpPr txBox="1">
            <a:spLocks noChangeArrowheads="1"/>
          </p:cNvSpPr>
          <p:nvPr/>
        </p:nvSpPr>
        <p:spPr bwMode="auto">
          <a:xfrm>
            <a:off x="5724128" y="2249494"/>
            <a:ext cx="468051" cy="215444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ffectLst/>
          <a:extLst/>
        </p:spPr>
        <p:txBody>
          <a:bodyPr wrap="square"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1400" dirty="0" smtClean="0">
                <a:solidFill>
                  <a:srgbClr val="000000"/>
                </a:solidFill>
              </a:rPr>
              <a:t>-</a:t>
            </a:r>
            <a:endParaRPr lang="ru-RU" sz="1400" dirty="0">
              <a:solidFill>
                <a:srgbClr val="000000"/>
              </a:solidFill>
            </a:endParaRPr>
          </a:p>
        </p:txBody>
      </p:sp>
      <p:sp>
        <p:nvSpPr>
          <p:cNvPr id="15" name="Text Box 111"/>
          <p:cNvSpPr txBox="1">
            <a:spLocks noChangeArrowheads="1"/>
          </p:cNvSpPr>
          <p:nvPr/>
        </p:nvSpPr>
        <p:spPr bwMode="auto">
          <a:xfrm>
            <a:off x="5087682" y="2238868"/>
            <a:ext cx="518982" cy="246221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ffectLst/>
          <a:extLst/>
        </p:spPr>
        <p:txBody>
          <a:bodyPr wrap="square"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600" dirty="0" smtClean="0">
                <a:solidFill>
                  <a:srgbClr val="000000"/>
                </a:solidFill>
              </a:rPr>
              <a:t>4</a:t>
            </a:r>
            <a:endParaRPr lang="ru-RU" sz="1600" dirty="0">
              <a:solidFill>
                <a:srgbClr val="000000"/>
              </a:solidFill>
            </a:endParaRPr>
          </a:p>
        </p:txBody>
      </p:sp>
      <p:sp>
        <p:nvSpPr>
          <p:cNvPr id="16" name="Text Box 111"/>
          <p:cNvSpPr txBox="1">
            <a:spLocks noChangeArrowheads="1"/>
          </p:cNvSpPr>
          <p:nvPr/>
        </p:nvSpPr>
        <p:spPr bwMode="auto">
          <a:xfrm>
            <a:off x="5704098" y="2240868"/>
            <a:ext cx="505333" cy="246221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ffectLst/>
          <a:extLst/>
        </p:spPr>
        <p:txBody>
          <a:bodyPr wrap="square"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600" dirty="0" smtClean="0">
                <a:solidFill>
                  <a:srgbClr val="000000"/>
                </a:solidFill>
              </a:rPr>
              <a:t>3</a:t>
            </a:r>
            <a:endParaRPr lang="ru-RU" sz="1600" dirty="0">
              <a:solidFill>
                <a:srgbClr val="000000"/>
              </a:solidFill>
            </a:endParaRPr>
          </a:p>
        </p:txBody>
      </p:sp>
      <p:sp>
        <p:nvSpPr>
          <p:cNvPr id="17" name="Text Box 111"/>
          <p:cNvSpPr txBox="1">
            <a:spLocks noChangeArrowheads="1"/>
          </p:cNvSpPr>
          <p:nvPr/>
        </p:nvSpPr>
        <p:spPr bwMode="auto">
          <a:xfrm>
            <a:off x="6304317" y="2540526"/>
            <a:ext cx="518982" cy="246221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ffectLst/>
          <a:extLst/>
        </p:spPr>
        <p:txBody>
          <a:bodyPr wrap="square"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600" dirty="0" smtClean="0">
                <a:solidFill>
                  <a:srgbClr val="000000"/>
                </a:solidFill>
              </a:rPr>
              <a:t>1</a:t>
            </a:r>
            <a:endParaRPr lang="ru-RU" sz="1600" dirty="0">
              <a:solidFill>
                <a:srgbClr val="000000"/>
              </a:solidFill>
            </a:endParaRPr>
          </a:p>
        </p:txBody>
      </p:sp>
      <p:sp>
        <p:nvSpPr>
          <p:cNvPr id="18" name="Text Box 111"/>
          <p:cNvSpPr txBox="1">
            <a:spLocks noChangeArrowheads="1"/>
          </p:cNvSpPr>
          <p:nvPr/>
        </p:nvSpPr>
        <p:spPr bwMode="auto">
          <a:xfrm>
            <a:off x="6936636" y="2852936"/>
            <a:ext cx="518982" cy="246221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ffectLst/>
          <a:extLst/>
        </p:spPr>
        <p:txBody>
          <a:bodyPr wrap="square"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600" dirty="0" smtClean="0">
                <a:solidFill>
                  <a:srgbClr val="000000"/>
                </a:solidFill>
              </a:rPr>
              <a:t>1</a:t>
            </a:r>
            <a:endParaRPr lang="ru-RU" sz="1600" dirty="0">
              <a:solidFill>
                <a:srgbClr val="000000"/>
              </a:solidFill>
            </a:endParaRPr>
          </a:p>
        </p:txBody>
      </p:sp>
      <p:sp>
        <p:nvSpPr>
          <p:cNvPr id="19" name="Text Box 111"/>
          <p:cNvSpPr txBox="1">
            <a:spLocks noChangeArrowheads="1"/>
          </p:cNvSpPr>
          <p:nvPr/>
        </p:nvSpPr>
        <p:spPr bwMode="auto">
          <a:xfrm>
            <a:off x="7622145" y="3156901"/>
            <a:ext cx="915700" cy="246221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ffectLst/>
          <a:extLst/>
        </p:spPr>
        <p:txBody>
          <a:bodyPr wrap="square" lIns="0" tIns="0" rIns="0" bIns="0">
            <a:spAutoFit/>
          </a:bodyPr>
          <a:lstStyle/>
          <a:p>
            <a:pPr>
              <a:spcBef>
                <a:spcPct val="20000"/>
              </a:spcBef>
              <a:buClr>
                <a:srgbClr val="330066"/>
              </a:buClr>
              <a:buSzPct val="70000"/>
            </a:pPr>
            <a:r>
              <a:rPr lang="en-US" sz="1600" dirty="0" smtClean="0">
                <a:solidFill>
                  <a:srgbClr val="000000"/>
                </a:solidFill>
                <a:latin typeface="Arial" charset="0"/>
              </a:rPr>
              <a:t>1</a:t>
            </a:r>
            <a:r>
              <a:rPr lang="en-US" sz="1600" dirty="0" smtClean="0">
                <a:solidFill>
                  <a:srgbClr val="000000"/>
                </a:solidFill>
                <a:latin typeface="Arial" charset="0"/>
                <a:cs typeface="Arial" charset="0"/>
              </a:rPr>
              <a:t>≤3 </a:t>
            </a:r>
            <a:r>
              <a:rPr lang="en-US" sz="1600" dirty="0">
                <a:solidFill>
                  <a:srgbClr val="000000"/>
                </a:solidFill>
                <a:latin typeface="Arial" charset="0"/>
                <a:cs typeface="Arial" charset="0"/>
              </a:rPr>
              <a:t>(</a:t>
            </a:r>
            <a:r>
              <a:rPr lang="ru-RU" sz="1600" dirty="0">
                <a:solidFill>
                  <a:srgbClr val="000000"/>
                </a:solidFill>
                <a:latin typeface="Arial" charset="0"/>
                <a:cs typeface="Arial" charset="0"/>
              </a:rPr>
              <a:t>да</a:t>
            </a:r>
            <a:r>
              <a:rPr lang="ru-RU" sz="1600" dirty="0" smtClean="0">
                <a:solidFill>
                  <a:srgbClr val="000000"/>
                </a:solidFill>
                <a:latin typeface="Arial" charset="0"/>
                <a:cs typeface="Arial" charset="0"/>
              </a:rPr>
              <a:t>)</a:t>
            </a:r>
            <a:endParaRPr lang="en-US" sz="1600" dirty="0">
              <a:solidFill>
                <a:srgbClr val="000000"/>
              </a:solidFill>
              <a:latin typeface="Arial" charset="0"/>
              <a:cs typeface="Arial" charset="0"/>
            </a:endParaRPr>
          </a:p>
        </p:txBody>
      </p:sp>
      <p:sp>
        <p:nvSpPr>
          <p:cNvPr id="20" name="Text Box 111"/>
          <p:cNvSpPr txBox="1">
            <a:spLocks noChangeArrowheads="1"/>
          </p:cNvSpPr>
          <p:nvPr/>
        </p:nvSpPr>
        <p:spPr bwMode="auto">
          <a:xfrm>
            <a:off x="6312943" y="3470811"/>
            <a:ext cx="518982" cy="246221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ffectLst/>
          <a:extLst/>
        </p:spPr>
        <p:txBody>
          <a:bodyPr wrap="square"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600" dirty="0" smtClean="0">
                <a:solidFill>
                  <a:srgbClr val="000000"/>
                </a:solidFill>
              </a:rPr>
              <a:t>4</a:t>
            </a:r>
            <a:endParaRPr lang="ru-RU" sz="1600" dirty="0">
              <a:solidFill>
                <a:srgbClr val="000000"/>
              </a:solidFill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179388" y="1971961"/>
            <a:ext cx="4572000" cy="2862322"/>
          </a:xfrm>
          <a:prstGeom prst="rect">
            <a:avLst/>
          </a:prstGeom>
          <a:solidFill>
            <a:schemeClr val="bg1"/>
          </a:solidFill>
          <a:ln w="12700">
            <a:solidFill>
              <a:schemeClr val="bg1">
                <a:lumMod val="50000"/>
              </a:schemeClr>
            </a:solidFill>
            <a:prstDash val="lgDash"/>
          </a:ln>
        </p:spPr>
        <p:txBody>
          <a:bodyPr>
            <a:spAutoFit/>
          </a:bodyPr>
          <a:lstStyle/>
          <a:p>
            <a:r>
              <a:rPr lang="en-US" b="1" dirty="0" smtClean="0">
                <a:solidFill>
                  <a:srgbClr val="000000"/>
                </a:solidFill>
                <a:latin typeface="Courier New"/>
              </a:rPr>
              <a:t>Program </a:t>
            </a:r>
            <a:r>
              <a:rPr lang="en-US" dirty="0" err="1">
                <a:solidFill>
                  <a:srgbClr val="000000"/>
                </a:solidFill>
                <a:latin typeface="Courier New"/>
              </a:rPr>
              <a:t>cikl_for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;</a:t>
            </a:r>
          </a:p>
          <a:p>
            <a:r>
              <a:rPr lang="en-US" b="1" dirty="0" err="1" smtClean="0">
                <a:solidFill>
                  <a:srgbClr val="000000"/>
                </a:solidFill>
                <a:latin typeface="Courier New"/>
              </a:rPr>
              <a:t>Var</a:t>
            </a:r>
            <a:r>
              <a:rPr lang="en-US" b="1" dirty="0" smtClean="0">
                <a:solidFill>
                  <a:srgbClr val="000000"/>
                </a:solidFill>
                <a:latin typeface="Courier New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Courier New"/>
              </a:rPr>
              <a:t>i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, n: </a:t>
            </a:r>
            <a:r>
              <a:rPr lang="en-US" dirty="0">
                <a:solidFill>
                  <a:srgbClr val="0000FF"/>
                </a:solidFill>
                <a:latin typeface="Courier New"/>
              </a:rPr>
              <a:t>integer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; a, y: </a:t>
            </a:r>
            <a:r>
              <a:rPr lang="en-US" dirty="0">
                <a:solidFill>
                  <a:srgbClr val="0000FF"/>
                </a:solidFill>
                <a:latin typeface="Courier New"/>
              </a:rPr>
              <a:t>real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;</a:t>
            </a:r>
          </a:p>
          <a:p>
            <a:r>
              <a:rPr lang="en-US" b="1" dirty="0" smtClean="0">
                <a:solidFill>
                  <a:srgbClr val="000000"/>
                </a:solidFill>
                <a:latin typeface="Courier New"/>
              </a:rPr>
              <a:t>Begin</a:t>
            </a:r>
            <a:endParaRPr lang="en-US" b="1" dirty="0">
              <a:solidFill>
                <a:srgbClr val="000000"/>
              </a:solidFill>
              <a:latin typeface="Courier New"/>
            </a:endParaRPr>
          </a:p>
          <a:p>
            <a:r>
              <a:rPr lang="en-US" dirty="0">
                <a:solidFill>
                  <a:srgbClr val="000000"/>
                </a:solidFill>
                <a:latin typeface="Courier New"/>
              </a:rPr>
              <a:t>write (</a:t>
            </a:r>
            <a:r>
              <a:rPr lang="en-US" dirty="0">
                <a:solidFill>
                  <a:srgbClr val="0000FF"/>
                </a:solidFill>
                <a:latin typeface="Courier New"/>
              </a:rPr>
              <a:t>'</a:t>
            </a:r>
            <a:r>
              <a:rPr lang="ru-RU" dirty="0">
                <a:solidFill>
                  <a:srgbClr val="0000FF"/>
                </a:solidFill>
                <a:latin typeface="Courier New"/>
              </a:rPr>
              <a:t>Введите </a:t>
            </a:r>
            <a:r>
              <a:rPr lang="en-US" dirty="0">
                <a:solidFill>
                  <a:srgbClr val="0000FF"/>
                </a:solidFill>
                <a:latin typeface="Courier New"/>
              </a:rPr>
              <a:t>a, n: '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);</a:t>
            </a:r>
          </a:p>
          <a:p>
            <a:r>
              <a:rPr lang="en-US" dirty="0" err="1">
                <a:solidFill>
                  <a:srgbClr val="000000"/>
                </a:solidFill>
                <a:latin typeface="Courier New"/>
              </a:rPr>
              <a:t>readln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 (a, n);</a:t>
            </a:r>
          </a:p>
          <a:p>
            <a:r>
              <a:rPr lang="en-US" dirty="0">
                <a:solidFill>
                  <a:srgbClr val="000000"/>
                </a:solidFill>
                <a:latin typeface="Courier New"/>
              </a:rPr>
              <a:t>y:=</a:t>
            </a:r>
            <a:r>
              <a:rPr lang="en-US" dirty="0">
                <a:solidFill>
                  <a:srgbClr val="006400"/>
                </a:solidFill>
                <a:latin typeface="Courier New"/>
              </a:rPr>
              <a:t>1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;</a:t>
            </a:r>
          </a:p>
          <a:p>
            <a:r>
              <a:rPr lang="pt-BR" b="1" dirty="0">
                <a:solidFill>
                  <a:srgbClr val="000000"/>
                </a:solidFill>
                <a:latin typeface="Courier New"/>
              </a:rPr>
              <a:t>for </a:t>
            </a:r>
            <a:r>
              <a:rPr lang="pt-BR" dirty="0">
                <a:solidFill>
                  <a:srgbClr val="000000"/>
                </a:solidFill>
                <a:latin typeface="Courier New"/>
              </a:rPr>
              <a:t>i:=</a:t>
            </a:r>
            <a:r>
              <a:rPr lang="pt-BR" dirty="0">
                <a:solidFill>
                  <a:srgbClr val="006400"/>
                </a:solidFill>
                <a:latin typeface="Courier New"/>
              </a:rPr>
              <a:t>1 </a:t>
            </a:r>
            <a:r>
              <a:rPr lang="pt-BR" b="1" dirty="0">
                <a:solidFill>
                  <a:srgbClr val="000000"/>
                </a:solidFill>
                <a:latin typeface="Courier New"/>
              </a:rPr>
              <a:t>to </a:t>
            </a:r>
            <a:r>
              <a:rPr lang="pt-BR" dirty="0">
                <a:solidFill>
                  <a:srgbClr val="000000"/>
                </a:solidFill>
                <a:latin typeface="Courier New"/>
              </a:rPr>
              <a:t>n </a:t>
            </a:r>
            <a:r>
              <a:rPr lang="pt-BR" b="1" dirty="0">
                <a:solidFill>
                  <a:srgbClr val="000000"/>
                </a:solidFill>
                <a:latin typeface="Courier New"/>
              </a:rPr>
              <a:t>do</a:t>
            </a:r>
          </a:p>
          <a:p>
            <a:r>
              <a:rPr lang="en-US" b="1" dirty="0">
                <a:solidFill>
                  <a:srgbClr val="000000"/>
                </a:solidFill>
                <a:latin typeface="Courier New"/>
              </a:rPr>
              <a:t>    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y:=y*a;</a:t>
            </a:r>
          </a:p>
          <a:p>
            <a:r>
              <a:rPr lang="en-US" dirty="0" err="1">
                <a:solidFill>
                  <a:srgbClr val="000000"/>
                </a:solidFill>
                <a:latin typeface="Courier New"/>
              </a:rPr>
              <a:t>writeln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 (</a:t>
            </a:r>
            <a:r>
              <a:rPr lang="en-US" dirty="0">
                <a:solidFill>
                  <a:srgbClr val="0000FF"/>
                </a:solidFill>
                <a:latin typeface="Courier New"/>
              </a:rPr>
              <a:t>'y='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, y);</a:t>
            </a:r>
          </a:p>
          <a:p>
            <a:r>
              <a:rPr lang="en-US" b="1" dirty="0" smtClean="0">
                <a:solidFill>
                  <a:srgbClr val="000000"/>
                </a:solidFill>
                <a:latin typeface="Courier New"/>
              </a:rPr>
              <a:t>End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.</a:t>
            </a:r>
            <a:endParaRPr lang="ru-RU" dirty="0"/>
          </a:p>
        </p:txBody>
      </p:sp>
      <p:pic>
        <p:nvPicPr>
          <p:cNvPr id="9218" name="Picture 2" descr="E:\_Папа-админ\Desktop\Рисунок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4941168"/>
            <a:ext cx="2620963" cy="1152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241778" y="5409220"/>
            <a:ext cx="1917954" cy="21602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Прямоугольник 23"/>
          <p:cNvSpPr/>
          <p:nvPr/>
        </p:nvSpPr>
        <p:spPr>
          <a:xfrm>
            <a:off x="259030" y="5678500"/>
            <a:ext cx="712570" cy="21602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Прямоугольник 24"/>
          <p:cNvSpPr/>
          <p:nvPr/>
        </p:nvSpPr>
        <p:spPr>
          <a:xfrm>
            <a:off x="2159732" y="5373216"/>
            <a:ext cx="504056" cy="21602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7593150"/>
      </p:ext>
    </p:extLst>
  </p:cSld>
  <p:clrMapOvr>
    <a:masterClrMapping/>
  </p:clrMapOvr>
  <p:transition spd="med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1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 override="childStyle">
                                        <p:cTn id="6" dur="indefinite"/>
                                        <p:tgtEl>
                                          <p:spTgt spid="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00"/>
                                        </p:clrVal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mph" presetSubtype="1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 override="childStyle">
                                        <p:cTn id="14" dur="indefinite"/>
                                        <p:tgtEl>
                                          <p:spTgt spid="2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00"/>
                                        </p:clrVal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000"/>
                            </p:stCondLst>
                            <p:childTnLst>
                              <p:par>
                                <p:cTn id="28" presetID="1" presetClass="exit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500"/>
                            </p:stCondLst>
                            <p:childTnLst>
                              <p:par>
                                <p:cTn id="31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" presetClass="emph" presetSubtype="1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 override="childStyle">
                                        <p:cTn id="37" dur="indefinite"/>
                                        <p:tgtEl>
                                          <p:spTgt spid="2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00"/>
                                        </p:clrVal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mph" presetSubtype="1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 override="childStyle">
                                        <p:cTn id="46" dur="indefinite"/>
                                        <p:tgtEl>
                                          <p:spTgt spid="2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00"/>
                                        </p:clrVal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500"/>
                            </p:stCondLst>
                            <p:childTnLst>
                              <p:par>
                                <p:cTn id="53" presetID="2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3" presetClass="emph" presetSubtype="1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 override="childStyle">
                                        <p:cTn id="59" dur="indefinite"/>
                                        <p:tgtEl>
                                          <p:spTgt spid="2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00"/>
                                        </p:clrVal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3" grpId="0" animBg="1"/>
      <p:bldP spid="25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5" name="Text Box 49"/>
          <p:cNvSpPr txBox="1">
            <a:spLocks noChangeArrowheads="1"/>
          </p:cNvSpPr>
          <p:nvPr/>
        </p:nvSpPr>
        <p:spPr bwMode="auto">
          <a:xfrm>
            <a:off x="4932363" y="1082068"/>
            <a:ext cx="1762125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sz="1800" u="sng" dirty="0">
                <a:solidFill>
                  <a:srgbClr val="000000"/>
                </a:solidFill>
                <a:latin typeface="Arial" charset="0"/>
              </a:rPr>
              <a:t>При </a:t>
            </a:r>
            <a:r>
              <a:rPr lang="en-US" sz="1800" i="1" u="sng" dirty="0" smtClean="0">
                <a:solidFill>
                  <a:srgbClr val="000000"/>
                </a:solidFill>
                <a:latin typeface="Arial" charset="0"/>
              </a:rPr>
              <a:t>a=4, n=3</a:t>
            </a:r>
            <a:endParaRPr lang="ru-RU" sz="1800" i="1" u="sng" dirty="0">
              <a:solidFill>
                <a:srgbClr val="000000"/>
              </a:solidFill>
              <a:latin typeface="Arial" charset="0"/>
            </a:endParaRPr>
          </a:p>
        </p:txBody>
      </p:sp>
      <p:graphicFrame>
        <p:nvGraphicFramePr>
          <p:cNvPr id="99738" name="Group 4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38628614"/>
              </p:ext>
            </p:extLst>
          </p:nvPr>
        </p:nvGraphicFramePr>
        <p:xfrm>
          <a:off x="5005139" y="1477963"/>
          <a:ext cx="3743325" cy="4694222"/>
        </p:xfrm>
        <a:graphic>
          <a:graphicData uri="http://schemas.openxmlformats.org/drawingml/2006/table">
            <a:tbl>
              <a:tblPr/>
              <a:tblGrid>
                <a:gridCol w="647700"/>
                <a:gridCol w="611188"/>
                <a:gridCol w="612775"/>
                <a:gridCol w="647700"/>
                <a:gridCol w="1223962"/>
              </a:tblGrid>
              <a:tr h="335303"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8000"/>
                          </a:solidFill>
                          <a:effectLst/>
                          <a:latin typeface="Arial" charset="0"/>
                        </a:rPr>
                        <a:t>Переменные</a:t>
                      </a:r>
                    </a:p>
                  </a:txBody>
                  <a:tcPr marT="45723" marB="45723" horzOverflow="overflow">
                    <a:lnL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8000"/>
                          </a:solidFill>
                          <a:effectLst/>
                          <a:latin typeface="Arial" charset="0"/>
                        </a:rPr>
                        <a:t>Условие</a:t>
                      </a: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6578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</a:rPr>
                        <a:t>a</a:t>
                      </a:r>
                      <a:endParaRPr kumimoji="0" lang="ru-RU" sz="2000" b="0" i="1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</a:rPr>
                        <a:t>n</a:t>
                      </a:r>
                      <a:endParaRPr kumimoji="0" lang="ru-RU" sz="2000" b="0" i="1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</a:rPr>
                        <a:t>y</a:t>
                      </a:r>
                      <a:endParaRPr kumimoji="0" lang="ru-RU" sz="2000" b="0" i="1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</a:rPr>
                        <a:t>i</a:t>
                      </a:r>
                      <a:endParaRPr kumimoji="0" lang="ru-RU" sz="2000" b="0" i="1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0066"/>
                        </a:buClr>
                        <a:buSzPct val="70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n-US" sz="2000" b="0" i="1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uLnTx/>
                          <a:uFillTx/>
                          <a:latin typeface="Arial" charset="0"/>
                          <a:ea typeface="+mn-ea"/>
                          <a:cs typeface="+mn-cs"/>
                        </a:rPr>
                        <a:t>i</a:t>
                      </a:r>
                      <a:r>
                        <a:rPr kumimoji="0" lang="en-US" sz="2000" b="0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uLnTx/>
                          <a:uFillTx/>
                          <a:latin typeface="Arial" charset="0"/>
                          <a:ea typeface="+mn-ea"/>
                          <a:cs typeface="+mn-cs"/>
                        </a:rPr>
                        <a:t> &lt;= n</a:t>
                      </a:r>
                      <a:endParaRPr kumimoji="0" lang="ru-RU" sz="2000" b="0" i="1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uLnTx/>
                        <a:uFillTx/>
                        <a:latin typeface="Arial" charset="0"/>
                        <a:ea typeface="+mn-ea"/>
                        <a:cs typeface="+mn-cs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30482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0482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0482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0482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0482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0482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0482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0482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0482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0482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0482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0482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0482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87" name="Text Box 3"/>
          <p:cNvSpPr txBox="1">
            <a:spLocks noChangeArrowheads="1"/>
          </p:cNvSpPr>
          <p:nvPr/>
        </p:nvSpPr>
        <p:spPr bwMode="auto">
          <a:xfrm>
            <a:off x="179388" y="483394"/>
            <a:ext cx="7777162" cy="641350"/>
          </a:xfrm>
          <a:prstGeom prst="rect">
            <a:avLst/>
          </a:prstGeom>
          <a:solidFill>
            <a:srgbClr val="F4EE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sz="1800" dirty="0">
                <a:solidFill>
                  <a:srgbClr val="330066"/>
                </a:solidFill>
                <a:latin typeface="Arial" charset="0"/>
              </a:rPr>
              <a:t>Для данного алгоритма составьте таблицу значений переменных при указанных значениях </a:t>
            </a:r>
            <a:r>
              <a:rPr lang="en-US" sz="1800" i="1" dirty="0">
                <a:solidFill>
                  <a:srgbClr val="330066"/>
                </a:solidFill>
                <a:latin typeface="Arial" charset="0"/>
              </a:rPr>
              <a:t>a</a:t>
            </a:r>
            <a:r>
              <a:rPr lang="en-US" sz="1800" dirty="0">
                <a:solidFill>
                  <a:srgbClr val="330066"/>
                </a:solidFill>
                <a:latin typeface="Arial" charset="0"/>
              </a:rPr>
              <a:t> </a:t>
            </a:r>
            <a:r>
              <a:rPr lang="ru-RU" sz="1800" dirty="0">
                <a:solidFill>
                  <a:srgbClr val="330066"/>
                </a:solidFill>
                <a:latin typeface="Arial" charset="0"/>
              </a:rPr>
              <a:t>и </a:t>
            </a:r>
            <a:r>
              <a:rPr lang="en-US" sz="1800" i="1" dirty="0">
                <a:solidFill>
                  <a:srgbClr val="330066"/>
                </a:solidFill>
                <a:latin typeface="Arial" charset="0"/>
              </a:rPr>
              <a:t>n</a:t>
            </a:r>
            <a:r>
              <a:rPr lang="ru-RU" sz="1800" dirty="0">
                <a:solidFill>
                  <a:srgbClr val="330066"/>
                </a:solidFill>
                <a:latin typeface="Arial" charset="0"/>
              </a:rPr>
              <a:t>. Что появится на экране?</a:t>
            </a:r>
          </a:p>
        </p:txBody>
      </p:sp>
      <p:sp>
        <p:nvSpPr>
          <p:cNvPr id="88" name="Rectangle 2"/>
          <p:cNvSpPr>
            <a:spLocks noChangeArrowheads="1"/>
          </p:cNvSpPr>
          <p:nvPr/>
        </p:nvSpPr>
        <p:spPr bwMode="auto">
          <a:xfrm>
            <a:off x="215900" y="48047"/>
            <a:ext cx="7543800" cy="428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b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kern="0" dirty="0" smtClean="0">
                <a:solidFill>
                  <a:srgbClr val="330066"/>
                </a:solidFill>
                <a:latin typeface="Arial" charset="0"/>
              </a:rPr>
              <a:t>Трассировка программы с циклом «ДЛЯ»</a:t>
            </a:r>
            <a:endParaRPr lang="ru-RU" sz="2000" b="1" kern="0" dirty="0">
              <a:solidFill>
                <a:srgbClr val="330066"/>
              </a:solidFill>
              <a:latin typeface="Arial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580112" y="6258280"/>
            <a:ext cx="252028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i="1" kern="0" dirty="0" smtClean="0">
                <a:solidFill>
                  <a:srgbClr val="00B050"/>
                </a:solidFill>
              </a:rPr>
              <a:t>Щелчок – шаг программы</a:t>
            </a:r>
            <a:endParaRPr lang="ru-RU" sz="1400" i="1" kern="0" dirty="0">
              <a:solidFill>
                <a:srgbClr val="00B050"/>
              </a:solidFill>
            </a:endParaRPr>
          </a:p>
        </p:txBody>
      </p:sp>
      <p:sp>
        <p:nvSpPr>
          <p:cNvPr id="15" name="Text Box 111"/>
          <p:cNvSpPr txBox="1">
            <a:spLocks noChangeArrowheads="1"/>
          </p:cNvSpPr>
          <p:nvPr/>
        </p:nvSpPr>
        <p:spPr bwMode="auto">
          <a:xfrm>
            <a:off x="5087682" y="2240868"/>
            <a:ext cx="518982" cy="246221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ffectLst/>
          <a:extLst/>
        </p:spPr>
        <p:txBody>
          <a:bodyPr wrap="square"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600" dirty="0" smtClean="0">
                <a:solidFill>
                  <a:srgbClr val="000000"/>
                </a:solidFill>
              </a:rPr>
              <a:t>4</a:t>
            </a:r>
            <a:endParaRPr lang="ru-RU" sz="1600" dirty="0">
              <a:solidFill>
                <a:srgbClr val="000000"/>
              </a:solidFill>
            </a:endParaRPr>
          </a:p>
        </p:txBody>
      </p:sp>
      <p:sp>
        <p:nvSpPr>
          <p:cNvPr id="16" name="Text Box 111"/>
          <p:cNvSpPr txBox="1">
            <a:spLocks noChangeArrowheads="1"/>
          </p:cNvSpPr>
          <p:nvPr/>
        </p:nvSpPr>
        <p:spPr bwMode="auto">
          <a:xfrm>
            <a:off x="5704098" y="2240868"/>
            <a:ext cx="505333" cy="246221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ffectLst/>
          <a:extLst/>
        </p:spPr>
        <p:txBody>
          <a:bodyPr wrap="square"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600" dirty="0" smtClean="0">
                <a:solidFill>
                  <a:srgbClr val="000000"/>
                </a:solidFill>
              </a:rPr>
              <a:t>3</a:t>
            </a:r>
            <a:endParaRPr lang="ru-RU" sz="1600" dirty="0">
              <a:solidFill>
                <a:srgbClr val="000000"/>
              </a:solidFill>
            </a:endParaRPr>
          </a:p>
        </p:txBody>
      </p:sp>
      <p:sp>
        <p:nvSpPr>
          <p:cNvPr id="17" name="Text Box 111"/>
          <p:cNvSpPr txBox="1">
            <a:spLocks noChangeArrowheads="1"/>
          </p:cNvSpPr>
          <p:nvPr/>
        </p:nvSpPr>
        <p:spPr bwMode="auto">
          <a:xfrm>
            <a:off x="6304317" y="2540526"/>
            <a:ext cx="518982" cy="246221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ffectLst/>
          <a:extLst/>
        </p:spPr>
        <p:txBody>
          <a:bodyPr wrap="square"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600" dirty="0" smtClean="0">
                <a:solidFill>
                  <a:srgbClr val="000000"/>
                </a:solidFill>
              </a:rPr>
              <a:t>1</a:t>
            </a:r>
            <a:endParaRPr lang="ru-RU" sz="1600" dirty="0">
              <a:solidFill>
                <a:srgbClr val="000000"/>
              </a:solidFill>
            </a:endParaRPr>
          </a:p>
        </p:txBody>
      </p:sp>
      <p:sp>
        <p:nvSpPr>
          <p:cNvPr id="18" name="Text Box 111"/>
          <p:cNvSpPr txBox="1">
            <a:spLocks noChangeArrowheads="1"/>
          </p:cNvSpPr>
          <p:nvPr/>
        </p:nvSpPr>
        <p:spPr bwMode="auto">
          <a:xfrm>
            <a:off x="6936636" y="2852936"/>
            <a:ext cx="518982" cy="246221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ffectLst/>
          <a:extLst/>
        </p:spPr>
        <p:txBody>
          <a:bodyPr wrap="square"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600" dirty="0" smtClean="0">
                <a:solidFill>
                  <a:srgbClr val="000000"/>
                </a:solidFill>
              </a:rPr>
              <a:t>1</a:t>
            </a:r>
            <a:endParaRPr lang="ru-RU" sz="1600" dirty="0">
              <a:solidFill>
                <a:srgbClr val="000000"/>
              </a:solidFill>
            </a:endParaRPr>
          </a:p>
        </p:txBody>
      </p:sp>
      <p:sp>
        <p:nvSpPr>
          <p:cNvPr id="19" name="Text Box 111"/>
          <p:cNvSpPr txBox="1">
            <a:spLocks noChangeArrowheads="1"/>
          </p:cNvSpPr>
          <p:nvPr/>
        </p:nvSpPr>
        <p:spPr bwMode="auto">
          <a:xfrm>
            <a:off x="7622145" y="3156901"/>
            <a:ext cx="915700" cy="246221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ffectLst/>
          <a:extLst/>
        </p:spPr>
        <p:txBody>
          <a:bodyPr wrap="square" lIns="0" tIns="0" rIns="0" bIns="0">
            <a:spAutoFit/>
          </a:bodyPr>
          <a:lstStyle/>
          <a:p>
            <a:pPr>
              <a:spcBef>
                <a:spcPct val="20000"/>
              </a:spcBef>
              <a:buClr>
                <a:srgbClr val="330066"/>
              </a:buClr>
              <a:buSzPct val="70000"/>
            </a:pPr>
            <a:r>
              <a:rPr lang="en-US" sz="1600" dirty="0" smtClean="0">
                <a:solidFill>
                  <a:srgbClr val="000000"/>
                </a:solidFill>
                <a:latin typeface="Arial" charset="0"/>
              </a:rPr>
              <a:t>1</a:t>
            </a:r>
            <a:r>
              <a:rPr lang="en-US" sz="1600" dirty="0" smtClean="0">
                <a:solidFill>
                  <a:srgbClr val="000000"/>
                </a:solidFill>
                <a:latin typeface="Arial" charset="0"/>
                <a:cs typeface="Arial" charset="0"/>
              </a:rPr>
              <a:t>≤3 </a:t>
            </a:r>
            <a:r>
              <a:rPr lang="en-US" sz="1600" dirty="0">
                <a:solidFill>
                  <a:srgbClr val="000000"/>
                </a:solidFill>
                <a:latin typeface="Arial" charset="0"/>
                <a:cs typeface="Arial" charset="0"/>
              </a:rPr>
              <a:t>(</a:t>
            </a:r>
            <a:r>
              <a:rPr lang="ru-RU" sz="1600" dirty="0">
                <a:solidFill>
                  <a:srgbClr val="000000"/>
                </a:solidFill>
                <a:latin typeface="Arial" charset="0"/>
                <a:cs typeface="Arial" charset="0"/>
              </a:rPr>
              <a:t>да</a:t>
            </a:r>
            <a:r>
              <a:rPr lang="ru-RU" sz="1600" dirty="0" smtClean="0">
                <a:solidFill>
                  <a:srgbClr val="000000"/>
                </a:solidFill>
                <a:latin typeface="Arial" charset="0"/>
                <a:cs typeface="Arial" charset="0"/>
              </a:rPr>
              <a:t>)</a:t>
            </a:r>
            <a:endParaRPr lang="en-US" sz="1600" dirty="0">
              <a:solidFill>
                <a:srgbClr val="000000"/>
              </a:solidFill>
              <a:latin typeface="Arial" charset="0"/>
              <a:cs typeface="Arial" charset="0"/>
            </a:endParaRPr>
          </a:p>
        </p:txBody>
      </p:sp>
      <p:sp>
        <p:nvSpPr>
          <p:cNvPr id="20" name="Text Box 111"/>
          <p:cNvSpPr txBox="1">
            <a:spLocks noChangeArrowheads="1"/>
          </p:cNvSpPr>
          <p:nvPr/>
        </p:nvSpPr>
        <p:spPr bwMode="auto">
          <a:xfrm>
            <a:off x="6312943" y="3470811"/>
            <a:ext cx="518982" cy="246221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ffectLst/>
          <a:extLst/>
        </p:spPr>
        <p:txBody>
          <a:bodyPr wrap="square"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600" dirty="0" smtClean="0">
                <a:solidFill>
                  <a:srgbClr val="000000"/>
                </a:solidFill>
              </a:rPr>
              <a:t>4</a:t>
            </a:r>
            <a:endParaRPr lang="ru-RU" sz="1600" dirty="0">
              <a:solidFill>
                <a:srgbClr val="000000"/>
              </a:solidFill>
            </a:endParaRPr>
          </a:p>
        </p:txBody>
      </p:sp>
      <p:sp>
        <p:nvSpPr>
          <p:cNvPr id="21" name="Text Box 111"/>
          <p:cNvSpPr txBox="1">
            <a:spLocks noChangeArrowheads="1"/>
          </p:cNvSpPr>
          <p:nvPr/>
        </p:nvSpPr>
        <p:spPr bwMode="auto">
          <a:xfrm>
            <a:off x="6933338" y="3764798"/>
            <a:ext cx="518982" cy="246221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ffectLst/>
          <a:extLst/>
        </p:spPr>
        <p:txBody>
          <a:bodyPr wrap="square"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600" dirty="0" smtClean="0">
                <a:solidFill>
                  <a:srgbClr val="000000"/>
                </a:solidFill>
              </a:rPr>
              <a:t>2</a:t>
            </a:r>
            <a:endParaRPr lang="ru-RU" sz="1600" dirty="0">
              <a:solidFill>
                <a:srgbClr val="000000"/>
              </a:solidFill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179388" y="1971961"/>
            <a:ext cx="4572000" cy="2862322"/>
          </a:xfrm>
          <a:prstGeom prst="rect">
            <a:avLst/>
          </a:prstGeom>
          <a:solidFill>
            <a:schemeClr val="bg1"/>
          </a:solidFill>
          <a:ln w="12700">
            <a:solidFill>
              <a:schemeClr val="bg1">
                <a:lumMod val="50000"/>
              </a:schemeClr>
            </a:solidFill>
            <a:prstDash val="lgDash"/>
          </a:ln>
        </p:spPr>
        <p:txBody>
          <a:bodyPr>
            <a:spAutoFit/>
          </a:bodyPr>
          <a:lstStyle/>
          <a:p>
            <a:r>
              <a:rPr lang="en-US" b="1" dirty="0" smtClean="0">
                <a:solidFill>
                  <a:srgbClr val="000000"/>
                </a:solidFill>
                <a:latin typeface="Courier New"/>
              </a:rPr>
              <a:t>Program </a:t>
            </a:r>
            <a:r>
              <a:rPr lang="en-US" dirty="0" err="1">
                <a:solidFill>
                  <a:srgbClr val="000000"/>
                </a:solidFill>
                <a:latin typeface="Courier New"/>
              </a:rPr>
              <a:t>cikl_for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;</a:t>
            </a:r>
          </a:p>
          <a:p>
            <a:r>
              <a:rPr lang="en-US" b="1" dirty="0" err="1" smtClean="0">
                <a:solidFill>
                  <a:srgbClr val="000000"/>
                </a:solidFill>
                <a:latin typeface="Courier New"/>
              </a:rPr>
              <a:t>Var</a:t>
            </a:r>
            <a:r>
              <a:rPr lang="en-US" b="1" dirty="0" smtClean="0">
                <a:solidFill>
                  <a:srgbClr val="000000"/>
                </a:solidFill>
                <a:latin typeface="Courier New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Courier New"/>
              </a:rPr>
              <a:t>i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, n: </a:t>
            </a:r>
            <a:r>
              <a:rPr lang="en-US" dirty="0">
                <a:solidFill>
                  <a:srgbClr val="0000FF"/>
                </a:solidFill>
                <a:latin typeface="Courier New"/>
              </a:rPr>
              <a:t>integer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; a, y: </a:t>
            </a:r>
            <a:r>
              <a:rPr lang="en-US" dirty="0">
                <a:solidFill>
                  <a:srgbClr val="0000FF"/>
                </a:solidFill>
                <a:latin typeface="Courier New"/>
              </a:rPr>
              <a:t>real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;</a:t>
            </a:r>
          </a:p>
          <a:p>
            <a:r>
              <a:rPr lang="en-US" b="1" dirty="0" smtClean="0">
                <a:solidFill>
                  <a:srgbClr val="000000"/>
                </a:solidFill>
                <a:latin typeface="Courier New"/>
              </a:rPr>
              <a:t>Begin</a:t>
            </a:r>
            <a:endParaRPr lang="en-US" b="1" dirty="0">
              <a:solidFill>
                <a:srgbClr val="000000"/>
              </a:solidFill>
              <a:latin typeface="Courier New"/>
            </a:endParaRPr>
          </a:p>
          <a:p>
            <a:r>
              <a:rPr lang="en-US" dirty="0">
                <a:solidFill>
                  <a:srgbClr val="000000"/>
                </a:solidFill>
                <a:latin typeface="Courier New"/>
              </a:rPr>
              <a:t>write (</a:t>
            </a:r>
            <a:r>
              <a:rPr lang="en-US" dirty="0">
                <a:solidFill>
                  <a:srgbClr val="0000FF"/>
                </a:solidFill>
                <a:latin typeface="Courier New"/>
              </a:rPr>
              <a:t>'</a:t>
            </a:r>
            <a:r>
              <a:rPr lang="ru-RU" dirty="0">
                <a:solidFill>
                  <a:srgbClr val="0000FF"/>
                </a:solidFill>
                <a:latin typeface="Courier New"/>
              </a:rPr>
              <a:t>Введите </a:t>
            </a:r>
            <a:r>
              <a:rPr lang="en-US" dirty="0">
                <a:solidFill>
                  <a:srgbClr val="0000FF"/>
                </a:solidFill>
                <a:latin typeface="Courier New"/>
              </a:rPr>
              <a:t>a, n: '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);</a:t>
            </a:r>
          </a:p>
          <a:p>
            <a:r>
              <a:rPr lang="en-US" dirty="0" err="1">
                <a:solidFill>
                  <a:srgbClr val="000000"/>
                </a:solidFill>
                <a:latin typeface="Courier New"/>
              </a:rPr>
              <a:t>readln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 (a, n);</a:t>
            </a:r>
          </a:p>
          <a:p>
            <a:r>
              <a:rPr lang="en-US" dirty="0">
                <a:solidFill>
                  <a:srgbClr val="000000"/>
                </a:solidFill>
                <a:latin typeface="Courier New"/>
              </a:rPr>
              <a:t>y:=</a:t>
            </a:r>
            <a:r>
              <a:rPr lang="en-US" dirty="0">
                <a:solidFill>
                  <a:srgbClr val="006400"/>
                </a:solidFill>
                <a:latin typeface="Courier New"/>
              </a:rPr>
              <a:t>1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;</a:t>
            </a:r>
          </a:p>
          <a:p>
            <a:r>
              <a:rPr lang="pt-BR" b="1" dirty="0">
                <a:solidFill>
                  <a:srgbClr val="000000"/>
                </a:solidFill>
                <a:latin typeface="Courier New"/>
              </a:rPr>
              <a:t>for </a:t>
            </a:r>
            <a:r>
              <a:rPr lang="pt-BR" dirty="0">
                <a:solidFill>
                  <a:srgbClr val="000000"/>
                </a:solidFill>
                <a:latin typeface="Courier New"/>
              </a:rPr>
              <a:t>i:=</a:t>
            </a:r>
            <a:r>
              <a:rPr lang="pt-BR" dirty="0">
                <a:solidFill>
                  <a:srgbClr val="006400"/>
                </a:solidFill>
                <a:latin typeface="Courier New"/>
              </a:rPr>
              <a:t>1 </a:t>
            </a:r>
            <a:r>
              <a:rPr lang="pt-BR" b="1" dirty="0">
                <a:solidFill>
                  <a:srgbClr val="000000"/>
                </a:solidFill>
                <a:latin typeface="Courier New"/>
              </a:rPr>
              <a:t>to </a:t>
            </a:r>
            <a:r>
              <a:rPr lang="pt-BR" dirty="0">
                <a:solidFill>
                  <a:srgbClr val="000000"/>
                </a:solidFill>
                <a:latin typeface="Courier New"/>
              </a:rPr>
              <a:t>n </a:t>
            </a:r>
            <a:r>
              <a:rPr lang="pt-BR" b="1" dirty="0">
                <a:solidFill>
                  <a:srgbClr val="000000"/>
                </a:solidFill>
                <a:latin typeface="Courier New"/>
              </a:rPr>
              <a:t>do</a:t>
            </a:r>
          </a:p>
          <a:p>
            <a:r>
              <a:rPr lang="en-US" b="1" dirty="0">
                <a:solidFill>
                  <a:srgbClr val="000000"/>
                </a:solidFill>
                <a:latin typeface="Courier New"/>
              </a:rPr>
              <a:t>    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y:=y*a;</a:t>
            </a:r>
          </a:p>
          <a:p>
            <a:r>
              <a:rPr lang="en-US" dirty="0" err="1">
                <a:solidFill>
                  <a:srgbClr val="000000"/>
                </a:solidFill>
                <a:latin typeface="Courier New"/>
              </a:rPr>
              <a:t>writeln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 (</a:t>
            </a:r>
            <a:r>
              <a:rPr lang="en-US" dirty="0">
                <a:solidFill>
                  <a:srgbClr val="0000FF"/>
                </a:solidFill>
                <a:latin typeface="Courier New"/>
              </a:rPr>
              <a:t>'y='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, y);</a:t>
            </a:r>
          </a:p>
          <a:p>
            <a:r>
              <a:rPr lang="en-US" b="1" dirty="0" smtClean="0">
                <a:solidFill>
                  <a:srgbClr val="000000"/>
                </a:solidFill>
                <a:latin typeface="Courier New"/>
              </a:rPr>
              <a:t>End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.</a:t>
            </a:r>
            <a:endParaRPr lang="ru-RU" dirty="0">
              <a:solidFill>
                <a:srgbClr val="000000"/>
              </a:solidFill>
            </a:endParaRPr>
          </a:p>
        </p:txBody>
      </p:sp>
      <p:pic>
        <p:nvPicPr>
          <p:cNvPr id="9218" name="Picture 2" descr="E:\_Папа-админ\Desktop\Рисунок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4941168"/>
            <a:ext cx="2620963" cy="1152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4" name="Прямоугольник 23"/>
          <p:cNvSpPr/>
          <p:nvPr/>
        </p:nvSpPr>
        <p:spPr>
          <a:xfrm>
            <a:off x="259030" y="5678500"/>
            <a:ext cx="712570" cy="21602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FFFFFF"/>
              </a:solidFill>
            </a:endParaRPr>
          </a:p>
        </p:txBody>
      </p:sp>
      <p:sp>
        <p:nvSpPr>
          <p:cNvPr id="26" name="Text Box 111"/>
          <p:cNvSpPr txBox="1">
            <a:spLocks noChangeArrowheads="1"/>
          </p:cNvSpPr>
          <p:nvPr/>
        </p:nvSpPr>
        <p:spPr bwMode="auto">
          <a:xfrm>
            <a:off x="7622145" y="4074253"/>
            <a:ext cx="915700" cy="246221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ffectLst/>
          <a:extLst/>
        </p:spPr>
        <p:txBody>
          <a:bodyPr wrap="square" lIns="0" tIns="0" rIns="0" bIns="0">
            <a:spAutoFit/>
          </a:bodyPr>
          <a:lstStyle/>
          <a:p>
            <a:pPr>
              <a:spcBef>
                <a:spcPct val="20000"/>
              </a:spcBef>
              <a:buClr>
                <a:srgbClr val="330066"/>
              </a:buClr>
              <a:buSzPct val="70000"/>
            </a:pPr>
            <a:r>
              <a:rPr lang="en-US" sz="1600" dirty="0" smtClean="0">
                <a:solidFill>
                  <a:srgbClr val="000000"/>
                </a:solidFill>
                <a:latin typeface="Arial" charset="0"/>
                <a:cs typeface="Arial" charset="0"/>
              </a:rPr>
              <a:t>2≤3 </a:t>
            </a:r>
            <a:r>
              <a:rPr lang="en-US" sz="1600" dirty="0">
                <a:solidFill>
                  <a:srgbClr val="000000"/>
                </a:solidFill>
                <a:latin typeface="Arial" charset="0"/>
                <a:cs typeface="Arial" charset="0"/>
              </a:rPr>
              <a:t>(</a:t>
            </a:r>
            <a:r>
              <a:rPr lang="ru-RU" sz="1600" dirty="0">
                <a:solidFill>
                  <a:srgbClr val="000000"/>
                </a:solidFill>
                <a:latin typeface="Arial" charset="0"/>
                <a:cs typeface="Arial" charset="0"/>
              </a:rPr>
              <a:t>да</a:t>
            </a:r>
            <a:r>
              <a:rPr lang="ru-RU" sz="1600" dirty="0" smtClean="0">
                <a:solidFill>
                  <a:srgbClr val="000000"/>
                </a:solidFill>
                <a:latin typeface="Arial" charset="0"/>
                <a:cs typeface="Arial" charset="0"/>
              </a:rPr>
              <a:t>)</a:t>
            </a:r>
            <a:endParaRPr lang="en-US" sz="1600" dirty="0">
              <a:solidFill>
                <a:srgbClr val="000000"/>
              </a:solidFill>
              <a:latin typeface="Arial" charset="0"/>
              <a:cs typeface="Arial" charset="0"/>
            </a:endParaRPr>
          </a:p>
        </p:txBody>
      </p:sp>
      <p:sp>
        <p:nvSpPr>
          <p:cNvPr id="27" name="Text Box 111"/>
          <p:cNvSpPr txBox="1">
            <a:spLocks noChangeArrowheads="1"/>
          </p:cNvSpPr>
          <p:nvPr/>
        </p:nvSpPr>
        <p:spPr bwMode="auto">
          <a:xfrm>
            <a:off x="6312943" y="4379537"/>
            <a:ext cx="518982" cy="246221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ffectLst/>
          <a:extLst/>
        </p:spPr>
        <p:txBody>
          <a:bodyPr wrap="square"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1600" dirty="0" smtClean="0">
                <a:solidFill>
                  <a:srgbClr val="000000"/>
                </a:solidFill>
              </a:rPr>
              <a:t>16</a:t>
            </a:r>
            <a:endParaRPr lang="ru-RU" sz="16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772791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1" nodeType="after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 override="childStyle">
                                        <p:cTn id="6" dur="indefinite"/>
                                        <p:tgtEl>
                                          <p:spTgt spid="2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00"/>
                                        </p:clrVal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mph" presetSubtype="1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 override="childStyle">
                                        <p:cTn id="19" dur="indefinite"/>
                                        <p:tgtEl>
                                          <p:spTgt spid="2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00"/>
                                        </p:clrVal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26" grpId="0" animBg="1"/>
      <p:bldP spid="27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5" name="Text Box 49"/>
          <p:cNvSpPr txBox="1">
            <a:spLocks noChangeArrowheads="1"/>
          </p:cNvSpPr>
          <p:nvPr/>
        </p:nvSpPr>
        <p:spPr bwMode="auto">
          <a:xfrm>
            <a:off x="4932363" y="1082068"/>
            <a:ext cx="1762125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sz="1800" u="sng" dirty="0">
                <a:solidFill>
                  <a:srgbClr val="000000"/>
                </a:solidFill>
                <a:latin typeface="Arial" charset="0"/>
              </a:rPr>
              <a:t>При </a:t>
            </a:r>
            <a:r>
              <a:rPr lang="en-US" sz="1800" i="1" u="sng" dirty="0" smtClean="0">
                <a:solidFill>
                  <a:srgbClr val="000000"/>
                </a:solidFill>
                <a:latin typeface="Arial" charset="0"/>
              </a:rPr>
              <a:t>a=4, n=3</a:t>
            </a:r>
            <a:endParaRPr lang="ru-RU" sz="1800" i="1" u="sng" dirty="0">
              <a:solidFill>
                <a:srgbClr val="000000"/>
              </a:solidFill>
              <a:latin typeface="Arial" charset="0"/>
            </a:endParaRPr>
          </a:p>
        </p:txBody>
      </p:sp>
      <p:graphicFrame>
        <p:nvGraphicFramePr>
          <p:cNvPr id="99738" name="Group 4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58858809"/>
              </p:ext>
            </p:extLst>
          </p:nvPr>
        </p:nvGraphicFramePr>
        <p:xfrm>
          <a:off x="5005139" y="1477963"/>
          <a:ext cx="3743325" cy="4694222"/>
        </p:xfrm>
        <a:graphic>
          <a:graphicData uri="http://schemas.openxmlformats.org/drawingml/2006/table">
            <a:tbl>
              <a:tblPr/>
              <a:tblGrid>
                <a:gridCol w="647700"/>
                <a:gridCol w="611188"/>
                <a:gridCol w="612775"/>
                <a:gridCol w="647700"/>
                <a:gridCol w="1223962"/>
              </a:tblGrid>
              <a:tr h="335303"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8000"/>
                          </a:solidFill>
                          <a:effectLst/>
                          <a:latin typeface="Arial" charset="0"/>
                        </a:rPr>
                        <a:t>Переменные</a:t>
                      </a:r>
                    </a:p>
                  </a:txBody>
                  <a:tcPr marT="45723" marB="45723" horzOverflow="overflow">
                    <a:lnL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8000"/>
                          </a:solidFill>
                          <a:effectLst/>
                          <a:latin typeface="Arial" charset="0"/>
                        </a:rPr>
                        <a:t>Условие</a:t>
                      </a: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6578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</a:rPr>
                        <a:t>a</a:t>
                      </a:r>
                      <a:endParaRPr kumimoji="0" lang="ru-RU" sz="2000" b="0" i="1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</a:rPr>
                        <a:t>n</a:t>
                      </a:r>
                      <a:endParaRPr kumimoji="0" lang="ru-RU" sz="2000" b="0" i="1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</a:rPr>
                        <a:t>y</a:t>
                      </a:r>
                      <a:endParaRPr kumimoji="0" lang="ru-RU" sz="2000" b="0" i="1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</a:rPr>
                        <a:t>i</a:t>
                      </a:r>
                      <a:endParaRPr kumimoji="0" lang="ru-RU" sz="2000" b="0" i="1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0066"/>
                        </a:buClr>
                        <a:buSzPct val="70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n-US" sz="2000" b="0" i="1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uLnTx/>
                          <a:uFillTx/>
                          <a:latin typeface="Arial" charset="0"/>
                          <a:ea typeface="+mn-ea"/>
                          <a:cs typeface="+mn-cs"/>
                        </a:rPr>
                        <a:t>i</a:t>
                      </a:r>
                      <a:r>
                        <a:rPr kumimoji="0" lang="en-US" sz="2000" b="0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uLnTx/>
                          <a:uFillTx/>
                          <a:latin typeface="Arial" charset="0"/>
                          <a:ea typeface="+mn-ea"/>
                          <a:cs typeface="+mn-cs"/>
                        </a:rPr>
                        <a:t> &lt;= n</a:t>
                      </a:r>
                      <a:endParaRPr kumimoji="0" lang="ru-RU" sz="2000" b="0" i="1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uLnTx/>
                        <a:uFillTx/>
                        <a:latin typeface="Arial" charset="0"/>
                        <a:ea typeface="+mn-ea"/>
                        <a:cs typeface="+mn-cs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30482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0482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0482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0482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0482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0482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0482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0482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0482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0482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0482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0482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0482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87" name="Text Box 3"/>
          <p:cNvSpPr txBox="1">
            <a:spLocks noChangeArrowheads="1"/>
          </p:cNvSpPr>
          <p:nvPr/>
        </p:nvSpPr>
        <p:spPr bwMode="auto">
          <a:xfrm>
            <a:off x="179388" y="483394"/>
            <a:ext cx="7777162" cy="641350"/>
          </a:xfrm>
          <a:prstGeom prst="rect">
            <a:avLst/>
          </a:prstGeom>
          <a:solidFill>
            <a:srgbClr val="F4EE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sz="1800" dirty="0">
                <a:solidFill>
                  <a:srgbClr val="330066"/>
                </a:solidFill>
                <a:latin typeface="Arial" charset="0"/>
              </a:rPr>
              <a:t>Для данного алгоритма составьте таблицу значений переменных при указанных значениях </a:t>
            </a:r>
            <a:r>
              <a:rPr lang="en-US" sz="1800" i="1" dirty="0">
                <a:solidFill>
                  <a:srgbClr val="330066"/>
                </a:solidFill>
                <a:latin typeface="Arial" charset="0"/>
              </a:rPr>
              <a:t>a</a:t>
            </a:r>
            <a:r>
              <a:rPr lang="en-US" sz="1800" dirty="0">
                <a:solidFill>
                  <a:srgbClr val="330066"/>
                </a:solidFill>
                <a:latin typeface="Arial" charset="0"/>
              </a:rPr>
              <a:t> </a:t>
            </a:r>
            <a:r>
              <a:rPr lang="ru-RU" sz="1800" dirty="0">
                <a:solidFill>
                  <a:srgbClr val="330066"/>
                </a:solidFill>
                <a:latin typeface="Arial" charset="0"/>
              </a:rPr>
              <a:t>и </a:t>
            </a:r>
            <a:r>
              <a:rPr lang="en-US" sz="1800" i="1" dirty="0">
                <a:solidFill>
                  <a:srgbClr val="330066"/>
                </a:solidFill>
                <a:latin typeface="Arial" charset="0"/>
              </a:rPr>
              <a:t>n</a:t>
            </a:r>
            <a:r>
              <a:rPr lang="ru-RU" sz="1800" dirty="0">
                <a:solidFill>
                  <a:srgbClr val="330066"/>
                </a:solidFill>
                <a:latin typeface="Arial" charset="0"/>
              </a:rPr>
              <a:t>. Что появится на экране?</a:t>
            </a:r>
          </a:p>
        </p:txBody>
      </p:sp>
      <p:sp>
        <p:nvSpPr>
          <p:cNvPr id="88" name="Rectangle 2"/>
          <p:cNvSpPr>
            <a:spLocks noChangeArrowheads="1"/>
          </p:cNvSpPr>
          <p:nvPr/>
        </p:nvSpPr>
        <p:spPr bwMode="auto">
          <a:xfrm>
            <a:off x="215900" y="48047"/>
            <a:ext cx="7543800" cy="428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b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kern="0" dirty="0" smtClean="0">
                <a:solidFill>
                  <a:srgbClr val="330066"/>
                </a:solidFill>
                <a:latin typeface="Arial" charset="0"/>
              </a:rPr>
              <a:t>Трассировка программы с циклом «ДЛЯ»</a:t>
            </a:r>
            <a:endParaRPr lang="ru-RU" sz="2000" b="1" kern="0" dirty="0">
              <a:solidFill>
                <a:srgbClr val="330066"/>
              </a:solidFill>
              <a:latin typeface="Arial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580112" y="6258280"/>
            <a:ext cx="252028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i="1" kern="0" dirty="0" smtClean="0">
                <a:solidFill>
                  <a:srgbClr val="00B050"/>
                </a:solidFill>
              </a:rPr>
              <a:t>Щелчок – шаг программы</a:t>
            </a:r>
            <a:endParaRPr lang="ru-RU" sz="1400" i="1" kern="0" dirty="0">
              <a:solidFill>
                <a:srgbClr val="00B050"/>
              </a:solidFill>
            </a:endParaRPr>
          </a:p>
        </p:txBody>
      </p:sp>
      <p:sp>
        <p:nvSpPr>
          <p:cNvPr id="15" name="Text Box 111"/>
          <p:cNvSpPr txBox="1">
            <a:spLocks noChangeArrowheads="1"/>
          </p:cNvSpPr>
          <p:nvPr/>
        </p:nvSpPr>
        <p:spPr bwMode="auto">
          <a:xfrm>
            <a:off x="5087682" y="2240868"/>
            <a:ext cx="518982" cy="246221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ffectLst/>
          <a:extLst/>
        </p:spPr>
        <p:txBody>
          <a:bodyPr wrap="square"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600" dirty="0" smtClean="0">
                <a:solidFill>
                  <a:srgbClr val="000000"/>
                </a:solidFill>
              </a:rPr>
              <a:t>4</a:t>
            </a:r>
            <a:endParaRPr lang="ru-RU" sz="1600" dirty="0">
              <a:solidFill>
                <a:srgbClr val="000000"/>
              </a:solidFill>
            </a:endParaRPr>
          </a:p>
        </p:txBody>
      </p:sp>
      <p:sp>
        <p:nvSpPr>
          <p:cNvPr id="16" name="Text Box 111"/>
          <p:cNvSpPr txBox="1">
            <a:spLocks noChangeArrowheads="1"/>
          </p:cNvSpPr>
          <p:nvPr/>
        </p:nvSpPr>
        <p:spPr bwMode="auto">
          <a:xfrm>
            <a:off x="5704098" y="2240868"/>
            <a:ext cx="505333" cy="246221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ffectLst/>
          <a:extLst/>
        </p:spPr>
        <p:txBody>
          <a:bodyPr wrap="square"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600" dirty="0" smtClean="0">
                <a:solidFill>
                  <a:srgbClr val="000000"/>
                </a:solidFill>
              </a:rPr>
              <a:t>3</a:t>
            </a:r>
            <a:endParaRPr lang="ru-RU" sz="1600" dirty="0">
              <a:solidFill>
                <a:srgbClr val="000000"/>
              </a:solidFill>
            </a:endParaRPr>
          </a:p>
        </p:txBody>
      </p:sp>
      <p:sp>
        <p:nvSpPr>
          <p:cNvPr id="17" name="Text Box 111"/>
          <p:cNvSpPr txBox="1">
            <a:spLocks noChangeArrowheads="1"/>
          </p:cNvSpPr>
          <p:nvPr/>
        </p:nvSpPr>
        <p:spPr bwMode="auto">
          <a:xfrm>
            <a:off x="6304317" y="2540526"/>
            <a:ext cx="518982" cy="246221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ffectLst/>
          <a:extLst/>
        </p:spPr>
        <p:txBody>
          <a:bodyPr wrap="square"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600" dirty="0" smtClean="0">
                <a:solidFill>
                  <a:srgbClr val="000000"/>
                </a:solidFill>
              </a:rPr>
              <a:t>1</a:t>
            </a:r>
            <a:endParaRPr lang="ru-RU" sz="1600" dirty="0">
              <a:solidFill>
                <a:srgbClr val="000000"/>
              </a:solidFill>
            </a:endParaRPr>
          </a:p>
        </p:txBody>
      </p:sp>
      <p:sp>
        <p:nvSpPr>
          <p:cNvPr id="18" name="Text Box 111"/>
          <p:cNvSpPr txBox="1">
            <a:spLocks noChangeArrowheads="1"/>
          </p:cNvSpPr>
          <p:nvPr/>
        </p:nvSpPr>
        <p:spPr bwMode="auto">
          <a:xfrm>
            <a:off x="6936636" y="2852936"/>
            <a:ext cx="518982" cy="246221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ffectLst/>
          <a:extLst/>
        </p:spPr>
        <p:txBody>
          <a:bodyPr wrap="square"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600" dirty="0" smtClean="0">
                <a:solidFill>
                  <a:srgbClr val="000000"/>
                </a:solidFill>
              </a:rPr>
              <a:t>1</a:t>
            </a:r>
            <a:endParaRPr lang="ru-RU" sz="1600" dirty="0">
              <a:solidFill>
                <a:srgbClr val="000000"/>
              </a:solidFill>
            </a:endParaRPr>
          </a:p>
        </p:txBody>
      </p:sp>
      <p:sp>
        <p:nvSpPr>
          <p:cNvPr id="19" name="Text Box 111"/>
          <p:cNvSpPr txBox="1">
            <a:spLocks noChangeArrowheads="1"/>
          </p:cNvSpPr>
          <p:nvPr/>
        </p:nvSpPr>
        <p:spPr bwMode="auto">
          <a:xfrm>
            <a:off x="7622145" y="3156901"/>
            <a:ext cx="915700" cy="246221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ffectLst/>
          <a:extLst/>
        </p:spPr>
        <p:txBody>
          <a:bodyPr wrap="square" lIns="0" tIns="0" rIns="0" bIns="0">
            <a:spAutoFit/>
          </a:bodyPr>
          <a:lstStyle/>
          <a:p>
            <a:pPr>
              <a:spcBef>
                <a:spcPct val="20000"/>
              </a:spcBef>
              <a:buClr>
                <a:srgbClr val="330066"/>
              </a:buClr>
              <a:buSzPct val="70000"/>
            </a:pPr>
            <a:r>
              <a:rPr lang="en-US" sz="1600" dirty="0" smtClean="0">
                <a:solidFill>
                  <a:srgbClr val="000000"/>
                </a:solidFill>
                <a:latin typeface="Arial" charset="0"/>
              </a:rPr>
              <a:t>1</a:t>
            </a:r>
            <a:r>
              <a:rPr lang="en-US" sz="1600" dirty="0" smtClean="0">
                <a:solidFill>
                  <a:srgbClr val="000000"/>
                </a:solidFill>
                <a:latin typeface="Arial" charset="0"/>
                <a:cs typeface="Arial" charset="0"/>
              </a:rPr>
              <a:t>≤3 </a:t>
            </a:r>
            <a:r>
              <a:rPr lang="en-US" sz="1600" dirty="0">
                <a:solidFill>
                  <a:srgbClr val="000000"/>
                </a:solidFill>
                <a:latin typeface="Arial" charset="0"/>
                <a:cs typeface="Arial" charset="0"/>
              </a:rPr>
              <a:t>(</a:t>
            </a:r>
            <a:r>
              <a:rPr lang="ru-RU" sz="1600" dirty="0">
                <a:solidFill>
                  <a:srgbClr val="000000"/>
                </a:solidFill>
                <a:latin typeface="Arial" charset="0"/>
                <a:cs typeface="Arial" charset="0"/>
              </a:rPr>
              <a:t>да</a:t>
            </a:r>
            <a:r>
              <a:rPr lang="ru-RU" sz="1600" dirty="0" smtClean="0">
                <a:solidFill>
                  <a:srgbClr val="000000"/>
                </a:solidFill>
                <a:latin typeface="Arial" charset="0"/>
                <a:cs typeface="Arial" charset="0"/>
              </a:rPr>
              <a:t>)</a:t>
            </a:r>
            <a:endParaRPr lang="en-US" sz="1600" dirty="0">
              <a:solidFill>
                <a:srgbClr val="000000"/>
              </a:solidFill>
              <a:latin typeface="Arial" charset="0"/>
              <a:cs typeface="Arial" charset="0"/>
            </a:endParaRPr>
          </a:p>
        </p:txBody>
      </p:sp>
      <p:sp>
        <p:nvSpPr>
          <p:cNvPr id="20" name="Text Box 111"/>
          <p:cNvSpPr txBox="1">
            <a:spLocks noChangeArrowheads="1"/>
          </p:cNvSpPr>
          <p:nvPr/>
        </p:nvSpPr>
        <p:spPr bwMode="auto">
          <a:xfrm>
            <a:off x="6312943" y="3470811"/>
            <a:ext cx="518982" cy="246221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ffectLst/>
          <a:extLst/>
        </p:spPr>
        <p:txBody>
          <a:bodyPr wrap="square"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600" dirty="0" smtClean="0">
                <a:solidFill>
                  <a:srgbClr val="000000"/>
                </a:solidFill>
              </a:rPr>
              <a:t>4</a:t>
            </a:r>
            <a:endParaRPr lang="ru-RU" sz="1600" dirty="0">
              <a:solidFill>
                <a:srgbClr val="000000"/>
              </a:solidFill>
            </a:endParaRPr>
          </a:p>
        </p:txBody>
      </p:sp>
      <p:sp>
        <p:nvSpPr>
          <p:cNvPr id="21" name="Text Box 111"/>
          <p:cNvSpPr txBox="1">
            <a:spLocks noChangeArrowheads="1"/>
          </p:cNvSpPr>
          <p:nvPr/>
        </p:nvSpPr>
        <p:spPr bwMode="auto">
          <a:xfrm>
            <a:off x="6933338" y="3764798"/>
            <a:ext cx="518982" cy="246221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ffectLst/>
          <a:extLst/>
        </p:spPr>
        <p:txBody>
          <a:bodyPr wrap="square"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600" dirty="0" smtClean="0">
                <a:solidFill>
                  <a:srgbClr val="000000"/>
                </a:solidFill>
              </a:rPr>
              <a:t>2</a:t>
            </a:r>
            <a:endParaRPr lang="ru-RU" sz="1600" dirty="0">
              <a:solidFill>
                <a:srgbClr val="000000"/>
              </a:solidFill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179388" y="1971961"/>
            <a:ext cx="4572000" cy="2862322"/>
          </a:xfrm>
          <a:prstGeom prst="rect">
            <a:avLst/>
          </a:prstGeom>
          <a:solidFill>
            <a:schemeClr val="bg1"/>
          </a:solidFill>
          <a:ln w="12700">
            <a:solidFill>
              <a:schemeClr val="bg1">
                <a:lumMod val="50000"/>
              </a:schemeClr>
            </a:solidFill>
            <a:prstDash val="lgDash"/>
          </a:ln>
        </p:spPr>
        <p:txBody>
          <a:bodyPr>
            <a:spAutoFit/>
          </a:bodyPr>
          <a:lstStyle/>
          <a:p>
            <a:r>
              <a:rPr lang="en-US" b="1" dirty="0" smtClean="0">
                <a:solidFill>
                  <a:srgbClr val="000000"/>
                </a:solidFill>
                <a:latin typeface="Courier New"/>
              </a:rPr>
              <a:t>Program </a:t>
            </a:r>
            <a:r>
              <a:rPr lang="en-US" dirty="0" err="1">
                <a:solidFill>
                  <a:srgbClr val="000000"/>
                </a:solidFill>
                <a:latin typeface="Courier New"/>
              </a:rPr>
              <a:t>cikl_for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;</a:t>
            </a:r>
          </a:p>
          <a:p>
            <a:r>
              <a:rPr lang="en-US" b="1" dirty="0" err="1" smtClean="0">
                <a:solidFill>
                  <a:srgbClr val="000000"/>
                </a:solidFill>
                <a:latin typeface="Courier New"/>
              </a:rPr>
              <a:t>Var</a:t>
            </a:r>
            <a:r>
              <a:rPr lang="en-US" b="1" dirty="0" smtClean="0">
                <a:solidFill>
                  <a:srgbClr val="000000"/>
                </a:solidFill>
                <a:latin typeface="Courier New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Courier New"/>
              </a:rPr>
              <a:t>i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, n: </a:t>
            </a:r>
            <a:r>
              <a:rPr lang="en-US" dirty="0">
                <a:solidFill>
                  <a:srgbClr val="0000FF"/>
                </a:solidFill>
                <a:latin typeface="Courier New"/>
              </a:rPr>
              <a:t>integer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; a, y: </a:t>
            </a:r>
            <a:r>
              <a:rPr lang="en-US" dirty="0">
                <a:solidFill>
                  <a:srgbClr val="0000FF"/>
                </a:solidFill>
                <a:latin typeface="Courier New"/>
              </a:rPr>
              <a:t>real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;</a:t>
            </a:r>
          </a:p>
          <a:p>
            <a:r>
              <a:rPr lang="en-US" b="1" dirty="0" smtClean="0">
                <a:solidFill>
                  <a:srgbClr val="000000"/>
                </a:solidFill>
                <a:latin typeface="Courier New"/>
              </a:rPr>
              <a:t>Begin</a:t>
            </a:r>
            <a:endParaRPr lang="en-US" b="1" dirty="0">
              <a:solidFill>
                <a:srgbClr val="000000"/>
              </a:solidFill>
              <a:latin typeface="Courier New"/>
            </a:endParaRPr>
          </a:p>
          <a:p>
            <a:r>
              <a:rPr lang="en-US" dirty="0">
                <a:solidFill>
                  <a:srgbClr val="000000"/>
                </a:solidFill>
                <a:latin typeface="Courier New"/>
              </a:rPr>
              <a:t>write (</a:t>
            </a:r>
            <a:r>
              <a:rPr lang="en-US" dirty="0">
                <a:solidFill>
                  <a:srgbClr val="0000FF"/>
                </a:solidFill>
                <a:latin typeface="Courier New"/>
              </a:rPr>
              <a:t>'</a:t>
            </a:r>
            <a:r>
              <a:rPr lang="ru-RU" dirty="0">
                <a:solidFill>
                  <a:srgbClr val="0000FF"/>
                </a:solidFill>
                <a:latin typeface="Courier New"/>
              </a:rPr>
              <a:t>Введите </a:t>
            </a:r>
            <a:r>
              <a:rPr lang="en-US" dirty="0">
                <a:solidFill>
                  <a:srgbClr val="0000FF"/>
                </a:solidFill>
                <a:latin typeface="Courier New"/>
              </a:rPr>
              <a:t>a, n: '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);</a:t>
            </a:r>
          </a:p>
          <a:p>
            <a:r>
              <a:rPr lang="en-US" dirty="0" err="1">
                <a:solidFill>
                  <a:srgbClr val="000000"/>
                </a:solidFill>
                <a:latin typeface="Courier New"/>
              </a:rPr>
              <a:t>readln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 (a, n);</a:t>
            </a:r>
          </a:p>
          <a:p>
            <a:r>
              <a:rPr lang="en-US" dirty="0">
                <a:solidFill>
                  <a:srgbClr val="000000"/>
                </a:solidFill>
                <a:latin typeface="Courier New"/>
              </a:rPr>
              <a:t>y:=</a:t>
            </a:r>
            <a:r>
              <a:rPr lang="en-US" dirty="0">
                <a:solidFill>
                  <a:srgbClr val="006400"/>
                </a:solidFill>
                <a:latin typeface="Courier New"/>
              </a:rPr>
              <a:t>1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;</a:t>
            </a:r>
          </a:p>
          <a:p>
            <a:r>
              <a:rPr lang="pt-BR" b="1" dirty="0">
                <a:solidFill>
                  <a:srgbClr val="000000"/>
                </a:solidFill>
                <a:latin typeface="Courier New"/>
              </a:rPr>
              <a:t>for </a:t>
            </a:r>
            <a:r>
              <a:rPr lang="pt-BR" dirty="0">
                <a:solidFill>
                  <a:srgbClr val="000000"/>
                </a:solidFill>
                <a:latin typeface="Courier New"/>
              </a:rPr>
              <a:t>i:=</a:t>
            </a:r>
            <a:r>
              <a:rPr lang="pt-BR" dirty="0">
                <a:solidFill>
                  <a:srgbClr val="006400"/>
                </a:solidFill>
                <a:latin typeface="Courier New"/>
              </a:rPr>
              <a:t>1 </a:t>
            </a:r>
            <a:r>
              <a:rPr lang="pt-BR" b="1" dirty="0">
                <a:solidFill>
                  <a:srgbClr val="000000"/>
                </a:solidFill>
                <a:latin typeface="Courier New"/>
              </a:rPr>
              <a:t>to </a:t>
            </a:r>
            <a:r>
              <a:rPr lang="pt-BR" dirty="0">
                <a:solidFill>
                  <a:srgbClr val="000000"/>
                </a:solidFill>
                <a:latin typeface="Courier New"/>
              </a:rPr>
              <a:t>n </a:t>
            </a:r>
            <a:r>
              <a:rPr lang="pt-BR" b="1" dirty="0">
                <a:solidFill>
                  <a:srgbClr val="000000"/>
                </a:solidFill>
                <a:latin typeface="Courier New"/>
              </a:rPr>
              <a:t>do</a:t>
            </a:r>
          </a:p>
          <a:p>
            <a:r>
              <a:rPr lang="en-US" b="1" dirty="0">
                <a:solidFill>
                  <a:srgbClr val="000000"/>
                </a:solidFill>
                <a:latin typeface="Courier New"/>
              </a:rPr>
              <a:t>    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y:=y*a;</a:t>
            </a:r>
          </a:p>
          <a:p>
            <a:r>
              <a:rPr lang="en-US" dirty="0" err="1">
                <a:solidFill>
                  <a:srgbClr val="000000"/>
                </a:solidFill>
                <a:latin typeface="Courier New"/>
              </a:rPr>
              <a:t>writeln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 (</a:t>
            </a:r>
            <a:r>
              <a:rPr lang="en-US" dirty="0">
                <a:solidFill>
                  <a:srgbClr val="0000FF"/>
                </a:solidFill>
                <a:latin typeface="Courier New"/>
              </a:rPr>
              <a:t>'y='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, y);</a:t>
            </a:r>
          </a:p>
          <a:p>
            <a:r>
              <a:rPr lang="en-US" b="1" dirty="0" smtClean="0">
                <a:solidFill>
                  <a:srgbClr val="000000"/>
                </a:solidFill>
                <a:latin typeface="Courier New"/>
              </a:rPr>
              <a:t>End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.</a:t>
            </a:r>
            <a:endParaRPr lang="ru-RU" dirty="0">
              <a:solidFill>
                <a:srgbClr val="000000"/>
              </a:solidFill>
            </a:endParaRPr>
          </a:p>
        </p:txBody>
      </p:sp>
      <p:pic>
        <p:nvPicPr>
          <p:cNvPr id="9218" name="Picture 2" descr="E:\_Папа-админ\Desktop\Рисунок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4941168"/>
            <a:ext cx="2620963" cy="1152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4" name="Прямоугольник 23"/>
          <p:cNvSpPr/>
          <p:nvPr/>
        </p:nvSpPr>
        <p:spPr>
          <a:xfrm>
            <a:off x="259030" y="5678500"/>
            <a:ext cx="712570" cy="21602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FFFFFF"/>
              </a:solidFill>
            </a:endParaRPr>
          </a:p>
        </p:txBody>
      </p:sp>
      <p:sp>
        <p:nvSpPr>
          <p:cNvPr id="26" name="Text Box 111"/>
          <p:cNvSpPr txBox="1">
            <a:spLocks noChangeArrowheads="1"/>
          </p:cNvSpPr>
          <p:nvPr/>
        </p:nvSpPr>
        <p:spPr bwMode="auto">
          <a:xfrm>
            <a:off x="7622145" y="4074253"/>
            <a:ext cx="915700" cy="246221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ffectLst/>
          <a:extLst/>
        </p:spPr>
        <p:txBody>
          <a:bodyPr wrap="square" lIns="0" tIns="0" rIns="0" bIns="0">
            <a:spAutoFit/>
          </a:bodyPr>
          <a:lstStyle/>
          <a:p>
            <a:pPr>
              <a:spcBef>
                <a:spcPct val="20000"/>
              </a:spcBef>
              <a:buClr>
                <a:srgbClr val="330066"/>
              </a:buClr>
              <a:buSzPct val="70000"/>
            </a:pPr>
            <a:r>
              <a:rPr lang="en-US" sz="1600" dirty="0" smtClean="0">
                <a:solidFill>
                  <a:srgbClr val="000000"/>
                </a:solidFill>
                <a:latin typeface="Arial" charset="0"/>
                <a:cs typeface="Arial" charset="0"/>
              </a:rPr>
              <a:t>2≤3 </a:t>
            </a:r>
            <a:r>
              <a:rPr lang="en-US" sz="1600" dirty="0">
                <a:solidFill>
                  <a:srgbClr val="000000"/>
                </a:solidFill>
                <a:latin typeface="Arial" charset="0"/>
                <a:cs typeface="Arial" charset="0"/>
              </a:rPr>
              <a:t>(</a:t>
            </a:r>
            <a:r>
              <a:rPr lang="ru-RU" sz="1600" dirty="0">
                <a:solidFill>
                  <a:srgbClr val="000000"/>
                </a:solidFill>
                <a:latin typeface="Arial" charset="0"/>
                <a:cs typeface="Arial" charset="0"/>
              </a:rPr>
              <a:t>да</a:t>
            </a:r>
            <a:r>
              <a:rPr lang="ru-RU" sz="1600" dirty="0" smtClean="0">
                <a:solidFill>
                  <a:srgbClr val="000000"/>
                </a:solidFill>
                <a:latin typeface="Arial" charset="0"/>
                <a:cs typeface="Arial" charset="0"/>
              </a:rPr>
              <a:t>)</a:t>
            </a:r>
            <a:endParaRPr lang="en-US" sz="1600" dirty="0">
              <a:solidFill>
                <a:srgbClr val="000000"/>
              </a:solidFill>
              <a:latin typeface="Arial" charset="0"/>
              <a:cs typeface="Arial" charset="0"/>
            </a:endParaRPr>
          </a:p>
        </p:txBody>
      </p:sp>
      <p:sp>
        <p:nvSpPr>
          <p:cNvPr id="27" name="Text Box 111"/>
          <p:cNvSpPr txBox="1">
            <a:spLocks noChangeArrowheads="1"/>
          </p:cNvSpPr>
          <p:nvPr/>
        </p:nvSpPr>
        <p:spPr bwMode="auto">
          <a:xfrm>
            <a:off x="6312943" y="4379537"/>
            <a:ext cx="518982" cy="246221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ffectLst/>
          <a:extLst/>
        </p:spPr>
        <p:txBody>
          <a:bodyPr wrap="square"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1600" dirty="0" smtClean="0">
                <a:solidFill>
                  <a:srgbClr val="000000"/>
                </a:solidFill>
              </a:rPr>
              <a:t>16</a:t>
            </a:r>
            <a:endParaRPr lang="ru-RU" sz="1600" dirty="0">
              <a:solidFill>
                <a:srgbClr val="000000"/>
              </a:solidFill>
            </a:endParaRPr>
          </a:p>
        </p:txBody>
      </p:sp>
      <p:sp>
        <p:nvSpPr>
          <p:cNvPr id="28" name="Text Box 111"/>
          <p:cNvSpPr txBox="1">
            <a:spLocks noChangeArrowheads="1"/>
          </p:cNvSpPr>
          <p:nvPr/>
        </p:nvSpPr>
        <p:spPr bwMode="auto">
          <a:xfrm>
            <a:off x="6933338" y="4673524"/>
            <a:ext cx="518982" cy="246221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ffectLst/>
          <a:extLst/>
        </p:spPr>
        <p:txBody>
          <a:bodyPr wrap="square"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1600" dirty="0">
                <a:solidFill>
                  <a:srgbClr val="000000"/>
                </a:solidFill>
              </a:rPr>
              <a:t>3</a:t>
            </a:r>
          </a:p>
        </p:txBody>
      </p:sp>
      <p:sp>
        <p:nvSpPr>
          <p:cNvPr id="29" name="Text Box 111"/>
          <p:cNvSpPr txBox="1">
            <a:spLocks noChangeArrowheads="1"/>
          </p:cNvSpPr>
          <p:nvPr/>
        </p:nvSpPr>
        <p:spPr bwMode="auto">
          <a:xfrm>
            <a:off x="7622145" y="4982979"/>
            <a:ext cx="915700" cy="246221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ffectLst/>
          <a:extLst/>
        </p:spPr>
        <p:txBody>
          <a:bodyPr wrap="square" lIns="0" tIns="0" rIns="0" bIns="0">
            <a:spAutoFit/>
          </a:bodyPr>
          <a:lstStyle/>
          <a:p>
            <a:pPr>
              <a:spcBef>
                <a:spcPct val="20000"/>
              </a:spcBef>
              <a:buClr>
                <a:srgbClr val="330066"/>
              </a:buClr>
              <a:buSzPct val="70000"/>
            </a:pPr>
            <a:r>
              <a:rPr lang="en-US" sz="1600" dirty="0" smtClean="0">
                <a:solidFill>
                  <a:srgbClr val="000000"/>
                </a:solidFill>
                <a:latin typeface="Arial" charset="0"/>
                <a:cs typeface="Arial" charset="0"/>
              </a:rPr>
              <a:t>3≤3 </a:t>
            </a:r>
            <a:r>
              <a:rPr lang="en-US" sz="1600" dirty="0">
                <a:solidFill>
                  <a:srgbClr val="000000"/>
                </a:solidFill>
                <a:latin typeface="Arial" charset="0"/>
                <a:cs typeface="Arial" charset="0"/>
              </a:rPr>
              <a:t>(</a:t>
            </a:r>
            <a:r>
              <a:rPr lang="ru-RU" sz="1600" dirty="0">
                <a:solidFill>
                  <a:srgbClr val="000000"/>
                </a:solidFill>
                <a:latin typeface="Arial" charset="0"/>
                <a:cs typeface="Arial" charset="0"/>
              </a:rPr>
              <a:t>да</a:t>
            </a:r>
            <a:r>
              <a:rPr lang="ru-RU" sz="1600" dirty="0" smtClean="0">
                <a:solidFill>
                  <a:srgbClr val="000000"/>
                </a:solidFill>
                <a:latin typeface="Arial" charset="0"/>
                <a:cs typeface="Arial" charset="0"/>
              </a:rPr>
              <a:t>)</a:t>
            </a:r>
            <a:endParaRPr lang="en-US" sz="1600" dirty="0">
              <a:solidFill>
                <a:srgbClr val="000000"/>
              </a:solidFill>
              <a:latin typeface="Arial" charset="0"/>
              <a:cs typeface="Arial" charset="0"/>
            </a:endParaRPr>
          </a:p>
        </p:txBody>
      </p:sp>
      <p:sp>
        <p:nvSpPr>
          <p:cNvPr id="30" name="Text Box 111"/>
          <p:cNvSpPr txBox="1">
            <a:spLocks noChangeArrowheads="1"/>
          </p:cNvSpPr>
          <p:nvPr/>
        </p:nvSpPr>
        <p:spPr bwMode="auto">
          <a:xfrm>
            <a:off x="6311270" y="5296889"/>
            <a:ext cx="518982" cy="246221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ffectLst/>
          <a:extLst/>
        </p:spPr>
        <p:txBody>
          <a:bodyPr wrap="square"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1600" dirty="0" smtClean="0">
                <a:solidFill>
                  <a:srgbClr val="000000"/>
                </a:solidFill>
              </a:rPr>
              <a:t>6</a:t>
            </a:r>
            <a:r>
              <a:rPr lang="en-US" sz="1600" dirty="0" smtClean="0">
                <a:solidFill>
                  <a:srgbClr val="000000"/>
                </a:solidFill>
              </a:rPr>
              <a:t>4</a:t>
            </a:r>
            <a:endParaRPr lang="ru-RU" sz="16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272526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1" nodeType="after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 override="childStyle">
                                        <p:cTn id="6" dur="indefinite"/>
                                        <p:tgtEl>
                                          <p:spTgt spid="2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00"/>
                                        </p:clrVal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mph" presetSubtype="1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 override="childStyle">
                                        <p:cTn id="19" dur="indefinite"/>
                                        <p:tgtEl>
                                          <p:spTgt spid="2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00"/>
                                        </p:clrVal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 animBg="1"/>
      <p:bldP spid="29" grpId="0" animBg="1"/>
      <p:bldP spid="30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5" name="Text Box 49"/>
          <p:cNvSpPr txBox="1">
            <a:spLocks noChangeArrowheads="1"/>
          </p:cNvSpPr>
          <p:nvPr/>
        </p:nvSpPr>
        <p:spPr bwMode="auto">
          <a:xfrm>
            <a:off x="4932363" y="1082068"/>
            <a:ext cx="1762125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sz="1800" u="sng" dirty="0">
                <a:solidFill>
                  <a:srgbClr val="000000"/>
                </a:solidFill>
                <a:latin typeface="Arial" charset="0"/>
              </a:rPr>
              <a:t>При </a:t>
            </a:r>
            <a:r>
              <a:rPr lang="en-US" sz="1800" i="1" u="sng" dirty="0" smtClean="0">
                <a:solidFill>
                  <a:srgbClr val="000000"/>
                </a:solidFill>
                <a:latin typeface="Arial" charset="0"/>
              </a:rPr>
              <a:t>a=4, n=3</a:t>
            </a:r>
            <a:endParaRPr lang="ru-RU" sz="1800" i="1" u="sng" dirty="0">
              <a:solidFill>
                <a:srgbClr val="000000"/>
              </a:solidFill>
              <a:latin typeface="Arial" charset="0"/>
            </a:endParaRPr>
          </a:p>
        </p:txBody>
      </p:sp>
      <p:graphicFrame>
        <p:nvGraphicFramePr>
          <p:cNvPr id="99738" name="Group 4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64765117"/>
              </p:ext>
            </p:extLst>
          </p:nvPr>
        </p:nvGraphicFramePr>
        <p:xfrm>
          <a:off x="5005139" y="1477963"/>
          <a:ext cx="3743325" cy="4694222"/>
        </p:xfrm>
        <a:graphic>
          <a:graphicData uri="http://schemas.openxmlformats.org/drawingml/2006/table">
            <a:tbl>
              <a:tblPr/>
              <a:tblGrid>
                <a:gridCol w="647700"/>
                <a:gridCol w="611188"/>
                <a:gridCol w="612775"/>
                <a:gridCol w="647700"/>
                <a:gridCol w="1223962"/>
              </a:tblGrid>
              <a:tr h="335303"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8000"/>
                          </a:solidFill>
                          <a:effectLst/>
                          <a:latin typeface="Arial" charset="0"/>
                        </a:rPr>
                        <a:t>Переменные</a:t>
                      </a:r>
                    </a:p>
                  </a:txBody>
                  <a:tcPr marT="45723" marB="45723" horzOverflow="overflow">
                    <a:lnL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8000"/>
                          </a:solidFill>
                          <a:effectLst/>
                          <a:latin typeface="Arial" charset="0"/>
                        </a:rPr>
                        <a:t>Условие</a:t>
                      </a: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6578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</a:rPr>
                        <a:t>a</a:t>
                      </a:r>
                      <a:endParaRPr kumimoji="0" lang="ru-RU" sz="2000" b="0" i="1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</a:rPr>
                        <a:t>n</a:t>
                      </a:r>
                      <a:endParaRPr kumimoji="0" lang="ru-RU" sz="2000" b="0" i="1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</a:rPr>
                        <a:t>y</a:t>
                      </a:r>
                      <a:endParaRPr kumimoji="0" lang="ru-RU" sz="2000" b="0" i="1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</a:rPr>
                        <a:t>i</a:t>
                      </a:r>
                      <a:endParaRPr kumimoji="0" lang="ru-RU" sz="2000" b="0" i="1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0066"/>
                        </a:buClr>
                        <a:buSzPct val="70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n-US" sz="2000" b="0" i="1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uLnTx/>
                          <a:uFillTx/>
                          <a:latin typeface="Arial" charset="0"/>
                          <a:ea typeface="+mn-ea"/>
                          <a:cs typeface="+mn-cs"/>
                        </a:rPr>
                        <a:t>i</a:t>
                      </a:r>
                      <a:r>
                        <a:rPr kumimoji="0" lang="en-US" sz="2000" b="0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uLnTx/>
                          <a:uFillTx/>
                          <a:latin typeface="Arial" charset="0"/>
                          <a:ea typeface="+mn-ea"/>
                          <a:cs typeface="+mn-cs"/>
                        </a:rPr>
                        <a:t> &lt;= n</a:t>
                      </a:r>
                      <a:endParaRPr kumimoji="0" lang="ru-RU" sz="2000" b="0" i="1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uLnTx/>
                        <a:uFillTx/>
                        <a:latin typeface="Arial" charset="0"/>
                        <a:ea typeface="+mn-ea"/>
                        <a:cs typeface="+mn-cs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30482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0482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0482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0482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0482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0482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0482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0482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0482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0482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0482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0482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0482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87" name="Text Box 3"/>
          <p:cNvSpPr txBox="1">
            <a:spLocks noChangeArrowheads="1"/>
          </p:cNvSpPr>
          <p:nvPr/>
        </p:nvSpPr>
        <p:spPr bwMode="auto">
          <a:xfrm>
            <a:off x="179388" y="483394"/>
            <a:ext cx="7777162" cy="641350"/>
          </a:xfrm>
          <a:prstGeom prst="rect">
            <a:avLst/>
          </a:prstGeom>
          <a:solidFill>
            <a:srgbClr val="F4EE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sz="1800" dirty="0">
                <a:solidFill>
                  <a:srgbClr val="330066"/>
                </a:solidFill>
                <a:latin typeface="Arial" charset="0"/>
              </a:rPr>
              <a:t>Для данного алгоритма составьте таблицу значений переменных при указанных значениях </a:t>
            </a:r>
            <a:r>
              <a:rPr lang="en-US" sz="1800" i="1" dirty="0">
                <a:solidFill>
                  <a:srgbClr val="330066"/>
                </a:solidFill>
                <a:latin typeface="Arial" charset="0"/>
              </a:rPr>
              <a:t>a</a:t>
            </a:r>
            <a:r>
              <a:rPr lang="en-US" sz="1800" dirty="0">
                <a:solidFill>
                  <a:srgbClr val="330066"/>
                </a:solidFill>
                <a:latin typeface="Arial" charset="0"/>
              </a:rPr>
              <a:t> </a:t>
            </a:r>
            <a:r>
              <a:rPr lang="ru-RU" sz="1800" dirty="0">
                <a:solidFill>
                  <a:srgbClr val="330066"/>
                </a:solidFill>
                <a:latin typeface="Arial" charset="0"/>
              </a:rPr>
              <a:t>и </a:t>
            </a:r>
            <a:r>
              <a:rPr lang="en-US" sz="1800" i="1" dirty="0">
                <a:solidFill>
                  <a:srgbClr val="330066"/>
                </a:solidFill>
                <a:latin typeface="Arial" charset="0"/>
              </a:rPr>
              <a:t>n</a:t>
            </a:r>
            <a:r>
              <a:rPr lang="ru-RU" sz="1800" dirty="0">
                <a:solidFill>
                  <a:srgbClr val="330066"/>
                </a:solidFill>
                <a:latin typeface="Arial" charset="0"/>
              </a:rPr>
              <a:t>. Что появится на экране?</a:t>
            </a:r>
          </a:p>
        </p:txBody>
      </p:sp>
      <p:sp>
        <p:nvSpPr>
          <p:cNvPr id="88" name="Rectangle 2"/>
          <p:cNvSpPr>
            <a:spLocks noChangeArrowheads="1"/>
          </p:cNvSpPr>
          <p:nvPr/>
        </p:nvSpPr>
        <p:spPr bwMode="auto">
          <a:xfrm>
            <a:off x="215900" y="48047"/>
            <a:ext cx="7543800" cy="428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b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kern="0" dirty="0" smtClean="0">
                <a:solidFill>
                  <a:srgbClr val="330066"/>
                </a:solidFill>
                <a:latin typeface="Arial" charset="0"/>
              </a:rPr>
              <a:t>Трассировка программы с циклом «ДЛЯ»</a:t>
            </a:r>
            <a:endParaRPr lang="ru-RU" sz="2000" b="1" kern="0" dirty="0">
              <a:solidFill>
                <a:srgbClr val="330066"/>
              </a:solidFill>
              <a:latin typeface="Arial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580112" y="6258280"/>
            <a:ext cx="252028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i="1" kern="0" dirty="0" smtClean="0">
                <a:solidFill>
                  <a:srgbClr val="00B050"/>
                </a:solidFill>
              </a:rPr>
              <a:t>Щелчок – шаг программы</a:t>
            </a:r>
            <a:endParaRPr lang="ru-RU" sz="1400" i="1" kern="0" dirty="0">
              <a:solidFill>
                <a:srgbClr val="00B050"/>
              </a:solidFill>
            </a:endParaRPr>
          </a:p>
        </p:txBody>
      </p:sp>
      <p:sp>
        <p:nvSpPr>
          <p:cNvPr id="15" name="Text Box 111"/>
          <p:cNvSpPr txBox="1">
            <a:spLocks noChangeArrowheads="1"/>
          </p:cNvSpPr>
          <p:nvPr/>
        </p:nvSpPr>
        <p:spPr bwMode="auto">
          <a:xfrm>
            <a:off x="5087682" y="2240868"/>
            <a:ext cx="518982" cy="246221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ffectLst/>
          <a:extLst/>
        </p:spPr>
        <p:txBody>
          <a:bodyPr wrap="square"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600" dirty="0" smtClean="0">
                <a:solidFill>
                  <a:srgbClr val="000000"/>
                </a:solidFill>
              </a:rPr>
              <a:t>4</a:t>
            </a:r>
            <a:endParaRPr lang="ru-RU" sz="1600" dirty="0">
              <a:solidFill>
                <a:srgbClr val="000000"/>
              </a:solidFill>
            </a:endParaRPr>
          </a:p>
        </p:txBody>
      </p:sp>
      <p:sp>
        <p:nvSpPr>
          <p:cNvPr id="16" name="Text Box 111"/>
          <p:cNvSpPr txBox="1">
            <a:spLocks noChangeArrowheads="1"/>
          </p:cNvSpPr>
          <p:nvPr/>
        </p:nvSpPr>
        <p:spPr bwMode="auto">
          <a:xfrm>
            <a:off x="5704098" y="2240868"/>
            <a:ext cx="505333" cy="246221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ffectLst/>
          <a:extLst/>
        </p:spPr>
        <p:txBody>
          <a:bodyPr wrap="square"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600" dirty="0" smtClean="0">
                <a:solidFill>
                  <a:srgbClr val="000000"/>
                </a:solidFill>
              </a:rPr>
              <a:t>3</a:t>
            </a:r>
            <a:endParaRPr lang="ru-RU" sz="1600" dirty="0">
              <a:solidFill>
                <a:srgbClr val="000000"/>
              </a:solidFill>
            </a:endParaRPr>
          </a:p>
        </p:txBody>
      </p:sp>
      <p:sp>
        <p:nvSpPr>
          <p:cNvPr id="17" name="Text Box 111"/>
          <p:cNvSpPr txBox="1">
            <a:spLocks noChangeArrowheads="1"/>
          </p:cNvSpPr>
          <p:nvPr/>
        </p:nvSpPr>
        <p:spPr bwMode="auto">
          <a:xfrm>
            <a:off x="6304317" y="2540526"/>
            <a:ext cx="518982" cy="246221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ffectLst/>
          <a:extLst/>
        </p:spPr>
        <p:txBody>
          <a:bodyPr wrap="square"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600" dirty="0" smtClean="0">
                <a:solidFill>
                  <a:srgbClr val="000000"/>
                </a:solidFill>
              </a:rPr>
              <a:t>1</a:t>
            </a:r>
            <a:endParaRPr lang="ru-RU" sz="1600" dirty="0">
              <a:solidFill>
                <a:srgbClr val="000000"/>
              </a:solidFill>
            </a:endParaRPr>
          </a:p>
        </p:txBody>
      </p:sp>
      <p:sp>
        <p:nvSpPr>
          <p:cNvPr id="18" name="Text Box 111"/>
          <p:cNvSpPr txBox="1">
            <a:spLocks noChangeArrowheads="1"/>
          </p:cNvSpPr>
          <p:nvPr/>
        </p:nvSpPr>
        <p:spPr bwMode="auto">
          <a:xfrm>
            <a:off x="6936636" y="2852936"/>
            <a:ext cx="518982" cy="246221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ffectLst/>
          <a:extLst/>
        </p:spPr>
        <p:txBody>
          <a:bodyPr wrap="square"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600" dirty="0" smtClean="0">
                <a:solidFill>
                  <a:srgbClr val="000000"/>
                </a:solidFill>
              </a:rPr>
              <a:t>1</a:t>
            </a:r>
            <a:endParaRPr lang="ru-RU" sz="1600" dirty="0">
              <a:solidFill>
                <a:srgbClr val="000000"/>
              </a:solidFill>
            </a:endParaRPr>
          </a:p>
        </p:txBody>
      </p:sp>
      <p:sp>
        <p:nvSpPr>
          <p:cNvPr id="19" name="Text Box 111"/>
          <p:cNvSpPr txBox="1">
            <a:spLocks noChangeArrowheads="1"/>
          </p:cNvSpPr>
          <p:nvPr/>
        </p:nvSpPr>
        <p:spPr bwMode="auto">
          <a:xfrm>
            <a:off x="7622145" y="3156901"/>
            <a:ext cx="915700" cy="246221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ffectLst/>
          <a:extLst/>
        </p:spPr>
        <p:txBody>
          <a:bodyPr wrap="square" lIns="0" tIns="0" rIns="0" bIns="0">
            <a:spAutoFit/>
          </a:bodyPr>
          <a:lstStyle/>
          <a:p>
            <a:pPr>
              <a:spcBef>
                <a:spcPct val="20000"/>
              </a:spcBef>
              <a:buClr>
                <a:srgbClr val="330066"/>
              </a:buClr>
              <a:buSzPct val="70000"/>
            </a:pPr>
            <a:r>
              <a:rPr lang="en-US" sz="1600" dirty="0" smtClean="0">
                <a:solidFill>
                  <a:srgbClr val="000000"/>
                </a:solidFill>
                <a:latin typeface="Arial" charset="0"/>
              </a:rPr>
              <a:t>1</a:t>
            </a:r>
            <a:r>
              <a:rPr lang="en-US" sz="1600" dirty="0" smtClean="0">
                <a:solidFill>
                  <a:srgbClr val="000000"/>
                </a:solidFill>
                <a:latin typeface="Arial" charset="0"/>
                <a:cs typeface="Arial" charset="0"/>
              </a:rPr>
              <a:t>≤3 </a:t>
            </a:r>
            <a:r>
              <a:rPr lang="en-US" sz="1600" dirty="0">
                <a:solidFill>
                  <a:srgbClr val="000000"/>
                </a:solidFill>
                <a:latin typeface="Arial" charset="0"/>
                <a:cs typeface="Arial" charset="0"/>
              </a:rPr>
              <a:t>(</a:t>
            </a:r>
            <a:r>
              <a:rPr lang="ru-RU" sz="1600" dirty="0">
                <a:solidFill>
                  <a:srgbClr val="000000"/>
                </a:solidFill>
                <a:latin typeface="Arial" charset="0"/>
                <a:cs typeface="Arial" charset="0"/>
              </a:rPr>
              <a:t>да</a:t>
            </a:r>
            <a:r>
              <a:rPr lang="ru-RU" sz="1600" dirty="0" smtClean="0">
                <a:solidFill>
                  <a:srgbClr val="000000"/>
                </a:solidFill>
                <a:latin typeface="Arial" charset="0"/>
                <a:cs typeface="Arial" charset="0"/>
              </a:rPr>
              <a:t>)</a:t>
            </a:r>
            <a:endParaRPr lang="en-US" sz="1600" dirty="0">
              <a:solidFill>
                <a:srgbClr val="000000"/>
              </a:solidFill>
              <a:latin typeface="Arial" charset="0"/>
              <a:cs typeface="Arial" charset="0"/>
            </a:endParaRPr>
          </a:p>
        </p:txBody>
      </p:sp>
      <p:sp>
        <p:nvSpPr>
          <p:cNvPr id="20" name="Text Box 111"/>
          <p:cNvSpPr txBox="1">
            <a:spLocks noChangeArrowheads="1"/>
          </p:cNvSpPr>
          <p:nvPr/>
        </p:nvSpPr>
        <p:spPr bwMode="auto">
          <a:xfrm>
            <a:off x="6312943" y="3470811"/>
            <a:ext cx="518982" cy="246221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ffectLst/>
          <a:extLst/>
        </p:spPr>
        <p:txBody>
          <a:bodyPr wrap="square"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600" dirty="0" smtClean="0">
                <a:solidFill>
                  <a:srgbClr val="000000"/>
                </a:solidFill>
              </a:rPr>
              <a:t>4</a:t>
            </a:r>
            <a:endParaRPr lang="ru-RU" sz="1600" dirty="0">
              <a:solidFill>
                <a:srgbClr val="000000"/>
              </a:solidFill>
            </a:endParaRPr>
          </a:p>
        </p:txBody>
      </p:sp>
      <p:sp>
        <p:nvSpPr>
          <p:cNvPr id="21" name="Text Box 111"/>
          <p:cNvSpPr txBox="1">
            <a:spLocks noChangeArrowheads="1"/>
          </p:cNvSpPr>
          <p:nvPr/>
        </p:nvSpPr>
        <p:spPr bwMode="auto">
          <a:xfrm>
            <a:off x="6933338" y="3764798"/>
            <a:ext cx="518982" cy="246221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ffectLst/>
          <a:extLst/>
        </p:spPr>
        <p:txBody>
          <a:bodyPr wrap="square"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600" dirty="0" smtClean="0">
                <a:solidFill>
                  <a:srgbClr val="000000"/>
                </a:solidFill>
              </a:rPr>
              <a:t>2</a:t>
            </a:r>
            <a:endParaRPr lang="ru-RU" sz="1600" dirty="0">
              <a:solidFill>
                <a:srgbClr val="000000"/>
              </a:solidFill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179388" y="1971961"/>
            <a:ext cx="4572000" cy="2862322"/>
          </a:xfrm>
          <a:prstGeom prst="rect">
            <a:avLst/>
          </a:prstGeom>
          <a:solidFill>
            <a:schemeClr val="bg1"/>
          </a:solidFill>
          <a:ln w="12700">
            <a:solidFill>
              <a:schemeClr val="bg1">
                <a:lumMod val="50000"/>
              </a:schemeClr>
            </a:solidFill>
            <a:prstDash val="lgDash"/>
          </a:ln>
        </p:spPr>
        <p:txBody>
          <a:bodyPr>
            <a:spAutoFit/>
          </a:bodyPr>
          <a:lstStyle/>
          <a:p>
            <a:r>
              <a:rPr lang="en-US" b="1" dirty="0" smtClean="0">
                <a:solidFill>
                  <a:srgbClr val="000000"/>
                </a:solidFill>
                <a:latin typeface="Courier New"/>
              </a:rPr>
              <a:t>Program </a:t>
            </a:r>
            <a:r>
              <a:rPr lang="en-US" dirty="0" err="1">
                <a:solidFill>
                  <a:srgbClr val="000000"/>
                </a:solidFill>
                <a:latin typeface="Courier New"/>
              </a:rPr>
              <a:t>cikl_for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;</a:t>
            </a:r>
          </a:p>
          <a:p>
            <a:r>
              <a:rPr lang="en-US" b="1" dirty="0" err="1" smtClean="0">
                <a:solidFill>
                  <a:srgbClr val="000000"/>
                </a:solidFill>
                <a:latin typeface="Courier New"/>
              </a:rPr>
              <a:t>Var</a:t>
            </a:r>
            <a:r>
              <a:rPr lang="en-US" b="1" dirty="0" smtClean="0">
                <a:solidFill>
                  <a:srgbClr val="000000"/>
                </a:solidFill>
                <a:latin typeface="Courier New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Courier New"/>
              </a:rPr>
              <a:t>i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, n: </a:t>
            </a:r>
            <a:r>
              <a:rPr lang="en-US" dirty="0">
                <a:solidFill>
                  <a:srgbClr val="0000FF"/>
                </a:solidFill>
                <a:latin typeface="Courier New"/>
              </a:rPr>
              <a:t>integer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; a, y: </a:t>
            </a:r>
            <a:r>
              <a:rPr lang="en-US" dirty="0">
                <a:solidFill>
                  <a:srgbClr val="0000FF"/>
                </a:solidFill>
                <a:latin typeface="Courier New"/>
              </a:rPr>
              <a:t>real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;</a:t>
            </a:r>
          </a:p>
          <a:p>
            <a:r>
              <a:rPr lang="en-US" b="1" dirty="0" smtClean="0">
                <a:solidFill>
                  <a:srgbClr val="000000"/>
                </a:solidFill>
                <a:latin typeface="Courier New"/>
              </a:rPr>
              <a:t>Begin</a:t>
            </a:r>
            <a:endParaRPr lang="en-US" b="1" dirty="0">
              <a:solidFill>
                <a:srgbClr val="000000"/>
              </a:solidFill>
              <a:latin typeface="Courier New"/>
            </a:endParaRPr>
          </a:p>
          <a:p>
            <a:r>
              <a:rPr lang="en-US" dirty="0">
                <a:solidFill>
                  <a:srgbClr val="000000"/>
                </a:solidFill>
                <a:latin typeface="Courier New"/>
              </a:rPr>
              <a:t>write (</a:t>
            </a:r>
            <a:r>
              <a:rPr lang="en-US" dirty="0">
                <a:solidFill>
                  <a:srgbClr val="0000FF"/>
                </a:solidFill>
                <a:latin typeface="Courier New"/>
              </a:rPr>
              <a:t>'</a:t>
            </a:r>
            <a:r>
              <a:rPr lang="ru-RU" dirty="0">
                <a:solidFill>
                  <a:srgbClr val="0000FF"/>
                </a:solidFill>
                <a:latin typeface="Courier New"/>
              </a:rPr>
              <a:t>Введите </a:t>
            </a:r>
            <a:r>
              <a:rPr lang="en-US" dirty="0">
                <a:solidFill>
                  <a:srgbClr val="0000FF"/>
                </a:solidFill>
                <a:latin typeface="Courier New"/>
              </a:rPr>
              <a:t>a, n: '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);</a:t>
            </a:r>
          </a:p>
          <a:p>
            <a:r>
              <a:rPr lang="en-US" dirty="0" err="1">
                <a:solidFill>
                  <a:srgbClr val="000000"/>
                </a:solidFill>
                <a:latin typeface="Courier New"/>
              </a:rPr>
              <a:t>readln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 (a, n);</a:t>
            </a:r>
          </a:p>
          <a:p>
            <a:r>
              <a:rPr lang="en-US" dirty="0">
                <a:solidFill>
                  <a:srgbClr val="000000"/>
                </a:solidFill>
                <a:latin typeface="Courier New"/>
              </a:rPr>
              <a:t>y:=</a:t>
            </a:r>
            <a:r>
              <a:rPr lang="en-US" dirty="0">
                <a:solidFill>
                  <a:srgbClr val="006400"/>
                </a:solidFill>
                <a:latin typeface="Courier New"/>
              </a:rPr>
              <a:t>1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;</a:t>
            </a:r>
          </a:p>
          <a:p>
            <a:r>
              <a:rPr lang="pt-BR" b="1" dirty="0">
                <a:solidFill>
                  <a:srgbClr val="000000"/>
                </a:solidFill>
                <a:latin typeface="Courier New"/>
              </a:rPr>
              <a:t>for </a:t>
            </a:r>
            <a:r>
              <a:rPr lang="pt-BR" dirty="0">
                <a:solidFill>
                  <a:srgbClr val="000000"/>
                </a:solidFill>
                <a:latin typeface="Courier New"/>
              </a:rPr>
              <a:t>i:=</a:t>
            </a:r>
            <a:r>
              <a:rPr lang="pt-BR" dirty="0">
                <a:solidFill>
                  <a:srgbClr val="006400"/>
                </a:solidFill>
                <a:latin typeface="Courier New"/>
              </a:rPr>
              <a:t>1 </a:t>
            </a:r>
            <a:r>
              <a:rPr lang="pt-BR" b="1" dirty="0">
                <a:solidFill>
                  <a:srgbClr val="000000"/>
                </a:solidFill>
                <a:latin typeface="Courier New"/>
              </a:rPr>
              <a:t>to </a:t>
            </a:r>
            <a:r>
              <a:rPr lang="pt-BR" dirty="0">
                <a:solidFill>
                  <a:srgbClr val="000000"/>
                </a:solidFill>
                <a:latin typeface="Courier New"/>
              </a:rPr>
              <a:t>n </a:t>
            </a:r>
            <a:r>
              <a:rPr lang="pt-BR" b="1" dirty="0">
                <a:solidFill>
                  <a:srgbClr val="000000"/>
                </a:solidFill>
                <a:latin typeface="Courier New"/>
              </a:rPr>
              <a:t>do</a:t>
            </a:r>
          </a:p>
          <a:p>
            <a:r>
              <a:rPr lang="en-US" b="1" dirty="0">
                <a:solidFill>
                  <a:srgbClr val="000000"/>
                </a:solidFill>
                <a:latin typeface="Courier New"/>
              </a:rPr>
              <a:t>    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y:=y*a;</a:t>
            </a:r>
          </a:p>
          <a:p>
            <a:r>
              <a:rPr lang="en-US" dirty="0" err="1">
                <a:solidFill>
                  <a:srgbClr val="000000"/>
                </a:solidFill>
                <a:latin typeface="Courier New"/>
              </a:rPr>
              <a:t>writeln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 (</a:t>
            </a:r>
            <a:r>
              <a:rPr lang="en-US" dirty="0">
                <a:solidFill>
                  <a:srgbClr val="0000FF"/>
                </a:solidFill>
                <a:latin typeface="Courier New"/>
              </a:rPr>
              <a:t>'y='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, y);</a:t>
            </a:r>
          </a:p>
          <a:p>
            <a:r>
              <a:rPr lang="en-US" b="1" dirty="0" smtClean="0">
                <a:solidFill>
                  <a:srgbClr val="000000"/>
                </a:solidFill>
                <a:latin typeface="Courier New"/>
              </a:rPr>
              <a:t>End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.</a:t>
            </a:r>
            <a:endParaRPr lang="ru-RU" dirty="0">
              <a:solidFill>
                <a:srgbClr val="000000"/>
              </a:solidFill>
            </a:endParaRPr>
          </a:p>
        </p:txBody>
      </p:sp>
      <p:pic>
        <p:nvPicPr>
          <p:cNvPr id="9218" name="Picture 2" descr="E:\_Папа-админ\Desktop\Рисунок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4941168"/>
            <a:ext cx="2620963" cy="1152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4" name="Прямоугольник 23"/>
          <p:cNvSpPr/>
          <p:nvPr/>
        </p:nvSpPr>
        <p:spPr>
          <a:xfrm>
            <a:off x="259030" y="5678500"/>
            <a:ext cx="712570" cy="21602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FFFFFF"/>
              </a:solidFill>
            </a:endParaRPr>
          </a:p>
        </p:txBody>
      </p:sp>
      <p:sp>
        <p:nvSpPr>
          <p:cNvPr id="26" name="Text Box 111"/>
          <p:cNvSpPr txBox="1">
            <a:spLocks noChangeArrowheads="1"/>
          </p:cNvSpPr>
          <p:nvPr/>
        </p:nvSpPr>
        <p:spPr bwMode="auto">
          <a:xfrm>
            <a:off x="7622145" y="4074253"/>
            <a:ext cx="915700" cy="246221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ffectLst/>
          <a:extLst/>
        </p:spPr>
        <p:txBody>
          <a:bodyPr wrap="square" lIns="0" tIns="0" rIns="0" bIns="0">
            <a:spAutoFit/>
          </a:bodyPr>
          <a:lstStyle/>
          <a:p>
            <a:pPr>
              <a:spcBef>
                <a:spcPct val="20000"/>
              </a:spcBef>
              <a:buClr>
                <a:srgbClr val="330066"/>
              </a:buClr>
              <a:buSzPct val="70000"/>
            </a:pPr>
            <a:r>
              <a:rPr lang="en-US" sz="1600" dirty="0" smtClean="0">
                <a:solidFill>
                  <a:srgbClr val="000000"/>
                </a:solidFill>
                <a:latin typeface="Arial" charset="0"/>
                <a:cs typeface="Arial" charset="0"/>
              </a:rPr>
              <a:t>2≤3 </a:t>
            </a:r>
            <a:r>
              <a:rPr lang="en-US" sz="1600" dirty="0">
                <a:solidFill>
                  <a:srgbClr val="000000"/>
                </a:solidFill>
                <a:latin typeface="Arial" charset="0"/>
                <a:cs typeface="Arial" charset="0"/>
              </a:rPr>
              <a:t>(</a:t>
            </a:r>
            <a:r>
              <a:rPr lang="ru-RU" sz="1600" dirty="0">
                <a:solidFill>
                  <a:srgbClr val="000000"/>
                </a:solidFill>
                <a:latin typeface="Arial" charset="0"/>
                <a:cs typeface="Arial" charset="0"/>
              </a:rPr>
              <a:t>да</a:t>
            </a:r>
            <a:r>
              <a:rPr lang="ru-RU" sz="1600" dirty="0" smtClean="0">
                <a:solidFill>
                  <a:srgbClr val="000000"/>
                </a:solidFill>
                <a:latin typeface="Arial" charset="0"/>
                <a:cs typeface="Arial" charset="0"/>
              </a:rPr>
              <a:t>)</a:t>
            </a:r>
            <a:endParaRPr lang="en-US" sz="1600" dirty="0">
              <a:solidFill>
                <a:srgbClr val="000000"/>
              </a:solidFill>
              <a:latin typeface="Arial" charset="0"/>
              <a:cs typeface="Arial" charset="0"/>
            </a:endParaRPr>
          </a:p>
        </p:txBody>
      </p:sp>
      <p:sp>
        <p:nvSpPr>
          <p:cNvPr id="27" name="Text Box 111"/>
          <p:cNvSpPr txBox="1">
            <a:spLocks noChangeArrowheads="1"/>
          </p:cNvSpPr>
          <p:nvPr/>
        </p:nvSpPr>
        <p:spPr bwMode="auto">
          <a:xfrm>
            <a:off x="6312943" y="4379537"/>
            <a:ext cx="518982" cy="246221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ffectLst/>
          <a:extLst/>
        </p:spPr>
        <p:txBody>
          <a:bodyPr wrap="square"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1600" dirty="0" smtClean="0">
                <a:solidFill>
                  <a:srgbClr val="000000"/>
                </a:solidFill>
              </a:rPr>
              <a:t>16</a:t>
            </a:r>
            <a:endParaRPr lang="ru-RU" sz="1600" dirty="0">
              <a:solidFill>
                <a:srgbClr val="000000"/>
              </a:solidFill>
            </a:endParaRPr>
          </a:p>
        </p:txBody>
      </p:sp>
      <p:sp>
        <p:nvSpPr>
          <p:cNvPr id="28" name="Text Box 111"/>
          <p:cNvSpPr txBox="1">
            <a:spLocks noChangeArrowheads="1"/>
          </p:cNvSpPr>
          <p:nvPr/>
        </p:nvSpPr>
        <p:spPr bwMode="auto">
          <a:xfrm>
            <a:off x="6933338" y="4673524"/>
            <a:ext cx="518982" cy="246221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ffectLst/>
          <a:extLst/>
        </p:spPr>
        <p:txBody>
          <a:bodyPr wrap="square"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1600" dirty="0">
                <a:solidFill>
                  <a:srgbClr val="000000"/>
                </a:solidFill>
              </a:rPr>
              <a:t>3</a:t>
            </a:r>
          </a:p>
        </p:txBody>
      </p:sp>
      <p:sp>
        <p:nvSpPr>
          <p:cNvPr id="29" name="Text Box 111"/>
          <p:cNvSpPr txBox="1">
            <a:spLocks noChangeArrowheads="1"/>
          </p:cNvSpPr>
          <p:nvPr/>
        </p:nvSpPr>
        <p:spPr bwMode="auto">
          <a:xfrm>
            <a:off x="7622145" y="4982979"/>
            <a:ext cx="915700" cy="246221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ffectLst/>
          <a:extLst/>
        </p:spPr>
        <p:txBody>
          <a:bodyPr wrap="square" lIns="0" tIns="0" rIns="0" bIns="0">
            <a:spAutoFit/>
          </a:bodyPr>
          <a:lstStyle/>
          <a:p>
            <a:pPr>
              <a:spcBef>
                <a:spcPct val="20000"/>
              </a:spcBef>
              <a:buClr>
                <a:srgbClr val="330066"/>
              </a:buClr>
              <a:buSzPct val="70000"/>
            </a:pPr>
            <a:r>
              <a:rPr lang="en-US" sz="1600" dirty="0" smtClean="0">
                <a:solidFill>
                  <a:srgbClr val="000000"/>
                </a:solidFill>
                <a:latin typeface="Arial" charset="0"/>
                <a:cs typeface="Arial" charset="0"/>
              </a:rPr>
              <a:t>3≤3 </a:t>
            </a:r>
            <a:r>
              <a:rPr lang="en-US" sz="1600" dirty="0">
                <a:solidFill>
                  <a:srgbClr val="000000"/>
                </a:solidFill>
                <a:latin typeface="Arial" charset="0"/>
                <a:cs typeface="Arial" charset="0"/>
              </a:rPr>
              <a:t>(</a:t>
            </a:r>
            <a:r>
              <a:rPr lang="ru-RU" sz="1600" dirty="0">
                <a:solidFill>
                  <a:srgbClr val="000000"/>
                </a:solidFill>
                <a:latin typeface="Arial" charset="0"/>
                <a:cs typeface="Arial" charset="0"/>
              </a:rPr>
              <a:t>да</a:t>
            </a:r>
            <a:r>
              <a:rPr lang="ru-RU" sz="1600" dirty="0" smtClean="0">
                <a:solidFill>
                  <a:srgbClr val="000000"/>
                </a:solidFill>
                <a:latin typeface="Arial" charset="0"/>
                <a:cs typeface="Arial" charset="0"/>
              </a:rPr>
              <a:t>)</a:t>
            </a:r>
            <a:endParaRPr lang="en-US" sz="1600" dirty="0">
              <a:solidFill>
                <a:srgbClr val="000000"/>
              </a:solidFill>
              <a:latin typeface="Arial" charset="0"/>
              <a:cs typeface="Arial" charset="0"/>
            </a:endParaRPr>
          </a:p>
        </p:txBody>
      </p:sp>
      <p:sp>
        <p:nvSpPr>
          <p:cNvPr id="30" name="Text Box 111"/>
          <p:cNvSpPr txBox="1">
            <a:spLocks noChangeArrowheads="1"/>
          </p:cNvSpPr>
          <p:nvPr/>
        </p:nvSpPr>
        <p:spPr bwMode="auto">
          <a:xfrm>
            <a:off x="6311270" y="5296889"/>
            <a:ext cx="518982" cy="246221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ffectLst/>
          <a:extLst/>
        </p:spPr>
        <p:txBody>
          <a:bodyPr wrap="square"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1600" dirty="0" smtClean="0">
                <a:solidFill>
                  <a:srgbClr val="000000"/>
                </a:solidFill>
              </a:rPr>
              <a:t>6</a:t>
            </a:r>
            <a:r>
              <a:rPr lang="en-US" sz="1600" dirty="0" smtClean="0">
                <a:solidFill>
                  <a:srgbClr val="000000"/>
                </a:solidFill>
              </a:rPr>
              <a:t>4</a:t>
            </a:r>
            <a:endParaRPr lang="ru-RU" sz="1600" dirty="0">
              <a:solidFill>
                <a:srgbClr val="000000"/>
              </a:solidFill>
            </a:endParaRPr>
          </a:p>
        </p:txBody>
      </p:sp>
      <p:sp>
        <p:nvSpPr>
          <p:cNvPr id="31" name="Text Box 111"/>
          <p:cNvSpPr txBox="1">
            <a:spLocks noChangeArrowheads="1"/>
          </p:cNvSpPr>
          <p:nvPr/>
        </p:nvSpPr>
        <p:spPr bwMode="auto">
          <a:xfrm>
            <a:off x="6931665" y="5590876"/>
            <a:ext cx="518982" cy="246221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ffectLst/>
          <a:extLst/>
        </p:spPr>
        <p:txBody>
          <a:bodyPr wrap="square"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1600" dirty="0">
                <a:solidFill>
                  <a:srgbClr val="000000"/>
                </a:solidFill>
              </a:rPr>
              <a:t>4</a:t>
            </a:r>
          </a:p>
        </p:txBody>
      </p:sp>
      <p:sp>
        <p:nvSpPr>
          <p:cNvPr id="32" name="Text Box 111"/>
          <p:cNvSpPr txBox="1">
            <a:spLocks noChangeArrowheads="1"/>
          </p:cNvSpPr>
          <p:nvPr/>
        </p:nvSpPr>
        <p:spPr bwMode="auto">
          <a:xfrm>
            <a:off x="7620472" y="5900331"/>
            <a:ext cx="915700" cy="246221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ffectLst/>
          <a:extLst/>
        </p:spPr>
        <p:txBody>
          <a:bodyPr wrap="square" lIns="0" tIns="0" rIns="0" bIns="0">
            <a:spAutoFit/>
          </a:bodyPr>
          <a:lstStyle/>
          <a:p>
            <a:pPr>
              <a:spcBef>
                <a:spcPct val="20000"/>
              </a:spcBef>
              <a:buClr>
                <a:srgbClr val="330066"/>
              </a:buClr>
              <a:buSzPct val="70000"/>
            </a:pPr>
            <a:r>
              <a:rPr lang="en-US" sz="1600" dirty="0" smtClean="0">
                <a:solidFill>
                  <a:srgbClr val="000000"/>
                </a:solidFill>
                <a:latin typeface="Arial" charset="0"/>
                <a:cs typeface="Arial" charset="0"/>
              </a:rPr>
              <a:t>4≤3 (</a:t>
            </a:r>
            <a:r>
              <a:rPr lang="ru-RU" sz="1600" dirty="0" smtClean="0">
                <a:solidFill>
                  <a:srgbClr val="000000"/>
                </a:solidFill>
                <a:latin typeface="Arial" charset="0"/>
                <a:cs typeface="Arial" charset="0"/>
              </a:rPr>
              <a:t>нет)</a:t>
            </a:r>
            <a:endParaRPr lang="en-US" sz="1600" dirty="0">
              <a:solidFill>
                <a:srgbClr val="000000"/>
              </a:solidFill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569894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1" nodeType="after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 override="childStyle">
                                        <p:cTn id="6" dur="indefinite"/>
                                        <p:tgtEl>
                                          <p:spTgt spid="2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00"/>
                                        </p:clrVal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mph" presetSubtype="1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 override="childStyle">
                                        <p:cTn id="19" dur="indefinite"/>
                                        <p:tgtEl>
                                          <p:spTgt spid="2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00"/>
                                        </p:clrVal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mph" presetSubtype="1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 override="childStyle">
                                        <p:cTn id="27" dur="indefinite"/>
                                        <p:tgtEl>
                                          <p:spTgt spid="2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00"/>
                                        </p:clrVal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animBg="1"/>
      <p:bldP spid="31" grpId="0" animBg="1"/>
      <p:bldP spid="32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ChangeArrowheads="1"/>
          </p:cNvSpPr>
          <p:nvPr/>
        </p:nvSpPr>
        <p:spPr bwMode="auto">
          <a:xfrm>
            <a:off x="215900" y="0"/>
            <a:ext cx="7543800" cy="428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b"/>
          <a:lstStyle/>
          <a:p>
            <a:r>
              <a:rPr lang="ru-RU" sz="2400" b="1">
                <a:solidFill>
                  <a:schemeClr val="tx2"/>
                </a:solidFill>
              </a:rPr>
              <a:t>Задача</a:t>
            </a:r>
            <a:r>
              <a:rPr lang="en-US" sz="2400" b="1">
                <a:solidFill>
                  <a:schemeClr val="tx2"/>
                </a:solidFill>
              </a:rPr>
              <a:t> 1</a:t>
            </a:r>
            <a:r>
              <a:rPr lang="ru-RU" sz="2400" b="1">
                <a:solidFill>
                  <a:schemeClr val="tx2"/>
                </a:solidFill>
              </a:rPr>
              <a:t>а</a:t>
            </a:r>
          </a:p>
        </p:txBody>
      </p:sp>
      <p:sp>
        <p:nvSpPr>
          <p:cNvPr id="16387" name="Text Box 3"/>
          <p:cNvSpPr txBox="1">
            <a:spLocks noChangeArrowheads="1"/>
          </p:cNvSpPr>
          <p:nvPr/>
        </p:nvSpPr>
        <p:spPr bwMode="auto">
          <a:xfrm>
            <a:off x="179388" y="404813"/>
            <a:ext cx="7777162" cy="641350"/>
          </a:xfrm>
          <a:prstGeom prst="rect">
            <a:avLst/>
          </a:prstGeom>
          <a:solidFill>
            <a:srgbClr val="F4EE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>
                <a:solidFill>
                  <a:schemeClr val="tx2"/>
                </a:solidFill>
              </a:rPr>
              <a:t>Вывести на экран последовательность натуральных чисел до </a:t>
            </a:r>
            <a:r>
              <a:rPr lang="en-US">
                <a:solidFill>
                  <a:schemeClr val="tx2"/>
                </a:solidFill>
              </a:rPr>
              <a:t>N </a:t>
            </a:r>
            <a:r>
              <a:rPr lang="ru-RU">
                <a:solidFill>
                  <a:schemeClr val="tx2"/>
                </a:solidFill>
              </a:rPr>
              <a:t>включительно.</a:t>
            </a:r>
            <a:endParaRPr lang="ru-RU" sz="2000">
              <a:solidFill>
                <a:schemeClr val="tx2"/>
              </a:solidFill>
            </a:endParaRPr>
          </a:p>
        </p:txBody>
      </p:sp>
      <p:grpSp>
        <p:nvGrpSpPr>
          <p:cNvPr id="227333" name="Group 5"/>
          <p:cNvGrpSpPr>
            <a:grpSpLocks/>
          </p:cNvGrpSpPr>
          <p:nvPr/>
        </p:nvGrpSpPr>
        <p:grpSpPr bwMode="auto">
          <a:xfrm>
            <a:off x="358775" y="1736725"/>
            <a:ext cx="2052638" cy="3451225"/>
            <a:chOff x="226" y="1094"/>
            <a:chExt cx="1293" cy="2174"/>
          </a:xfrm>
        </p:grpSpPr>
        <p:sp>
          <p:nvSpPr>
            <p:cNvPr id="16391" name="AutoShape 6"/>
            <p:cNvSpPr>
              <a:spLocks noChangeArrowheads="1"/>
            </p:cNvSpPr>
            <p:nvPr/>
          </p:nvSpPr>
          <p:spPr bwMode="auto">
            <a:xfrm>
              <a:off x="596" y="1094"/>
              <a:ext cx="605" cy="202"/>
            </a:xfrm>
            <a:prstGeom prst="flowChartTerminator">
              <a:avLst/>
            </a:prstGeom>
            <a:solidFill>
              <a:srgbClr val="FF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0" tIns="0" rIns="0" bIns="0" anchor="ctr" anchorCtr="1"/>
            <a:lstStyle/>
            <a:p>
              <a:pPr algn="ctr"/>
              <a:r>
                <a:rPr lang="ru-RU" sz="1400"/>
                <a:t>начало</a:t>
              </a:r>
            </a:p>
          </p:txBody>
        </p:sp>
        <p:sp>
          <p:nvSpPr>
            <p:cNvPr id="16392" name="AutoShape 7"/>
            <p:cNvSpPr>
              <a:spLocks noChangeArrowheads="1"/>
            </p:cNvSpPr>
            <p:nvPr/>
          </p:nvSpPr>
          <p:spPr bwMode="auto">
            <a:xfrm>
              <a:off x="477" y="1457"/>
              <a:ext cx="794" cy="181"/>
            </a:xfrm>
            <a:prstGeom prst="parallelogram">
              <a:avLst>
                <a:gd name="adj" fmla="val 109669"/>
              </a:avLst>
            </a:prstGeom>
            <a:solidFill>
              <a:srgbClr val="FFFFFF"/>
            </a:solidFill>
            <a:ln w="12700" algn="ctr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 anchorCtr="1"/>
            <a:lstStyle/>
            <a:p>
              <a:pPr algn="ctr"/>
              <a:r>
                <a:rPr lang="ru-RU" sz="1400"/>
                <a:t>ввод</a:t>
              </a:r>
              <a:r>
                <a:rPr lang="ru-RU" sz="1200"/>
                <a:t> </a:t>
              </a:r>
              <a:r>
                <a:rPr lang="en-US" sz="1600"/>
                <a:t>n</a:t>
              </a:r>
              <a:endParaRPr lang="ru-RU" sz="1600"/>
            </a:p>
          </p:txBody>
        </p:sp>
        <p:sp>
          <p:nvSpPr>
            <p:cNvPr id="16393" name="Line 8"/>
            <p:cNvSpPr>
              <a:spLocks noChangeShapeType="1"/>
            </p:cNvSpPr>
            <p:nvPr/>
          </p:nvSpPr>
          <p:spPr bwMode="auto">
            <a:xfrm>
              <a:off x="884" y="1296"/>
              <a:ext cx="0" cy="166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ru-RU"/>
            </a:p>
          </p:txBody>
        </p:sp>
        <p:sp>
          <p:nvSpPr>
            <p:cNvPr id="16394" name="Line 9"/>
            <p:cNvSpPr>
              <a:spLocks noChangeShapeType="1"/>
            </p:cNvSpPr>
            <p:nvPr/>
          </p:nvSpPr>
          <p:spPr bwMode="auto">
            <a:xfrm>
              <a:off x="885" y="1631"/>
              <a:ext cx="0" cy="166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ru-RU"/>
            </a:p>
          </p:txBody>
        </p:sp>
        <p:sp>
          <p:nvSpPr>
            <p:cNvPr id="16395" name="AutoShape 10"/>
            <p:cNvSpPr>
              <a:spLocks noChangeArrowheads="1"/>
            </p:cNvSpPr>
            <p:nvPr/>
          </p:nvSpPr>
          <p:spPr bwMode="auto">
            <a:xfrm>
              <a:off x="454" y="2183"/>
              <a:ext cx="816" cy="181"/>
            </a:xfrm>
            <a:prstGeom prst="parallelogram">
              <a:avLst>
                <a:gd name="adj" fmla="val 112707"/>
              </a:avLst>
            </a:prstGeom>
            <a:solidFill>
              <a:srgbClr val="FFFFFF"/>
            </a:solidFill>
            <a:ln w="12700" algn="ctr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 anchorCtr="1"/>
            <a:lstStyle/>
            <a:p>
              <a:pPr algn="ctr"/>
              <a:r>
                <a:rPr lang="ru-RU" sz="1400"/>
                <a:t>вывод</a:t>
              </a:r>
              <a:r>
                <a:rPr lang="ru-RU" sz="1200"/>
                <a:t> </a:t>
              </a:r>
              <a:r>
                <a:rPr lang="en-US" sz="1600"/>
                <a:t>i</a:t>
              </a:r>
              <a:endParaRPr lang="ru-RU" sz="1600"/>
            </a:p>
          </p:txBody>
        </p:sp>
        <p:sp>
          <p:nvSpPr>
            <p:cNvPr id="16396" name="AutoShape 11"/>
            <p:cNvSpPr>
              <a:spLocks noChangeArrowheads="1"/>
            </p:cNvSpPr>
            <p:nvPr/>
          </p:nvSpPr>
          <p:spPr bwMode="auto">
            <a:xfrm>
              <a:off x="476" y="2727"/>
              <a:ext cx="839" cy="181"/>
            </a:xfrm>
            <a:prstGeom prst="parallelogram">
              <a:avLst>
                <a:gd name="adj" fmla="val 115884"/>
              </a:avLst>
            </a:prstGeom>
            <a:solidFill>
              <a:srgbClr val="FFFFFF"/>
            </a:solidFill>
            <a:ln w="12700" algn="ctr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 anchorCtr="1"/>
            <a:lstStyle/>
            <a:p>
              <a:pPr algn="ctr"/>
              <a:r>
                <a:rPr lang="ru-RU" sz="1400"/>
                <a:t>"Всё!"</a:t>
              </a:r>
              <a:endParaRPr lang="ru-RU" sz="1600" i="1">
                <a:latin typeface="Times New Roman" pitchFamily="18" charset="0"/>
              </a:endParaRPr>
            </a:p>
          </p:txBody>
        </p:sp>
        <p:sp>
          <p:nvSpPr>
            <p:cNvPr id="16397" name="AutoShape 12"/>
            <p:cNvSpPr>
              <a:spLocks noChangeArrowheads="1"/>
            </p:cNvSpPr>
            <p:nvPr/>
          </p:nvSpPr>
          <p:spPr bwMode="auto">
            <a:xfrm>
              <a:off x="590" y="3066"/>
              <a:ext cx="605" cy="202"/>
            </a:xfrm>
            <a:prstGeom prst="flowChartTerminator">
              <a:avLst/>
            </a:prstGeom>
            <a:solidFill>
              <a:srgbClr val="FF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0" tIns="0" rIns="0" bIns="0" anchor="ctr" anchorCtr="1"/>
            <a:lstStyle/>
            <a:p>
              <a:pPr algn="ctr"/>
              <a:r>
                <a:rPr lang="ru-RU" sz="1400"/>
                <a:t>конец</a:t>
              </a:r>
            </a:p>
          </p:txBody>
        </p:sp>
        <p:sp>
          <p:nvSpPr>
            <p:cNvPr id="16398" name="Line 13"/>
            <p:cNvSpPr>
              <a:spLocks noChangeShapeType="1"/>
            </p:cNvSpPr>
            <p:nvPr/>
          </p:nvSpPr>
          <p:spPr bwMode="auto">
            <a:xfrm>
              <a:off x="885" y="2908"/>
              <a:ext cx="0" cy="165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ru-RU"/>
            </a:p>
          </p:txBody>
        </p:sp>
        <p:sp>
          <p:nvSpPr>
            <p:cNvPr id="16399" name="AutoShape 14"/>
            <p:cNvSpPr>
              <a:spLocks noChangeArrowheads="1"/>
            </p:cNvSpPr>
            <p:nvPr/>
          </p:nvSpPr>
          <p:spPr bwMode="auto">
            <a:xfrm>
              <a:off x="408" y="1797"/>
              <a:ext cx="975" cy="197"/>
            </a:xfrm>
            <a:prstGeom prst="flowChartPreparation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sz="1600"/>
                <a:t>i := </a:t>
              </a:r>
              <a:r>
                <a:rPr lang="ru-RU" sz="1600"/>
                <a:t>1</a:t>
              </a:r>
              <a:r>
                <a:rPr lang="en-US" sz="1600"/>
                <a:t>, n</a:t>
              </a:r>
              <a:endParaRPr lang="ru-RU" sz="1600"/>
            </a:p>
          </p:txBody>
        </p:sp>
        <p:sp>
          <p:nvSpPr>
            <p:cNvPr id="16400" name="Line 15"/>
            <p:cNvSpPr>
              <a:spLocks noChangeAspect="1" noChangeShapeType="1"/>
            </p:cNvSpPr>
            <p:nvPr/>
          </p:nvSpPr>
          <p:spPr bwMode="auto">
            <a:xfrm>
              <a:off x="884" y="2001"/>
              <a:ext cx="0" cy="182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ru-RU"/>
            </a:p>
          </p:txBody>
        </p:sp>
        <p:sp>
          <p:nvSpPr>
            <p:cNvPr id="16401" name="Freeform 16"/>
            <p:cNvSpPr>
              <a:spLocks/>
            </p:cNvSpPr>
            <p:nvPr/>
          </p:nvSpPr>
          <p:spPr bwMode="auto">
            <a:xfrm>
              <a:off x="226" y="1888"/>
              <a:ext cx="658" cy="567"/>
            </a:xfrm>
            <a:custGeom>
              <a:avLst/>
              <a:gdLst>
                <a:gd name="T0" fmla="*/ 658 w 658"/>
                <a:gd name="T1" fmla="*/ 476 h 567"/>
                <a:gd name="T2" fmla="*/ 658 w 658"/>
                <a:gd name="T3" fmla="*/ 567 h 567"/>
                <a:gd name="T4" fmla="*/ 0 w 658"/>
                <a:gd name="T5" fmla="*/ 567 h 567"/>
                <a:gd name="T6" fmla="*/ 0 w 658"/>
                <a:gd name="T7" fmla="*/ 0 h 567"/>
                <a:gd name="T8" fmla="*/ 182 w 658"/>
                <a:gd name="T9" fmla="*/ 0 h 56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658" h="567">
                  <a:moveTo>
                    <a:pt x="658" y="476"/>
                  </a:moveTo>
                  <a:lnTo>
                    <a:pt x="658" y="567"/>
                  </a:lnTo>
                  <a:lnTo>
                    <a:pt x="0" y="567"/>
                  </a:lnTo>
                  <a:lnTo>
                    <a:pt x="0" y="0"/>
                  </a:lnTo>
                  <a:lnTo>
                    <a:pt x="182" y="0"/>
                  </a:lnTo>
                </a:path>
              </a:pathLst>
            </a:custGeom>
            <a:noFill/>
            <a:ln w="12700" cmpd="sng">
              <a:solidFill>
                <a:schemeClr val="tx1"/>
              </a:solidFill>
              <a:round/>
              <a:headEnd type="non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6402" name="Freeform 17"/>
            <p:cNvSpPr>
              <a:spLocks/>
            </p:cNvSpPr>
            <p:nvPr/>
          </p:nvSpPr>
          <p:spPr bwMode="auto">
            <a:xfrm>
              <a:off x="884" y="1888"/>
              <a:ext cx="635" cy="839"/>
            </a:xfrm>
            <a:custGeom>
              <a:avLst/>
              <a:gdLst>
                <a:gd name="T0" fmla="*/ 499 w 635"/>
                <a:gd name="T1" fmla="*/ 0 h 839"/>
                <a:gd name="T2" fmla="*/ 635 w 635"/>
                <a:gd name="T3" fmla="*/ 0 h 839"/>
                <a:gd name="T4" fmla="*/ 635 w 635"/>
                <a:gd name="T5" fmla="*/ 703 h 839"/>
                <a:gd name="T6" fmla="*/ 0 w 635"/>
                <a:gd name="T7" fmla="*/ 703 h 839"/>
                <a:gd name="T8" fmla="*/ 0 w 635"/>
                <a:gd name="T9" fmla="*/ 839 h 83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635" h="839">
                  <a:moveTo>
                    <a:pt x="499" y="0"/>
                  </a:moveTo>
                  <a:lnTo>
                    <a:pt x="635" y="0"/>
                  </a:lnTo>
                  <a:lnTo>
                    <a:pt x="635" y="703"/>
                  </a:lnTo>
                  <a:lnTo>
                    <a:pt x="0" y="703"/>
                  </a:lnTo>
                  <a:lnTo>
                    <a:pt x="0" y="839"/>
                  </a:lnTo>
                </a:path>
              </a:pathLst>
            </a:custGeom>
            <a:noFill/>
            <a:ln w="12700" cmpd="sng">
              <a:solidFill>
                <a:schemeClr val="tx1"/>
              </a:solidFill>
              <a:round/>
              <a:headEnd type="non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3" name="Прямоугольник 2"/>
          <p:cNvSpPr/>
          <p:nvPr/>
        </p:nvSpPr>
        <p:spPr>
          <a:xfrm>
            <a:off x="3388825" y="1843038"/>
            <a:ext cx="5365864" cy="2585323"/>
          </a:xfrm>
          <a:prstGeom prst="rect">
            <a:avLst/>
          </a:prstGeom>
          <a:solidFill>
            <a:schemeClr val="bg1"/>
          </a:solidFill>
          <a:ln w="12700">
            <a:solidFill>
              <a:schemeClr val="bg1">
                <a:lumMod val="50000"/>
              </a:schemeClr>
            </a:solidFill>
            <a:prstDash val="lgDash"/>
          </a:ln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rgbClr val="000000"/>
                </a:solidFill>
                <a:latin typeface="Courier New"/>
              </a:rPr>
              <a:t>Program </a:t>
            </a:r>
            <a:r>
              <a:rPr lang="en-US" dirty="0" err="1" smtClean="0">
                <a:solidFill>
                  <a:srgbClr val="000000"/>
                </a:solidFill>
                <a:latin typeface="Courier New"/>
              </a:rPr>
              <a:t>Cikl_for</a:t>
            </a:r>
            <a:r>
              <a:rPr lang="ru-RU" dirty="0" smtClean="0">
                <a:solidFill>
                  <a:srgbClr val="000000"/>
                </a:solidFill>
                <a:latin typeface="Courier New"/>
              </a:rPr>
              <a:t>_</a:t>
            </a:r>
            <a:r>
              <a:rPr lang="en-US" dirty="0" smtClean="0">
                <a:solidFill>
                  <a:srgbClr val="000000"/>
                </a:solidFill>
                <a:latin typeface="Courier New"/>
              </a:rPr>
              <a:t>1</a:t>
            </a:r>
            <a:r>
              <a:rPr lang="en-US" dirty="0" smtClean="0">
                <a:solidFill>
                  <a:srgbClr val="000000"/>
                </a:solidFill>
                <a:latin typeface="Courier New"/>
              </a:rPr>
              <a:t>;</a:t>
            </a:r>
            <a:endParaRPr lang="en-US" dirty="0">
              <a:solidFill>
                <a:srgbClr val="000000"/>
              </a:solidFill>
              <a:latin typeface="Courier New"/>
            </a:endParaRPr>
          </a:p>
          <a:p>
            <a:r>
              <a:rPr lang="en-US" b="1" dirty="0" err="1" smtClean="0">
                <a:solidFill>
                  <a:srgbClr val="000000"/>
                </a:solidFill>
                <a:latin typeface="Courier New"/>
              </a:rPr>
              <a:t>Var</a:t>
            </a:r>
            <a:r>
              <a:rPr lang="en-US" b="1" dirty="0" smtClean="0">
                <a:solidFill>
                  <a:srgbClr val="000000"/>
                </a:solidFill>
                <a:latin typeface="Courier New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Courier New"/>
              </a:rPr>
              <a:t>i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, n: </a:t>
            </a:r>
            <a:r>
              <a:rPr lang="en-US" dirty="0">
                <a:solidFill>
                  <a:srgbClr val="0000FF"/>
                </a:solidFill>
                <a:latin typeface="Courier New"/>
              </a:rPr>
              <a:t>integer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;</a:t>
            </a:r>
          </a:p>
          <a:p>
            <a:r>
              <a:rPr lang="en-US" b="1" dirty="0" smtClean="0">
                <a:solidFill>
                  <a:srgbClr val="000000"/>
                </a:solidFill>
                <a:latin typeface="Courier New"/>
              </a:rPr>
              <a:t>Begin</a:t>
            </a:r>
            <a:endParaRPr lang="en-US" b="1" dirty="0">
              <a:solidFill>
                <a:srgbClr val="000000"/>
              </a:solidFill>
              <a:latin typeface="Courier New"/>
            </a:endParaRPr>
          </a:p>
          <a:p>
            <a:r>
              <a:rPr lang="pt-BR" dirty="0">
                <a:solidFill>
                  <a:srgbClr val="000000"/>
                </a:solidFill>
                <a:latin typeface="Courier New"/>
              </a:rPr>
              <a:t>write (</a:t>
            </a:r>
            <a:r>
              <a:rPr lang="pt-BR" dirty="0">
                <a:solidFill>
                  <a:srgbClr val="0000FF"/>
                </a:solidFill>
                <a:latin typeface="Courier New"/>
              </a:rPr>
              <a:t>'Введите n: '</a:t>
            </a:r>
            <a:r>
              <a:rPr lang="pt-BR" dirty="0">
                <a:solidFill>
                  <a:srgbClr val="000000"/>
                </a:solidFill>
                <a:latin typeface="Courier New"/>
              </a:rPr>
              <a:t>); readln (n);</a:t>
            </a:r>
          </a:p>
          <a:p>
            <a:r>
              <a:rPr lang="ru-RU" dirty="0">
                <a:solidFill>
                  <a:srgbClr val="008000"/>
                </a:solidFill>
                <a:latin typeface="Courier New"/>
              </a:rPr>
              <a:t>//для i от 1 до n повторять:</a:t>
            </a:r>
          </a:p>
          <a:p>
            <a:r>
              <a:rPr lang="en-US" b="1" dirty="0">
                <a:solidFill>
                  <a:srgbClr val="000000"/>
                </a:solidFill>
                <a:latin typeface="Courier New"/>
              </a:rPr>
              <a:t>for 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i:=</a:t>
            </a:r>
            <a:r>
              <a:rPr lang="en-US" dirty="0">
                <a:solidFill>
                  <a:srgbClr val="006400"/>
                </a:solidFill>
                <a:latin typeface="Courier New"/>
              </a:rPr>
              <a:t>1 </a:t>
            </a:r>
            <a:r>
              <a:rPr lang="en-US" b="1" dirty="0">
                <a:solidFill>
                  <a:srgbClr val="000000"/>
                </a:solidFill>
                <a:latin typeface="Courier New"/>
              </a:rPr>
              <a:t>to 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n </a:t>
            </a:r>
            <a:r>
              <a:rPr lang="en-US" b="1" dirty="0">
                <a:solidFill>
                  <a:srgbClr val="000000"/>
                </a:solidFill>
                <a:latin typeface="Courier New"/>
              </a:rPr>
              <a:t>do </a:t>
            </a:r>
            <a:endParaRPr lang="ru-RU" b="1" dirty="0" smtClean="0">
              <a:solidFill>
                <a:srgbClr val="000000"/>
              </a:solidFill>
              <a:latin typeface="Courier New"/>
            </a:endParaRPr>
          </a:p>
          <a:p>
            <a:r>
              <a:rPr lang="ru-RU" dirty="0" smtClean="0">
                <a:solidFill>
                  <a:srgbClr val="000000"/>
                </a:solidFill>
                <a:latin typeface="Courier New"/>
              </a:rPr>
              <a:t>   </a:t>
            </a:r>
            <a:r>
              <a:rPr lang="en-US" dirty="0" smtClean="0">
                <a:solidFill>
                  <a:srgbClr val="000000"/>
                </a:solidFill>
                <a:latin typeface="Courier New"/>
              </a:rPr>
              <a:t>write 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(i:</a:t>
            </a:r>
            <a:r>
              <a:rPr lang="en-US" dirty="0">
                <a:solidFill>
                  <a:srgbClr val="006400"/>
                </a:solidFill>
                <a:latin typeface="Courier New"/>
              </a:rPr>
              <a:t>3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);</a:t>
            </a:r>
          </a:p>
          <a:p>
            <a:r>
              <a:rPr lang="en-US" dirty="0" err="1">
                <a:solidFill>
                  <a:srgbClr val="000000"/>
                </a:solidFill>
                <a:latin typeface="Courier New"/>
              </a:rPr>
              <a:t>writeln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 (</a:t>
            </a:r>
            <a:r>
              <a:rPr lang="en-US" dirty="0">
                <a:solidFill>
                  <a:srgbClr val="0000FF"/>
                </a:solidFill>
                <a:latin typeface="Courier New"/>
              </a:rPr>
              <a:t>' </a:t>
            </a:r>
            <a:r>
              <a:rPr lang="ru-RU" dirty="0">
                <a:solidFill>
                  <a:srgbClr val="0000FF"/>
                </a:solidFill>
                <a:latin typeface="Courier New"/>
              </a:rPr>
              <a:t>Всё!'</a:t>
            </a:r>
            <a:r>
              <a:rPr lang="ru-RU" dirty="0">
                <a:solidFill>
                  <a:srgbClr val="000000"/>
                </a:solidFill>
                <a:latin typeface="Courier New"/>
              </a:rPr>
              <a:t>);</a:t>
            </a:r>
          </a:p>
          <a:p>
            <a:r>
              <a:rPr lang="en-US" b="1" dirty="0" smtClean="0">
                <a:solidFill>
                  <a:srgbClr val="000000"/>
                </a:solidFill>
                <a:latin typeface="Courier New"/>
              </a:rPr>
              <a:t>End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.</a:t>
            </a:r>
            <a:endParaRPr lang="ru-RU" dirty="0"/>
          </a:p>
        </p:txBody>
      </p:sp>
      <p:pic>
        <p:nvPicPr>
          <p:cNvPr id="21548" name="Picture 4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79790" y="4653136"/>
            <a:ext cx="4576759" cy="1263592"/>
          </a:xfrm>
          <a:prstGeom prst="rect">
            <a:avLst/>
          </a:prstGeom>
          <a:noFill/>
          <a:ln w="12700">
            <a:solidFill>
              <a:schemeClr val="bg1">
                <a:lumMod val="50000"/>
              </a:schemeClr>
            </a:solidFill>
            <a:prstDash val="lgDash"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2" name="Группа 1"/>
          <p:cNvGrpSpPr/>
          <p:nvPr/>
        </p:nvGrpSpPr>
        <p:grpSpPr>
          <a:xfrm>
            <a:off x="3037293" y="3398808"/>
            <a:ext cx="2457733" cy="405441"/>
            <a:chOff x="3037293" y="3398808"/>
            <a:chExt cx="2457733" cy="405441"/>
          </a:xfrm>
        </p:grpSpPr>
        <p:sp>
          <p:nvSpPr>
            <p:cNvPr id="4" name="Полилиния 3"/>
            <p:cNvSpPr/>
            <p:nvPr/>
          </p:nvSpPr>
          <p:spPr>
            <a:xfrm>
              <a:off x="3303917" y="3398808"/>
              <a:ext cx="2191109" cy="405441"/>
            </a:xfrm>
            <a:custGeom>
              <a:avLst/>
              <a:gdLst>
                <a:gd name="connsiteX0" fmla="*/ 2191109 w 2191109"/>
                <a:gd name="connsiteY0" fmla="*/ 405441 h 405441"/>
                <a:gd name="connsiteX1" fmla="*/ 0 w 2191109"/>
                <a:gd name="connsiteY1" fmla="*/ 405441 h 405441"/>
                <a:gd name="connsiteX2" fmla="*/ 0 w 2191109"/>
                <a:gd name="connsiteY2" fmla="*/ 0 h 405441"/>
                <a:gd name="connsiteX3" fmla="*/ 189781 w 2191109"/>
                <a:gd name="connsiteY3" fmla="*/ 0 h 4054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191109" h="405441">
                  <a:moveTo>
                    <a:pt x="2191109" y="405441"/>
                  </a:moveTo>
                  <a:lnTo>
                    <a:pt x="0" y="405441"/>
                  </a:lnTo>
                  <a:lnTo>
                    <a:pt x="0" y="0"/>
                  </a:lnTo>
                  <a:lnTo>
                    <a:pt x="189781" y="0"/>
                  </a:lnTo>
                </a:path>
              </a:pathLst>
            </a:custGeom>
            <a:noFill/>
            <a:ln w="12700">
              <a:solidFill>
                <a:srgbClr val="339933"/>
              </a:solidFill>
              <a:prstDash val="lgDash"/>
              <a:headEnd type="none" w="med" len="med"/>
              <a:tailEnd type="triangle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2" name="Text Box 46"/>
            <p:cNvSpPr txBox="1">
              <a:spLocks noChangeArrowheads="1"/>
            </p:cNvSpPr>
            <p:nvPr/>
          </p:nvSpPr>
          <p:spPr bwMode="auto">
            <a:xfrm>
              <a:off x="3037293" y="3495482"/>
              <a:ext cx="261102" cy="25736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36000" tIns="36000" rIns="36000" bIns="3600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ru-RU" sz="1200" dirty="0">
                  <a:solidFill>
                    <a:srgbClr val="008000"/>
                  </a:solidFill>
                </a:rPr>
                <a:t>+1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114973298"/>
      </p:ext>
    </p:extLst>
  </p:cSld>
  <p:clrMapOvr>
    <a:masterClrMapping/>
  </p:clrMapOvr>
  <p:transition spd="med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3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273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215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ChangeArrowheads="1"/>
          </p:cNvSpPr>
          <p:nvPr/>
        </p:nvSpPr>
        <p:spPr bwMode="auto">
          <a:xfrm>
            <a:off x="215900" y="0"/>
            <a:ext cx="7543800" cy="428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b"/>
          <a:lstStyle/>
          <a:p>
            <a:r>
              <a:rPr lang="ru-RU" sz="2400" b="1">
                <a:solidFill>
                  <a:schemeClr val="tx2"/>
                </a:solidFill>
              </a:rPr>
              <a:t>Задача</a:t>
            </a:r>
            <a:r>
              <a:rPr lang="en-US" sz="2400" b="1">
                <a:solidFill>
                  <a:schemeClr val="tx2"/>
                </a:solidFill>
              </a:rPr>
              <a:t> </a:t>
            </a:r>
            <a:r>
              <a:rPr lang="ru-RU" sz="2400" b="1">
                <a:solidFill>
                  <a:schemeClr val="tx2"/>
                </a:solidFill>
              </a:rPr>
              <a:t>1б</a:t>
            </a:r>
          </a:p>
        </p:txBody>
      </p:sp>
      <p:sp>
        <p:nvSpPr>
          <p:cNvPr id="17411" name="Text Box 3"/>
          <p:cNvSpPr txBox="1">
            <a:spLocks noChangeArrowheads="1"/>
          </p:cNvSpPr>
          <p:nvPr/>
        </p:nvSpPr>
        <p:spPr bwMode="auto">
          <a:xfrm>
            <a:off x="179388" y="404813"/>
            <a:ext cx="7777162" cy="641350"/>
          </a:xfrm>
          <a:prstGeom prst="rect">
            <a:avLst/>
          </a:prstGeom>
          <a:solidFill>
            <a:srgbClr val="F4EE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>
                <a:solidFill>
                  <a:schemeClr val="tx2"/>
                </a:solidFill>
              </a:rPr>
              <a:t>Вывести на экран последовательность чётных натуральных чисел до </a:t>
            </a:r>
            <a:r>
              <a:rPr lang="en-US">
                <a:solidFill>
                  <a:schemeClr val="tx2"/>
                </a:solidFill>
              </a:rPr>
              <a:t>N </a:t>
            </a:r>
            <a:r>
              <a:rPr lang="ru-RU">
                <a:solidFill>
                  <a:schemeClr val="tx2"/>
                </a:solidFill>
              </a:rPr>
              <a:t>включительно.</a:t>
            </a:r>
            <a:endParaRPr lang="ru-RU" sz="2000">
              <a:solidFill>
                <a:schemeClr val="tx2"/>
              </a:solidFill>
            </a:endParaRPr>
          </a:p>
        </p:txBody>
      </p:sp>
      <p:grpSp>
        <p:nvGrpSpPr>
          <p:cNvPr id="228375" name="Group 23"/>
          <p:cNvGrpSpPr>
            <a:grpSpLocks/>
          </p:cNvGrpSpPr>
          <p:nvPr/>
        </p:nvGrpSpPr>
        <p:grpSpPr bwMode="auto">
          <a:xfrm>
            <a:off x="358775" y="1736725"/>
            <a:ext cx="2052638" cy="4213225"/>
            <a:chOff x="226" y="1094"/>
            <a:chExt cx="1293" cy="2654"/>
          </a:xfrm>
        </p:grpSpPr>
        <p:sp>
          <p:nvSpPr>
            <p:cNvPr id="17439" name="AutoShape 5"/>
            <p:cNvSpPr>
              <a:spLocks noChangeArrowheads="1"/>
            </p:cNvSpPr>
            <p:nvPr/>
          </p:nvSpPr>
          <p:spPr bwMode="auto">
            <a:xfrm>
              <a:off x="596" y="1094"/>
              <a:ext cx="605" cy="202"/>
            </a:xfrm>
            <a:prstGeom prst="flowChartTerminator">
              <a:avLst/>
            </a:prstGeom>
            <a:solidFill>
              <a:srgbClr val="FF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0" tIns="0" rIns="0" bIns="0" anchor="ctr" anchorCtr="1"/>
            <a:lstStyle/>
            <a:p>
              <a:pPr algn="ctr"/>
              <a:r>
                <a:rPr lang="ru-RU" sz="1400"/>
                <a:t>начало</a:t>
              </a:r>
            </a:p>
          </p:txBody>
        </p:sp>
        <p:sp>
          <p:nvSpPr>
            <p:cNvPr id="17440" name="AutoShape 6"/>
            <p:cNvSpPr>
              <a:spLocks noChangeArrowheads="1"/>
            </p:cNvSpPr>
            <p:nvPr/>
          </p:nvSpPr>
          <p:spPr bwMode="auto">
            <a:xfrm>
              <a:off x="477" y="1457"/>
              <a:ext cx="794" cy="181"/>
            </a:xfrm>
            <a:prstGeom prst="parallelogram">
              <a:avLst>
                <a:gd name="adj" fmla="val 109669"/>
              </a:avLst>
            </a:prstGeom>
            <a:solidFill>
              <a:srgbClr val="FFFFFF"/>
            </a:solidFill>
            <a:ln w="12700" algn="ctr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 anchorCtr="1"/>
            <a:lstStyle/>
            <a:p>
              <a:pPr algn="ctr"/>
              <a:r>
                <a:rPr lang="ru-RU" sz="1400"/>
                <a:t>ввод</a:t>
              </a:r>
              <a:r>
                <a:rPr lang="ru-RU" sz="1200"/>
                <a:t> </a:t>
              </a:r>
              <a:r>
                <a:rPr lang="en-US" sz="1600"/>
                <a:t>n</a:t>
              </a:r>
              <a:endParaRPr lang="ru-RU" sz="1600"/>
            </a:p>
          </p:txBody>
        </p:sp>
        <p:sp>
          <p:nvSpPr>
            <p:cNvPr id="17441" name="Line 7"/>
            <p:cNvSpPr>
              <a:spLocks noChangeShapeType="1"/>
            </p:cNvSpPr>
            <p:nvPr/>
          </p:nvSpPr>
          <p:spPr bwMode="auto">
            <a:xfrm>
              <a:off x="884" y="1296"/>
              <a:ext cx="0" cy="166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ru-RU"/>
            </a:p>
          </p:txBody>
        </p:sp>
        <p:sp>
          <p:nvSpPr>
            <p:cNvPr id="17442" name="Line 8"/>
            <p:cNvSpPr>
              <a:spLocks noChangeShapeType="1"/>
            </p:cNvSpPr>
            <p:nvPr/>
          </p:nvSpPr>
          <p:spPr bwMode="auto">
            <a:xfrm>
              <a:off x="885" y="1631"/>
              <a:ext cx="0" cy="166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ru-RU"/>
            </a:p>
          </p:txBody>
        </p:sp>
        <p:sp>
          <p:nvSpPr>
            <p:cNvPr id="17443" name="AutoShape 9"/>
            <p:cNvSpPr>
              <a:spLocks noChangeArrowheads="1"/>
            </p:cNvSpPr>
            <p:nvPr/>
          </p:nvSpPr>
          <p:spPr bwMode="auto">
            <a:xfrm>
              <a:off x="476" y="2546"/>
              <a:ext cx="816" cy="181"/>
            </a:xfrm>
            <a:prstGeom prst="parallelogram">
              <a:avLst>
                <a:gd name="adj" fmla="val 112707"/>
              </a:avLst>
            </a:prstGeom>
            <a:solidFill>
              <a:srgbClr val="FFFFFF"/>
            </a:solidFill>
            <a:ln w="12700" algn="ctr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 anchorCtr="1"/>
            <a:lstStyle/>
            <a:p>
              <a:pPr algn="ctr"/>
              <a:r>
                <a:rPr lang="ru-RU" sz="1400"/>
                <a:t>вывод</a:t>
              </a:r>
              <a:r>
                <a:rPr lang="ru-RU" sz="1200"/>
                <a:t> </a:t>
              </a:r>
              <a:r>
                <a:rPr lang="en-US" sz="1600"/>
                <a:t>i</a:t>
              </a:r>
              <a:endParaRPr lang="ru-RU" sz="1600"/>
            </a:p>
          </p:txBody>
        </p:sp>
        <p:sp>
          <p:nvSpPr>
            <p:cNvPr id="17444" name="AutoShape 10"/>
            <p:cNvSpPr>
              <a:spLocks noChangeArrowheads="1"/>
            </p:cNvSpPr>
            <p:nvPr/>
          </p:nvSpPr>
          <p:spPr bwMode="auto">
            <a:xfrm>
              <a:off x="476" y="3207"/>
              <a:ext cx="839" cy="181"/>
            </a:xfrm>
            <a:prstGeom prst="parallelogram">
              <a:avLst>
                <a:gd name="adj" fmla="val 115884"/>
              </a:avLst>
            </a:prstGeom>
            <a:solidFill>
              <a:srgbClr val="FFFFFF"/>
            </a:solidFill>
            <a:ln w="12700" algn="ctr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 anchorCtr="1"/>
            <a:lstStyle/>
            <a:p>
              <a:pPr algn="ctr"/>
              <a:r>
                <a:rPr lang="ru-RU" sz="1400"/>
                <a:t>"Всё!"</a:t>
              </a:r>
              <a:endParaRPr lang="ru-RU" sz="1600" i="1">
                <a:latin typeface="Times New Roman" pitchFamily="18" charset="0"/>
              </a:endParaRPr>
            </a:p>
          </p:txBody>
        </p:sp>
        <p:sp>
          <p:nvSpPr>
            <p:cNvPr id="17445" name="AutoShape 11"/>
            <p:cNvSpPr>
              <a:spLocks noChangeArrowheads="1"/>
            </p:cNvSpPr>
            <p:nvPr/>
          </p:nvSpPr>
          <p:spPr bwMode="auto">
            <a:xfrm>
              <a:off x="590" y="3546"/>
              <a:ext cx="605" cy="202"/>
            </a:xfrm>
            <a:prstGeom prst="flowChartTerminator">
              <a:avLst/>
            </a:prstGeom>
            <a:solidFill>
              <a:srgbClr val="FF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0" tIns="0" rIns="0" bIns="0" anchor="ctr" anchorCtr="1"/>
            <a:lstStyle/>
            <a:p>
              <a:pPr algn="ctr"/>
              <a:r>
                <a:rPr lang="ru-RU" sz="1400"/>
                <a:t>конец</a:t>
              </a:r>
            </a:p>
          </p:txBody>
        </p:sp>
        <p:sp>
          <p:nvSpPr>
            <p:cNvPr id="17446" name="Line 12"/>
            <p:cNvSpPr>
              <a:spLocks noChangeShapeType="1"/>
            </p:cNvSpPr>
            <p:nvPr/>
          </p:nvSpPr>
          <p:spPr bwMode="auto">
            <a:xfrm>
              <a:off x="885" y="3388"/>
              <a:ext cx="0" cy="165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ru-RU"/>
            </a:p>
          </p:txBody>
        </p:sp>
        <p:sp>
          <p:nvSpPr>
            <p:cNvPr id="17447" name="AutoShape 13"/>
            <p:cNvSpPr>
              <a:spLocks noChangeArrowheads="1"/>
            </p:cNvSpPr>
            <p:nvPr/>
          </p:nvSpPr>
          <p:spPr bwMode="auto">
            <a:xfrm>
              <a:off x="408" y="1797"/>
              <a:ext cx="975" cy="197"/>
            </a:xfrm>
            <a:prstGeom prst="flowChartPreparation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sz="1600"/>
                <a:t>k := </a:t>
              </a:r>
              <a:r>
                <a:rPr lang="ru-RU" sz="1600"/>
                <a:t>1</a:t>
              </a:r>
              <a:r>
                <a:rPr lang="en-US" sz="1600"/>
                <a:t>, n/2</a:t>
              </a:r>
              <a:endParaRPr lang="ru-RU" sz="1600"/>
            </a:p>
          </p:txBody>
        </p:sp>
        <p:sp>
          <p:nvSpPr>
            <p:cNvPr id="17448" name="Line 14"/>
            <p:cNvSpPr>
              <a:spLocks noChangeAspect="1" noChangeShapeType="1"/>
            </p:cNvSpPr>
            <p:nvPr/>
          </p:nvSpPr>
          <p:spPr bwMode="auto">
            <a:xfrm>
              <a:off x="884" y="2001"/>
              <a:ext cx="0" cy="182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ru-RU"/>
            </a:p>
          </p:txBody>
        </p:sp>
        <p:sp>
          <p:nvSpPr>
            <p:cNvPr id="17449" name="Freeform 15"/>
            <p:cNvSpPr>
              <a:spLocks/>
            </p:cNvSpPr>
            <p:nvPr/>
          </p:nvSpPr>
          <p:spPr bwMode="auto">
            <a:xfrm>
              <a:off x="226" y="1888"/>
              <a:ext cx="658" cy="998"/>
            </a:xfrm>
            <a:custGeom>
              <a:avLst/>
              <a:gdLst>
                <a:gd name="T0" fmla="*/ 658 w 658"/>
                <a:gd name="T1" fmla="*/ 838 h 567"/>
                <a:gd name="T2" fmla="*/ 658 w 658"/>
                <a:gd name="T3" fmla="*/ 998 h 567"/>
                <a:gd name="T4" fmla="*/ 0 w 658"/>
                <a:gd name="T5" fmla="*/ 998 h 567"/>
                <a:gd name="T6" fmla="*/ 0 w 658"/>
                <a:gd name="T7" fmla="*/ 0 h 567"/>
                <a:gd name="T8" fmla="*/ 182 w 658"/>
                <a:gd name="T9" fmla="*/ 0 h 56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658" h="567">
                  <a:moveTo>
                    <a:pt x="658" y="476"/>
                  </a:moveTo>
                  <a:lnTo>
                    <a:pt x="658" y="567"/>
                  </a:lnTo>
                  <a:lnTo>
                    <a:pt x="0" y="567"/>
                  </a:lnTo>
                  <a:lnTo>
                    <a:pt x="0" y="0"/>
                  </a:lnTo>
                  <a:lnTo>
                    <a:pt x="182" y="0"/>
                  </a:lnTo>
                </a:path>
              </a:pathLst>
            </a:custGeom>
            <a:noFill/>
            <a:ln w="12700" cmpd="sng">
              <a:solidFill>
                <a:schemeClr val="tx1"/>
              </a:solidFill>
              <a:round/>
              <a:headEnd type="non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7450" name="Freeform 16"/>
            <p:cNvSpPr>
              <a:spLocks/>
            </p:cNvSpPr>
            <p:nvPr/>
          </p:nvSpPr>
          <p:spPr bwMode="auto">
            <a:xfrm>
              <a:off x="884" y="1888"/>
              <a:ext cx="635" cy="1315"/>
            </a:xfrm>
            <a:custGeom>
              <a:avLst/>
              <a:gdLst>
                <a:gd name="T0" fmla="*/ 499 w 635"/>
                <a:gd name="T1" fmla="*/ 0 h 839"/>
                <a:gd name="T2" fmla="*/ 635 w 635"/>
                <a:gd name="T3" fmla="*/ 0 h 839"/>
                <a:gd name="T4" fmla="*/ 635 w 635"/>
                <a:gd name="T5" fmla="*/ 1102 h 839"/>
                <a:gd name="T6" fmla="*/ 0 w 635"/>
                <a:gd name="T7" fmla="*/ 1102 h 839"/>
                <a:gd name="T8" fmla="*/ 0 w 635"/>
                <a:gd name="T9" fmla="*/ 1315 h 83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635" h="839">
                  <a:moveTo>
                    <a:pt x="499" y="0"/>
                  </a:moveTo>
                  <a:lnTo>
                    <a:pt x="635" y="0"/>
                  </a:lnTo>
                  <a:lnTo>
                    <a:pt x="635" y="703"/>
                  </a:lnTo>
                  <a:lnTo>
                    <a:pt x="0" y="703"/>
                  </a:lnTo>
                  <a:lnTo>
                    <a:pt x="0" y="839"/>
                  </a:lnTo>
                </a:path>
              </a:pathLst>
            </a:custGeom>
            <a:noFill/>
            <a:ln w="12700" cmpd="sng">
              <a:solidFill>
                <a:schemeClr val="tx1"/>
              </a:solidFill>
              <a:round/>
              <a:headEnd type="non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7451" name="Line 21"/>
            <p:cNvSpPr>
              <a:spLocks noChangeAspect="1" noChangeShapeType="1"/>
            </p:cNvSpPr>
            <p:nvPr/>
          </p:nvSpPr>
          <p:spPr bwMode="auto">
            <a:xfrm>
              <a:off x="884" y="2364"/>
              <a:ext cx="0" cy="182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ru-RU"/>
            </a:p>
          </p:txBody>
        </p:sp>
        <p:sp>
          <p:nvSpPr>
            <p:cNvPr id="17452" name="Rectangle 22"/>
            <p:cNvSpPr>
              <a:spLocks noChangeArrowheads="1"/>
            </p:cNvSpPr>
            <p:nvPr/>
          </p:nvSpPr>
          <p:spPr bwMode="auto">
            <a:xfrm>
              <a:off x="567" y="2183"/>
              <a:ext cx="635" cy="181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sz="1600"/>
                <a:t>i:=2k</a:t>
              </a:r>
              <a:endParaRPr lang="ru-RU" sz="1600"/>
            </a:p>
          </p:txBody>
        </p:sp>
      </p:grpSp>
      <p:graphicFrame>
        <p:nvGraphicFramePr>
          <p:cNvPr id="228402" name="Group 50"/>
          <p:cNvGraphicFramePr>
            <a:graphicFrameLocks noGrp="1"/>
          </p:cNvGraphicFramePr>
          <p:nvPr/>
        </p:nvGraphicFramePr>
        <p:xfrm>
          <a:off x="2303463" y="1341438"/>
          <a:ext cx="3529012" cy="670388"/>
        </p:xfrm>
        <a:graphic>
          <a:graphicData uri="http://schemas.openxmlformats.org/drawingml/2006/table">
            <a:tbl>
              <a:tblPr/>
              <a:tblGrid>
                <a:gridCol w="588962"/>
                <a:gridCol w="587375"/>
                <a:gridCol w="588963"/>
                <a:gridCol w="587375"/>
                <a:gridCol w="588962"/>
                <a:gridCol w="587375"/>
              </a:tblGrid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k</a:t>
                      </a:r>
                      <a:endParaRPr kumimoji="0" lang="ru-RU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77" marB="4567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77" marB="4567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77" marB="4567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77" marB="4567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77" marB="4567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77" marB="4567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i</a:t>
                      </a:r>
                      <a:endParaRPr kumimoji="0" lang="ru-RU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77" marB="4567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8000"/>
                          </a:solidFill>
                          <a:effectLst/>
                          <a:latin typeface="Arial" charset="0"/>
                        </a:rPr>
                        <a:t>2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8000"/>
                        </a:solidFill>
                        <a:effectLst/>
                        <a:latin typeface="Arial" charset="0"/>
                      </a:endParaRPr>
                    </a:p>
                  </a:txBody>
                  <a:tcPr marT="45677" marB="4567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8000"/>
                          </a:solidFill>
                          <a:effectLst/>
                          <a:latin typeface="Arial" charset="0"/>
                        </a:rPr>
                        <a:t>4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8000"/>
                        </a:solidFill>
                        <a:effectLst/>
                        <a:latin typeface="Arial" charset="0"/>
                      </a:endParaRPr>
                    </a:p>
                  </a:txBody>
                  <a:tcPr marT="45677" marB="4567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8000"/>
                          </a:solidFill>
                          <a:effectLst/>
                          <a:latin typeface="Arial" charset="0"/>
                        </a:rPr>
                        <a:t>6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8000"/>
                        </a:solidFill>
                        <a:effectLst/>
                        <a:latin typeface="Arial" charset="0"/>
                      </a:endParaRPr>
                    </a:p>
                  </a:txBody>
                  <a:tcPr marT="45677" marB="4567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8000"/>
                          </a:solidFill>
                          <a:effectLst/>
                          <a:latin typeface="Arial" charset="0"/>
                        </a:rPr>
                        <a:t>8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8000"/>
                        </a:solidFill>
                        <a:effectLst/>
                        <a:latin typeface="Arial" charset="0"/>
                      </a:endParaRPr>
                    </a:p>
                  </a:txBody>
                  <a:tcPr marT="45677" marB="4567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8000"/>
                          </a:solidFill>
                          <a:effectLst/>
                          <a:latin typeface="Arial" charset="0"/>
                        </a:rPr>
                        <a:t>10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8000"/>
                        </a:solidFill>
                        <a:effectLst/>
                        <a:latin typeface="Arial" charset="0"/>
                      </a:endParaRPr>
                    </a:p>
                  </a:txBody>
                  <a:tcPr marT="45677" marB="4567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28403" name="AutoShape 51"/>
          <p:cNvSpPr>
            <a:spLocks noChangeArrowheads="1"/>
          </p:cNvSpPr>
          <p:nvPr/>
        </p:nvSpPr>
        <p:spPr bwMode="auto">
          <a:xfrm>
            <a:off x="6264275" y="1376363"/>
            <a:ext cx="936625" cy="466725"/>
          </a:xfrm>
          <a:prstGeom prst="wedgeRoundRectCallout">
            <a:avLst>
              <a:gd name="adj1" fmla="val -94745"/>
              <a:gd name="adj2" fmla="val 52042"/>
              <a:gd name="adj3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/>
          <a:lstStyle/>
          <a:p>
            <a:pPr algn="ctr"/>
            <a:r>
              <a:rPr lang="en-US" dirty="0" err="1"/>
              <a:t>i</a:t>
            </a:r>
            <a:r>
              <a:rPr lang="en-US" dirty="0"/>
              <a:t>=2k</a:t>
            </a:r>
            <a:endParaRPr lang="ru-RU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2879812" y="2133771"/>
            <a:ext cx="4968552" cy="3139321"/>
          </a:xfrm>
          <a:prstGeom prst="rect">
            <a:avLst/>
          </a:prstGeom>
          <a:solidFill>
            <a:schemeClr val="bg1"/>
          </a:solidFill>
          <a:ln w="12700">
            <a:solidFill>
              <a:schemeClr val="bg1">
                <a:lumMod val="50000"/>
              </a:schemeClr>
            </a:solidFill>
            <a:prstDash val="lgDash"/>
          </a:ln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rgbClr val="000000"/>
                </a:solidFill>
                <a:latin typeface="Courier New"/>
              </a:rPr>
              <a:t>Program </a:t>
            </a:r>
            <a:r>
              <a:rPr lang="en-US" dirty="0" err="1" smtClean="0">
                <a:solidFill>
                  <a:srgbClr val="000000"/>
                </a:solidFill>
                <a:latin typeface="Courier New"/>
              </a:rPr>
              <a:t>Cikl_for</a:t>
            </a:r>
            <a:r>
              <a:rPr lang="ru-RU" dirty="0" smtClean="0">
                <a:solidFill>
                  <a:srgbClr val="000000"/>
                </a:solidFill>
                <a:latin typeface="Courier New"/>
              </a:rPr>
              <a:t>_</a:t>
            </a:r>
            <a:r>
              <a:rPr lang="en-US" dirty="0" smtClean="0">
                <a:solidFill>
                  <a:srgbClr val="000000"/>
                </a:solidFill>
                <a:latin typeface="Courier New"/>
              </a:rPr>
              <a:t>2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;</a:t>
            </a:r>
          </a:p>
          <a:p>
            <a:r>
              <a:rPr lang="sv-SE" b="1" dirty="0" smtClean="0">
                <a:solidFill>
                  <a:srgbClr val="000000"/>
                </a:solidFill>
                <a:latin typeface="Courier New"/>
              </a:rPr>
              <a:t>Var </a:t>
            </a:r>
            <a:r>
              <a:rPr lang="sv-SE" dirty="0">
                <a:solidFill>
                  <a:srgbClr val="000000"/>
                </a:solidFill>
                <a:latin typeface="Courier New"/>
              </a:rPr>
              <a:t>i, k, n: </a:t>
            </a:r>
            <a:r>
              <a:rPr lang="sv-SE" dirty="0">
                <a:solidFill>
                  <a:srgbClr val="0000FF"/>
                </a:solidFill>
                <a:latin typeface="Courier New"/>
              </a:rPr>
              <a:t>integer</a:t>
            </a:r>
            <a:r>
              <a:rPr lang="sv-SE" dirty="0">
                <a:solidFill>
                  <a:srgbClr val="000000"/>
                </a:solidFill>
                <a:latin typeface="Courier New"/>
              </a:rPr>
              <a:t>;</a:t>
            </a:r>
          </a:p>
          <a:p>
            <a:r>
              <a:rPr lang="en-US" b="1" dirty="0" smtClean="0">
                <a:solidFill>
                  <a:srgbClr val="000000"/>
                </a:solidFill>
                <a:latin typeface="Courier New"/>
              </a:rPr>
              <a:t>Begin</a:t>
            </a:r>
            <a:endParaRPr lang="en-US" b="1" dirty="0">
              <a:solidFill>
                <a:srgbClr val="000000"/>
              </a:solidFill>
              <a:latin typeface="Courier New"/>
            </a:endParaRPr>
          </a:p>
          <a:p>
            <a:r>
              <a:rPr lang="pt-BR" dirty="0">
                <a:solidFill>
                  <a:srgbClr val="000000"/>
                </a:solidFill>
                <a:latin typeface="Courier New"/>
              </a:rPr>
              <a:t>write (</a:t>
            </a:r>
            <a:r>
              <a:rPr lang="pt-BR" dirty="0">
                <a:solidFill>
                  <a:srgbClr val="0000FF"/>
                </a:solidFill>
                <a:latin typeface="Courier New"/>
              </a:rPr>
              <a:t>'Введите n: '</a:t>
            </a:r>
            <a:r>
              <a:rPr lang="pt-BR" dirty="0">
                <a:solidFill>
                  <a:srgbClr val="000000"/>
                </a:solidFill>
                <a:latin typeface="Courier New"/>
              </a:rPr>
              <a:t>); readln (n);</a:t>
            </a:r>
          </a:p>
          <a:p>
            <a:r>
              <a:rPr lang="en-US" b="1" dirty="0">
                <a:solidFill>
                  <a:srgbClr val="000000"/>
                </a:solidFill>
                <a:latin typeface="Courier New"/>
              </a:rPr>
              <a:t>for 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k:=</a:t>
            </a:r>
            <a:r>
              <a:rPr lang="en-US" dirty="0">
                <a:solidFill>
                  <a:srgbClr val="006400"/>
                </a:solidFill>
                <a:latin typeface="Courier New"/>
              </a:rPr>
              <a:t>1 </a:t>
            </a:r>
            <a:r>
              <a:rPr lang="en-US" b="1" dirty="0">
                <a:solidFill>
                  <a:srgbClr val="000000"/>
                </a:solidFill>
                <a:latin typeface="Courier New"/>
              </a:rPr>
              <a:t>to 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(n </a:t>
            </a:r>
            <a:r>
              <a:rPr lang="en-US" b="1" dirty="0">
                <a:solidFill>
                  <a:srgbClr val="000000"/>
                </a:solidFill>
                <a:latin typeface="Courier New"/>
              </a:rPr>
              <a:t>div </a:t>
            </a:r>
            <a:r>
              <a:rPr lang="en-US" dirty="0">
                <a:solidFill>
                  <a:srgbClr val="006400"/>
                </a:solidFill>
                <a:latin typeface="Courier New"/>
              </a:rPr>
              <a:t>2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) </a:t>
            </a:r>
            <a:r>
              <a:rPr lang="en-US" b="1" dirty="0">
                <a:solidFill>
                  <a:srgbClr val="000000"/>
                </a:solidFill>
                <a:latin typeface="Courier New"/>
              </a:rPr>
              <a:t>do </a:t>
            </a:r>
          </a:p>
          <a:p>
            <a:r>
              <a:rPr lang="en-US" b="1" dirty="0">
                <a:solidFill>
                  <a:srgbClr val="000000"/>
                </a:solidFill>
                <a:latin typeface="Courier New"/>
              </a:rPr>
              <a:t>  begin </a:t>
            </a:r>
            <a:endParaRPr lang="ru-RU" b="1" dirty="0" smtClean="0">
              <a:solidFill>
                <a:srgbClr val="000000"/>
              </a:solidFill>
              <a:latin typeface="Courier New"/>
            </a:endParaRPr>
          </a:p>
          <a:p>
            <a:r>
              <a:rPr lang="ru-RU" dirty="0" smtClean="0">
                <a:solidFill>
                  <a:srgbClr val="000000"/>
                </a:solidFill>
                <a:latin typeface="Courier New"/>
              </a:rPr>
              <a:t>  </a:t>
            </a:r>
            <a:r>
              <a:rPr lang="en-US" dirty="0" smtClean="0">
                <a:solidFill>
                  <a:srgbClr val="000000"/>
                </a:solidFill>
                <a:latin typeface="Courier New"/>
              </a:rPr>
              <a:t>i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:=</a:t>
            </a:r>
            <a:r>
              <a:rPr lang="en-US" dirty="0">
                <a:solidFill>
                  <a:srgbClr val="006400"/>
                </a:solidFill>
                <a:latin typeface="Courier New"/>
              </a:rPr>
              <a:t>2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*k; </a:t>
            </a:r>
            <a:endParaRPr lang="ru-RU" dirty="0" smtClean="0">
              <a:solidFill>
                <a:srgbClr val="000000"/>
              </a:solidFill>
              <a:latin typeface="Courier New"/>
            </a:endParaRPr>
          </a:p>
          <a:p>
            <a:r>
              <a:rPr lang="ru-RU" dirty="0" smtClean="0">
                <a:solidFill>
                  <a:srgbClr val="000000"/>
                </a:solidFill>
                <a:latin typeface="Courier New"/>
              </a:rPr>
              <a:t>  </a:t>
            </a:r>
            <a:r>
              <a:rPr lang="en-US" dirty="0" smtClean="0">
                <a:solidFill>
                  <a:srgbClr val="000000"/>
                </a:solidFill>
                <a:latin typeface="Courier New"/>
              </a:rPr>
              <a:t>write 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(i:</a:t>
            </a:r>
            <a:r>
              <a:rPr lang="en-US" dirty="0">
                <a:solidFill>
                  <a:srgbClr val="006400"/>
                </a:solidFill>
                <a:latin typeface="Courier New"/>
              </a:rPr>
              <a:t>3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) </a:t>
            </a:r>
            <a:endParaRPr lang="ru-RU" dirty="0" smtClean="0">
              <a:solidFill>
                <a:srgbClr val="000000"/>
              </a:solidFill>
              <a:latin typeface="Courier New"/>
            </a:endParaRPr>
          </a:p>
          <a:p>
            <a:r>
              <a:rPr lang="ru-RU" b="1" dirty="0" smtClean="0">
                <a:solidFill>
                  <a:srgbClr val="000000"/>
                </a:solidFill>
                <a:latin typeface="Courier New"/>
              </a:rPr>
              <a:t>  </a:t>
            </a:r>
            <a:r>
              <a:rPr lang="en-US" b="1" dirty="0" smtClean="0">
                <a:solidFill>
                  <a:srgbClr val="000000"/>
                </a:solidFill>
                <a:latin typeface="Courier New"/>
              </a:rPr>
              <a:t>end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;</a:t>
            </a:r>
          </a:p>
          <a:p>
            <a:r>
              <a:rPr lang="en-US" dirty="0" err="1">
                <a:solidFill>
                  <a:srgbClr val="000000"/>
                </a:solidFill>
                <a:latin typeface="Courier New"/>
              </a:rPr>
              <a:t>writeln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 (</a:t>
            </a:r>
            <a:r>
              <a:rPr lang="en-US" dirty="0">
                <a:solidFill>
                  <a:srgbClr val="0000FF"/>
                </a:solidFill>
                <a:latin typeface="Courier New"/>
              </a:rPr>
              <a:t>' </a:t>
            </a:r>
            <a:r>
              <a:rPr lang="ru-RU" dirty="0">
                <a:solidFill>
                  <a:srgbClr val="0000FF"/>
                </a:solidFill>
                <a:latin typeface="Courier New"/>
              </a:rPr>
              <a:t>Всё!'</a:t>
            </a:r>
            <a:r>
              <a:rPr lang="ru-RU" dirty="0">
                <a:solidFill>
                  <a:srgbClr val="000000"/>
                </a:solidFill>
                <a:latin typeface="Courier New"/>
              </a:rPr>
              <a:t>);</a:t>
            </a:r>
          </a:p>
          <a:p>
            <a:r>
              <a:rPr lang="en-US" b="1" dirty="0" smtClean="0">
                <a:solidFill>
                  <a:srgbClr val="000000"/>
                </a:solidFill>
                <a:latin typeface="Courier New"/>
              </a:rPr>
              <a:t>End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.</a:t>
            </a:r>
            <a:endParaRPr lang="ru-RU" dirty="0"/>
          </a:p>
        </p:txBody>
      </p:sp>
      <p:pic>
        <p:nvPicPr>
          <p:cNvPr id="22576" name="Picture 4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79812" y="5378451"/>
            <a:ext cx="2923568" cy="1254088"/>
          </a:xfrm>
          <a:prstGeom prst="rect">
            <a:avLst/>
          </a:prstGeom>
          <a:noFill/>
          <a:ln w="12700">
            <a:solidFill>
              <a:schemeClr val="bg1">
                <a:lumMod val="50000"/>
              </a:schemeClr>
            </a:solidFill>
            <a:prstDash val="lgDash"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13257787"/>
      </p:ext>
    </p:extLst>
  </p:cSld>
  <p:clrMapOvr>
    <a:masterClrMapping/>
  </p:clrMapOvr>
  <p:transition spd="med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4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284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4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284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2283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225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8403" grpId="0" animBg="1"/>
      <p:bldP spid="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59932" y="1719591"/>
            <a:ext cx="4572000" cy="3970318"/>
          </a:xfrm>
          <a:prstGeom prst="rect">
            <a:avLst/>
          </a:prstGeom>
          <a:solidFill>
            <a:schemeClr val="bg1"/>
          </a:solidFill>
          <a:ln w="12700">
            <a:solidFill>
              <a:schemeClr val="bg1">
                <a:lumMod val="50000"/>
              </a:schemeClr>
            </a:solidFill>
            <a:prstDash val="lgDash"/>
          </a:ln>
        </p:spPr>
        <p:txBody>
          <a:bodyPr>
            <a:spAutoFit/>
          </a:bodyPr>
          <a:lstStyle/>
          <a:p>
            <a:r>
              <a:rPr lang="en-US" b="1" dirty="0" smtClean="0">
                <a:solidFill>
                  <a:srgbClr val="000000"/>
                </a:solidFill>
                <a:latin typeface="Courier New"/>
              </a:rPr>
              <a:t>Program </a:t>
            </a:r>
            <a:r>
              <a:rPr lang="en-US" dirty="0" err="1" smtClean="0">
                <a:solidFill>
                  <a:srgbClr val="000000"/>
                </a:solidFill>
                <a:latin typeface="Courier New"/>
              </a:rPr>
              <a:t>cikl_while</a:t>
            </a:r>
            <a:r>
              <a:rPr lang="en-US" dirty="0" smtClean="0">
                <a:solidFill>
                  <a:srgbClr val="000000"/>
                </a:solidFill>
                <a:latin typeface="Courier New"/>
              </a:rPr>
              <a:t>;</a:t>
            </a:r>
            <a:endParaRPr lang="en-US" dirty="0">
              <a:solidFill>
                <a:srgbClr val="000000"/>
              </a:solidFill>
              <a:latin typeface="Courier New"/>
            </a:endParaRPr>
          </a:p>
          <a:p>
            <a:r>
              <a:rPr lang="en-US" b="1" dirty="0" err="1" smtClean="0">
                <a:solidFill>
                  <a:srgbClr val="000000"/>
                </a:solidFill>
                <a:latin typeface="Courier New"/>
              </a:rPr>
              <a:t>Var</a:t>
            </a:r>
            <a:r>
              <a:rPr lang="en-US" b="1" dirty="0" smtClean="0">
                <a:solidFill>
                  <a:srgbClr val="000000"/>
                </a:solidFill>
                <a:latin typeface="Courier New"/>
              </a:rPr>
              <a:t> 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x, y, q, r: </a:t>
            </a:r>
            <a:r>
              <a:rPr lang="en-US" dirty="0">
                <a:solidFill>
                  <a:srgbClr val="0000FF"/>
                </a:solidFill>
                <a:latin typeface="Courier New"/>
              </a:rPr>
              <a:t>integer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;</a:t>
            </a:r>
          </a:p>
          <a:p>
            <a:r>
              <a:rPr lang="en-US" b="1" dirty="0" smtClean="0">
                <a:solidFill>
                  <a:srgbClr val="000000"/>
                </a:solidFill>
                <a:latin typeface="Courier New"/>
              </a:rPr>
              <a:t>Begin</a:t>
            </a:r>
            <a:endParaRPr lang="en-US" b="1" dirty="0">
              <a:solidFill>
                <a:srgbClr val="000000"/>
              </a:solidFill>
              <a:latin typeface="Courier New"/>
            </a:endParaRPr>
          </a:p>
          <a:p>
            <a:r>
              <a:rPr lang="en-US" dirty="0">
                <a:solidFill>
                  <a:srgbClr val="000000"/>
                </a:solidFill>
                <a:latin typeface="Courier New"/>
              </a:rPr>
              <a:t>write (</a:t>
            </a:r>
            <a:r>
              <a:rPr lang="en-US" dirty="0">
                <a:solidFill>
                  <a:srgbClr val="0000FF"/>
                </a:solidFill>
                <a:latin typeface="Courier New"/>
              </a:rPr>
              <a:t>'</a:t>
            </a:r>
            <a:r>
              <a:rPr lang="ru-RU" dirty="0">
                <a:solidFill>
                  <a:srgbClr val="0000FF"/>
                </a:solidFill>
                <a:latin typeface="Courier New"/>
              </a:rPr>
              <a:t>Введите </a:t>
            </a:r>
            <a:r>
              <a:rPr lang="en-US" dirty="0">
                <a:solidFill>
                  <a:srgbClr val="0000FF"/>
                </a:solidFill>
                <a:latin typeface="Courier New"/>
              </a:rPr>
              <a:t>x, y: '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);</a:t>
            </a:r>
          </a:p>
          <a:p>
            <a:r>
              <a:rPr lang="en-US" dirty="0" err="1">
                <a:solidFill>
                  <a:srgbClr val="000000"/>
                </a:solidFill>
                <a:latin typeface="Courier New"/>
              </a:rPr>
              <a:t>readln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 (x, y);</a:t>
            </a:r>
          </a:p>
          <a:p>
            <a:r>
              <a:rPr lang="en-US" dirty="0">
                <a:solidFill>
                  <a:srgbClr val="000000"/>
                </a:solidFill>
                <a:latin typeface="Courier New"/>
              </a:rPr>
              <a:t>r:=x;</a:t>
            </a:r>
          </a:p>
          <a:p>
            <a:r>
              <a:rPr lang="en-US" dirty="0">
                <a:solidFill>
                  <a:srgbClr val="000000"/>
                </a:solidFill>
                <a:latin typeface="Courier New"/>
              </a:rPr>
              <a:t>q:=</a:t>
            </a:r>
            <a:r>
              <a:rPr lang="en-US" dirty="0">
                <a:solidFill>
                  <a:srgbClr val="006400"/>
                </a:solidFill>
                <a:latin typeface="Courier New"/>
              </a:rPr>
              <a:t>0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;</a:t>
            </a:r>
          </a:p>
          <a:p>
            <a:r>
              <a:rPr lang="en-US" b="1" dirty="0">
                <a:solidFill>
                  <a:srgbClr val="000000"/>
                </a:solidFill>
                <a:latin typeface="Courier New"/>
              </a:rPr>
              <a:t>while 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r&gt;=y </a:t>
            </a:r>
            <a:r>
              <a:rPr lang="en-US" b="1" dirty="0">
                <a:solidFill>
                  <a:srgbClr val="000000"/>
                </a:solidFill>
                <a:latin typeface="Courier New"/>
              </a:rPr>
              <a:t>do</a:t>
            </a:r>
          </a:p>
          <a:p>
            <a:r>
              <a:rPr lang="en-US" b="1" dirty="0">
                <a:solidFill>
                  <a:srgbClr val="000000"/>
                </a:solidFill>
                <a:latin typeface="Courier New"/>
              </a:rPr>
              <a:t>   begin </a:t>
            </a:r>
          </a:p>
          <a:p>
            <a:r>
              <a:rPr lang="en-US" b="1" dirty="0">
                <a:solidFill>
                  <a:srgbClr val="000000"/>
                </a:solidFill>
                <a:latin typeface="Courier New"/>
              </a:rPr>
              <a:t>   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r:=r-y; </a:t>
            </a:r>
          </a:p>
          <a:p>
            <a:r>
              <a:rPr lang="en-US" dirty="0">
                <a:solidFill>
                  <a:srgbClr val="000000"/>
                </a:solidFill>
                <a:latin typeface="Courier New"/>
              </a:rPr>
              <a:t>   q:=q+</a:t>
            </a:r>
            <a:r>
              <a:rPr lang="en-US" dirty="0">
                <a:solidFill>
                  <a:srgbClr val="006400"/>
                </a:solidFill>
                <a:latin typeface="Courier New"/>
              </a:rPr>
              <a:t>1 </a:t>
            </a:r>
          </a:p>
          <a:p>
            <a:r>
              <a:rPr lang="en-US" dirty="0">
                <a:solidFill>
                  <a:srgbClr val="006400"/>
                </a:solidFill>
                <a:latin typeface="Courier New"/>
              </a:rPr>
              <a:t>   </a:t>
            </a:r>
            <a:r>
              <a:rPr lang="en-US" b="1" dirty="0">
                <a:solidFill>
                  <a:srgbClr val="000000"/>
                </a:solidFill>
                <a:latin typeface="Courier New"/>
              </a:rPr>
              <a:t>end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;</a:t>
            </a:r>
          </a:p>
          <a:p>
            <a:r>
              <a:rPr lang="pt-BR" dirty="0">
                <a:solidFill>
                  <a:srgbClr val="000000"/>
                </a:solidFill>
                <a:latin typeface="Courier New"/>
              </a:rPr>
              <a:t>writeln (</a:t>
            </a:r>
            <a:r>
              <a:rPr lang="pt-BR" dirty="0">
                <a:solidFill>
                  <a:srgbClr val="0000FF"/>
                </a:solidFill>
                <a:latin typeface="Courier New"/>
              </a:rPr>
              <a:t>'q='</a:t>
            </a:r>
            <a:r>
              <a:rPr lang="pt-BR" dirty="0">
                <a:solidFill>
                  <a:srgbClr val="000000"/>
                </a:solidFill>
                <a:latin typeface="Courier New"/>
              </a:rPr>
              <a:t>, q, </a:t>
            </a:r>
            <a:r>
              <a:rPr lang="pt-BR" dirty="0">
                <a:solidFill>
                  <a:srgbClr val="0000FF"/>
                </a:solidFill>
                <a:latin typeface="Courier New"/>
              </a:rPr>
              <a:t>' r='</a:t>
            </a:r>
            <a:r>
              <a:rPr lang="pt-BR" dirty="0">
                <a:solidFill>
                  <a:srgbClr val="000000"/>
                </a:solidFill>
                <a:latin typeface="Courier New"/>
              </a:rPr>
              <a:t>, r)</a:t>
            </a:r>
          </a:p>
          <a:p>
            <a:r>
              <a:rPr lang="en-US" b="1" dirty="0" smtClean="0">
                <a:solidFill>
                  <a:srgbClr val="000000"/>
                </a:solidFill>
                <a:latin typeface="Courier New"/>
              </a:rPr>
              <a:t>End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.</a:t>
            </a:r>
            <a:endParaRPr lang="ru-RU" dirty="0"/>
          </a:p>
        </p:txBody>
      </p:sp>
      <p:sp>
        <p:nvSpPr>
          <p:cNvPr id="4100" name="Text Box 3"/>
          <p:cNvSpPr txBox="1">
            <a:spLocks noChangeArrowheads="1"/>
          </p:cNvSpPr>
          <p:nvPr/>
        </p:nvSpPr>
        <p:spPr bwMode="auto">
          <a:xfrm>
            <a:off x="179388" y="483394"/>
            <a:ext cx="7777162" cy="641350"/>
          </a:xfrm>
          <a:prstGeom prst="rect">
            <a:avLst/>
          </a:prstGeom>
          <a:solidFill>
            <a:srgbClr val="F4EE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sz="1800">
                <a:solidFill>
                  <a:schemeClr val="tx2"/>
                </a:solidFill>
                <a:latin typeface="Arial" charset="0"/>
              </a:rPr>
              <a:t>Для данного алгоритма составьте таблицу значений переменных при указанных значениях </a:t>
            </a:r>
            <a:r>
              <a:rPr lang="en-US" sz="1800">
                <a:solidFill>
                  <a:schemeClr val="tx2"/>
                </a:solidFill>
                <a:latin typeface="Arial" charset="0"/>
              </a:rPr>
              <a:t>x </a:t>
            </a:r>
            <a:r>
              <a:rPr lang="ru-RU" sz="1800">
                <a:solidFill>
                  <a:schemeClr val="tx2"/>
                </a:solidFill>
                <a:latin typeface="Arial" charset="0"/>
              </a:rPr>
              <a:t>и </a:t>
            </a:r>
            <a:r>
              <a:rPr lang="en-US" sz="1800">
                <a:solidFill>
                  <a:schemeClr val="tx2"/>
                </a:solidFill>
                <a:latin typeface="Arial" charset="0"/>
              </a:rPr>
              <a:t>y</a:t>
            </a:r>
            <a:r>
              <a:rPr lang="ru-RU" sz="1800">
                <a:solidFill>
                  <a:schemeClr val="tx2"/>
                </a:solidFill>
                <a:latin typeface="Arial" charset="0"/>
              </a:rPr>
              <a:t>. Что появится на экране?</a:t>
            </a:r>
          </a:p>
        </p:txBody>
      </p:sp>
      <p:grpSp>
        <p:nvGrpSpPr>
          <p:cNvPr id="4101" name="Group 170"/>
          <p:cNvGrpSpPr>
            <a:grpSpLocks/>
          </p:cNvGrpSpPr>
          <p:nvPr/>
        </p:nvGrpSpPr>
        <p:grpSpPr bwMode="auto">
          <a:xfrm>
            <a:off x="576263" y="1443038"/>
            <a:ext cx="2828925" cy="4938712"/>
            <a:chOff x="3220" y="663"/>
            <a:chExt cx="1782" cy="3111"/>
          </a:xfrm>
        </p:grpSpPr>
        <p:sp>
          <p:nvSpPr>
            <p:cNvPr id="4113" name="AutoShape 171"/>
            <p:cNvSpPr>
              <a:spLocks noChangeArrowheads="1"/>
            </p:cNvSpPr>
            <p:nvPr/>
          </p:nvSpPr>
          <p:spPr bwMode="auto">
            <a:xfrm>
              <a:off x="3651" y="663"/>
              <a:ext cx="605" cy="202"/>
            </a:xfrm>
            <a:prstGeom prst="flowChartTerminator">
              <a:avLst/>
            </a:prstGeom>
            <a:solidFill>
              <a:srgbClr val="FF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0" tIns="0" rIns="0" bIns="0" anchor="ctr" anchorCtr="1"/>
            <a:lstStyle/>
            <a:p>
              <a:pPr algn="ctr"/>
              <a:r>
                <a:rPr lang="ru-RU" sz="1400">
                  <a:latin typeface="Arial" charset="0"/>
                </a:rPr>
                <a:t>начало</a:t>
              </a:r>
            </a:p>
          </p:txBody>
        </p:sp>
        <p:sp>
          <p:nvSpPr>
            <p:cNvPr id="4114" name="Line 172"/>
            <p:cNvSpPr>
              <a:spLocks noChangeShapeType="1"/>
            </p:cNvSpPr>
            <p:nvPr/>
          </p:nvSpPr>
          <p:spPr bwMode="auto">
            <a:xfrm>
              <a:off x="3940" y="860"/>
              <a:ext cx="0" cy="166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ru-RU"/>
            </a:p>
          </p:txBody>
        </p:sp>
        <p:sp>
          <p:nvSpPr>
            <p:cNvPr id="4115" name="Line 173"/>
            <p:cNvSpPr>
              <a:spLocks noChangeShapeType="1"/>
            </p:cNvSpPr>
            <p:nvPr/>
          </p:nvSpPr>
          <p:spPr bwMode="auto">
            <a:xfrm>
              <a:off x="3947" y="1896"/>
              <a:ext cx="0" cy="165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ru-RU"/>
            </a:p>
          </p:txBody>
        </p:sp>
        <p:sp>
          <p:nvSpPr>
            <p:cNvPr id="4116" name="Rectangle 174"/>
            <p:cNvSpPr>
              <a:spLocks noChangeArrowheads="1"/>
            </p:cNvSpPr>
            <p:nvPr/>
          </p:nvSpPr>
          <p:spPr bwMode="auto">
            <a:xfrm>
              <a:off x="3584" y="1715"/>
              <a:ext cx="726" cy="181"/>
            </a:xfrm>
            <a:prstGeom prst="rect">
              <a:avLst/>
            </a:prstGeom>
            <a:solidFill>
              <a:srgbClr val="FFFFFF"/>
            </a:solidFill>
            <a:ln w="12700" algn="ctr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pPr algn="ctr"/>
              <a:r>
                <a:rPr lang="en-US" sz="1600">
                  <a:latin typeface="Arial" charset="0"/>
                </a:rPr>
                <a:t>q := 0</a:t>
              </a:r>
              <a:endParaRPr lang="ru-RU" sz="1600">
                <a:latin typeface="Arial" charset="0"/>
              </a:endParaRPr>
            </a:p>
          </p:txBody>
        </p:sp>
        <p:sp>
          <p:nvSpPr>
            <p:cNvPr id="4117" name="AutoShape 175"/>
            <p:cNvSpPr>
              <a:spLocks noChangeAspect="1" noChangeArrowheads="1"/>
            </p:cNvSpPr>
            <p:nvPr/>
          </p:nvSpPr>
          <p:spPr bwMode="auto">
            <a:xfrm>
              <a:off x="3584" y="2055"/>
              <a:ext cx="725" cy="295"/>
            </a:xfrm>
            <a:prstGeom prst="flowChartDecision">
              <a:avLst/>
            </a:prstGeom>
            <a:solidFill>
              <a:srgbClr val="FFFFFF"/>
            </a:solidFill>
            <a:ln w="12700" algn="ctr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 anchorCtr="1"/>
            <a:lstStyle/>
            <a:p>
              <a:pPr algn="ctr"/>
              <a:r>
                <a:rPr lang="en-US" sz="1600">
                  <a:latin typeface="Arial" charset="0"/>
                </a:rPr>
                <a:t>r </a:t>
              </a:r>
              <a:r>
                <a:rPr lang="en-US" sz="1600">
                  <a:latin typeface="Arial" charset="0"/>
                  <a:cs typeface="Arial" charset="0"/>
                </a:rPr>
                <a:t>≥ y</a:t>
              </a:r>
            </a:p>
          </p:txBody>
        </p:sp>
        <p:sp>
          <p:nvSpPr>
            <p:cNvPr id="4118" name="Text Box 176"/>
            <p:cNvSpPr txBox="1">
              <a:spLocks noChangeAspect="1" noChangeArrowheads="1"/>
            </p:cNvSpPr>
            <p:nvPr/>
          </p:nvSpPr>
          <p:spPr bwMode="auto">
            <a:xfrm>
              <a:off x="3924" y="2327"/>
              <a:ext cx="329" cy="1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 eaLnBrk="1" hangingPunct="1"/>
              <a:r>
                <a:rPr lang="ru-RU" sz="1600">
                  <a:latin typeface="Arial" charset="0"/>
                </a:rPr>
                <a:t>да</a:t>
              </a:r>
            </a:p>
          </p:txBody>
        </p:sp>
        <p:sp>
          <p:nvSpPr>
            <p:cNvPr id="4119" name="Text Box 177"/>
            <p:cNvSpPr txBox="1">
              <a:spLocks noChangeAspect="1" noChangeArrowheads="1"/>
            </p:cNvSpPr>
            <p:nvPr/>
          </p:nvSpPr>
          <p:spPr bwMode="auto">
            <a:xfrm>
              <a:off x="4242" y="2032"/>
              <a:ext cx="329" cy="1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 eaLnBrk="1" hangingPunct="1"/>
              <a:r>
                <a:rPr lang="ru-RU" sz="1600">
                  <a:latin typeface="Arial" charset="0"/>
                </a:rPr>
                <a:t>нет</a:t>
              </a:r>
            </a:p>
          </p:txBody>
        </p:sp>
        <p:sp>
          <p:nvSpPr>
            <p:cNvPr id="4120" name="Line 178"/>
            <p:cNvSpPr>
              <a:spLocks noChangeShapeType="1"/>
            </p:cNvSpPr>
            <p:nvPr/>
          </p:nvSpPr>
          <p:spPr bwMode="auto">
            <a:xfrm>
              <a:off x="3947" y="2350"/>
              <a:ext cx="0" cy="165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ru-RU"/>
            </a:p>
          </p:txBody>
        </p:sp>
        <p:sp>
          <p:nvSpPr>
            <p:cNvPr id="4121" name="AutoShape 179"/>
            <p:cNvSpPr>
              <a:spLocks noChangeArrowheads="1"/>
            </p:cNvSpPr>
            <p:nvPr/>
          </p:nvSpPr>
          <p:spPr bwMode="auto">
            <a:xfrm>
              <a:off x="4027" y="3226"/>
              <a:ext cx="975" cy="181"/>
            </a:xfrm>
            <a:prstGeom prst="parallelogram">
              <a:avLst>
                <a:gd name="adj" fmla="val 134669"/>
              </a:avLst>
            </a:prstGeom>
            <a:solidFill>
              <a:srgbClr val="FFFFFF"/>
            </a:solidFill>
            <a:ln w="12700" algn="ctr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 anchorCtr="1"/>
            <a:lstStyle/>
            <a:p>
              <a:pPr algn="ctr"/>
              <a:r>
                <a:rPr lang="ru-RU" sz="1400">
                  <a:latin typeface="Arial" charset="0"/>
                </a:rPr>
                <a:t>вывод</a:t>
              </a:r>
              <a:r>
                <a:rPr lang="ru-RU" sz="1200">
                  <a:latin typeface="Arial" charset="0"/>
                </a:rPr>
                <a:t> </a:t>
              </a:r>
              <a:r>
                <a:rPr lang="en-US" sz="1600">
                  <a:latin typeface="Arial" charset="0"/>
                </a:rPr>
                <a:t>q,r</a:t>
              </a:r>
              <a:endParaRPr lang="ru-RU" sz="1600">
                <a:latin typeface="Arial" charset="0"/>
              </a:endParaRPr>
            </a:p>
          </p:txBody>
        </p:sp>
        <p:sp>
          <p:nvSpPr>
            <p:cNvPr id="4122" name="Rectangle 180"/>
            <p:cNvSpPr>
              <a:spLocks noChangeArrowheads="1"/>
            </p:cNvSpPr>
            <p:nvPr/>
          </p:nvSpPr>
          <p:spPr bwMode="auto">
            <a:xfrm>
              <a:off x="3583" y="2847"/>
              <a:ext cx="726" cy="181"/>
            </a:xfrm>
            <a:prstGeom prst="rect">
              <a:avLst/>
            </a:prstGeom>
            <a:solidFill>
              <a:srgbClr val="FFFFFF"/>
            </a:solidFill>
            <a:ln w="12700" algn="ctr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pPr algn="ctr"/>
              <a:r>
                <a:rPr lang="en-US" sz="1600">
                  <a:latin typeface="Arial" charset="0"/>
                </a:rPr>
                <a:t>q := q+1</a:t>
              </a:r>
              <a:endParaRPr lang="ru-RU" sz="1600">
                <a:latin typeface="Arial" charset="0"/>
              </a:endParaRPr>
            </a:p>
          </p:txBody>
        </p:sp>
        <p:sp>
          <p:nvSpPr>
            <p:cNvPr id="4123" name="Freeform 181"/>
            <p:cNvSpPr>
              <a:spLocks/>
            </p:cNvSpPr>
            <p:nvPr/>
          </p:nvSpPr>
          <p:spPr bwMode="auto">
            <a:xfrm>
              <a:off x="3220" y="1965"/>
              <a:ext cx="727" cy="1177"/>
            </a:xfrm>
            <a:custGeom>
              <a:avLst/>
              <a:gdLst>
                <a:gd name="T0" fmla="*/ 727 w 613"/>
                <a:gd name="T1" fmla="*/ 1063 h 1180"/>
                <a:gd name="T2" fmla="*/ 727 w 613"/>
                <a:gd name="T3" fmla="*/ 1177 h 1180"/>
                <a:gd name="T4" fmla="*/ 0 w 613"/>
                <a:gd name="T5" fmla="*/ 1177 h 1180"/>
                <a:gd name="T6" fmla="*/ 0 w 613"/>
                <a:gd name="T7" fmla="*/ 0 h 1180"/>
                <a:gd name="T8" fmla="*/ 727 w 613"/>
                <a:gd name="T9" fmla="*/ 0 h 118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613" h="1180">
                  <a:moveTo>
                    <a:pt x="613" y="1066"/>
                  </a:moveTo>
                  <a:lnTo>
                    <a:pt x="613" y="1180"/>
                  </a:lnTo>
                  <a:lnTo>
                    <a:pt x="0" y="1180"/>
                  </a:lnTo>
                  <a:lnTo>
                    <a:pt x="0" y="0"/>
                  </a:lnTo>
                  <a:lnTo>
                    <a:pt x="613" y="0"/>
                  </a:lnTo>
                </a:path>
              </a:pathLst>
            </a:custGeom>
            <a:noFill/>
            <a:ln w="12700" cmpd="sng">
              <a:solidFill>
                <a:schemeClr val="tx1"/>
              </a:solidFill>
              <a:round/>
              <a:headEnd type="non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124" name="AutoShape 182"/>
            <p:cNvSpPr>
              <a:spLocks noChangeArrowheads="1"/>
            </p:cNvSpPr>
            <p:nvPr/>
          </p:nvSpPr>
          <p:spPr bwMode="auto">
            <a:xfrm>
              <a:off x="4203" y="3572"/>
              <a:ext cx="605" cy="202"/>
            </a:xfrm>
            <a:prstGeom prst="flowChartTerminator">
              <a:avLst/>
            </a:prstGeom>
            <a:solidFill>
              <a:srgbClr val="FF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0" tIns="0" rIns="0" bIns="0" anchor="ctr" anchorCtr="1"/>
            <a:lstStyle/>
            <a:p>
              <a:pPr algn="ctr"/>
              <a:r>
                <a:rPr lang="ru-RU" sz="1400">
                  <a:latin typeface="Arial" charset="0"/>
                </a:rPr>
                <a:t>конец</a:t>
              </a:r>
            </a:p>
          </p:txBody>
        </p:sp>
        <p:sp>
          <p:nvSpPr>
            <p:cNvPr id="4125" name="Rectangle 183"/>
            <p:cNvSpPr>
              <a:spLocks noChangeArrowheads="1"/>
            </p:cNvSpPr>
            <p:nvPr/>
          </p:nvSpPr>
          <p:spPr bwMode="auto">
            <a:xfrm>
              <a:off x="3583" y="2509"/>
              <a:ext cx="726" cy="181"/>
            </a:xfrm>
            <a:prstGeom prst="rect">
              <a:avLst/>
            </a:prstGeom>
            <a:solidFill>
              <a:srgbClr val="FFFFFF"/>
            </a:solidFill>
            <a:ln w="12700" algn="ctr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pPr algn="ctr"/>
              <a:r>
                <a:rPr lang="en-US" sz="1600">
                  <a:latin typeface="Arial" charset="0"/>
                </a:rPr>
                <a:t>r := r-y</a:t>
              </a:r>
              <a:endParaRPr lang="ru-RU" sz="1600" baseline="30000">
                <a:latin typeface="Arial" charset="0"/>
              </a:endParaRPr>
            </a:p>
          </p:txBody>
        </p:sp>
        <p:sp>
          <p:nvSpPr>
            <p:cNvPr id="4126" name="Line 184"/>
            <p:cNvSpPr>
              <a:spLocks noChangeShapeType="1"/>
            </p:cNvSpPr>
            <p:nvPr/>
          </p:nvSpPr>
          <p:spPr bwMode="auto">
            <a:xfrm>
              <a:off x="3946" y="2684"/>
              <a:ext cx="0" cy="165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ru-RU"/>
            </a:p>
          </p:txBody>
        </p:sp>
        <p:sp>
          <p:nvSpPr>
            <p:cNvPr id="4127" name="AutoShape 185"/>
            <p:cNvSpPr>
              <a:spLocks noChangeArrowheads="1"/>
            </p:cNvSpPr>
            <p:nvPr/>
          </p:nvSpPr>
          <p:spPr bwMode="auto">
            <a:xfrm>
              <a:off x="3538" y="1026"/>
              <a:ext cx="816" cy="181"/>
            </a:xfrm>
            <a:prstGeom prst="parallelogram">
              <a:avLst>
                <a:gd name="adj" fmla="val 112707"/>
              </a:avLst>
            </a:prstGeom>
            <a:solidFill>
              <a:srgbClr val="FFFFFF"/>
            </a:solidFill>
            <a:ln w="12700" algn="ctr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 anchorCtr="1"/>
            <a:lstStyle/>
            <a:p>
              <a:pPr algn="ctr"/>
              <a:r>
                <a:rPr lang="ru-RU" sz="1400">
                  <a:latin typeface="Arial" charset="0"/>
                </a:rPr>
                <a:t>ввод</a:t>
              </a:r>
              <a:r>
                <a:rPr lang="ru-RU" sz="1200">
                  <a:latin typeface="Arial" charset="0"/>
                </a:rPr>
                <a:t> </a:t>
              </a:r>
              <a:r>
                <a:rPr lang="en-US" sz="1600">
                  <a:latin typeface="Arial" charset="0"/>
                </a:rPr>
                <a:t>x,y</a:t>
              </a:r>
              <a:endParaRPr lang="ru-RU" sz="1600">
                <a:latin typeface="Arial" charset="0"/>
              </a:endParaRPr>
            </a:p>
          </p:txBody>
        </p:sp>
        <p:sp>
          <p:nvSpPr>
            <p:cNvPr id="4128" name="Line 186"/>
            <p:cNvSpPr>
              <a:spLocks noChangeShapeType="1"/>
            </p:cNvSpPr>
            <p:nvPr/>
          </p:nvSpPr>
          <p:spPr bwMode="auto">
            <a:xfrm>
              <a:off x="3946" y="1207"/>
              <a:ext cx="0" cy="166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ru-RU"/>
            </a:p>
          </p:txBody>
        </p:sp>
        <p:sp>
          <p:nvSpPr>
            <p:cNvPr id="4129" name="Rectangle 187"/>
            <p:cNvSpPr>
              <a:spLocks noChangeArrowheads="1"/>
            </p:cNvSpPr>
            <p:nvPr/>
          </p:nvSpPr>
          <p:spPr bwMode="auto">
            <a:xfrm>
              <a:off x="3583" y="1366"/>
              <a:ext cx="726" cy="181"/>
            </a:xfrm>
            <a:prstGeom prst="rect">
              <a:avLst/>
            </a:prstGeom>
            <a:solidFill>
              <a:srgbClr val="FFFFFF"/>
            </a:solidFill>
            <a:ln w="12700" algn="ctr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pPr algn="ctr"/>
              <a:r>
                <a:rPr lang="en-US" sz="1600">
                  <a:latin typeface="Arial" charset="0"/>
                </a:rPr>
                <a:t>r := x</a:t>
              </a:r>
              <a:endParaRPr lang="ru-RU" sz="1600">
                <a:latin typeface="Arial" charset="0"/>
              </a:endParaRPr>
            </a:p>
          </p:txBody>
        </p:sp>
        <p:sp>
          <p:nvSpPr>
            <p:cNvPr id="4130" name="Line 188"/>
            <p:cNvSpPr>
              <a:spLocks noChangeShapeType="1"/>
            </p:cNvSpPr>
            <p:nvPr/>
          </p:nvSpPr>
          <p:spPr bwMode="auto">
            <a:xfrm>
              <a:off x="3946" y="1547"/>
              <a:ext cx="0" cy="166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ru-RU"/>
            </a:p>
          </p:txBody>
        </p:sp>
        <p:sp>
          <p:nvSpPr>
            <p:cNvPr id="4131" name="Freeform 189"/>
            <p:cNvSpPr>
              <a:spLocks/>
            </p:cNvSpPr>
            <p:nvPr/>
          </p:nvSpPr>
          <p:spPr bwMode="auto">
            <a:xfrm>
              <a:off x="4309" y="2204"/>
              <a:ext cx="204" cy="1021"/>
            </a:xfrm>
            <a:custGeom>
              <a:avLst/>
              <a:gdLst>
                <a:gd name="T0" fmla="*/ 0 w 204"/>
                <a:gd name="T1" fmla="*/ 0 h 1021"/>
                <a:gd name="T2" fmla="*/ 204 w 204"/>
                <a:gd name="T3" fmla="*/ 0 h 1021"/>
                <a:gd name="T4" fmla="*/ 204 w 204"/>
                <a:gd name="T5" fmla="*/ 1021 h 1021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04" h="1021">
                  <a:moveTo>
                    <a:pt x="0" y="0"/>
                  </a:moveTo>
                  <a:lnTo>
                    <a:pt x="204" y="0"/>
                  </a:lnTo>
                  <a:lnTo>
                    <a:pt x="204" y="1021"/>
                  </a:lnTo>
                </a:path>
              </a:pathLst>
            </a:custGeom>
            <a:noFill/>
            <a:ln w="12700" cmpd="sng">
              <a:solidFill>
                <a:schemeClr val="tx1"/>
              </a:solidFill>
              <a:round/>
              <a:headEnd type="non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132" name="Line 190"/>
            <p:cNvSpPr>
              <a:spLocks noChangeShapeType="1"/>
            </p:cNvSpPr>
            <p:nvPr/>
          </p:nvSpPr>
          <p:spPr bwMode="auto">
            <a:xfrm>
              <a:off x="4513" y="3414"/>
              <a:ext cx="0" cy="166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ru-RU"/>
            </a:p>
          </p:txBody>
        </p:sp>
      </p:grpSp>
      <p:grpSp>
        <p:nvGrpSpPr>
          <p:cNvPr id="98514" name="Group 210"/>
          <p:cNvGrpSpPr>
            <a:grpSpLocks/>
          </p:cNvGrpSpPr>
          <p:nvPr/>
        </p:nvGrpSpPr>
        <p:grpSpPr bwMode="auto">
          <a:xfrm>
            <a:off x="2051051" y="2168525"/>
            <a:ext cx="2376488" cy="3486152"/>
            <a:chOff x="1292" y="1366"/>
            <a:chExt cx="1497" cy="2196"/>
          </a:xfrm>
        </p:grpSpPr>
        <p:grpSp>
          <p:nvGrpSpPr>
            <p:cNvPr id="4103" name="Group 209"/>
            <p:cNvGrpSpPr>
              <a:grpSpLocks/>
            </p:cNvGrpSpPr>
            <p:nvPr/>
          </p:nvGrpSpPr>
          <p:grpSpPr bwMode="auto">
            <a:xfrm>
              <a:off x="1406" y="1366"/>
              <a:ext cx="1157" cy="613"/>
              <a:chOff x="1406" y="1366"/>
              <a:chExt cx="1157" cy="613"/>
            </a:xfrm>
          </p:grpSpPr>
          <p:sp>
            <p:nvSpPr>
              <p:cNvPr id="4111" name="AutoShape 191"/>
              <p:cNvSpPr>
                <a:spLocks/>
              </p:cNvSpPr>
              <p:nvPr/>
            </p:nvSpPr>
            <p:spPr bwMode="auto">
              <a:xfrm>
                <a:off x="2449" y="1661"/>
                <a:ext cx="114" cy="318"/>
              </a:xfrm>
              <a:prstGeom prst="leftBrace">
                <a:avLst>
                  <a:gd name="adj1" fmla="val 29121"/>
                  <a:gd name="adj2" fmla="val 50000"/>
                </a:avLst>
              </a:prstGeom>
              <a:noFill/>
              <a:ln w="12700">
                <a:solidFill>
                  <a:srgbClr val="339933"/>
                </a:solidFill>
                <a:prstDash val="dash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112" name="Line 192"/>
              <p:cNvSpPr>
                <a:spLocks noChangeShapeType="1"/>
              </p:cNvSpPr>
              <p:nvPr/>
            </p:nvSpPr>
            <p:spPr bwMode="auto">
              <a:xfrm>
                <a:off x="1406" y="1366"/>
                <a:ext cx="1043" cy="467"/>
              </a:xfrm>
              <a:prstGeom prst="line">
                <a:avLst/>
              </a:prstGeom>
              <a:noFill/>
              <a:ln w="12700">
                <a:solidFill>
                  <a:srgbClr val="339933"/>
                </a:solidFill>
                <a:prstDash val="dash"/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4104" name="Line 193"/>
            <p:cNvSpPr>
              <a:spLocks noChangeShapeType="1"/>
            </p:cNvSpPr>
            <p:nvPr/>
          </p:nvSpPr>
          <p:spPr bwMode="auto">
            <a:xfrm>
              <a:off x="1474" y="1706"/>
              <a:ext cx="1088" cy="345"/>
            </a:xfrm>
            <a:prstGeom prst="line">
              <a:avLst/>
            </a:prstGeom>
            <a:noFill/>
            <a:ln w="12700">
              <a:solidFill>
                <a:srgbClr val="339933"/>
              </a:solidFill>
              <a:prstDash val="dash"/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105" name="Line 194"/>
            <p:cNvSpPr>
              <a:spLocks noChangeShapeType="1"/>
            </p:cNvSpPr>
            <p:nvPr/>
          </p:nvSpPr>
          <p:spPr bwMode="auto">
            <a:xfrm>
              <a:off x="1451" y="2047"/>
              <a:ext cx="1111" cy="164"/>
            </a:xfrm>
            <a:prstGeom prst="line">
              <a:avLst/>
            </a:prstGeom>
            <a:noFill/>
            <a:ln w="12700">
              <a:solidFill>
                <a:srgbClr val="339933"/>
              </a:solidFill>
              <a:prstDash val="dash"/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106" name="Line 195"/>
            <p:cNvSpPr>
              <a:spLocks noChangeShapeType="1"/>
            </p:cNvSpPr>
            <p:nvPr/>
          </p:nvSpPr>
          <p:spPr bwMode="auto">
            <a:xfrm>
              <a:off x="1292" y="2432"/>
              <a:ext cx="1262" cy="0"/>
            </a:xfrm>
            <a:prstGeom prst="line">
              <a:avLst/>
            </a:prstGeom>
            <a:noFill/>
            <a:ln w="12700">
              <a:solidFill>
                <a:srgbClr val="339933"/>
              </a:solidFill>
              <a:prstDash val="dash"/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107" name="Line 196"/>
            <p:cNvSpPr>
              <a:spLocks noChangeShapeType="1"/>
            </p:cNvSpPr>
            <p:nvPr/>
          </p:nvSpPr>
          <p:spPr bwMode="auto">
            <a:xfrm flipV="1">
              <a:off x="1497" y="2761"/>
              <a:ext cx="1292" cy="79"/>
            </a:xfrm>
            <a:prstGeom prst="line">
              <a:avLst/>
            </a:prstGeom>
            <a:noFill/>
            <a:ln w="12700">
              <a:solidFill>
                <a:srgbClr val="339933"/>
              </a:solidFill>
              <a:prstDash val="dash"/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108" name="Line 197"/>
            <p:cNvSpPr>
              <a:spLocks noChangeShapeType="1"/>
            </p:cNvSpPr>
            <p:nvPr/>
          </p:nvSpPr>
          <p:spPr bwMode="auto">
            <a:xfrm flipV="1">
              <a:off x="1474" y="2936"/>
              <a:ext cx="1315" cy="222"/>
            </a:xfrm>
            <a:prstGeom prst="line">
              <a:avLst/>
            </a:prstGeom>
            <a:noFill/>
            <a:ln w="12700">
              <a:solidFill>
                <a:srgbClr val="339933"/>
              </a:solidFill>
              <a:prstDash val="dash"/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109" name="Line 200"/>
            <p:cNvSpPr>
              <a:spLocks noChangeShapeType="1"/>
            </p:cNvSpPr>
            <p:nvPr/>
          </p:nvSpPr>
          <p:spPr bwMode="auto">
            <a:xfrm flipV="1">
              <a:off x="2064" y="3274"/>
              <a:ext cx="490" cy="288"/>
            </a:xfrm>
            <a:prstGeom prst="line">
              <a:avLst/>
            </a:prstGeom>
            <a:noFill/>
            <a:ln w="12700">
              <a:solidFill>
                <a:srgbClr val="339933"/>
              </a:solidFill>
              <a:prstDash val="dash"/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37" name="Rectangle 2"/>
          <p:cNvSpPr>
            <a:spLocks noChangeArrowheads="1"/>
          </p:cNvSpPr>
          <p:nvPr/>
        </p:nvSpPr>
        <p:spPr bwMode="auto">
          <a:xfrm>
            <a:off x="215900" y="48047"/>
            <a:ext cx="7543800" cy="428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b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b="1" i="0" u="none" strike="noStrike" kern="0" cap="none" spc="0" normalizeH="0" baseline="0" noProof="0" dirty="0" smtClean="0">
                <a:ln>
                  <a:noFill/>
                </a:ln>
                <a:solidFill>
                  <a:srgbClr val="330066"/>
                </a:solidFill>
                <a:effectLst/>
                <a:uLnTx/>
                <a:uFillTx/>
                <a:latin typeface="Arial" charset="0"/>
              </a:rPr>
              <a:t>Трассировка программы с циклом «ПОКА»</a:t>
            </a:r>
            <a:endParaRPr kumimoji="0" lang="ru-RU" sz="2000" b="1" i="0" u="none" strike="noStrike" kern="0" cap="none" spc="0" normalizeH="0" baseline="0" noProof="0" dirty="0">
              <a:ln>
                <a:noFill/>
              </a:ln>
              <a:solidFill>
                <a:srgbClr val="330066"/>
              </a:solidFill>
              <a:effectLst/>
              <a:uLnTx/>
              <a:uFillTx/>
              <a:latin typeface="Arial" charset="0"/>
            </a:endParaRPr>
          </a:p>
        </p:txBody>
      </p:sp>
      <p:sp>
        <p:nvSpPr>
          <p:cNvPr id="38" name="Freeform 208"/>
          <p:cNvSpPr>
            <a:spLocks/>
          </p:cNvSpPr>
          <p:nvPr/>
        </p:nvSpPr>
        <p:spPr bwMode="auto">
          <a:xfrm>
            <a:off x="4032252" y="3644901"/>
            <a:ext cx="2160588" cy="1268413"/>
          </a:xfrm>
          <a:custGeom>
            <a:avLst/>
            <a:gdLst>
              <a:gd name="T0" fmla="*/ 839 w 1882"/>
              <a:gd name="T1" fmla="*/ 1088 h 1088"/>
              <a:gd name="T2" fmla="*/ 1882 w 1882"/>
              <a:gd name="T3" fmla="*/ 1088 h 1088"/>
              <a:gd name="T4" fmla="*/ 1882 w 1882"/>
              <a:gd name="T5" fmla="*/ 0 h 1088"/>
              <a:gd name="T6" fmla="*/ 0 w 1882"/>
              <a:gd name="T7" fmla="*/ 0 h 1088"/>
              <a:gd name="T8" fmla="*/ 0 w 1882"/>
              <a:gd name="T9" fmla="*/ 113 h 108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882" h="1088">
                <a:moveTo>
                  <a:pt x="839" y="1088"/>
                </a:moveTo>
                <a:lnTo>
                  <a:pt x="1882" y="1088"/>
                </a:lnTo>
                <a:lnTo>
                  <a:pt x="1882" y="0"/>
                </a:lnTo>
                <a:lnTo>
                  <a:pt x="0" y="0"/>
                </a:lnTo>
                <a:lnTo>
                  <a:pt x="0" y="113"/>
                </a:lnTo>
              </a:path>
            </a:pathLst>
          </a:custGeom>
          <a:noFill/>
          <a:ln w="12700" cap="flat" cmpd="sng">
            <a:solidFill>
              <a:srgbClr val="339933"/>
            </a:solidFill>
            <a:prstDash val="dash"/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9862653"/>
      </p:ext>
    </p:extLst>
  </p:cSld>
  <p:clrMapOvr>
    <a:masterClrMapping/>
  </p:clrMapOvr>
  <p:transition spd="med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5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6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8" grpId="0" animBg="1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ChangeArrowheads="1"/>
          </p:cNvSpPr>
          <p:nvPr/>
        </p:nvSpPr>
        <p:spPr bwMode="auto">
          <a:xfrm>
            <a:off x="215900" y="0"/>
            <a:ext cx="7543800" cy="428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b"/>
          <a:lstStyle/>
          <a:p>
            <a:r>
              <a:rPr lang="ru-RU" sz="2400" b="1">
                <a:solidFill>
                  <a:schemeClr val="tx2"/>
                </a:solidFill>
              </a:rPr>
              <a:t>Задача</a:t>
            </a:r>
            <a:r>
              <a:rPr lang="en-US" sz="2400" b="1">
                <a:solidFill>
                  <a:schemeClr val="tx2"/>
                </a:solidFill>
              </a:rPr>
              <a:t> </a:t>
            </a:r>
            <a:r>
              <a:rPr lang="ru-RU" sz="2400" b="1">
                <a:solidFill>
                  <a:schemeClr val="tx2"/>
                </a:solidFill>
              </a:rPr>
              <a:t>1в</a:t>
            </a:r>
          </a:p>
        </p:txBody>
      </p:sp>
      <p:sp>
        <p:nvSpPr>
          <p:cNvPr id="18435" name="Text Box 3"/>
          <p:cNvSpPr txBox="1">
            <a:spLocks noChangeArrowheads="1"/>
          </p:cNvSpPr>
          <p:nvPr/>
        </p:nvSpPr>
        <p:spPr bwMode="auto">
          <a:xfrm>
            <a:off x="179388" y="404813"/>
            <a:ext cx="7777162" cy="641350"/>
          </a:xfrm>
          <a:prstGeom prst="rect">
            <a:avLst/>
          </a:prstGeom>
          <a:solidFill>
            <a:srgbClr val="F4EE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dirty="0">
                <a:solidFill>
                  <a:schemeClr val="tx2"/>
                </a:solidFill>
              </a:rPr>
              <a:t>Вывести на экран последовательность нечётных натуральных чисел до </a:t>
            </a:r>
            <a:r>
              <a:rPr lang="en-US" dirty="0">
                <a:solidFill>
                  <a:schemeClr val="tx2"/>
                </a:solidFill>
              </a:rPr>
              <a:t>N </a:t>
            </a:r>
            <a:r>
              <a:rPr lang="ru-RU" dirty="0">
                <a:solidFill>
                  <a:schemeClr val="tx2"/>
                </a:solidFill>
              </a:rPr>
              <a:t>включительно.</a:t>
            </a:r>
            <a:endParaRPr lang="ru-RU" sz="2000" dirty="0">
              <a:solidFill>
                <a:schemeClr val="tx2"/>
              </a:solidFill>
            </a:endParaRPr>
          </a:p>
        </p:txBody>
      </p:sp>
      <p:grpSp>
        <p:nvGrpSpPr>
          <p:cNvPr id="229382" name="Group 6"/>
          <p:cNvGrpSpPr>
            <a:grpSpLocks/>
          </p:cNvGrpSpPr>
          <p:nvPr/>
        </p:nvGrpSpPr>
        <p:grpSpPr bwMode="auto">
          <a:xfrm>
            <a:off x="358775" y="1736725"/>
            <a:ext cx="2052638" cy="4213225"/>
            <a:chOff x="226" y="1094"/>
            <a:chExt cx="1293" cy="2654"/>
          </a:xfrm>
        </p:grpSpPr>
        <p:sp>
          <p:nvSpPr>
            <p:cNvPr id="18463" name="AutoShape 7"/>
            <p:cNvSpPr>
              <a:spLocks noChangeArrowheads="1"/>
            </p:cNvSpPr>
            <p:nvPr/>
          </p:nvSpPr>
          <p:spPr bwMode="auto">
            <a:xfrm>
              <a:off x="596" y="1094"/>
              <a:ext cx="605" cy="202"/>
            </a:xfrm>
            <a:prstGeom prst="flowChartTerminator">
              <a:avLst/>
            </a:prstGeom>
            <a:solidFill>
              <a:srgbClr val="FF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0" tIns="0" rIns="0" bIns="0" anchor="ctr" anchorCtr="1"/>
            <a:lstStyle/>
            <a:p>
              <a:pPr algn="ctr"/>
              <a:r>
                <a:rPr lang="ru-RU" sz="1400"/>
                <a:t>начало</a:t>
              </a:r>
            </a:p>
          </p:txBody>
        </p:sp>
        <p:sp>
          <p:nvSpPr>
            <p:cNvPr id="18464" name="AutoShape 8"/>
            <p:cNvSpPr>
              <a:spLocks noChangeArrowheads="1"/>
            </p:cNvSpPr>
            <p:nvPr/>
          </p:nvSpPr>
          <p:spPr bwMode="auto">
            <a:xfrm>
              <a:off x="477" y="1457"/>
              <a:ext cx="794" cy="181"/>
            </a:xfrm>
            <a:prstGeom prst="parallelogram">
              <a:avLst>
                <a:gd name="adj" fmla="val 109669"/>
              </a:avLst>
            </a:prstGeom>
            <a:solidFill>
              <a:srgbClr val="FFFFFF"/>
            </a:solidFill>
            <a:ln w="12700" algn="ctr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 anchorCtr="1"/>
            <a:lstStyle/>
            <a:p>
              <a:pPr algn="ctr"/>
              <a:r>
                <a:rPr lang="ru-RU" sz="1400"/>
                <a:t>ввод</a:t>
              </a:r>
              <a:r>
                <a:rPr lang="ru-RU" sz="1200"/>
                <a:t> </a:t>
              </a:r>
              <a:r>
                <a:rPr lang="en-US" sz="1600"/>
                <a:t>n</a:t>
              </a:r>
              <a:endParaRPr lang="ru-RU" sz="1600"/>
            </a:p>
          </p:txBody>
        </p:sp>
        <p:sp>
          <p:nvSpPr>
            <p:cNvPr id="18465" name="Line 9"/>
            <p:cNvSpPr>
              <a:spLocks noChangeShapeType="1"/>
            </p:cNvSpPr>
            <p:nvPr/>
          </p:nvSpPr>
          <p:spPr bwMode="auto">
            <a:xfrm>
              <a:off x="884" y="1296"/>
              <a:ext cx="0" cy="166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ru-RU"/>
            </a:p>
          </p:txBody>
        </p:sp>
        <p:sp>
          <p:nvSpPr>
            <p:cNvPr id="18466" name="Line 10"/>
            <p:cNvSpPr>
              <a:spLocks noChangeShapeType="1"/>
            </p:cNvSpPr>
            <p:nvPr/>
          </p:nvSpPr>
          <p:spPr bwMode="auto">
            <a:xfrm>
              <a:off x="885" y="1631"/>
              <a:ext cx="0" cy="166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ru-RU"/>
            </a:p>
          </p:txBody>
        </p:sp>
        <p:sp>
          <p:nvSpPr>
            <p:cNvPr id="18467" name="AutoShape 11"/>
            <p:cNvSpPr>
              <a:spLocks noChangeArrowheads="1"/>
            </p:cNvSpPr>
            <p:nvPr/>
          </p:nvSpPr>
          <p:spPr bwMode="auto">
            <a:xfrm>
              <a:off x="476" y="2546"/>
              <a:ext cx="816" cy="181"/>
            </a:xfrm>
            <a:prstGeom prst="parallelogram">
              <a:avLst>
                <a:gd name="adj" fmla="val 112707"/>
              </a:avLst>
            </a:prstGeom>
            <a:solidFill>
              <a:srgbClr val="FFFFFF"/>
            </a:solidFill>
            <a:ln w="12700" algn="ctr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 anchorCtr="1"/>
            <a:lstStyle/>
            <a:p>
              <a:pPr algn="ctr"/>
              <a:r>
                <a:rPr lang="ru-RU" sz="1400"/>
                <a:t>вывод</a:t>
              </a:r>
              <a:r>
                <a:rPr lang="ru-RU" sz="1200"/>
                <a:t> </a:t>
              </a:r>
              <a:r>
                <a:rPr lang="en-US" sz="1600"/>
                <a:t>i</a:t>
              </a:r>
              <a:endParaRPr lang="ru-RU" sz="1600"/>
            </a:p>
          </p:txBody>
        </p:sp>
        <p:sp>
          <p:nvSpPr>
            <p:cNvPr id="18468" name="AutoShape 12"/>
            <p:cNvSpPr>
              <a:spLocks noChangeArrowheads="1"/>
            </p:cNvSpPr>
            <p:nvPr/>
          </p:nvSpPr>
          <p:spPr bwMode="auto">
            <a:xfrm>
              <a:off x="476" y="3207"/>
              <a:ext cx="839" cy="181"/>
            </a:xfrm>
            <a:prstGeom prst="parallelogram">
              <a:avLst>
                <a:gd name="adj" fmla="val 115884"/>
              </a:avLst>
            </a:prstGeom>
            <a:solidFill>
              <a:srgbClr val="FFFFFF"/>
            </a:solidFill>
            <a:ln w="12700" algn="ctr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 anchorCtr="1"/>
            <a:lstStyle/>
            <a:p>
              <a:pPr algn="ctr"/>
              <a:r>
                <a:rPr lang="ru-RU" sz="1400"/>
                <a:t>"Всё!"</a:t>
              </a:r>
              <a:endParaRPr lang="ru-RU" sz="1600" i="1">
                <a:latin typeface="Times New Roman" pitchFamily="18" charset="0"/>
              </a:endParaRPr>
            </a:p>
          </p:txBody>
        </p:sp>
        <p:sp>
          <p:nvSpPr>
            <p:cNvPr id="18469" name="AutoShape 13"/>
            <p:cNvSpPr>
              <a:spLocks noChangeArrowheads="1"/>
            </p:cNvSpPr>
            <p:nvPr/>
          </p:nvSpPr>
          <p:spPr bwMode="auto">
            <a:xfrm>
              <a:off x="590" y="3546"/>
              <a:ext cx="605" cy="202"/>
            </a:xfrm>
            <a:prstGeom prst="flowChartTerminator">
              <a:avLst/>
            </a:prstGeom>
            <a:solidFill>
              <a:srgbClr val="FF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0" tIns="0" rIns="0" bIns="0" anchor="ctr" anchorCtr="1"/>
            <a:lstStyle/>
            <a:p>
              <a:pPr algn="ctr"/>
              <a:r>
                <a:rPr lang="ru-RU" sz="1400"/>
                <a:t>конец</a:t>
              </a:r>
            </a:p>
          </p:txBody>
        </p:sp>
        <p:sp>
          <p:nvSpPr>
            <p:cNvPr id="18470" name="Line 14"/>
            <p:cNvSpPr>
              <a:spLocks noChangeShapeType="1"/>
            </p:cNvSpPr>
            <p:nvPr/>
          </p:nvSpPr>
          <p:spPr bwMode="auto">
            <a:xfrm>
              <a:off x="885" y="3388"/>
              <a:ext cx="0" cy="165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ru-RU"/>
            </a:p>
          </p:txBody>
        </p:sp>
        <p:sp>
          <p:nvSpPr>
            <p:cNvPr id="18471" name="AutoShape 15"/>
            <p:cNvSpPr>
              <a:spLocks noChangeArrowheads="1"/>
            </p:cNvSpPr>
            <p:nvPr/>
          </p:nvSpPr>
          <p:spPr bwMode="auto">
            <a:xfrm>
              <a:off x="408" y="1797"/>
              <a:ext cx="975" cy="197"/>
            </a:xfrm>
            <a:prstGeom prst="flowChartPreparation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sz="1600"/>
                <a:t>k := </a:t>
              </a:r>
              <a:r>
                <a:rPr lang="ru-RU" sz="1600"/>
                <a:t>1</a:t>
              </a:r>
              <a:r>
                <a:rPr lang="en-US" sz="1600"/>
                <a:t>, n/2</a:t>
              </a:r>
              <a:endParaRPr lang="ru-RU" sz="1600"/>
            </a:p>
          </p:txBody>
        </p:sp>
        <p:sp>
          <p:nvSpPr>
            <p:cNvPr id="18472" name="Line 16"/>
            <p:cNvSpPr>
              <a:spLocks noChangeAspect="1" noChangeShapeType="1"/>
            </p:cNvSpPr>
            <p:nvPr/>
          </p:nvSpPr>
          <p:spPr bwMode="auto">
            <a:xfrm>
              <a:off x="884" y="2001"/>
              <a:ext cx="0" cy="182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ru-RU"/>
            </a:p>
          </p:txBody>
        </p:sp>
        <p:sp>
          <p:nvSpPr>
            <p:cNvPr id="18473" name="Freeform 17"/>
            <p:cNvSpPr>
              <a:spLocks/>
            </p:cNvSpPr>
            <p:nvPr/>
          </p:nvSpPr>
          <p:spPr bwMode="auto">
            <a:xfrm>
              <a:off x="226" y="1888"/>
              <a:ext cx="658" cy="998"/>
            </a:xfrm>
            <a:custGeom>
              <a:avLst/>
              <a:gdLst>
                <a:gd name="T0" fmla="*/ 658 w 658"/>
                <a:gd name="T1" fmla="*/ 838 h 567"/>
                <a:gd name="T2" fmla="*/ 658 w 658"/>
                <a:gd name="T3" fmla="*/ 998 h 567"/>
                <a:gd name="T4" fmla="*/ 0 w 658"/>
                <a:gd name="T5" fmla="*/ 998 h 567"/>
                <a:gd name="T6" fmla="*/ 0 w 658"/>
                <a:gd name="T7" fmla="*/ 0 h 567"/>
                <a:gd name="T8" fmla="*/ 182 w 658"/>
                <a:gd name="T9" fmla="*/ 0 h 56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658" h="567">
                  <a:moveTo>
                    <a:pt x="658" y="476"/>
                  </a:moveTo>
                  <a:lnTo>
                    <a:pt x="658" y="567"/>
                  </a:lnTo>
                  <a:lnTo>
                    <a:pt x="0" y="567"/>
                  </a:lnTo>
                  <a:lnTo>
                    <a:pt x="0" y="0"/>
                  </a:lnTo>
                  <a:lnTo>
                    <a:pt x="182" y="0"/>
                  </a:lnTo>
                </a:path>
              </a:pathLst>
            </a:custGeom>
            <a:noFill/>
            <a:ln w="12700" cmpd="sng">
              <a:solidFill>
                <a:schemeClr val="tx1"/>
              </a:solidFill>
              <a:round/>
              <a:headEnd type="non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8474" name="Freeform 18"/>
            <p:cNvSpPr>
              <a:spLocks/>
            </p:cNvSpPr>
            <p:nvPr/>
          </p:nvSpPr>
          <p:spPr bwMode="auto">
            <a:xfrm>
              <a:off x="884" y="1888"/>
              <a:ext cx="635" cy="1315"/>
            </a:xfrm>
            <a:custGeom>
              <a:avLst/>
              <a:gdLst>
                <a:gd name="T0" fmla="*/ 499 w 635"/>
                <a:gd name="T1" fmla="*/ 0 h 839"/>
                <a:gd name="T2" fmla="*/ 635 w 635"/>
                <a:gd name="T3" fmla="*/ 0 h 839"/>
                <a:gd name="T4" fmla="*/ 635 w 635"/>
                <a:gd name="T5" fmla="*/ 1102 h 839"/>
                <a:gd name="T6" fmla="*/ 0 w 635"/>
                <a:gd name="T7" fmla="*/ 1102 h 839"/>
                <a:gd name="T8" fmla="*/ 0 w 635"/>
                <a:gd name="T9" fmla="*/ 1315 h 83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635" h="839">
                  <a:moveTo>
                    <a:pt x="499" y="0"/>
                  </a:moveTo>
                  <a:lnTo>
                    <a:pt x="635" y="0"/>
                  </a:lnTo>
                  <a:lnTo>
                    <a:pt x="635" y="703"/>
                  </a:lnTo>
                  <a:lnTo>
                    <a:pt x="0" y="703"/>
                  </a:lnTo>
                  <a:lnTo>
                    <a:pt x="0" y="839"/>
                  </a:lnTo>
                </a:path>
              </a:pathLst>
            </a:custGeom>
            <a:noFill/>
            <a:ln w="12700" cmpd="sng">
              <a:solidFill>
                <a:schemeClr val="tx1"/>
              </a:solidFill>
              <a:round/>
              <a:headEnd type="non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8475" name="Line 19"/>
            <p:cNvSpPr>
              <a:spLocks noChangeAspect="1" noChangeShapeType="1"/>
            </p:cNvSpPr>
            <p:nvPr/>
          </p:nvSpPr>
          <p:spPr bwMode="auto">
            <a:xfrm>
              <a:off x="884" y="2364"/>
              <a:ext cx="0" cy="182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ru-RU"/>
            </a:p>
          </p:txBody>
        </p:sp>
        <p:sp>
          <p:nvSpPr>
            <p:cNvPr id="18476" name="Rectangle 20"/>
            <p:cNvSpPr>
              <a:spLocks noChangeArrowheads="1"/>
            </p:cNvSpPr>
            <p:nvPr/>
          </p:nvSpPr>
          <p:spPr bwMode="auto">
            <a:xfrm>
              <a:off x="567" y="2183"/>
              <a:ext cx="635" cy="181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sz="1600"/>
                <a:t>i:=2k</a:t>
              </a:r>
              <a:r>
                <a:rPr lang="ru-RU" sz="1600"/>
                <a:t>-1</a:t>
              </a:r>
            </a:p>
          </p:txBody>
        </p:sp>
      </p:grpSp>
      <p:graphicFrame>
        <p:nvGraphicFramePr>
          <p:cNvPr id="229400" name="Group 24"/>
          <p:cNvGraphicFramePr>
            <a:graphicFrameLocks noGrp="1"/>
          </p:cNvGraphicFramePr>
          <p:nvPr/>
        </p:nvGraphicFramePr>
        <p:xfrm>
          <a:off x="2339975" y="1354138"/>
          <a:ext cx="3529013" cy="670388"/>
        </p:xfrm>
        <a:graphic>
          <a:graphicData uri="http://schemas.openxmlformats.org/drawingml/2006/table">
            <a:tbl>
              <a:tblPr/>
              <a:tblGrid>
                <a:gridCol w="588963"/>
                <a:gridCol w="587375"/>
                <a:gridCol w="588962"/>
                <a:gridCol w="587375"/>
                <a:gridCol w="588963"/>
                <a:gridCol w="587375"/>
              </a:tblGrid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k</a:t>
                      </a:r>
                      <a:endParaRPr kumimoji="0" lang="ru-RU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77" marB="4567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77" marB="4567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77" marB="4567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77" marB="4567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77" marB="4567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77" marB="4567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i</a:t>
                      </a:r>
                      <a:endParaRPr kumimoji="0" lang="ru-RU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77" marB="4567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8000"/>
                          </a:solidFill>
                          <a:effectLst/>
                          <a:latin typeface="Arial" charset="0"/>
                        </a:rPr>
                        <a:t>1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8000"/>
                        </a:solidFill>
                        <a:effectLst/>
                        <a:latin typeface="Arial" charset="0"/>
                      </a:endParaRPr>
                    </a:p>
                  </a:txBody>
                  <a:tcPr marT="45677" marB="4567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8000"/>
                          </a:solidFill>
                          <a:effectLst/>
                          <a:latin typeface="Arial" charset="0"/>
                        </a:rPr>
                        <a:t>3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8000"/>
                        </a:solidFill>
                        <a:effectLst/>
                        <a:latin typeface="Arial" charset="0"/>
                      </a:endParaRPr>
                    </a:p>
                  </a:txBody>
                  <a:tcPr marT="45677" marB="4567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8000"/>
                          </a:solidFill>
                          <a:effectLst/>
                          <a:latin typeface="Arial" charset="0"/>
                        </a:rPr>
                        <a:t>5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8000"/>
                        </a:solidFill>
                        <a:effectLst/>
                        <a:latin typeface="Arial" charset="0"/>
                      </a:endParaRPr>
                    </a:p>
                  </a:txBody>
                  <a:tcPr marT="45677" marB="4567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8000"/>
                          </a:solidFill>
                          <a:effectLst/>
                          <a:latin typeface="Arial" charset="0"/>
                        </a:rPr>
                        <a:t>7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8000"/>
                        </a:solidFill>
                        <a:effectLst/>
                        <a:latin typeface="Arial" charset="0"/>
                      </a:endParaRPr>
                    </a:p>
                  </a:txBody>
                  <a:tcPr marT="45677" marB="4567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8000"/>
                          </a:solidFill>
                          <a:effectLst/>
                          <a:latin typeface="Arial" charset="0"/>
                        </a:rPr>
                        <a:t>9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8000"/>
                        </a:solidFill>
                        <a:effectLst/>
                        <a:latin typeface="Arial" charset="0"/>
                      </a:endParaRPr>
                    </a:p>
                  </a:txBody>
                  <a:tcPr marT="45677" marB="4567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29423" name="AutoShape 47"/>
          <p:cNvSpPr>
            <a:spLocks noChangeArrowheads="1"/>
          </p:cNvSpPr>
          <p:nvPr/>
        </p:nvSpPr>
        <p:spPr bwMode="auto">
          <a:xfrm>
            <a:off x="6300788" y="1389063"/>
            <a:ext cx="936625" cy="466725"/>
          </a:xfrm>
          <a:prstGeom prst="wedgeRoundRectCallout">
            <a:avLst>
              <a:gd name="adj1" fmla="val -94745"/>
              <a:gd name="adj2" fmla="val 52042"/>
              <a:gd name="adj3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/>
          <a:lstStyle/>
          <a:p>
            <a:pPr algn="ctr"/>
            <a:r>
              <a:rPr lang="en-US" dirty="0" err="1"/>
              <a:t>i</a:t>
            </a:r>
            <a:r>
              <a:rPr lang="en-US" dirty="0"/>
              <a:t>=2k-1</a:t>
            </a:r>
            <a:endParaRPr lang="ru-RU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2915816" y="2161887"/>
            <a:ext cx="4968552" cy="3139321"/>
          </a:xfrm>
          <a:prstGeom prst="rect">
            <a:avLst/>
          </a:prstGeom>
          <a:solidFill>
            <a:schemeClr val="bg1"/>
          </a:solidFill>
          <a:ln w="12700">
            <a:solidFill>
              <a:schemeClr val="bg1">
                <a:lumMod val="50000"/>
              </a:schemeClr>
            </a:solidFill>
            <a:prstDash val="lgDash"/>
          </a:ln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rgbClr val="000000"/>
                </a:solidFill>
                <a:latin typeface="Courier New"/>
              </a:rPr>
              <a:t>Program </a:t>
            </a:r>
            <a:r>
              <a:rPr lang="en-US" dirty="0" err="1" smtClean="0">
                <a:solidFill>
                  <a:srgbClr val="000000"/>
                </a:solidFill>
                <a:latin typeface="Courier New"/>
              </a:rPr>
              <a:t>Cikl_for</a:t>
            </a:r>
            <a:r>
              <a:rPr lang="ru-RU" dirty="0" smtClean="0">
                <a:solidFill>
                  <a:srgbClr val="000000"/>
                </a:solidFill>
                <a:latin typeface="Courier New"/>
              </a:rPr>
              <a:t>_</a:t>
            </a:r>
            <a:r>
              <a:rPr lang="en-US" dirty="0" smtClean="0">
                <a:solidFill>
                  <a:srgbClr val="000000"/>
                </a:solidFill>
                <a:latin typeface="Courier New"/>
              </a:rPr>
              <a:t>3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;</a:t>
            </a:r>
          </a:p>
          <a:p>
            <a:r>
              <a:rPr lang="sv-SE" b="1" dirty="0" smtClean="0">
                <a:solidFill>
                  <a:srgbClr val="000000"/>
                </a:solidFill>
                <a:latin typeface="Courier New"/>
              </a:rPr>
              <a:t>Var </a:t>
            </a:r>
            <a:r>
              <a:rPr lang="sv-SE" dirty="0">
                <a:solidFill>
                  <a:srgbClr val="000000"/>
                </a:solidFill>
                <a:latin typeface="Courier New"/>
              </a:rPr>
              <a:t>i, k, n: </a:t>
            </a:r>
            <a:r>
              <a:rPr lang="sv-SE" dirty="0">
                <a:solidFill>
                  <a:srgbClr val="0000FF"/>
                </a:solidFill>
                <a:latin typeface="Courier New"/>
              </a:rPr>
              <a:t>integer</a:t>
            </a:r>
            <a:r>
              <a:rPr lang="sv-SE" dirty="0">
                <a:solidFill>
                  <a:srgbClr val="000000"/>
                </a:solidFill>
                <a:latin typeface="Courier New"/>
              </a:rPr>
              <a:t>;</a:t>
            </a:r>
          </a:p>
          <a:p>
            <a:r>
              <a:rPr lang="en-US" b="1" dirty="0" smtClean="0">
                <a:solidFill>
                  <a:srgbClr val="000000"/>
                </a:solidFill>
                <a:latin typeface="Courier New"/>
              </a:rPr>
              <a:t>Begin</a:t>
            </a:r>
            <a:endParaRPr lang="en-US" b="1" dirty="0">
              <a:solidFill>
                <a:srgbClr val="000000"/>
              </a:solidFill>
              <a:latin typeface="Courier New"/>
            </a:endParaRPr>
          </a:p>
          <a:p>
            <a:r>
              <a:rPr lang="pt-BR" dirty="0">
                <a:solidFill>
                  <a:srgbClr val="000000"/>
                </a:solidFill>
                <a:latin typeface="Courier New"/>
              </a:rPr>
              <a:t>write (</a:t>
            </a:r>
            <a:r>
              <a:rPr lang="pt-BR" dirty="0">
                <a:solidFill>
                  <a:srgbClr val="0000FF"/>
                </a:solidFill>
                <a:latin typeface="Courier New"/>
              </a:rPr>
              <a:t>'Введите n: '</a:t>
            </a:r>
            <a:r>
              <a:rPr lang="pt-BR" dirty="0">
                <a:solidFill>
                  <a:srgbClr val="000000"/>
                </a:solidFill>
                <a:latin typeface="Courier New"/>
              </a:rPr>
              <a:t>); readln (n);</a:t>
            </a:r>
          </a:p>
          <a:p>
            <a:r>
              <a:rPr lang="en-US" b="1" dirty="0">
                <a:solidFill>
                  <a:srgbClr val="000000"/>
                </a:solidFill>
                <a:latin typeface="Courier New"/>
              </a:rPr>
              <a:t>for 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k:=</a:t>
            </a:r>
            <a:r>
              <a:rPr lang="en-US" dirty="0">
                <a:solidFill>
                  <a:srgbClr val="006400"/>
                </a:solidFill>
                <a:latin typeface="Courier New"/>
              </a:rPr>
              <a:t>1 </a:t>
            </a:r>
            <a:r>
              <a:rPr lang="en-US" b="1" dirty="0">
                <a:solidFill>
                  <a:srgbClr val="000000"/>
                </a:solidFill>
                <a:latin typeface="Courier New"/>
              </a:rPr>
              <a:t>to 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(n </a:t>
            </a:r>
            <a:r>
              <a:rPr lang="en-US" b="1" dirty="0">
                <a:solidFill>
                  <a:srgbClr val="000000"/>
                </a:solidFill>
                <a:latin typeface="Courier New"/>
              </a:rPr>
              <a:t>div </a:t>
            </a:r>
            <a:r>
              <a:rPr lang="en-US" dirty="0">
                <a:solidFill>
                  <a:srgbClr val="006400"/>
                </a:solidFill>
                <a:latin typeface="Courier New"/>
              </a:rPr>
              <a:t>2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) </a:t>
            </a:r>
            <a:r>
              <a:rPr lang="en-US" b="1" dirty="0">
                <a:solidFill>
                  <a:srgbClr val="000000"/>
                </a:solidFill>
                <a:latin typeface="Courier New"/>
              </a:rPr>
              <a:t>do </a:t>
            </a:r>
          </a:p>
          <a:p>
            <a:r>
              <a:rPr lang="en-US" b="1" dirty="0">
                <a:solidFill>
                  <a:srgbClr val="000000"/>
                </a:solidFill>
                <a:latin typeface="Courier New"/>
              </a:rPr>
              <a:t>  begin </a:t>
            </a:r>
            <a:endParaRPr lang="ru-RU" b="1" dirty="0" smtClean="0">
              <a:solidFill>
                <a:srgbClr val="000000"/>
              </a:solidFill>
              <a:latin typeface="Courier New"/>
            </a:endParaRPr>
          </a:p>
          <a:p>
            <a:r>
              <a:rPr lang="ru-RU" dirty="0" smtClean="0">
                <a:solidFill>
                  <a:srgbClr val="000000"/>
                </a:solidFill>
                <a:latin typeface="Courier New"/>
              </a:rPr>
              <a:t>  </a:t>
            </a:r>
            <a:r>
              <a:rPr lang="en-US" dirty="0" smtClean="0">
                <a:solidFill>
                  <a:srgbClr val="000000"/>
                </a:solidFill>
                <a:latin typeface="Courier New"/>
              </a:rPr>
              <a:t>i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:=</a:t>
            </a:r>
            <a:r>
              <a:rPr lang="en-US" dirty="0">
                <a:solidFill>
                  <a:srgbClr val="006400"/>
                </a:solidFill>
                <a:latin typeface="Courier New"/>
              </a:rPr>
              <a:t>2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*k-</a:t>
            </a:r>
            <a:r>
              <a:rPr lang="en-US" dirty="0">
                <a:solidFill>
                  <a:srgbClr val="006400"/>
                </a:solidFill>
                <a:latin typeface="Courier New"/>
              </a:rPr>
              <a:t>1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; </a:t>
            </a:r>
            <a:endParaRPr lang="ru-RU" dirty="0" smtClean="0">
              <a:solidFill>
                <a:srgbClr val="000000"/>
              </a:solidFill>
              <a:latin typeface="Courier New"/>
            </a:endParaRPr>
          </a:p>
          <a:p>
            <a:r>
              <a:rPr lang="ru-RU" dirty="0" smtClean="0">
                <a:solidFill>
                  <a:srgbClr val="000000"/>
                </a:solidFill>
                <a:latin typeface="Courier New"/>
              </a:rPr>
              <a:t>  </a:t>
            </a:r>
            <a:r>
              <a:rPr lang="en-US" dirty="0" smtClean="0">
                <a:solidFill>
                  <a:srgbClr val="000000"/>
                </a:solidFill>
                <a:latin typeface="Courier New"/>
              </a:rPr>
              <a:t>write 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(i:</a:t>
            </a:r>
            <a:r>
              <a:rPr lang="en-US" dirty="0">
                <a:solidFill>
                  <a:srgbClr val="006400"/>
                </a:solidFill>
                <a:latin typeface="Courier New"/>
              </a:rPr>
              <a:t>3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) </a:t>
            </a:r>
            <a:endParaRPr lang="ru-RU" dirty="0" smtClean="0">
              <a:solidFill>
                <a:srgbClr val="000000"/>
              </a:solidFill>
              <a:latin typeface="Courier New"/>
            </a:endParaRPr>
          </a:p>
          <a:p>
            <a:r>
              <a:rPr lang="ru-RU" b="1" dirty="0" smtClean="0">
                <a:solidFill>
                  <a:srgbClr val="000000"/>
                </a:solidFill>
                <a:latin typeface="Courier New"/>
              </a:rPr>
              <a:t>  </a:t>
            </a:r>
            <a:r>
              <a:rPr lang="en-US" b="1" dirty="0" smtClean="0">
                <a:solidFill>
                  <a:srgbClr val="000000"/>
                </a:solidFill>
                <a:latin typeface="Courier New"/>
              </a:rPr>
              <a:t>end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;</a:t>
            </a:r>
          </a:p>
          <a:p>
            <a:r>
              <a:rPr lang="en-US" dirty="0" err="1">
                <a:solidFill>
                  <a:srgbClr val="000000"/>
                </a:solidFill>
                <a:latin typeface="Courier New"/>
              </a:rPr>
              <a:t>writeln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 (</a:t>
            </a:r>
            <a:r>
              <a:rPr lang="en-US" dirty="0">
                <a:solidFill>
                  <a:srgbClr val="0000FF"/>
                </a:solidFill>
                <a:latin typeface="Courier New"/>
              </a:rPr>
              <a:t>' </a:t>
            </a:r>
            <a:r>
              <a:rPr lang="ru-RU" dirty="0">
                <a:solidFill>
                  <a:srgbClr val="0000FF"/>
                </a:solidFill>
                <a:latin typeface="Courier New"/>
              </a:rPr>
              <a:t>Всё!'</a:t>
            </a:r>
            <a:r>
              <a:rPr lang="ru-RU" dirty="0">
                <a:solidFill>
                  <a:srgbClr val="000000"/>
                </a:solidFill>
                <a:latin typeface="Courier New"/>
              </a:rPr>
              <a:t>);</a:t>
            </a:r>
          </a:p>
          <a:p>
            <a:r>
              <a:rPr lang="en-US" b="1" dirty="0" smtClean="0">
                <a:solidFill>
                  <a:srgbClr val="000000"/>
                </a:solidFill>
                <a:latin typeface="Courier New"/>
              </a:rPr>
              <a:t>End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.</a:t>
            </a:r>
            <a:endParaRPr lang="ru-RU" dirty="0"/>
          </a:p>
        </p:txBody>
      </p:sp>
      <p:pic>
        <p:nvPicPr>
          <p:cNvPr id="23602" name="Picture 5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5816" y="5417809"/>
            <a:ext cx="2880320" cy="1297032"/>
          </a:xfrm>
          <a:prstGeom prst="rect">
            <a:avLst/>
          </a:prstGeom>
          <a:noFill/>
          <a:ln w="12700">
            <a:solidFill>
              <a:schemeClr val="bg1">
                <a:lumMod val="50000"/>
              </a:schemeClr>
            </a:solidFill>
            <a:prstDash val="lgDash"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771694834"/>
      </p:ext>
    </p:extLst>
  </p:cSld>
  <p:clrMapOvr>
    <a:masterClrMapping/>
  </p:clrMapOvr>
  <p:transition spd="med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4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294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4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294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2293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236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9423" grpId="0" animBg="1"/>
      <p:bldP spid="2" grpId="0" animBg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60" name="Rectangle 2"/>
          <p:cNvSpPr>
            <a:spLocks noChangeArrowheads="1"/>
          </p:cNvSpPr>
          <p:nvPr/>
        </p:nvSpPr>
        <p:spPr bwMode="auto">
          <a:xfrm>
            <a:off x="215900" y="0"/>
            <a:ext cx="7543800" cy="428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b"/>
          <a:lstStyle/>
          <a:p>
            <a:r>
              <a:rPr lang="ru-RU" sz="2400" b="1">
                <a:solidFill>
                  <a:schemeClr val="tx2"/>
                </a:solidFill>
              </a:rPr>
              <a:t>Задача</a:t>
            </a:r>
            <a:r>
              <a:rPr lang="en-US" sz="2400" b="1">
                <a:solidFill>
                  <a:schemeClr val="tx2"/>
                </a:solidFill>
              </a:rPr>
              <a:t> </a:t>
            </a:r>
            <a:r>
              <a:rPr lang="ru-RU" sz="2400" b="1">
                <a:solidFill>
                  <a:schemeClr val="tx2"/>
                </a:solidFill>
              </a:rPr>
              <a:t>2</a:t>
            </a:r>
          </a:p>
        </p:txBody>
      </p:sp>
      <p:sp>
        <p:nvSpPr>
          <p:cNvPr id="19461" name="Text Box 3"/>
          <p:cNvSpPr txBox="1">
            <a:spLocks noChangeArrowheads="1"/>
          </p:cNvSpPr>
          <p:nvPr/>
        </p:nvSpPr>
        <p:spPr bwMode="auto">
          <a:xfrm>
            <a:off x="179388" y="404813"/>
            <a:ext cx="7777162" cy="366712"/>
          </a:xfrm>
          <a:prstGeom prst="rect">
            <a:avLst/>
          </a:prstGeom>
          <a:solidFill>
            <a:srgbClr val="F4EE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>
                <a:solidFill>
                  <a:schemeClr val="tx2"/>
                </a:solidFill>
              </a:rPr>
              <a:t>Получить таблицу значений функции </a:t>
            </a:r>
            <a:r>
              <a:rPr lang="en-US" b="1">
                <a:solidFill>
                  <a:schemeClr val="tx2"/>
                </a:solidFill>
              </a:rPr>
              <a:t>y=x</a:t>
            </a:r>
            <a:r>
              <a:rPr lang="ru-RU" sz="2000" b="1" baseline="40000">
                <a:solidFill>
                  <a:schemeClr val="tx2"/>
                </a:solidFill>
              </a:rPr>
              <a:t>2</a:t>
            </a:r>
            <a:r>
              <a:rPr lang="en-US">
                <a:solidFill>
                  <a:schemeClr val="tx2"/>
                </a:solidFill>
              </a:rPr>
              <a:t> </a:t>
            </a:r>
            <a:r>
              <a:rPr lang="ru-RU">
                <a:solidFill>
                  <a:schemeClr val="tx2"/>
                </a:solidFill>
              </a:rPr>
              <a:t>для </a:t>
            </a:r>
            <a:r>
              <a:rPr lang="en-US" b="1">
                <a:solidFill>
                  <a:schemeClr val="tx2"/>
                </a:solidFill>
              </a:rPr>
              <a:t>x=</a:t>
            </a:r>
            <a:r>
              <a:rPr lang="ru-RU" b="1">
                <a:solidFill>
                  <a:schemeClr val="tx2"/>
                </a:solidFill>
              </a:rPr>
              <a:t>1</a:t>
            </a:r>
            <a:r>
              <a:rPr lang="en-US" b="1">
                <a:solidFill>
                  <a:schemeClr val="tx2"/>
                </a:solidFill>
              </a:rPr>
              <a:t>; </a:t>
            </a:r>
            <a:r>
              <a:rPr lang="ru-RU" b="1">
                <a:solidFill>
                  <a:schemeClr val="tx2"/>
                </a:solidFill>
              </a:rPr>
              <a:t>2</a:t>
            </a:r>
            <a:r>
              <a:rPr lang="en-US" b="1">
                <a:solidFill>
                  <a:schemeClr val="tx2"/>
                </a:solidFill>
              </a:rPr>
              <a:t>; </a:t>
            </a:r>
            <a:r>
              <a:rPr lang="ru-RU" b="1">
                <a:solidFill>
                  <a:schemeClr val="tx2"/>
                </a:solidFill>
              </a:rPr>
              <a:t>3</a:t>
            </a:r>
            <a:r>
              <a:rPr lang="en-US" b="1">
                <a:solidFill>
                  <a:schemeClr val="tx2"/>
                </a:solidFill>
              </a:rPr>
              <a:t>; …; </a:t>
            </a:r>
            <a:r>
              <a:rPr lang="ru-RU" b="1">
                <a:solidFill>
                  <a:schemeClr val="tx2"/>
                </a:solidFill>
              </a:rPr>
              <a:t>10</a:t>
            </a:r>
            <a:r>
              <a:rPr lang="ru-RU">
                <a:solidFill>
                  <a:schemeClr val="tx2"/>
                </a:solidFill>
              </a:rPr>
              <a:t>.</a:t>
            </a:r>
          </a:p>
        </p:txBody>
      </p:sp>
      <p:grpSp>
        <p:nvGrpSpPr>
          <p:cNvPr id="212008" name="Group 40"/>
          <p:cNvGrpSpPr>
            <a:grpSpLocks/>
          </p:cNvGrpSpPr>
          <p:nvPr/>
        </p:nvGrpSpPr>
        <p:grpSpPr bwMode="auto">
          <a:xfrm>
            <a:off x="358775" y="1448780"/>
            <a:ext cx="2147888" cy="2841625"/>
            <a:chOff x="337" y="640"/>
            <a:chExt cx="1353" cy="1790"/>
          </a:xfrm>
        </p:grpSpPr>
        <p:sp>
          <p:nvSpPr>
            <p:cNvPr id="19466" name="AutoShape 5"/>
            <p:cNvSpPr>
              <a:spLocks noChangeArrowheads="1"/>
            </p:cNvSpPr>
            <p:nvPr/>
          </p:nvSpPr>
          <p:spPr bwMode="auto">
            <a:xfrm>
              <a:off x="710" y="640"/>
              <a:ext cx="605" cy="202"/>
            </a:xfrm>
            <a:prstGeom prst="flowChartTerminator">
              <a:avLst/>
            </a:prstGeom>
            <a:solidFill>
              <a:srgbClr val="FF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0" tIns="0" rIns="0" bIns="0" anchor="ctr" anchorCtr="1"/>
            <a:lstStyle/>
            <a:p>
              <a:pPr algn="ctr"/>
              <a:r>
                <a:rPr lang="ru-RU" sz="1400"/>
                <a:t>начало</a:t>
              </a:r>
            </a:p>
          </p:txBody>
        </p:sp>
        <p:sp>
          <p:nvSpPr>
            <p:cNvPr id="19467" name="Line 6"/>
            <p:cNvSpPr>
              <a:spLocks noChangeShapeType="1"/>
            </p:cNvSpPr>
            <p:nvPr/>
          </p:nvSpPr>
          <p:spPr bwMode="auto">
            <a:xfrm>
              <a:off x="999" y="837"/>
              <a:ext cx="0" cy="166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ru-RU"/>
            </a:p>
          </p:txBody>
        </p:sp>
        <p:sp>
          <p:nvSpPr>
            <p:cNvPr id="19468" name="Line 7"/>
            <p:cNvSpPr>
              <a:spLocks noChangeShapeType="1"/>
            </p:cNvSpPr>
            <p:nvPr/>
          </p:nvSpPr>
          <p:spPr bwMode="auto">
            <a:xfrm>
              <a:off x="998" y="1213"/>
              <a:ext cx="0" cy="165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ru-RU"/>
            </a:p>
          </p:txBody>
        </p:sp>
        <p:sp>
          <p:nvSpPr>
            <p:cNvPr id="19469" name="AutoShape 13"/>
            <p:cNvSpPr>
              <a:spLocks noChangeArrowheads="1"/>
            </p:cNvSpPr>
            <p:nvPr/>
          </p:nvSpPr>
          <p:spPr bwMode="auto">
            <a:xfrm>
              <a:off x="431" y="1707"/>
              <a:ext cx="1021" cy="181"/>
            </a:xfrm>
            <a:prstGeom prst="parallelogram">
              <a:avLst>
                <a:gd name="adj" fmla="val 141022"/>
              </a:avLst>
            </a:prstGeom>
            <a:solidFill>
              <a:srgbClr val="FFFFFF"/>
            </a:solidFill>
            <a:ln w="12700" algn="ctr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 anchorCtr="1"/>
            <a:lstStyle/>
            <a:p>
              <a:pPr algn="ctr"/>
              <a:r>
                <a:rPr lang="ru-RU" sz="1400"/>
                <a:t>вывод</a:t>
              </a:r>
              <a:r>
                <a:rPr lang="ru-RU" sz="1200"/>
                <a:t> </a:t>
              </a:r>
              <a:r>
                <a:rPr lang="en-US" sz="1600"/>
                <a:t>x,y</a:t>
              </a:r>
              <a:endParaRPr lang="ru-RU" sz="1600"/>
            </a:p>
          </p:txBody>
        </p:sp>
        <p:sp>
          <p:nvSpPr>
            <p:cNvPr id="19470" name="Freeform 17"/>
            <p:cNvSpPr>
              <a:spLocks/>
            </p:cNvSpPr>
            <p:nvPr/>
          </p:nvSpPr>
          <p:spPr bwMode="auto">
            <a:xfrm>
              <a:off x="1101" y="1104"/>
              <a:ext cx="589" cy="1124"/>
            </a:xfrm>
            <a:custGeom>
              <a:avLst/>
              <a:gdLst>
                <a:gd name="T0" fmla="*/ 363 w 589"/>
                <a:gd name="T1" fmla="*/ 0 h 1202"/>
                <a:gd name="T2" fmla="*/ 589 w 589"/>
                <a:gd name="T3" fmla="*/ 0 h 1202"/>
                <a:gd name="T4" fmla="*/ 589 w 589"/>
                <a:gd name="T5" fmla="*/ 1018 h 1202"/>
                <a:gd name="T6" fmla="*/ 0 w 589"/>
                <a:gd name="T7" fmla="*/ 1018 h 1202"/>
                <a:gd name="T8" fmla="*/ 0 w 589"/>
                <a:gd name="T9" fmla="*/ 1124 h 120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589" h="1202">
                  <a:moveTo>
                    <a:pt x="363" y="0"/>
                  </a:moveTo>
                  <a:lnTo>
                    <a:pt x="589" y="0"/>
                  </a:lnTo>
                  <a:lnTo>
                    <a:pt x="589" y="1089"/>
                  </a:lnTo>
                  <a:lnTo>
                    <a:pt x="0" y="1089"/>
                  </a:lnTo>
                  <a:lnTo>
                    <a:pt x="0" y="1202"/>
                  </a:lnTo>
                </a:path>
              </a:pathLst>
            </a:custGeom>
            <a:noFill/>
            <a:ln w="12700" cmpd="sng">
              <a:solidFill>
                <a:schemeClr val="tx1"/>
              </a:solidFill>
              <a:round/>
              <a:headEnd type="non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9471" name="AutoShape 18"/>
            <p:cNvSpPr>
              <a:spLocks noChangeArrowheads="1"/>
            </p:cNvSpPr>
            <p:nvPr/>
          </p:nvSpPr>
          <p:spPr bwMode="auto">
            <a:xfrm>
              <a:off x="793" y="2228"/>
              <a:ext cx="605" cy="202"/>
            </a:xfrm>
            <a:prstGeom prst="flowChartTerminator">
              <a:avLst/>
            </a:prstGeom>
            <a:solidFill>
              <a:srgbClr val="FF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0" tIns="0" rIns="0" bIns="0" anchor="ctr" anchorCtr="1"/>
            <a:lstStyle/>
            <a:p>
              <a:pPr algn="ctr"/>
              <a:r>
                <a:rPr lang="ru-RU" sz="1400"/>
                <a:t>конец</a:t>
              </a:r>
            </a:p>
          </p:txBody>
        </p:sp>
        <p:sp>
          <p:nvSpPr>
            <p:cNvPr id="19472" name="Rectangle 19"/>
            <p:cNvSpPr>
              <a:spLocks noChangeArrowheads="1"/>
            </p:cNvSpPr>
            <p:nvPr/>
          </p:nvSpPr>
          <p:spPr bwMode="auto">
            <a:xfrm>
              <a:off x="635" y="1372"/>
              <a:ext cx="726" cy="181"/>
            </a:xfrm>
            <a:prstGeom prst="rect">
              <a:avLst/>
            </a:prstGeom>
            <a:solidFill>
              <a:srgbClr val="FFFFFF"/>
            </a:solidFill>
            <a:ln w="12700" algn="ctr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pPr algn="ctr"/>
              <a:r>
                <a:rPr lang="en-US" sz="1600"/>
                <a:t>y </a:t>
              </a:r>
              <a:r>
                <a:rPr lang="ru-RU" sz="1600"/>
                <a:t>:</a:t>
              </a:r>
              <a:r>
                <a:rPr lang="en-US" sz="1600"/>
                <a:t>= x</a:t>
              </a:r>
              <a:r>
                <a:rPr lang="en-US" sz="1600" baseline="30000"/>
                <a:t>2</a:t>
              </a:r>
              <a:endParaRPr lang="ru-RU" sz="1600" baseline="30000"/>
            </a:p>
          </p:txBody>
        </p:sp>
        <p:sp>
          <p:nvSpPr>
            <p:cNvPr id="19473" name="Line 20"/>
            <p:cNvSpPr>
              <a:spLocks noChangeShapeType="1"/>
            </p:cNvSpPr>
            <p:nvPr/>
          </p:nvSpPr>
          <p:spPr bwMode="auto">
            <a:xfrm>
              <a:off x="998" y="1547"/>
              <a:ext cx="0" cy="165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ru-RU"/>
            </a:p>
          </p:txBody>
        </p:sp>
        <p:sp>
          <p:nvSpPr>
            <p:cNvPr id="19474" name="AutoShape 35"/>
            <p:cNvSpPr>
              <a:spLocks noChangeArrowheads="1"/>
            </p:cNvSpPr>
            <p:nvPr/>
          </p:nvSpPr>
          <p:spPr bwMode="auto">
            <a:xfrm>
              <a:off x="544" y="1003"/>
              <a:ext cx="930" cy="204"/>
            </a:xfrm>
            <a:prstGeom prst="flowChartPreparation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sz="1600"/>
                <a:t>x := 1, </a:t>
              </a:r>
              <a:r>
                <a:rPr lang="ru-RU" sz="1600"/>
                <a:t>10</a:t>
              </a:r>
            </a:p>
          </p:txBody>
        </p:sp>
        <p:sp>
          <p:nvSpPr>
            <p:cNvPr id="19475" name="Freeform 39"/>
            <p:cNvSpPr>
              <a:spLocks/>
            </p:cNvSpPr>
            <p:nvPr/>
          </p:nvSpPr>
          <p:spPr bwMode="auto">
            <a:xfrm>
              <a:off x="337" y="1104"/>
              <a:ext cx="658" cy="907"/>
            </a:xfrm>
            <a:custGeom>
              <a:avLst/>
              <a:gdLst>
                <a:gd name="T0" fmla="*/ 658 w 658"/>
                <a:gd name="T1" fmla="*/ 787 h 862"/>
                <a:gd name="T2" fmla="*/ 658 w 658"/>
                <a:gd name="T3" fmla="*/ 907 h 862"/>
                <a:gd name="T4" fmla="*/ 0 w 658"/>
                <a:gd name="T5" fmla="*/ 907 h 862"/>
                <a:gd name="T6" fmla="*/ 0 w 658"/>
                <a:gd name="T7" fmla="*/ 0 h 862"/>
                <a:gd name="T8" fmla="*/ 204 w 658"/>
                <a:gd name="T9" fmla="*/ 0 h 86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658" h="862">
                  <a:moveTo>
                    <a:pt x="658" y="748"/>
                  </a:moveTo>
                  <a:lnTo>
                    <a:pt x="658" y="862"/>
                  </a:lnTo>
                  <a:lnTo>
                    <a:pt x="0" y="862"/>
                  </a:lnTo>
                  <a:lnTo>
                    <a:pt x="0" y="0"/>
                  </a:lnTo>
                  <a:lnTo>
                    <a:pt x="204" y="0"/>
                  </a:lnTo>
                </a:path>
              </a:pathLst>
            </a:custGeom>
            <a:noFill/>
            <a:ln w="12700" cmpd="sng">
              <a:solidFill>
                <a:schemeClr val="tx1"/>
              </a:solidFill>
              <a:round/>
              <a:headEnd type="non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2" name="Прямоугольник 1"/>
          <p:cNvSpPr/>
          <p:nvPr/>
        </p:nvSpPr>
        <p:spPr>
          <a:xfrm>
            <a:off x="2843808" y="1333795"/>
            <a:ext cx="6156684" cy="3139321"/>
          </a:xfrm>
          <a:prstGeom prst="rect">
            <a:avLst/>
          </a:prstGeom>
          <a:solidFill>
            <a:schemeClr val="bg1"/>
          </a:solidFill>
          <a:ln w="12700">
            <a:solidFill>
              <a:schemeClr val="bg1">
                <a:lumMod val="50000"/>
              </a:schemeClr>
            </a:solidFill>
            <a:prstDash val="lgDash"/>
          </a:ln>
        </p:spPr>
        <p:txBody>
          <a:bodyPr wrap="square">
            <a:spAutoFit/>
          </a:bodyPr>
          <a:lstStyle/>
          <a:p>
            <a:r>
              <a:rPr lang="en-US" b="1" dirty="0" smtClean="0">
                <a:solidFill>
                  <a:srgbClr val="000000"/>
                </a:solidFill>
                <a:latin typeface="Courier New"/>
              </a:rPr>
              <a:t>Program </a:t>
            </a:r>
            <a:r>
              <a:rPr lang="en-US" dirty="0" err="1">
                <a:solidFill>
                  <a:srgbClr val="000000"/>
                </a:solidFill>
                <a:latin typeface="Courier New"/>
              </a:rPr>
              <a:t>Kvadraty</a:t>
            </a:r>
            <a:r>
              <a:rPr lang="en-US" dirty="0" smtClean="0">
                <a:solidFill>
                  <a:srgbClr val="000000"/>
                </a:solidFill>
                <a:latin typeface="Courier New"/>
              </a:rPr>
              <a:t>;</a:t>
            </a:r>
            <a:endParaRPr lang="en-US" dirty="0">
              <a:solidFill>
                <a:srgbClr val="000000"/>
              </a:solidFill>
              <a:latin typeface="Courier New"/>
            </a:endParaRPr>
          </a:p>
          <a:p>
            <a:r>
              <a:rPr lang="en-US" b="1" dirty="0" err="1" smtClean="0">
                <a:solidFill>
                  <a:srgbClr val="000000"/>
                </a:solidFill>
                <a:latin typeface="Courier New"/>
              </a:rPr>
              <a:t>Var</a:t>
            </a:r>
            <a:r>
              <a:rPr lang="en-US" b="1" dirty="0" smtClean="0">
                <a:solidFill>
                  <a:srgbClr val="000000"/>
                </a:solidFill>
                <a:latin typeface="Courier New"/>
              </a:rPr>
              <a:t> 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x, y: </a:t>
            </a:r>
            <a:r>
              <a:rPr lang="en-US" dirty="0">
                <a:solidFill>
                  <a:srgbClr val="0000FF"/>
                </a:solidFill>
                <a:latin typeface="Courier New"/>
              </a:rPr>
              <a:t>integer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;</a:t>
            </a:r>
          </a:p>
          <a:p>
            <a:r>
              <a:rPr lang="en-US" b="1" dirty="0" smtClean="0">
                <a:solidFill>
                  <a:srgbClr val="000000"/>
                </a:solidFill>
                <a:latin typeface="Courier New"/>
              </a:rPr>
              <a:t>Begin</a:t>
            </a:r>
            <a:endParaRPr lang="en-US" b="1" dirty="0">
              <a:solidFill>
                <a:srgbClr val="000000"/>
              </a:solidFill>
              <a:latin typeface="Courier New"/>
            </a:endParaRPr>
          </a:p>
          <a:p>
            <a:r>
              <a:rPr lang="en-US" dirty="0" err="1">
                <a:solidFill>
                  <a:srgbClr val="000000"/>
                </a:solidFill>
                <a:latin typeface="Courier New"/>
              </a:rPr>
              <a:t>writeln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 (</a:t>
            </a:r>
            <a:r>
              <a:rPr lang="en-US" dirty="0">
                <a:solidFill>
                  <a:srgbClr val="0000FF"/>
                </a:solidFill>
                <a:latin typeface="Courier New"/>
              </a:rPr>
              <a:t>'</a:t>
            </a:r>
            <a:r>
              <a:rPr lang="ru-RU" dirty="0">
                <a:solidFill>
                  <a:srgbClr val="0000FF"/>
                </a:solidFill>
                <a:latin typeface="Courier New"/>
              </a:rPr>
              <a:t>Квадраты чисел:'</a:t>
            </a:r>
            <a:r>
              <a:rPr lang="ru-RU" dirty="0">
                <a:solidFill>
                  <a:srgbClr val="000000"/>
                </a:solidFill>
                <a:latin typeface="Courier New"/>
              </a:rPr>
              <a:t>);</a:t>
            </a:r>
          </a:p>
          <a:p>
            <a:r>
              <a:rPr lang="ru-RU" dirty="0">
                <a:solidFill>
                  <a:srgbClr val="008000"/>
                </a:solidFill>
                <a:latin typeface="Courier New"/>
              </a:rPr>
              <a:t>//для x от 1 до 10 повторять:</a:t>
            </a:r>
          </a:p>
          <a:p>
            <a:r>
              <a:rPr lang="en-US" b="1" dirty="0">
                <a:solidFill>
                  <a:srgbClr val="000000"/>
                </a:solidFill>
                <a:latin typeface="Courier New"/>
              </a:rPr>
              <a:t>for 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x:=</a:t>
            </a:r>
            <a:r>
              <a:rPr lang="en-US" dirty="0">
                <a:solidFill>
                  <a:srgbClr val="006400"/>
                </a:solidFill>
                <a:latin typeface="Courier New"/>
              </a:rPr>
              <a:t>1 </a:t>
            </a:r>
            <a:r>
              <a:rPr lang="en-US" b="1" dirty="0">
                <a:solidFill>
                  <a:srgbClr val="000000"/>
                </a:solidFill>
                <a:latin typeface="Courier New"/>
              </a:rPr>
              <a:t>to </a:t>
            </a:r>
            <a:r>
              <a:rPr lang="en-US" dirty="0">
                <a:solidFill>
                  <a:srgbClr val="006400"/>
                </a:solidFill>
                <a:latin typeface="Courier New"/>
              </a:rPr>
              <a:t>10 </a:t>
            </a:r>
            <a:r>
              <a:rPr lang="en-US" b="1" dirty="0">
                <a:solidFill>
                  <a:srgbClr val="000000"/>
                </a:solidFill>
                <a:latin typeface="Courier New"/>
              </a:rPr>
              <a:t>do </a:t>
            </a:r>
          </a:p>
          <a:p>
            <a:r>
              <a:rPr lang="en-US" b="1" dirty="0">
                <a:solidFill>
                  <a:srgbClr val="000000"/>
                </a:solidFill>
                <a:latin typeface="Courier New"/>
              </a:rPr>
              <a:t>   begin </a:t>
            </a:r>
            <a:endParaRPr lang="ru-RU" dirty="0" smtClean="0">
              <a:solidFill>
                <a:srgbClr val="008000"/>
              </a:solidFill>
              <a:latin typeface="Courier New"/>
            </a:endParaRPr>
          </a:p>
          <a:p>
            <a:r>
              <a:rPr lang="en-US" dirty="0" smtClean="0">
                <a:solidFill>
                  <a:srgbClr val="008000"/>
                </a:solidFill>
                <a:latin typeface="Courier New"/>
              </a:rPr>
              <a:t>   </a:t>
            </a:r>
            <a:r>
              <a:rPr lang="en-US" dirty="0" smtClean="0">
                <a:solidFill>
                  <a:srgbClr val="000000"/>
                </a:solidFill>
                <a:latin typeface="Courier New"/>
              </a:rPr>
              <a:t>y:=x*x;             </a:t>
            </a:r>
            <a:r>
              <a:rPr lang="en-US" dirty="0" smtClean="0">
                <a:solidFill>
                  <a:srgbClr val="008000"/>
                </a:solidFill>
                <a:latin typeface="Courier New"/>
              </a:rPr>
              <a:t>//</a:t>
            </a:r>
            <a:r>
              <a:rPr lang="ru-RU" dirty="0" smtClean="0">
                <a:solidFill>
                  <a:srgbClr val="008000"/>
                </a:solidFill>
                <a:latin typeface="Courier New"/>
              </a:rPr>
              <a:t>вычисление функции</a:t>
            </a:r>
          </a:p>
          <a:p>
            <a:r>
              <a:rPr lang="ru-RU" dirty="0" smtClean="0">
                <a:solidFill>
                  <a:srgbClr val="008000"/>
                </a:solidFill>
                <a:latin typeface="Courier New"/>
              </a:rPr>
              <a:t>   </a:t>
            </a:r>
            <a:r>
              <a:rPr lang="ru-RU" dirty="0" err="1">
                <a:solidFill>
                  <a:srgbClr val="000000"/>
                </a:solidFill>
                <a:latin typeface="Courier New"/>
              </a:rPr>
              <a:t>writeln</a:t>
            </a:r>
            <a:r>
              <a:rPr lang="ru-RU" dirty="0">
                <a:solidFill>
                  <a:srgbClr val="000000"/>
                </a:solidFill>
                <a:latin typeface="Courier New"/>
              </a:rPr>
              <a:t> (x:</a:t>
            </a:r>
            <a:r>
              <a:rPr lang="ru-RU" dirty="0">
                <a:solidFill>
                  <a:srgbClr val="006400"/>
                </a:solidFill>
                <a:latin typeface="Courier New"/>
              </a:rPr>
              <a:t>5</a:t>
            </a:r>
            <a:r>
              <a:rPr lang="ru-RU" dirty="0">
                <a:solidFill>
                  <a:srgbClr val="000000"/>
                </a:solidFill>
                <a:latin typeface="Courier New"/>
              </a:rPr>
              <a:t>, y:</a:t>
            </a:r>
            <a:r>
              <a:rPr lang="ru-RU" dirty="0">
                <a:solidFill>
                  <a:srgbClr val="006400"/>
                </a:solidFill>
                <a:latin typeface="Courier New"/>
              </a:rPr>
              <a:t>5</a:t>
            </a:r>
            <a:r>
              <a:rPr lang="ru-RU" dirty="0">
                <a:solidFill>
                  <a:srgbClr val="000000"/>
                </a:solidFill>
                <a:latin typeface="Courier New"/>
              </a:rPr>
              <a:t>); </a:t>
            </a:r>
            <a:r>
              <a:rPr lang="ru-RU" dirty="0">
                <a:solidFill>
                  <a:srgbClr val="008000"/>
                </a:solidFill>
                <a:latin typeface="Courier New"/>
              </a:rPr>
              <a:t>//вывод на экран</a:t>
            </a:r>
          </a:p>
          <a:p>
            <a:r>
              <a:rPr lang="en-US" dirty="0">
                <a:solidFill>
                  <a:srgbClr val="008000"/>
                </a:solidFill>
                <a:latin typeface="Courier New"/>
              </a:rPr>
              <a:t>   </a:t>
            </a:r>
            <a:r>
              <a:rPr lang="en-US" b="1" dirty="0" smtClean="0">
                <a:solidFill>
                  <a:srgbClr val="000000"/>
                </a:solidFill>
                <a:latin typeface="Courier New"/>
              </a:rPr>
              <a:t>end</a:t>
            </a:r>
            <a:r>
              <a:rPr lang="en-US" dirty="0" smtClean="0">
                <a:solidFill>
                  <a:srgbClr val="000000"/>
                </a:solidFill>
                <a:latin typeface="Courier New"/>
              </a:rPr>
              <a:t>;</a:t>
            </a:r>
            <a:endParaRPr lang="ru-RU" dirty="0">
              <a:solidFill>
                <a:srgbClr val="008000"/>
              </a:solidFill>
              <a:latin typeface="Courier New"/>
            </a:endParaRPr>
          </a:p>
          <a:p>
            <a:r>
              <a:rPr lang="en-US" b="1" dirty="0" smtClean="0">
                <a:solidFill>
                  <a:srgbClr val="000000"/>
                </a:solidFill>
                <a:latin typeface="Courier New"/>
              </a:rPr>
              <a:t>End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.</a:t>
            </a:r>
            <a:endParaRPr lang="ru-RU" dirty="0"/>
          </a:p>
        </p:txBody>
      </p:sp>
      <p:pic>
        <p:nvPicPr>
          <p:cNvPr id="24632" name="Picture 5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62074" y="3625243"/>
            <a:ext cx="1908212" cy="2943116"/>
          </a:xfrm>
          <a:prstGeom prst="rect">
            <a:avLst/>
          </a:prstGeom>
          <a:noFill/>
          <a:ln w="12700">
            <a:solidFill>
              <a:schemeClr val="bg1">
                <a:lumMod val="50000"/>
              </a:schemeClr>
            </a:solidFill>
            <a:prstDash val="lgDash"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45658817"/>
      </p:ext>
    </p:extLst>
  </p:cSld>
  <p:clrMapOvr>
    <a:masterClrMapping/>
  </p:clrMapOvr>
  <p:transition spd="med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0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120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246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3"/>
          <p:cNvSpPr>
            <a:spLocks noChangeArrowheads="1"/>
          </p:cNvSpPr>
          <p:nvPr/>
        </p:nvSpPr>
        <p:spPr bwMode="auto">
          <a:xfrm>
            <a:off x="215900" y="0"/>
            <a:ext cx="7543800" cy="428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b"/>
          <a:lstStyle/>
          <a:p>
            <a:r>
              <a:rPr lang="ru-RU" sz="2400" b="1">
                <a:solidFill>
                  <a:schemeClr val="tx2"/>
                </a:solidFill>
              </a:rPr>
              <a:t>Задача</a:t>
            </a:r>
            <a:r>
              <a:rPr lang="en-US" sz="2400" b="1">
                <a:solidFill>
                  <a:schemeClr val="tx2"/>
                </a:solidFill>
              </a:rPr>
              <a:t> </a:t>
            </a:r>
            <a:r>
              <a:rPr lang="ru-RU" sz="2400" b="1">
                <a:solidFill>
                  <a:schemeClr val="tx2"/>
                </a:solidFill>
              </a:rPr>
              <a:t>3</a:t>
            </a:r>
          </a:p>
        </p:txBody>
      </p:sp>
      <p:sp>
        <p:nvSpPr>
          <p:cNvPr id="20483" name="Text Box 4"/>
          <p:cNvSpPr txBox="1">
            <a:spLocks noChangeArrowheads="1"/>
          </p:cNvSpPr>
          <p:nvPr/>
        </p:nvSpPr>
        <p:spPr bwMode="auto">
          <a:xfrm>
            <a:off x="179388" y="404813"/>
            <a:ext cx="7777162" cy="366712"/>
          </a:xfrm>
          <a:prstGeom prst="rect">
            <a:avLst/>
          </a:prstGeom>
          <a:solidFill>
            <a:srgbClr val="F4EE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dirty="0">
                <a:solidFill>
                  <a:schemeClr val="tx2"/>
                </a:solidFill>
              </a:rPr>
              <a:t>Вычислить значение суммы </a:t>
            </a:r>
            <a:r>
              <a:rPr lang="en-US" i="1" dirty="0">
                <a:solidFill>
                  <a:schemeClr val="tx2"/>
                </a:solidFill>
              </a:rPr>
              <a:t>s = 1+2+3+…+n</a:t>
            </a:r>
            <a:r>
              <a:rPr lang="en-US" dirty="0">
                <a:solidFill>
                  <a:schemeClr val="tx2"/>
                </a:solidFill>
              </a:rPr>
              <a:t>  </a:t>
            </a:r>
            <a:r>
              <a:rPr lang="ru-RU" dirty="0">
                <a:solidFill>
                  <a:schemeClr val="tx2"/>
                </a:solidFill>
              </a:rPr>
              <a:t>для заданного </a:t>
            </a:r>
            <a:r>
              <a:rPr lang="en-US" i="1" dirty="0">
                <a:solidFill>
                  <a:schemeClr val="tx2"/>
                </a:solidFill>
              </a:rPr>
              <a:t>n</a:t>
            </a:r>
            <a:r>
              <a:rPr lang="ru-RU" dirty="0">
                <a:solidFill>
                  <a:schemeClr val="tx2"/>
                </a:solidFill>
              </a:rPr>
              <a:t>.</a:t>
            </a:r>
          </a:p>
        </p:txBody>
      </p:sp>
      <p:grpSp>
        <p:nvGrpSpPr>
          <p:cNvPr id="213031" name="Group 39"/>
          <p:cNvGrpSpPr>
            <a:grpSpLocks/>
          </p:cNvGrpSpPr>
          <p:nvPr/>
        </p:nvGrpSpPr>
        <p:grpSpPr bwMode="auto">
          <a:xfrm>
            <a:off x="250825" y="1628775"/>
            <a:ext cx="2808288" cy="3563938"/>
            <a:chOff x="254" y="731"/>
            <a:chExt cx="1769" cy="2245"/>
          </a:xfrm>
        </p:grpSpPr>
        <p:sp>
          <p:nvSpPr>
            <p:cNvPr id="20487" name="AutoShape 15"/>
            <p:cNvSpPr>
              <a:spLocks noChangeArrowheads="1"/>
            </p:cNvSpPr>
            <p:nvPr/>
          </p:nvSpPr>
          <p:spPr bwMode="auto">
            <a:xfrm>
              <a:off x="1138" y="2433"/>
              <a:ext cx="885" cy="181"/>
            </a:xfrm>
            <a:prstGeom prst="parallelogram">
              <a:avLst>
                <a:gd name="adj" fmla="val 122238"/>
              </a:avLst>
            </a:prstGeom>
            <a:solidFill>
              <a:srgbClr val="FFFFFF"/>
            </a:solidFill>
            <a:ln w="12700" algn="ctr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 anchorCtr="1"/>
            <a:lstStyle/>
            <a:p>
              <a:pPr algn="ctr"/>
              <a:r>
                <a:rPr lang="ru-RU" sz="1400"/>
                <a:t>вывод</a:t>
              </a:r>
              <a:r>
                <a:rPr lang="ru-RU" sz="1200"/>
                <a:t> </a:t>
              </a:r>
              <a:r>
                <a:rPr lang="en-US" sz="1600"/>
                <a:t>s</a:t>
              </a:r>
              <a:endParaRPr lang="ru-RU" sz="1600"/>
            </a:p>
          </p:txBody>
        </p:sp>
        <p:sp>
          <p:nvSpPr>
            <p:cNvPr id="20488" name="Rectangle 19"/>
            <p:cNvSpPr>
              <a:spLocks noChangeArrowheads="1"/>
            </p:cNvSpPr>
            <p:nvPr/>
          </p:nvSpPr>
          <p:spPr bwMode="auto">
            <a:xfrm>
              <a:off x="549" y="2139"/>
              <a:ext cx="726" cy="181"/>
            </a:xfrm>
            <a:prstGeom prst="rect">
              <a:avLst/>
            </a:prstGeom>
            <a:solidFill>
              <a:srgbClr val="FFFFFF"/>
            </a:solidFill>
            <a:ln w="12700" algn="ctr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pPr algn="ctr"/>
              <a:r>
                <a:rPr lang="en-US" sz="1600"/>
                <a:t>s := s+x</a:t>
              </a:r>
              <a:endParaRPr lang="ru-RU" sz="1600" baseline="30000"/>
            </a:p>
          </p:txBody>
        </p:sp>
        <p:sp>
          <p:nvSpPr>
            <p:cNvPr id="20489" name="AutoShape 21"/>
            <p:cNvSpPr>
              <a:spLocks noChangeArrowheads="1"/>
            </p:cNvSpPr>
            <p:nvPr/>
          </p:nvSpPr>
          <p:spPr bwMode="auto">
            <a:xfrm>
              <a:off x="521" y="1095"/>
              <a:ext cx="816" cy="181"/>
            </a:xfrm>
            <a:prstGeom prst="parallelogram">
              <a:avLst>
                <a:gd name="adj" fmla="val 112707"/>
              </a:avLst>
            </a:prstGeom>
            <a:solidFill>
              <a:srgbClr val="FFFFFF"/>
            </a:solidFill>
            <a:ln w="12700" algn="ctr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 anchorCtr="1"/>
            <a:lstStyle/>
            <a:p>
              <a:pPr algn="ctr"/>
              <a:r>
                <a:rPr lang="ru-RU" sz="1400"/>
                <a:t>ввод</a:t>
              </a:r>
              <a:r>
                <a:rPr lang="ru-RU" sz="1200"/>
                <a:t> </a:t>
              </a:r>
              <a:r>
                <a:rPr lang="en-US" sz="1600"/>
                <a:t>n</a:t>
              </a:r>
              <a:endParaRPr lang="ru-RU" sz="1600"/>
            </a:p>
          </p:txBody>
        </p:sp>
        <p:sp>
          <p:nvSpPr>
            <p:cNvPr id="20490" name="Line 22"/>
            <p:cNvSpPr>
              <a:spLocks noChangeShapeType="1"/>
            </p:cNvSpPr>
            <p:nvPr/>
          </p:nvSpPr>
          <p:spPr bwMode="auto">
            <a:xfrm>
              <a:off x="929" y="1276"/>
              <a:ext cx="0" cy="166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ru-RU"/>
            </a:p>
          </p:txBody>
        </p:sp>
        <p:sp>
          <p:nvSpPr>
            <p:cNvPr id="20491" name="Rectangle 23"/>
            <p:cNvSpPr>
              <a:spLocks noChangeArrowheads="1"/>
            </p:cNvSpPr>
            <p:nvPr/>
          </p:nvSpPr>
          <p:spPr bwMode="auto">
            <a:xfrm>
              <a:off x="566" y="1435"/>
              <a:ext cx="726" cy="181"/>
            </a:xfrm>
            <a:prstGeom prst="rect">
              <a:avLst/>
            </a:prstGeom>
            <a:solidFill>
              <a:srgbClr val="FFFFFF"/>
            </a:solidFill>
            <a:ln w="12700" algn="ctr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pPr algn="ctr"/>
              <a:r>
                <a:rPr lang="en-US" sz="1600"/>
                <a:t>s := 0</a:t>
              </a:r>
              <a:endParaRPr lang="ru-RU" sz="1600"/>
            </a:p>
          </p:txBody>
        </p:sp>
        <p:sp>
          <p:nvSpPr>
            <p:cNvPr id="20492" name="Line 24"/>
            <p:cNvSpPr>
              <a:spLocks noChangeShapeType="1"/>
            </p:cNvSpPr>
            <p:nvPr/>
          </p:nvSpPr>
          <p:spPr bwMode="auto">
            <a:xfrm>
              <a:off x="930" y="1616"/>
              <a:ext cx="0" cy="166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ru-RU"/>
            </a:p>
          </p:txBody>
        </p:sp>
        <p:sp>
          <p:nvSpPr>
            <p:cNvPr id="20493" name="Freeform 25"/>
            <p:cNvSpPr>
              <a:spLocks/>
            </p:cNvSpPr>
            <p:nvPr/>
          </p:nvSpPr>
          <p:spPr bwMode="auto">
            <a:xfrm>
              <a:off x="1388" y="1879"/>
              <a:ext cx="204" cy="554"/>
            </a:xfrm>
            <a:custGeom>
              <a:avLst/>
              <a:gdLst>
                <a:gd name="T0" fmla="*/ 0 w 204"/>
                <a:gd name="T1" fmla="*/ 0 h 1021"/>
                <a:gd name="T2" fmla="*/ 204 w 204"/>
                <a:gd name="T3" fmla="*/ 0 h 1021"/>
                <a:gd name="T4" fmla="*/ 204 w 204"/>
                <a:gd name="T5" fmla="*/ 554 h 1021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04" h="1021">
                  <a:moveTo>
                    <a:pt x="0" y="0"/>
                  </a:moveTo>
                  <a:lnTo>
                    <a:pt x="204" y="0"/>
                  </a:lnTo>
                  <a:lnTo>
                    <a:pt x="204" y="1021"/>
                  </a:lnTo>
                </a:path>
              </a:pathLst>
            </a:custGeom>
            <a:noFill/>
            <a:ln w="12700" cmpd="sng">
              <a:solidFill>
                <a:schemeClr val="tx1"/>
              </a:solidFill>
              <a:round/>
              <a:headEnd type="non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0494" name="AutoShape 28"/>
            <p:cNvSpPr>
              <a:spLocks noChangeArrowheads="1"/>
            </p:cNvSpPr>
            <p:nvPr/>
          </p:nvSpPr>
          <p:spPr bwMode="auto">
            <a:xfrm>
              <a:off x="645" y="731"/>
              <a:ext cx="605" cy="202"/>
            </a:xfrm>
            <a:prstGeom prst="flowChartTerminator">
              <a:avLst/>
            </a:prstGeom>
            <a:solidFill>
              <a:srgbClr val="FF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0" tIns="0" rIns="0" bIns="0" anchor="ctr" anchorCtr="1"/>
            <a:lstStyle/>
            <a:p>
              <a:pPr algn="ctr"/>
              <a:r>
                <a:rPr lang="ru-RU" sz="1400" dirty="0"/>
                <a:t>начало</a:t>
              </a:r>
            </a:p>
          </p:txBody>
        </p:sp>
        <p:sp>
          <p:nvSpPr>
            <p:cNvPr id="20495" name="Line 29"/>
            <p:cNvSpPr>
              <a:spLocks noChangeShapeType="1"/>
            </p:cNvSpPr>
            <p:nvPr/>
          </p:nvSpPr>
          <p:spPr bwMode="auto">
            <a:xfrm>
              <a:off x="934" y="928"/>
              <a:ext cx="0" cy="166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ru-RU"/>
            </a:p>
          </p:txBody>
        </p:sp>
        <p:sp>
          <p:nvSpPr>
            <p:cNvPr id="20496" name="Line 30"/>
            <p:cNvSpPr>
              <a:spLocks noChangeShapeType="1"/>
            </p:cNvSpPr>
            <p:nvPr/>
          </p:nvSpPr>
          <p:spPr bwMode="auto">
            <a:xfrm>
              <a:off x="915" y="1987"/>
              <a:ext cx="0" cy="165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ru-RU"/>
            </a:p>
          </p:txBody>
        </p:sp>
        <p:sp>
          <p:nvSpPr>
            <p:cNvPr id="20497" name="AutoShape 33"/>
            <p:cNvSpPr>
              <a:spLocks noChangeArrowheads="1"/>
            </p:cNvSpPr>
            <p:nvPr/>
          </p:nvSpPr>
          <p:spPr bwMode="auto">
            <a:xfrm>
              <a:off x="1287" y="2774"/>
              <a:ext cx="605" cy="202"/>
            </a:xfrm>
            <a:prstGeom prst="flowChartTerminator">
              <a:avLst/>
            </a:prstGeom>
            <a:solidFill>
              <a:srgbClr val="FF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0" tIns="0" rIns="0" bIns="0" anchor="ctr" anchorCtr="1"/>
            <a:lstStyle/>
            <a:p>
              <a:pPr algn="ctr"/>
              <a:r>
                <a:rPr lang="ru-RU" sz="1400"/>
                <a:t>конец</a:t>
              </a:r>
            </a:p>
          </p:txBody>
        </p:sp>
        <p:sp>
          <p:nvSpPr>
            <p:cNvPr id="20498" name="AutoShape 36"/>
            <p:cNvSpPr>
              <a:spLocks noChangeArrowheads="1"/>
            </p:cNvSpPr>
            <p:nvPr/>
          </p:nvSpPr>
          <p:spPr bwMode="auto">
            <a:xfrm>
              <a:off x="461" y="1777"/>
              <a:ext cx="930" cy="204"/>
            </a:xfrm>
            <a:prstGeom prst="flowChartPreparation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sz="1600"/>
                <a:t>x := 1, n</a:t>
              </a:r>
              <a:endParaRPr lang="ru-RU" sz="1600"/>
            </a:p>
          </p:txBody>
        </p:sp>
        <p:sp>
          <p:nvSpPr>
            <p:cNvPr id="20499" name="Freeform 37"/>
            <p:cNvSpPr>
              <a:spLocks/>
            </p:cNvSpPr>
            <p:nvPr/>
          </p:nvSpPr>
          <p:spPr bwMode="auto">
            <a:xfrm>
              <a:off x="254" y="1878"/>
              <a:ext cx="658" cy="510"/>
            </a:xfrm>
            <a:custGeom>
              <a:avLst/>
              <a:gdLst>
                <a:gd name="T0" fmla="*/ 658 w 658"/>
                <a:gd name="T1" fmla="*/ 443 h 862"/>
                <a:gd name="T2" fmla="*/ 658 w 658"/>
                <a:gd name="T3" fmla="*/ 510 h 862"/>
                <a:gd name="T4" fmla="*/ 0 w 658"/>
                <a:gd name="T5" fmla="*/ 510 h 862"/>
                <a:gd name="T6" fmla="*/ 0 w 658"/>
                <a:gd name="T7" fmla="*/ 0 h 862"/>
                <a:gd name="T8" fmla="*/ 204 w 658"/>
                <a:gd name="T9" fmla="*/ 0 h 86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658" h="862">
                  <a:moveTo>
                    <a:pt x="658" y="748"/>
                  </a:moveTo>
                  <a:lnTo>
                    <a:pt x="658" y="862"/>
                  </a:lnTo>
                  <a:lnTo>
                    <a:pt x="0" y="862"/>
                  </a:lnTo>
                  <a:lnTo>
                    <a:pt x="0" y="0"/>
                  </a:lnTo>
                  <a:lnTo>
                    <a:pt x="204" y="0"/>
                  </a:lnTo>
                </a:path>
              </a:pathLst>
            </a:custGeom>
            <a:noFill/>
            <a:ln w="12700" cmpd="sng">
              <a:solidFill>
                <a:schemeClr val="tx1"/>
              </a:solidFill>
              <a:round/>
              <a:headEnd type="non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0500" name="Line 38"/>
            <p:cNvSpPr>
              <a:spLocks noChangeShapeType="1"/>
            </p:cNvSpPr>
            <p:nvPr/>
          </p:nvSpPr>
          <p:spPr bwMode="auto">
            <a:xfrm>
              <a:off x="1592" y="2615"/>
              <a:ext cx="0" cy="166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ru-RU"/>
            </a:p>
          </p:txBody>
        </p:sp>
      </p:grpSp>
      <p:sp>
        <p:nvSpPr>
          <p:cNvPr id="2" name="Прямоугольник 1"/>
          <p:cNvSpPr/>
          <p:nvPr/>
        </p:nvSpPr>
        <p:spPr>
          <a:xfrm>
            <a:off x="2754052" y="1315214"/>
            <a:ext cx="6282444" cy="2862322"/>
          </a:xfrm>
          <a:prstGeom prst="rect">
            <a:avLst/>
          </a:prstGeom>
          <a:solidFill>
            <a:schemeClr val="bg1"/>
          </a:solidFill>
          <a:ln w="12700">
            <a:solidFill>
              <a:schemeClr val="bg1">
                <a:lumMod val="50000"/>
              </a:schemeClr>
            </a:solidFill>
            <a:prstDash val="lgDash"/>
          </a:ln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rgbClr val="000000"/>
                </a:solidFill>
                <a:latin typeface="Courier New"/>
              </a:rPr>
              <a:t>Program </a:t>
            </a:r>
            <a:r>
              <a:rPr lang="en-US" dirty="0" err="1" smtClean="0">
                <a:solidFill>
                  <a:srgbClr val="000000"/>
                </a:solidFill>
                <a:latin typeface="Courier New"/>
              </a:rPr>
              <a:t>Summa_natur</a:t>
            </a:r>
            <a:r>
              <a:rPr lang="en-US" dirty="0" smtClean="0">
                <a:solidFill>
                  <a:srgbClr val="000000"/>
                </a:solidFill>
                <a:latin typeface="Courier New"/>
              </a:rPr>
              <a:t>;</a:t>
            </a:r>
            <a:endParaRPr lang="en-US" dirty="0">
              <a:solidFill>
                <a:srgbClr val="000000"/>
              </a:solidFill>
              <a:latin typeface="Courier New"/>
            </a:endParaRPr>
          </a:p>
          <a:p>
            <a:r>
              <a:rPr lang="pt-BR" b="1" dirty="0" smtClean="0">
                <a:solidFill>
                  <a:srgbClr val="000000"/>
                </a:solidFill>
                <a:latin typeface="Courier New"/>
              </a:rPr>
              <a:t>Var </a:t>
            </a:r>
            <a:r>
              <a:rPr lang="pt-BR" dirty="0">
                <a:solidFill>
                  <a:srgbClr val="000000"/>
                </a:solidFill>
                <a:latin typeface="Courier New"/>
              </a:rPr>
              <a:t>n, x, s: </a:t>
            </a:r>
            <a:r>
              <a:rPr lang="pt-BR" dirty="0">
                <a:solidFill>
                  <a:srgbClr val="0000FF"/>
                </a:solidFill>
                <a:latin typeface="Courier New"/>
              </a:rPr>
              <a:t>integer</a:t>
            </a:r>
            <a:r>
              <a:rPr lang="pt-BR" dirty="0">
                <a:solidFill>
                  <a:srgbClr val="000000"/>
                </a:solidFill>
                <a:latin typeface="Courier New"/>
              </a:rPr>
              <a:t>;</a:t>
            </a:r>
          </a:p>
          <a:p>
            <a:r>
              <a:rPr lang="en-US" b="1" dirty="0" smtClean="0">
                <a:solidFill>
                  <a:srgbClr val="000000"/>
                </a:solidFill>
                <a:latin typeface="Courier New"/>
              </a:rPr>
              <a:t>Begin</a:t>
            </a:r>
            <a:endParaRPr lang="en-US" b="1" dirty="0">
              <a:solidFill>
                <a:srgbClr val="000000"/>
              </a:solidFill>
              <a:latin typeface="Courier New"/>
            </a:endParaRPr>
          </a:p>
          <a:p>
            <a:r>
              <a:rPr lang="en-US" dirty="0" err="1">
                <a:solidFill>
                  <a:srgbClr val="000000"/>
                </a:solidFill>
                <a:latin typeface="Courier New"/>
              </a:rPr>
              <a:t>writeln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 (</a:t>
            </a:r>
            <a:r>
              <a:rPr lang="en-US" dirty="0">
                <a:solidFill>
                  <a:srgbClr val="0000FF"/>
                </a:solidFill>
                <a:latin typeface="Courier New"/>
              </a:rPr>
              <a:t>'s=1+2+3+ ... +n'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);</a:t>
            </a:r>
          </a:p>
          <a:p>
            <a:r>
              <a:rPr lang="pt-BR" dirty="0">
                <a:solidFill>
                  <a:srgbClr val="000000"/>
                </a:solidFill>
                <a:latin typeface="Courier New"/>
              </a:rPr>
              <a:t>write (</a:t>
            </a:r>
            <a:r>
              <a:rPr lang="pt-BR" dirty="0">
                <a:solidFill>
                  <a:srgbClr val="0000FF"/>
                </a:solidFill>
                <a:latin typeface="Courier New"/>
              </a:rPr>
              <a:t>'Введите n : '</a:t>
            </a:r>
            <a:r>
              <a:rPr lang="pt-BR" dirty="0">
                <a:solidFill>
                  <a:srgbClr val="000000"/>
                </a:solidFill>
                <a:latin typeface="Courier New"/>
              </a:rPr>
              <a:t>); readln (n);</a:t>
            </a:r>
          </a:p>
          <a:p>
            <a:r>
              <a:rPr lang="ru-RU" dirty="0">
                <a:solidFill>
                  <a:srgbClr val="000000"/>
                </a:solidFill>
                <a:latin typeface="Courier New"/>
              </a:rPr>
              <a:t>s:=</a:t>
            </a:r>
            <a:r>
              <a:rPr lang="ru-RU" dirty="0">
                <a:solidFill>
                  <a:srgbClr val="006400"/>
                </a:solidFill>
                <a:latin typeface="Courier New"/>
              </a:rPr>
              <a:t>0</a:t>
            </a:r>
            <a:r>
              <a:rPr lang="ru-RU" dirty="0">
                <a:solidFill>
                  <a:srgbClr val="000000"/>
                </a:solidFill>
                <a:latin typeface="Courier New"/>
              </a:rPr>
              <a:t>;  </a:t>
            </a:r>
            <a:r>
              <a:rPr lang="ru-RU" dirty="0">
                <a:solidFill>
                  <a:srgbClr val="008000"/>
                </a:solidFill>
                <a:latin typeface="Courier New"/>
              </a:rPr>
              <a:t>//начальное значение суммы</a:t>
            </a:r>
          </a:p>
          <a:p>
            <a:r>
              <a:rPr lang="ru-RU" b="1" dirty="0" err="1">
                <a:solidFill>
                  <a:srgbClr val="000000"/>
                </a:solidFill>
                <a:latin typeface="Courier New"/>
              </a:rPr>
              <a:t>for</a:t>
            </a:r>
            <a:r>
              <a:rPr lang="ru-RU" b="1" dirty="0">
                <a:solidFill>
                  <a:srgbClr val="000000"/>
                </a:solidFill>
                <a:latin typeface="Courier New"/>
              </a:rPr>
              <a:t> </a:t>
            </a:r>
            <a:r>
              <a:rPr lang="ru-RU" dirty="0">
                <a:solidFill>
                  <a:srgbClr val="000000"/>
                </a:solidFill>
                <a:latin typeface="Courier New"/>
              </a:rPr>
              <a:t>x:=</a:t>
            </a:r>
            <a:r>
              <a:rPr lang="ru-RU" dirty="0">
                <a:solidFill>
                  <a:srgbClr val="006400"/>
                </a:solidFill>
                <a:latin typeface="Courier New"/>
              </a:rPr>
              <a:t>1 </a:t>
            </a:r>
            <a:r>
              <a:rPr lang="ru-RU" b="1" dirty="0" err="1">
                <a:solidFill>
                  <a:srgbClr val="000000"/>
                </a:solidFill>
                <a:latin typeface="Courier New"/>
              </a:rPr>
              <a:t>to</a:t>
            </a:r>
            <a:r>
              <a:rPr lang="ru-RU" b="1" dirty="0">
                <a:solidFill>
                  <a:srgbClr val="000000"/>
                </a:solidFill>
                <a:latin typeface="Courier New"/>
              </a:rPr>
              <a:t> </a:t>
            </a:r>
            <a:r>
              <a:rPr lang="ru-RU" dirty="0">
                <a:solidFill>
                  <a:srgbClr val="000000"/>
                </a:solidFill>
                <a:latin typeface="Courier New"/>
              </a:rPr>
              <a:t>n </a:t>
            </a:r>
            <a:r>
              <a:rPr lang="ru-RU" b="1" dirty="0" err="1">
                <a:solidFill>
                  <a:srgbClr val="000000"/>
                </a:solidFill>
                <a:latin typeface="Courier New"/>
              </a:rPr>
              <a:t>do</a:t>
            </a:r>
            <a:r>
              <a:rPr lang="ru-RU" b="1" dirty="0">
                <a:solidFill>
                  <a:srgbClr val="000000"/>
                </a:solidFill>
                <a:latin typeface="Courier New"/>
              </a:rPr>
              <a:t> </a:t>
            </a:r>
            <a:r>
              <a:rPr lang="ru-RU" dirty="0">
                <a:solidFill>
                  <a:srgbClr val="008000"/>
                </a:solidFill>
                <a:latin typeface="Courier New"/>
              </a:rPr>
              <a:t>//для x от 1 до n повторять</a:t>
            </a:r>
          </a:p>
          <a:p>
            <a:r>
              <a:rPr lang="ru-RU" dirty="0">
                <a:solidFill>
                  <a:srgbClr val="008000"/>
                </a:solidFill>
                <a:latin typeface="Courier New"/>
              </a:rPr>
              <a:t>      </a:t>
            </a:r>
            <a:r>
              <a:rPr lang="ru-RU" dirty="0">
                <a:solidFill>
                  <a:srgbClr val="000000"/>
                </a:solidFill>
                <a:latin typeface="Courier New"/>
              </a:rPr>
              <a:t>s:=s+x;    </a:t>
            </a:r>
            <a:r>
              <a:rPr lang="ru-RU" dirty="0">
                <a:solidFill>
                  <a:srgbClr val="008000"/>
                </a:solidFill>
                <a:latin typeface="Courier New"/>
              </a:rPr>
              <a:t>//</a:t>
            </a:r>
            <a:r>
              <a:rPr lang="ru-RU" dirty="0" err="1">
                <a:solidFill>
                  <a:srgbClr val="008000"/>
                </a:solidFill>
                <a:latin typeface="Courier New"/>
              </a:rPr>
              <a:t>добавл</a:t>
            </a:r>
            <a:r>
              <a:rPr lang="ru-RU" dirty="0">
                <a:solidFill>
                  <a:srgbClr val="008000"/>
                </a:solidFill>
                <a:latin typeface="Courier New"/>
              </a:rPr>
              <a:t>. число к сумме</a:t>
            </a:r>
          </a:p>
          <a:p>
            <a:r>
              <a:rPr lang="en-US" dirty="0" err="1">
                <a:solidFill>
                  <a:srgbClr val="000000"/>
                </a:solidFill>
                <a:latin typeface="Courier New"/>
              </a:rPr>
              <a:t>writeln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 (</a:t>
            </a:r>
            <a:r>
              <a:rPr lang="en-US" dirty="0">
                <a:solidFill>
                  <a:srgbClr val="0000FF"/>
                </a:solidFill>
                <a:latin typeface="Courier New"/>
              </a:rPr>
              <a:t>'s='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, s); </a:t>
            </a:r>
            <a:r>
              <a:rPr lang="en-US" dirty="0">
                <a:solidFill>
                  <a:srgbClr val="008000"/>
                </a:solidFill>
                <a:latin typeface="Courier New"/>
              </a:rPr>
              <a:t>//</a:t>
            </a:r>
            <a:r>
              <a:rPr lang="en-US" dirty="0" err="1">
                <a:solidFill>
                  <a:srgbClr val="008000"/>
                </a:solidFill>
                <a:latin typeface="Courier New"/>
              </a:rPr>
              <a:t>сумма</a:t>
            </a:r>
            <a:r>
              <a:rPr lang="en-US" dirty="0">
                <a:solidFill>
                  <a:srgbClr val="008000"/>
                </a:solidFill>
                <a:latin typeface="Courier New"/>
              </a:rPr>
              <a:t> </a:t>
            </a:r>
            <a:r>
              <a:rPr lang="en-US" dirty="0" err="1">
                <a:solidFill>
                  <a:srgbClr val="008000"/>
                </a:solidFill>
                <a:latin typeface="Courier New"/>
              </a:rPr>
              <a:t>чисел</a:t>
            </a:r>
            <a:endParaRPr lang="en-US" dirty="0">
              <a:solidFill>
                <a:srgbClr val="008000"/>
              </a:solidFill>
              <a:latin typeface="Courier New"/>
            </a:endParaRPr>
          </a:p>
          <a:p>
            <a:r>
              <a:rPr lang="en-US" b="1" dirty="0" smtClean="0">
                <a:solidFill>
                  <a:srgbClr val="000000"/>
                </a:solidFill>
                <a:latin typeface="Courier New"/>
              </a:rPr>
              <a:t>End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.</a:t>
            </a:r>
            <a:endParaRPr lang="ru-RU" dirty="0"/>
          </a:p>
        </p:txBody>
      </p:sp>
      <p:pic>
        <p:nvPicPr>
          <p:cNvPr id="25658" name="Picture 5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79912" y="4352721"/>
            <a:ext cx="2201162" cy="1359307"/>
          </a:xfrm>
          <a:prstGeom prst="rect">
            <a:avLst/>
          </a:prstGeom>
          <a:noFill/>
          <a:ln w="12700">
            <a:solidFill>
              <a:schemeClr val="bg1">
                <a:lumMod val="50000"/>
              </a:schemeClr>
            </a:solidFill>
            <a:prstDash val="lgDash"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66378431"/>
      </p:ext>
    </p:extLst>
  </p:cSld>
  <p:clrMapOvr>
    <a:masterClrMapping/>
  </p:clrMapOvr>
  <p:transition spd="med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130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256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ChangeArrowheads="1"/>
          </p:cNvSpPr>
          <p:nvPr/>
        </p:nvSpPr>
        <p:spPr bwMode="auto">
          <a:xfrm>
            <a:off x="215900" y="0"/>
            <a:ext cx="7543800" cy="428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b"/>
          <a:lstStyle/>
          <a:p>
            <a:r>
              <a:rPr lang="ru-RU" sz="2400" b="1">
                <a:solidFill>
                  <a:schemeClr val="tx2"/>
                </a:solidFill>
              </a:rPr>
              <a:t>Задача</a:t>
            </a:r>
            <a:r>
              <a:rPr lang="en-US" sz="2400" b="1">
                <a:solidFill>
                  <a:schemeClr val="tx2"/>
                </a:solidFill>
              </a:rPr>
              <a:t> 4</a:t>
            </a:r>
            <a:endParaRPr lang="ru-RU" sz="2400" b="1">
              <a:solidFill>
                <a:schemeClr val="tx2"/>
              </a:solidFill>
            </a:endParaRPr>
          </a:p>
        </p:txBody>
      </p:sp>
      <p:sp>
        <p:nvSpPr>
          <p:cNvPr id="21507" name="Text Box 3"/>
          <p:cNvSpPr txBox="1">
            <a:spLocks noChangeArrowheads="1"/>
          </p:cNvSpPr>
          <p:nvPr/>
        </p:nvSpPr>
        <p:spPr bwMode="auto">
          <a:xfrm>
            <a:off x="179388" y="441325"/>
            <a:ext cx="7777162" cy="755650"/>
          </a:xfrm>
          <a:prstGeom prst="rect">
            <a:avLst/>
          </a:prstGeom>
          <a:solidFill>
            <a:srgbClr val="F4EE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dirty="0">
                <a:solidFill>
                  <a:schemeClr val="tx2"/>
                </a:solidFill>
              </a:rPr>
              <a:t>Вычислить факториал числа </a:t>
            </a:r>
            <a:r>
              <a:rPr lang="en-US" sz="2000" b="1" dirty="0">
                <a:solidFill>
                  <a:schemeClr val="tx2"/>
                </a:solidFill>
                <a:latin typeface="Courier New" pitchFamily="49" charset="0"/>
              </a:rPr>
              <a:t>k</a:t>
            </a:r>
            <a:r>
              <a:rPr lang="en-US" i="1" dirty="0">
                <a:solidFill>
                  <a:schemeClr val="tx2"/>
                </a:solidFill>
              </a:rPr>
              <a:t> </a:t>
            </a:r>
            <a:r>
              <a:rPr lang="ru-RU" i="1" dirty="0">
                <a:solidFill>
                  <a:schemeClr val="tx2"/>
                </a:solidFill>
              </a:rPr>
              <a:t> </a:t>
            </a:r>
            <a:r>
              <a:rPr lang="en-US" dirty="0">
                <a:solidFill>
                  <a:schemeClr val="tx2"/>
                </a:solidFill>
              </a:rPr>
              <a:t>(</a:t>
            </a:r>
            <a:r>
              <a:rPr lang="en-US" sz="2000" b="1" dirty="0">
                <a:solidFill>
                  <a:schemeClr val="tx2"/>
                </a:solidFill>
                <a:latin typeface="Courier New" pitchFamily="49" charset="0"/>
              </a:rPr>
              <a:t>k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ru-RU" i="1" dirty="0">
                <a:solidFill>
                  <a:schemeClr val="tx2"/>
                </a:solidFill>
              </a:rPr>
              <a:t>не более 12</a:t>
            </a:r>
            <a:r>
              <a:rPr lang="en-US" dirty="0">
                <a:solidFill>
                  <a:schemeClr val="tx2"/>
                </a:solidFill>
                <a:cs typeface="Arial" charset="0"/>
              </a:rPr>
              <a:t>)</a:t>
            </a:r>
            <a:r>
              <a:rPr lang="ru-RU" dirty="0">
                <a:solidFill>
                  <a:schemeClr val="tx2"/>
                </a:solidFill>
                <a:cs typeface="Arial" charset="0"/>
              </a:rPr>
              <a:t>. </a:t>
            </a:r>
          </a:p>
          <a:p>
            <a:pPr eaLnBrk="1" hangingPunct="1">
              <a:spcBef>
                <a:spcPct val="50000"/>
              </a:spcBef>
            </a:pPr>
            <a:r>
              <a:rPr lang="en-US" b="1" i="1" dirty="0">
                <a:solidFill>
                  <a:schemeClr val="tx2"/>
                </a:solidFill>
                <a:latin typeface="Courier New" pitchFamily="49" charset="0"/>
                <a:cs typeface="Arial" charset="0"/>
              </a:rPr>
              <a:t>k! = 1∙2∙3∙ … ∙k</a:t>
            </a:r>
          </a:p>
        </p:txBody>
      </p:sp>
      <p:grpSp>
        <p:nvGrpSpPr>
          <p:cNvPr id="230428" name="Group 28"/>
          <p:cNvGrpSpPr>
            <a:grpSpLocks/>
          </p:cNvGrpSpPr>
          <p:nvPr/>
        </p:nvGrpSpPr>
        <p:grpSpPr bwMode="auto">
          <a:xfrm>
            <a:off x="250825" y="1628775"/>
            <a:ext cx="2808288" cy="3563938"/>
            <a:chOff x="254" y="731"/>
            <a:chExt cx="1769" cy="2245"/>
          </a:xfrm>
        </p:grpSpPr>
        <p:sp>
          <p:nvSpPr>
            <p:cNvPr id="21511" name="AutoShape 29"/>
            <p:cNvSpPr>
              <a:spLocks noChangeArrowheads="1"/>
            </p:cNvSpPr>
            <p:nvPr/>
          </p:nvSpPr>
          <p:spPr bwMode="auto">
            <a:xfrm>
              <a:off x="1138" y="2433"/>
              <a:ext cx="885" cy="181"/>
            </a:xfrm>
            <a:prstGeom prst="parallelogram">
              <a:avLst>
                <a:gd name="adj" fmla="val 122238"/>
              </a:avLst>
            </a:prstGeom>
            <a:solidFill>
              <a:srgbClr val="FFFFFF"/>
            </a:solidFill>
            <a:ln w="12700" algn="ctr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 anchorCtr="1"/>
            <a:lstStyle/>
            <a:p>
              <a:pPr algn="ctr"/>
              <a:r>
                <a:rPr lang="ru-RU" sz="1400"/>
                <a:t>вывод</a:t>
              </a:r>
              <a:r>
                <a:rPr lang="ru-RU" sz="1200"/>
                <a:t> </a:t>
              </a:r>
              <a:r>
                <a:rPr lang="en-US" sz="1600"/>
                <a:t>p</a:t>
              </a:r>
              <a:endParaRPr lang="ru-RU" sz="1600"/>
            </a:p>
          </p:txBody>
        </p:sp>
        <p:sp>
          <p:nvSpPr>
            <p:cNvPr id="21512" name="Rectangle 30"/>
            <p:cNvSpPr>
              <a:spLocks noChangeArrowheads="1"/>
            </p:cNvSpPr>
            <p:nvPr/>
          </p:nvSpPr>
          <p:spPr bwMode="auto">
            <a:xfrm>
              <a:off x="549" y="2139"/>
              <a:ext cx="726" cy="181"/>
            </a:xfrm>
            <a:prstGeom prst="rect">
              <a:avLst/>
            </a:prstGeom>
            <a:solidFill>
              <a:srgbClr val="FFFFFF"/>
            </a:solidFill>
            <a:ln w="12700" algn="ctr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pPr algn="ctr"/>
              <a:r>
                <a:rPr lang="en-US" sz="1600"/>
                <a:t>p := p </a:t>
              </a:r>
              <a:r>
                <a:rPr lang="en-US" sz="1600">
                  <a:cs typeface="Arial" charset="0"/>
                </a:rPr>
                <a:t>∙</a:t>
              </a:r>
              <a:r>
                <a:rPr lang="en-US" sz="1600"/>
                <a:t> i</a:t>
              </a:r>
              <a:endParaRPr lang="ru-RU" sz="1600" baseline="30000"/>
            </a:p>
          </p:txBody>
        </p:sp>
        <p:sp>
          <p:nvSpPr>
            <p:cNvPr id="21513" name="AutoShape 31"/>
            <p:cNvSpPr>
              <a:spLocks noChangeArrowheads="1"/>
            </p:cNvSpPr>
            <p:nvPr/>
          </p:nvSpPr>
          <p:spPr bwMode="auto">
            <a:xfrm>
              <a:off x="521" y="1095"/>
              <a:ext cx="816" cy="181"/>
            </a:xfrm>
            <a:prstGeom prst="parallelogram">
              <a:avLst>
                <a:gd name="adj" fmla="val 112707"/>
              </a:avLst>
            </a:prstGeom>
            <a:solidFill>
              <a:srgbClr val="FFFFFF"/>
            </a:solidFill>
            <a:ln w="12700" algn="ctr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 anchorCtr="1"/>
            <a:lstStyle/>
            <a:p>
              <a:pPr algn="ctr"/>
              <a:r>
                <a:rPr lang="ru-RU" sz="1400"/>
                <a:t>ввод</a:t>
              </a:r>
              <a:r>
                <a:rPr lang="ru-RU" sz="1200"/>
                <a:t> </a:t>
              </a:r>
              <a:r>
                <a:rPr lang="en-US" sz="1600"/>
                <a:t>k</a:t>
              </a:r>
              <a:endParaRPr lang="ru-RU" sz="1600"/>
            </a:p>
          </p:txBody>
        </p:sp>
        <p:sp>
          <p:nvSpPr>
            <p:cNvPr id="21514" name="Line 32"/>
            <p:cNvSpPr>
              <a:spLocks noChangeShapeType="1"/>
            </p:cNvSpPr>
            <p:nvPr/>
          </p:nvSpPr>
          <p:spPr bwMode="auto">
            <a:xfrm>
              <a:off x="929" y="1276"/>
              <a:ext cx="0" cy="166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ru-RU"/>
            </a:p>
          </p:txBody>
        </p:sp>
        <p:sp>
          <p:nvSpPr>
            <p:cNvPr id="21515" name="Rectangle 33"/>
            <p:cNvSpPr>
              <a:spLocks noChangeArrowheads="1"/>
            </p:cNvSpPr>
            <p:nvPr/>
          </p:nvSpPr>
          <p:spPr bwMode="auto">
            <a:xfrm>
              <a:off x="566" y="1435"/>
              <a:ext cx="726" cy="181"/>
            </a:xfrm>
            <a:prstGeom prst="rect">
              <a:avLst/>
            </a:prstGeom>
            <a:solidFill>
              <a:srgbClr val="FFFFFF"/>
            </a:solidFill>
            <a:ln w="12700" algn="ctr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pPr algn="ctr"/>
              <a:r>
                <a:rPr lang="en-US" sz="1600"/>
                <a:t>p := 1</a:t>
              </a:r>
              <a:endParaRPr lang="ru-RU" sz="1600"/>
            </a:p>
          </p:txBody>
        </p:sp>
        <p:sp>
          <p:nvSpPr>
            <p:cNvPr id="21516" name="Line 34"/>
            <p:cNvSpPr>
              <a:spLocks noChangeShapeType="1"/>
            </p:cNvSpPr>
            <p:nvPr/>
          </p:nvSpPr>
          <p:spPr bwMode="auto">
            <a:xfrm>
              <a:off x="930" y="1616"/>
              <a:ext cx="0" cy="166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ru-RU"/>
            </a:p>
          </p:txBody>
        </p:sp>
        <p:sp>
          <p:nvSpPr>
            <p:cNvPr id="21517" name="Freeform 35"/>
            <p:cNvSpPr>
              <a:spLocks/>
            </p:cNvSpPr>
            <p:nvPr/>
          </p:nvSpPr>
          <p:spPr bwMode="auto">
            <a:xfrm>
              <a:off x="1388" y="1879"/>
              <a:ext cx="204" cy="554"/>
            </a:xfrm>
            <a:custGeom>
              <a:avLst/>
              <a:gdLst>
                <a:gd name="T0" fmla="*/ 0 w 204"/>
                <a:gd name="T1" fmla="*/ 0 h 1021"/>
                <a:gd name="T2" fmla="*/ 204 w 204"/>
                <a:gd name="T3" fmla="*/ 0 h 1021"/>
                <a:gd name="T4" fmla="*/ 204 w 204"/>
                <a:gd name="T5" fmla="*/ 554 h 1021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04" h="1021">
                  <a:moveTo>
                    <a:pt x="0" y="0"/>
                  </a:moveTo>
                  <a:lnTo>
                    <a:pt x="204" y="0"/>
                  </a:lnTo>
                  <a:lnTo>
                    <a:pt x="204" y="1021"/>
                  </a:lnTo>
                </a:path>
              </a:pathLst>
            </a:custGeom>
            <a:noFill/>
            <a:ln w="12700" cmpd="sng">
              <a:solidFill>
                <a:schemeClr val="tx1"/>
              </a:solidFill>
              <a:round/>
              <a:headEnd type="non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1518" name="AutoShape 36"/>
            <p:cNvSpPr>
              <a:spLocks noChangeArrowheads="1"/>
            </p:cNvSpPr>
            <p:nvPr/>
          </p:nvSpPr>
          <p:spPr bwMode="auto">
            <a:xfrm>
              <a:off x="645" y="731"/>
              <a:ext cx="605" cy="202"/>
            </a:xfrm>
            <a:prstGeom prst="flowChartTerminator">
              <a:avLst/>
            </a:prstGeom>
            <a:solidFill>
              <a:srgbClr val="FF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0" tIns="0" rIns="0" bIns="0" anchor="ctr" anchorCtr="1"/>
            <a:lstStyle/>
            <a:p>
              <a:pPr algn="ctr"/>
              <a:r>
                <a:rPr lang="ru-RU" sz="1400"/>
                <a:t>начало</a:t>
              </a:r>
            </a:p>
          </p:txBody>
        </p:sp>
        <p:sp>
          <p:nvSpPr>
            <p:cNvPr id="21519" name="Line 37"/>
            <p:cNvSpPr>
              <a:spLocks noChangeShapeType="1"/>
            </p:cNvSpPr>
            <p:nvPr/>
          </p:nvSpPr>
          <p:spPr bwMode="auto">
            <a:xfrm>
              <a:off x="934" y="928"/>
              <a:ext cx="0" cy="166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ru-RU"/>
            </a:p>
          </p:txBody>
        </p:sp>
        <p:sp>
          <p:nvSpPr>
            <p:cNvPr id="21520" name="Line 38"/>
            <p:cNvSpPr>
              <a:spLocks noChangeShapeType="1"/>
            </p:cNvSpPr>
            <p:nvPr/>
          </p:nvSpPr>
          <p:spPr bwMode="auto">
            <a:xfrm>
              <a:off x="915" y="1987"/>
              <a:ext cx="0" cy="165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ru-RU"/>
            </a:p>
          </p:txBody>
        </p:sp>
        <p:sp>
          <p:nvSpPr>
            <p:cNvPr id="21521" name="AutoShape 39"/>
            <p:cNvSpPr>
              <a:spLocks noChangeArrowheads="1"/>
            </p:cNvSpPr>
            <p:nvPr/>
          </p:nvSpPr>
          <p:spPr bwMode="auto">
            <a:xfrm>
              <a:off x="1287" y="2774"/>
              <a:ext cx="605" cy="202"/>
            </a:xfrm>
            <a:prstGeom prst="flowChartTerminator">
              <a:avLst/>
            </a:prstGeom>
            <a:solidFill>
              <a:srgbClr val="FF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0" tIns="0" rIns="0" bIns="0" anchor="ctr" anchorCtr="1"/>
            <a:lstStyle/>
            <a:p>
              <a:pPr algn="ctr"/>
              <a:r>
                <a:rPr lang="ru-RU" sz="1400"/>
                <a:t>конец</a:t>
              </a:r>
            </a:p>
          </p:txBody>
        </p:sp>
        <p:sp>
          <p:nvSpPr>
            <p:cNvPr id="21522" name="AutoShape 40"/>
            <p:cNvSpPr>
              <a:spLocks noChangeArrowheads="1"/>
            </p:cNvSpPr>
            <p:nvPr/>
          </p:nvSpPr>
          <p:spPr bwMode="auto">
            <a:xfrm>
              <a:off x="461" y="1777"/>
              <a:ext cx="930" cy="204"/>
            </a:xfrm>
            <a:prstGeom prst="flowChartPreparation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sz="1600"/>
                <a:t>i := 1, k</a:t>
              </a:r>
              <a:endParaRPr lang="ru-RU" sz="1600"/>
            </a:p>
          </p:txBody>
        </p:sp>
        <p:sp>
          <p:nvSpPr>
            <p:cNvPr id="21523" name="Freeform 41"/>
            <p:cNvSpPr>
              <a:spLocks/>
            </p:cNvSpPr>
            <p:nvPr/>
          </p:nvSpPr>
          <p:spPr bwMode="auto">
            <a:xfrm>
              <a:off x="254" y="1878"/>
              <a:ext cx="658" cy="510"/>
            </a:xfrm>
            <a:custGeom>
              <a:avLst/>
              <a:gdLst>
                <a:gd name="T0" fmla="*/ 658 w 658"/>
                <a:gd name="T1" fmla="*/ 443 h 862"/>
                <a:gd name="T2" fmla="*/ 658 w 658"/>
                <a:gd name="T3" fmla="*/ 510 h 862"/>
                <a:gd name="T4" fmla="*/ 0 w 658"/>
                <a:gd name="T5" fmla="*/ 510 h 862"/>
                <a:gd name="T6" fmla="*/ 0 w 658"/>
                <a:gd name="T7" fmla="*/ 0 h 862"/>
                <a:gd name="T8" fmla="*/ 204 w 658"/>
                <a:gd name="T9" fmla="*/ 0 h 86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658" h="862">
                  <a:moveTo>
                    <a:pt x="658" y="748"/>
                  </a:moveTo>
                  <a:lnTo>
                    <a:pt x="658" y="862"/>
                  </a:lnTo>
                  <a:lnTo>
                    <a:pt x="0" y="862"/>
                  </a:lnTo>
                  <a:lnTo>
                    <a:pt x="0" y="0"/>
                  </a:lnTo>
                  <a:lnTo>
                    <a:pt x="204" y="0"/>
                  </a:lnTo>
                </a:path>
              </a:pathLst>
            </a:custGeom>
            <a:noFill/>
            <a:ln w="12700" cmpd="sng">
              <a:solidFill>
                <a:schemeClr val="tx1"/>
              </a:solidFill>
              <a:round/>
              <a:headEnd type="non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1524" name="Line 42"/>
            <p:cNvSpPr>
              <a:spLocks noChangeShapeType="1"/>
            </p:cNvSpPr>
            <p:nvPr/>
          </p:nvSpPr>
          <p:spPr bwMode="auto">
            <a:xfrm>
              <a:off x="1592" y="2615"/>
              <a:ext cx="0" cy="166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ru-RU"/>
            </a:p>
          </p:txBody>
        </p:sp>
      </p:grpSp>
      <p:sp>
        <p:nvSpPr>
          <p:cNvPr id="3" name="Прямоугольник 2"/>
          <p:cNvSpPr/>
          <p:nvPr/>
        </p:nvSpPr>
        <p:spPr>
          <a:xfrm>
            <a:off x="2755914" y="1464826"/>
            <a:ext cx="6192688" cy="2585323"/>
          </a:xfrm>
          <a:prstGeom prst="rect">
            <a:avLst/>
          </a:prstGeom>
          <a:solidFill>
            <a:schemeClr val="bg1"/>
          </a:solidFill>
          <a:ln w="12700">
            <a:solidFill>
              <a:schemeClr val="bg1">
                <a:lumMod val="50000"/>
              </a:schemeClr>
            </a:solidFill>
            <a:prstDash val="lgDash"/>
          </a:ln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rgbClr val="000000"/>
                </a:solidFill>
                <a:latin typeface="Courier New"/>
              </a:rPr>
              <a:t>Program </a:t>
            </a:r>
            <a:r>
              <a:rPr lang="en-US" dirty="0" err="1" smtClean="0">
                <a:solidFill>
                  <a:srgbClr val="000000"/>
                </a:solidFill>
                <a:latin typeface="Courier New"/>
              </a:rPr>
              <a:t>Fa</a:t>
            </a:r>
            <a:r>
              <a:rPr lang="en-US" dirty="0" err="1">
                <a:solidFill>
                  <a:srgbClr val="000000"/>
                </a:solidFill>
                <a:latin typeface="Courier New"/>
              </a:rPr>
              <a:t>k</a:t>
            </a:r>
            <a:r>
              <a:rPr lang="en-US" dirty="0" err="1" smtClean="0">
                <a:solidFill>
                  <a:srgbClr val="000000"/>
                </a:solidFill>
                <a:latin typeface="Courier New"/>
              </a:rPr>
              <a:t>torial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;</a:t>
            </a:r>
          </a:p>
          <a:p>
            <a:r>
              <a:rPr lang="sv-SE" b="1" dirty="0" smtClean="0">
                <a:solidFill>
                  <a:srgbClr val="000000"/>
                </a:solidFill>
                <a:latin typeface="Courier New"/>
              </a:rPr>
              <a:t>Var </a:t>
            </a:r>
            <a:r>
              <a:rPr lang="sv-SE" dirty="0">
                <a:solidFill>
                  <a:srgbClr val="000000"/>
                </a:solidFill>
                <a:latin typeface="Courier New"/>
              </a:rPr>
              <a:t>k, i, p: </a:t>
            </a:r>
            <a:r>
              <a:rPr lang="sv-SE" dirty="0">
                <a:solidFill>
                  <a:srgbClr val="0000FF"/>
                </a:solidFill>
                <a:latin typeface="Courier New"/>
              </a:rPr>
              <a:t>integer</a:t>
            </a:r>
            <a:r>
              <a:rPr lang="sv-SE" dirty="0">
                <a:solidFill>
                  <a:srgbClr val="000000"/>
                </a:solidFill>
                <a:latin typeface="Courier New"/>
              </a:rPr>
              <a:t>;</a:t>
            </a:r>
          </a:p>
          <a:p>
            <a:r>
              <a:rPr lang="en-US" b="1" dirty="0" smtClean="0">
                <a:solidFill>
                  <a:srgbClr val="000000"/>
                </a:solidFill>
                <a:latin typeface="Courier New"/>
              </a:rPr>
              <a:t>Begin</a:t>
            </a:r>
            <a:endParaRPr lang="en-US" b="1" dirty="0">
              <a:solidFill>
                <a:srgbClr val="000000"/>
              </a:solidFill>
              <a:latin typeface="Courier New"/>
            </a:endParaRPr>
          </a:p>
          <a:p>
            <a:r>
              <a:rPr lang="en-US" dirty="0">
                <a:solidFill>
                  <a:srgbClr val="000000"/>
                </a:solidFill>
                <a:latin typeface="Courier New"/>
              </a:rPr>
              <a:t>write (</a:t>
            </a:r>
            <a:r>
              <a:rPr lang="en-US" dirty="0">
                <a:solidFill>
                  <a:srgbClr val="0000FF"/>
                </a:solidFill>
                <a:latin typeface="Courier New"/>
              </a:rPr>
              <a:t>'</a:t>
            </a:r>
            <a:r>
              <a:rPr lang="ru-RU" dirty="0">
                <a:solidFill>
                  <a:srgbClr val="0000FF"/>
                </a:solidFill>
                <a:latin typeface="Courier New"/>
              </a:rPr>
              <a:t>Введите </a:t>
            </a:r>
            <a:r>
              <a:rPr lang="en-US" dirty="0">
                <a:solidFill>
                  <a:srgbClr val="0000FF"/>
                </a:solidFill>
                <a:latin typeface="Courier New"/>
              </a:rPr>
              <a:t>k (&lt;13): '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); </a:t>
            </a:r>
            <a:r>
              <a:rPr lang="en-US" dirty="0" err="1">
                <a:solidFill>
                  <a:srgbClr val="000000"/>
                </a:solidFill>
                <a:latin typeface="Courier New"/>
              </a:rPr>
              <a:t>readln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 (k);</a:t>
            </a:r>
          </a:p>
          <a:p>
            <a:r>
              <a:rPr lang="ru-RU" dirty="0">
                <a:solidFill>
                  <a:srgbClr val="000000"/>
                </a:solidFill>
                <a:latin typeface="Courier New"/>
              </a:rPr>
              <a:t>p:=</a:t>
            </a:r>
            <a:r>
              <a:rPr lang="ru-RU" dirty="0">
                <a:solidFill>
                  <a:srgbClr val="006400"/>
                </a:solidFill>
                <a:latin typeface="Courier New"/>
              </a:rPr>
              <a:t>1</a:t>
            </a:r>
            <a:r>
              <a:rPr lang="ru-RU" dirty="0">
                <a:solidFill>
                  <a:srgbClr val="000000"/>
                </a:solidFill>
                <a:latin typeface="Courier New"/>
              </a:rPr>
              <a:t>; </a:t>
            </a:r>
            <a:r>
              <a:rPr lang="ru-RU" dirty="0" smtClean="0">
                <a:solidFill>
                  <a:srgbClr val="000000"/>
                </a:solidFill>
                <a:latin typeface="Courier New"/>
              </a:rPr>
              <a:t>           </a:t>
            </a:r>
            <a:r>
              <a:rPr lang="ru-RU" dirty="0" smtClean="0">
                <a:solidFill>
                  <a:srgbClr val="008000"/>
                </a:solidFill>
                <a:latin typeface="Courier New"/>
              </a:rPr>
              <a:t>//нач</a:t>
            </a:r>
            <a:r>
              <a:rPr lang="ru-RU" dirty="0">
                <a:solidFill>
                  <a:srgbClr val="008000"/>
                </a:solidFill>
                <a:latin typeface="Courier New"/>
              </a:rPr>
              <a:t>.</a:t>
            </a:r>
            <a:r>
              <a:rPr lang="ru-RU" dirty="0" smtClean="0">
                <a:solidFill>
                  <a:srgbClr val="008000"/>
                </a:solidFill>
                <a:latin typeface="Courier New"/>
              </a:rPr>
              <a:t> </a:t>
            </a:r>
            <a:r>
              <a:rPr lang="ru-RU" dirty="0">
                <a:solidFill>
                  <a:srgbClr val="008000"/>
                </a:solidFill>
                <a:latin typeface="Courier New"/>
              </a:rPr>
              <a:t>знач. произведения</a:t>
            </a:r>
          </a:p>
          <a:p>
            <a:r>
              <a:rPr lang="ru-RU" b="1" dirty="0" err="1">
                <a:solidFill>
                  <a:srgbClr val="000000"/>
                </a:solidFill>
                <a:latin typeface="Courier New"/>
              </a:rPr>
              <a:t>for</a:t>
            </a:r>
            <a:r>
              <a:rPr lang="ru-RU" b="1" dirty="0">
                <a:solidFill>
                  <a:srgbClr val="000000"/>
                </a:solidFill>
                <a:latin typeface="Courier New"/>
              </a:rPr>
              <a:t> </a:t>
            </a:r>
            <a:r>
              <a:rPr lang="ru-RU" dirty="0">
                <a:solidFill>
                  <a:srgbClr val="000000"/>
                </a:solidFill>
                <a:latin typeface="Courier New"/>
              </a:rPr>
              <a:t>i:=</a:t>
            </a:r>
            <a:r>
              <a:rPr lang="ru-RU" dirty="0">
                <a:solidFill>
                  <a:srgbClr val="006400"/>
                </a:solidFill>
                <a:latin typeface="Courier New"/>
              </a:rPr>
              <a:t>1 </a:t>
            </a:r>
            <a:r>
              <a:rPr lang="ru-RU" b="1" dirty="0" err="1">
                <a:solidFill>
                  <a:srgbClr val="000000"/>
                </a:solidFill>
                <a:latin typeface="Courier New"/>
              </a:rPr>
              <a:t>to</a:t>
            </a:r>
            <a:r>
              <a:rPr lang="ru-RU" b="1" dirty="0">
                <a:solidFill>
                  <a:srgbClr val="000000"/>
                </a:solidFill>
                <a:latin typeface="Courier New"/>
              </a:rPr>
              <a:t> </a:t>
            </a:r>
            <a:r>
              <a:rPr lang="ru-RU" dirty="0">
                <a:solidFill>
                  <a:srgbClr val="000000"/>
                </a:solidFill>
                <a:latin typeface="Courier New"/>
              </a:rPr>
              <a:t>k </a:t>
            </a:r>
            <a:r>
              <a:rPr lang="ru-RU" b="1" dirty="0" err="1">
                <a:solidFill>
                  <a:srgbClr val="000000"/>
                </a:solidFill>
                <a:latin typeface="Courier New"/>
              </a:rPr>
              <a:t>do</a:t>
            </a:r>
            <a:r>
              <a:rPr lang="ru-RU" b="1" dirty="0">
                <a:solidFill>
                  <a:srgbClr val="000000"/>
                </a:solidFill>
                <a:latin typeface="Courier New"/>
              </a:rPr>
              <a:t> </a:t>
            </a:r>
            <a:r>
              <a:rPr lang="ru-RU" dirty="0">
                <a:solidFill>
                  <a:srgbClr val="008000"/>
                </a:solidFill>
                <a:latin typeface="Courier New"/>
              </a:rPr>
              <a:t>//для i от 1 до k повторять</a:t>
            </a:r>
          </a:p>
          <a:p>
            <a:r>
              <a:rPr lang="ru-RU" dirty="0">
                <a:solidFill>
                  <a:srgbClr val="008000"/>
                </a:solidFill>
                <a:latin typeface="Courier New"/>
              </a:rPr>
              <a:t>  </a:t>
            </a:r>
            <a:r>
              <a:rPr lang="ru-RU" dirty="0" smtClean="0">
                <a:solidFill>
                  <a:srgbClr val="008000"/>
                </a:solidFill>
                <a:latin typeface="Courier New"/>
              </a:rPr>
              <a:t> </a:t>
            </a:r>
            <a:r>
              <a:rPr lang="ru-RU" dirty="0">
                <a:solidFill>
                  <a:srgbClr val="000000"/>
                </a:solidFill>
                <a:latin typeface="Courier New"/>
              </a:rPr>
              <a:t>p:=p*i;   </a:t>
            </a:r>
            <a:r>
              <a:rPr lang="ru-RU" dirty="0" smtClean="0">
                <a:solidFill>
                  <a:srgbClr val="000000"/>
                </a:solidFill>
                <a:latin typeface="Courier New"/>
              </a:rPr>
              <a:t>    </a:t>
            </a:r>
            <a:r>
              <a:rPr lang="ru-RU" dirty="0">
                <a:solidFill>
                  <a:srgbClr val="008000"/>
                </a:solidFill>
                <a:latin typeface="Courier New"/>
              </a:rPr>
              <a:t>//</a:t>
            </a:r>
            <a:r>
              <a:rPr lang="ru-RU" dirty="0" err="1">
                <a:solidFill>
                  <a:srgbClr val="008000"/>
                </a:solidFill>
                <a:latin typeface="Courier New"/>
              </a:rPr>
              <a:t>добавл</a:t>
            </a:r>
            <a:r>
              <a:rPr lang="ru-RU" dirty="0">
                <a:solidFill>
                  <a:srgbClr val="008000"/>
                </a:solidFill>
                <a:latin typeface="Courier New"/>
              </a:rPr>
              <a:t>. число к </a:t>
            </a:r>
            <a:r>
              <a:rPr lang="ru-RU" dirty="0" err="1">
                <a:solidFill>
                  <a:srgbClr val="008000"/>
                </a:solidFill>
                <a:latin typeface="Courier New"/>
              </a:rPr>
              <a:t>произвед</a:t>
            </a:r>
            <a:r>
              <a:rPr lang="ru-RU" dirty="0">
                <a:solidFill>
                  <a:srgbClr val="008000"/>
                </a:solidFill>
                <a:latin typeface="Courier New"/>
              </a:rPr>
              <a:t>.</a:t>
            </a:r>
          </a:p>
          <a:p>
            <a:r>
              <a:rPr lang="ru-RU" dirty="0" err="1">
                <a:solidFill>
                  <a:srgbClr val="000000"/>
                </a:solidFill>
                <a:latin typeface="Courier New"/>
              </a:rPr>
              <a:t>writeln</a:t>
            </a:r>
            <a:r>
              <a:rPr lang="ru-RU" dirty="0">
                <a:solidFill>
                  <a:srgbClr val="000000"/>
                </a:solidFill>
                <a:latin typeface="Courier New"/>
              </a:rPr>
              <a:t> (k, </a:t>
            </a:r>
            <a:r>
              <a:rPr lang="ru-RU" dirty="0">
                <a:solidFill>
                  <a:srgbClr val="0000FF"/>
                </a:solidFill>
                <a:latin typeface="Courier New"/>
              </a:rPr>
              <a:t>'!='</a:t>
            </a:r>
            <a:r>
              <a:rPr lang="ru-RU" dirty="0">
                <a:solidFill>
                  <a:srgbClr val="000000"/>
                </a:solidFill>
                <a:latin typeface="Courier New"/>
              </a:rPr>
              <a:t>, p); </a:t>
            </a:r>
            <a:r>
              <a:rPr lang="ru-RU" dirty="0" smtClean="0">
                <a:solidFill>
                  <a:srgbClr val="000000"/>
                </a:solidFill>
                <a:latin typeface="Courier New"/>
              </a:rPr>
              <a:t> </a:t>
            </a:r>
            <a:r>
              <a:rPr lang="ru-RU" dirty="0" smtClean="0">
                <a:solidFill>
                  <a:srgbClr val="008000"/>
                </a:solidFill>
                <a:latin typeface="Courier New"/>
              </a:rPr>
              <a:t>//</a:t>
            </a:r>
            <a:r>
              <a:rPr lang="ru-RU" dirty="0">
                <a:solidFill>
                  <a:srgbClr val="008000"/>
                </a:solidFill>
                <a:latin typeface="Courier New"/>
              </a:rPr>
              <a:t>факториал числа</a:t>
            </a:r>
          </a:p>
          <a:p>
            <a:r>
              <a:rPr lang="en-US" b="1" dirty="0" smtClean="0">
                <a:solidFill>
                  <a:srgbClr val="000000"/>
                </a:solidFill>
                <a:latin typeface="Courier New"/>
              </a:rPr>
              <a:t>End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.</a:t>
            </a:r>
            <a:endParaRPr lang="ru-RU" dirty="0"/>
          </a:p>
        </p:txBody>
      </p:sp>
      <p:pic>
        <p:nvPicPr>
          <p:cNvPr id="26684" name="Picture 6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43908" y="4217989"/>
            <a:ext cx="2592288" cy="1212236"/>
          </a:xfrm>
          <a:prstGeom prst="rect">
            <a:avLst/>
          </a:prstGeom>
          <a:noFill/>
          <a:ln w="12700">
            <a:solidFill>
              <a:schemeClr val="bg1">
                <a:lumMod val="50000"/>
              </a:schemeClr>
            </a:solidFill>
            <a:prstDash val="lgDash"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69694281"/>
      </p:ext>
    </p:extLst>
  </p:cSld>
  <p:clrMapOvr>
    <a:masterClrMapping/>
  </p:clrMapOvr>
  <p:transition spd="med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4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304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266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ChangeArrowheads="1"/>
          </p:cNvSpPr>
          <p:nvPr/>
        </p:nvSpPr>
        <p:spPr bwMode="auto">
          <a:xfrm>
            <a:off x="215900" y="0"/>
            <a:ext cx="7543800" cy="428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b"/>
          <a:lstStyle/>
          <a:p>
            <a:r>
              <a:rPr lang="ru-RU" sz="2400" b="1">
                <a:solidFill>
                  <a:schemeClr val="tx2"/>
                </a:solidFill>
              </a:rPr>
              <a:t>Задача</a:t>
            </a:r>
            <a:r>
              <a:rPr lang="en-US" sz="2400" b="1">
                <a:solidFill>
                  <a:schemeClr val="tx2"/>
                </a:solidFill>
              </a:rPr>
              <a:t> </a:t>
            </a:r>
            <a:r>
              <a:rPr lang="ru-RU" sz="2400" b="1">
                <a:solidFill>
                  <a:schemeClr val="tx2"/>
                </a:solidFill>
              </a:rPr>
              <a:t>5</a:t>
            </a:r>
          </a:p>
        </p:txBody>
      </p:sp>
      <p:sp>
        <p:nvSpPr>
          <p:cNvPr id="23555" name="Text Box 3"/>
          <p:cNvSpPr txBox="1">
            <a:spLocks noChangeArrowheads="1"/>
          </p:cNvSpPr>
          <p:nvPr/>
        </p:nvSpPr>
        <p:spPr bwMode="auto">
          <a:xfrm>
            <a:off x="179388" y="404813"/>
            <a:ext cx="7777162" cy="641350"/>
          </a:xfrm>
          <a:prstGeom prst="rect">
            <a:avLst/>
          </a:prstGeom>
          <a:solidFill>
            <a:srgbClr val="F4EE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dirty="0">
                <a:solidFill>
                  <a:schemeClr val="tx2"/>
                </a:solidFill>
              </a:rPr>
              <a:t>Банк принимает вклады под 10% годовых. На счет  положена сумма 10000 рублей. Какая сумма будет на счету через 5 лет?</a:t>
            </a:r>
          </a:p>
        </p:txBody>
      </p:sp>
      <p:grpSp>
        <p:nvGrpSpPr>
          <p:cNvPr id="21" name="Группа 20"/>
          <p:cNvGrpSpPr/>
          <p:nvPr/>
        </p:nvGrpSpPr>
        <p:grpSpPr>
          <a:xfrm>
            <a:off x="823601" y="1444685"/>
            <a:ext cx="2052637" cy="3737694"/>
            <a:chOff x="503238" y="1956197"/>
            <a:chExt cx="2052637" cy="3737694"/>
          </a:xfrm>
        </p:grpSpPr>
        <p:sp>
          <p:nvSpPr>
            <p:cNvPr id="22" name="AutoShape 203"/>
            <p:cNvSpPr>
              <a:spLocks noChangeArrowheads="1"/>
            </p:cNvSpPr>
            <p:nvPr/>
          </p:nvSpPr>
          <p:spPr bwMode="auto">
            <a:xfrm>
              <a:off x="1079612" y="1956197"/>
              <a:ext cx="960437" cy="320675"/>
            </a:xfrm>
            <a:prstGeom prst="flowChartTerminator">
              <a:avLst/>
            </a:prstGeom>
            <a:solidFill>
              <a:srgbClr val="FF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0" tIns="0" rIns="0" bIns="0" anchor="ctr" anchorCtr="1"/>
            <a:lstStyle/>
            <a:p>
              <a:pPr algn="ctr"/>
              <a:r>
                <a:rPr lang="ru-RU" sz="1400">
                  <a:latin typeface="Arial" pitchFamily="34" charset="0"/>
                </a:rPr>
                <a:t>начало</a:t>
              </a:r>
            </a:p>
          </p:txBody>
        </p:sp>
        <p:sp>
          <p:nvSpPr>
            <p:cNvPr id="23" name="Line 206"/>
            <p:cNvSpPr>
              <a:spLocks noChangeShapeType="1"/>
            </p:cNvSpPr>
            <p:nvPr/>
          </p:nvSpPr>
          <p:spPr bwMode="auto">
            <a:xfrm>
              <a:off x="1547813" y="2771350"/>
              <a:ext cx="0" cy="263525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ru-RU"/>
            </a:p>
          </p:txBody>
        </p:sp>
        <p:sp>
          <p:nvSpPr>
            <p:cNvPr id="24" name="Line 207"/>
            <p:cNvSpPr>
              <a:spLocks noChangeShapeType="1"/>
            </p:cNvSpPr>
            <p:nvPr/>
          </p:nvSpPr>
          <p:spPr bwMode="auto">
            <a:xfrm>
              <a:off x="1547813" y="3331737"/>
              <a:ext cx="0" cy="261937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ru-RU"/>
            </a:p>
          </p:txBody>
        </p:sp>
        <p:sp>
          <p:nvSpPr>
            <p:cNvPr id="25" name="AutoShape 208"/>
            <p:cNvSpPr>
              <a:spLocks noChangeArrowheads="1"/>
            </p:cNvSpPr>
            <p:nvPr/>
          </p:nvSpPr>
          <p:spPr bwMode="auto">
            <a:xfrm>
              <a:off x="719349" y="4221783"/>
              <a:ext cx="1656407" cy="287337"/>
            </a:xfrm>
            <a:prstGeom prst="parallelogram">
              <a:avLst>
                <a:gd name="adj" fmla="val 109669"/>
              </a:avLst>
            </a:prstGeom>
            <a:solidFill>
              <a:srgbClr val="FFFFFF"/>
            </a:solidFill>
            <a:ln w="12700" algn="ctr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 anchorCtr="1"/>
            <a:lstStyle/>
            <a:p>
              <a:pPr algn="ctr"/>
              <a:r>
                <a:rPr lang="ru-RU" sz="1400" dirty="0">
                  <a:latin typeface="Arial" pitchFamily="34" charset="0"/>
                </a:rPr>
                <a:t>вывод</a:t>
              </a:r>
              <a:r>
                <a:rPr lang="ru-RU" sz="1200" dirty="0">
                  <a:latin typeface="Arial" pitchFamily="34" charset="0"/>
                </a:rPr>
                <a:t> </a:t>
              </a:r>
              <a:r>
                <a:rPr lang="en-US" sz="1600" dirty="0" smtClean="0">
                  <a:latin typeface="Arial" pitchFamily="34" charset="0"/>
                </a:rPr>
                <a:t>g</a:t>
              </a:r>
              <a:r>
                <a:rPr lang="ru-RU" sz="1600" dirty="0" smtClean="0">
                  <a:latin typeface="Arial" pitchFamily="34" charset="0"/>
                </a:rPr>
                <a:t>, </a:t>
              </a:r>
              <a:r>
                <a:rPr lang="en-US" sz="1600" dirty="0" smtClean="0">
                  <a:latin typeface="Arial" pitchFamily="34" charset="0"/>
                </a:rPr>
                <a:t>s</a:t>
              </a:r>
              <a:endParaRPr lang="ru-RU" sz="1600" dirty="0">
                <a:latin typeface="Arial" pitchFamily="34" charset="0"/>
              </a:endParaRPr>
            </a:p>
          </p:txBody>
        </p:sp>
        <p:sp>
          <p:nvSpPr>
            <p:cNvPr id="26" name="AutoShape 210"/>
            <p:cNvSpPr>
              <a:spLocks noChangeArrowheads="1"/>
            </p:cNvSpPr>
            <p:nvPr/>
          </p:nvSpPr>
          <p:spPr bwMode="auto">
            <a:xfrm>
              <a:off x="1091407" y="5373216"/>
              <a:ext cx="960437" cy="320675"/>
            </a:xfrm>
            <a:prstGeom prst="flowChartTerminator">
              <a:avLst/>
            </a:prstGeom>
            <a:solidFill>
              <a:srgbClr val="FF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0" tIns="0" rIns="0" bIns="0" anchor="ctr" anchorCtr="1"/>
            <a:lstStyle/>
            <a:p>
              <a:pPr algn="ctr"/>
              <a:r>
                <a:rPr lang="ru-RU" sz="1400">
                  <a:latin typeface="Arial" pitchFamily="34" charset="0"/>
                </a:rPr>
                <a:t>конец</a:t>
              </a:r>
            </a:p>
          </p:txBody>
        </p:sp>
        <p:sp>
          <p:nvSpPr>
            <p:cNvPr id="27" name="Line 211"/>
            <p:cNvSpPr>
              <a:spLocks noChangeShapeType="1"/>
            </p:cNvSpPr>
            <p:nvPr/>
          </p:nvSpPr>
          <p:spPr bwMode="auto">
            <a:xfrm>
              <a:off x="1547813" y="2266525"/>
              <a:ext cx="0" cy="263525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ru-RU"/>
            </a:p>
          </p:txBody>
        </p:sp>
        <p:sp>
          <p:nvSpPr>
            <p:cNvPr id="28" name="Rectangle 212"/>
            <p:cNvSpPr>
              <a:spLocks noChangeArrowheads="1"/>
            </p:cNvSpPr>
            <p:nvPr/>
          </p:nvSpPr>
          <p:spPr bwMode="auto">
            <a:xfrm>
              <a:off x="971550" y="2530050"/>
              <a:ext cx="1152525" cy="287337"/>
            </a:xfrm>
            <a:prstGeom prst="rect">
              <a:avLst/>
            </a:prstGeom>
            <a:solidFill>
              <a:srgbClr val="FFFFFF"/>
            </a:solidFill>
            <a:ln w="12700" algn="ctr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pPr algn="ctr"/>
              <a:r>
                <a:rPr lang="en-US" sz="1600" dirty="0" smtClean="0">
                  <a:latin typeface="Arial" pitchFamily="34" charset="0"/>
                </a:rPr>
                <a:t>s </a:t>
              </a:r>
              <a:r>
                <a:rPr lang="en-US" sz="1600" dirty="0">
                  <a:latin typeface="Arial" pitchFamily="34" charset="0"/>
                </a:rPr>
                <a:t>:= </a:t>
              </a:r>
              <a:r>
                <a:rPr lang="en-US" sz="1600" dirty="0" smtClean="0">
                  <a:latin typeface="Arial" pitchFamily="34" charset="0"/>
                </a:rPr>
                <a:t>1</a:t>
              </a:r>
              <a:r>
                <a:rPr lang="ru-RU" sz="1600" dirty="0" smtClean="0">
                  <a:latin typeface="Arial" pitchFamily="34" charset="0"/>
                </a:rPr>
                <a:t>0000</a:t>
              </a:r>
              <a:endParaRPr lang="ru-RU" sz="1600" dirty="0">
                <a:latin typeface="Arial" pitchFamily="34" charset="0"/>
              </a:endParaRPr>
            </a:p>
          </p:txBody>
        </p:sp>
        <p:sp>
          <p:nvSpPr>
            <p:cNvPr id="29" name="Rectangle 213"/>
            <p:cNvSpPr>
              <a:spLocks noChangeArrowheads="1"/>
            </p:cNvSpPr>
            <p:nvPr/>
          </p:nvSpPr>
          <p:spPr bwMode="auto">
            <a:xfrm>
              <a:off x="863588" y="3582562"/>
              <a:ext cx="1367631" cy="396875"/>
            </a:xfrm>
            <a:prstGeom prst="rect">
              <a:avLst/>
            </a:prstGeom>
            <a:solidFill>
              <a:srgbClr val="FFFFFF"/>
            </a:solidFill>
            <a:ln w="12700" algn="ctr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 anchorCtr="1"/>
            <a:lstStyle/>
            <a:p>
              <a:pPr algn="ctr"/>
              <a:r>
                <a:rPr lang="en-US" sz="1800" dirty="0" smtClean="0">
                  <a:latin typeface="Arial" pitchFamily="34" charset="0"/>
                </a:rPr>
                <a:t>s </a:t>
              </a:r>
              <a:r>
                <a:rPr lang="en-US" sz="1800" dirty="0">
                  <a:latin typeface="Arial" pitchFamily="34" charset="0"/>
                </a:rPr>
                <a:t>:= </a:t>
              </a:r>
              <a:r>
                <a:rPr lang="en-US" sz="1800" dirty="0" smtClean="0">
                  <a:latin typeface="Arial" pitchFamily="34" charset="0"/>
                </a:rPr>
                <a:t>s</a:t>
              </a:r>
              <a:r>
                <a:rPr lang="ru-RU" sz="1800" dirty="0" smtClean="0">
                  <a:latin typeface="Arial" pitchFamily="34" charset="0"/>
                </a:rPr>
                <a:t>+0,1*</a:t>
              </a:r>
              <a:r>
                <a:rPr lang="en-US" sz="1800" dirty="0" smtClean="0">
                  <a:latin typeface="Arial" pitchFamily="34" charset="0"/>
                </a:rPr>
                <a:t>s</a:t>
              </a:r>
              <a:endParaRPr lang="ru-RU" sz="2000" baseline="50000" dirty="0">
                <a:latin typeface="Arial" pitchFamily="34" charset="0"/>
              </a:endParaRPr>
            </a:p>
          </p:txBody>
        </p:sp>
        <p:sp>
          <p:nvSpPr>
            <p:cNvPr id="30" name="AutoShape 214"/>
            <p:cNvSpPr>
              <a:spLocks noChangeArrowheads="1"/>
            </p:cNvSpPr>
            <p:nvPr/>
          </p:nvSpPr>
          <p:spPr bwMode="auto">
            <a:xfrm>
              <a:off x="792163" y="3023762"/>
              <a:ext cx="1547812" cy="312737"/>
            </a:xfrm>
            <a:prstGeom prst="flowChartPreparation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sz="1800" dirty="0" smtClean="0">
                  <a:latin typeface="Arial" pitchFamily="34" charset="0"/>
                </a:rPr>
                <a:t>g </a:t>
              </a:r>
              <a:r>
                <a:rPr lang="en-US" sz="1800" dirty="0">
                  <a:latin typeface="Arial" pitchFamily="34" charset="0"/>
                </a:rPr>
                <a:t>:= </a:t>
              </a:r>
              <a:r>
                <a:rPr lang="ru-RU" sz="1800" dirty="0">
                  <a:latin typeface="Arial" pitchFamily="34" charset="0"/>
                </a:rPr>
                <a:t>1</a:t>
              </a:r>
              <a:r>
                <a:rPr lang="en-US" sz="1800" dirty="0">
                  <a:latin typeface="Arial" pitchFamily="34" charset="0"/>
                </a:rPr>
                <a:t>, </a:t>
              </a:r>
              <a:r>
                <a:rPr lang="ru-RU" sz="1800" dirty="0" smtClean="0">
                  <a:latin typeface="Arial" pitchFamily="34" charset="0"/>
                </a:rPr>
                <a:t>5</a:t>
              </a:r>
              <a:endParaRPr lang="ru-RU" sz="1800" dirty="0">
                <a:latin typeface="Arial" pitchFamily="34" charset="0"/>
              </a:endParaRPr>
            </a:p>
          </p:txBody>
        </p:sp>
        <p:sp>
          <p:nvSpPr>
            <p:cNvPr id="31" name="Freeform 215"/>
            <p:cNvSpPr>
              <a:spLocks/>
            </p:cNvSpPr>
            <p:nvPr/>
          </p:nvSpPr>
          <p:spPr bwMode="auto">
            <a:xfrm>
              <a:off x="503238" y="3174574"/>
              <a:ext cx="1044575" cy="1586573"/>
            </a:xfrm>
            <a:custGeom>
              <a:avLst/>
              <a:gdLst>
                <a:gd name="T0" fmla="*/ 658 w 658"/>
                <a:gd name="T1" fmla="*/ 476 h 567"/>
                <a:gd name="T2" fmla="*/ 658 w 658"/>
                <a:gd name="T3" fmla="*/ 567 h 567"/>
                <a:gd name="T4" fmla="*/ 0 w 658"/>
                <a:gd name="T5" fmla="*/ 567 h 567"/>
                <a:gd name="T6" fmla="*/ 0 w 658"/>
                <a:gd name="T7" fmla="*/ 0 h 567"/>
                <a:gd name="T8" fmla="*/ 182 w 658"/>
                <a:gd name="T9" fmla="*/ 0 h 5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8" h="567">
                  <a:moveTo>
                    <a:pt x="658" y="476"/>
                  </a:moveTo>
                  <a:lnTo>
                    <a:pt x="658" y="567"/>
                  </a:lnTo>
                  <a:lnTo>
                    <a:pt x="0" y="567"/>
                  </a:lnTo>
                  <a:lnTo>
                    <a:pt x="0" y="0"/>
                  </a:lnTo>
                  <a:lnTo>
                    <a:pt x="182" y="0"/>
                  </a:lnTo>
                </a:path>
              </a:pathLst>
            </a:custGeom>
            <a:noFill/>
            <a:ln w="12700" cmpd="sng">
              <a:solidFill>
                <a:schemeClr val="tx1"/>
              </a:solidFill>
              <a:round/>
              <a:headEnd type="non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2" name="Freeform 216"/>
            <p:cNvSpPr>
              <a:spLocks/>
            </p:cNvSpPr>
            <p:nvPr/>
          </p:nvSpPr>
          <p:spPr bwMode="auto">
            <a:xfrm>
              <a:off x="1547813" y="3174574"/>
              <a:ext cx="1008062" cy="2198642"/>
            </a:xfrm>
            <a:custGeom>
              <a:avLst/>
              <a:gdLst>
                <a:gd name="T0" fmla="*/ 499 w 635"/>
                <a:gd name="T1" fmla="*/ 0 h 839"/>
                <a:gd name="T2" fmla="*/ 635 w 635"/>
                <a:gd name="T3" fmla="*/ 0 h 839"/>
                <a:gd name="T4" fmla="*/ 635 w 635"/>
                <a:gd name="T5" fmla="*/ 703 h 839"/>
                <a:gd name="T6" fmla="*/ 0 w 635"/>
                <a:gd name="T7" fmla="*/ 703 h 839"/>
                <a:gd name="T8" fmla="*/ 0 w 635"/>
                <a:gd name="T9" fmla="*/ 839 h 8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5" h="839">
                  <a:moveTo>
                    <a:pt x="499" y="0"/>
                  </a:moveTo>
                  <a:lnTo>
                    <a:pt x="635" y="0"/>
                  </a:lnTo>
                  <a:lnTo>
                    <a:pt x="635" y="703"/>
                  </a:lnTo>
                  <a:lnTo>
                    <a:pt x="0" y="703"/>
                  </a:lnTo>
                  <a:lnTo>
                    <a:pt x="0" y="839"/>
                  </a:lnTo>
                </a:path>
              </a:pathLst>
            </a:custGeom>
            <a:noFill/>
            <a:ln w="12700" cmpd="sng">
              <a:solidFill>
                <a:schemeClr val="tx1"/>
              </a:solidFill>
              <a:round/>
              <a:headEnd type="non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3" name="Line 207"/>
            <p:cNvSpPr>
              <a:spLocks noChangeShapeType="1"/>
            </p:cNvSpPr>
            <p:nvPr/>
          </p:nvSpPr>
          <p:spPr bwMode="auto">
            <a:xfrm>
              <a:off x="1547813" y="3959846"/>
              <a:ext cx="0" cy="261937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ru-RU"/>
            </a:p>
          </p:txBody>
        </p:sp>
      </p:grpSp>
      <p:sp>
        <p:nvSpPr>
          <p:cNvPr id="2" name="Прямоугольник 1"/>
          <p:cNvSpPr/>
          <p:nvPr/>
        </p:nvSpPr>
        <p:spPr>
          <a:xfrm>
            <a:off x="3987800" y="1160748"/>
            <a:ext cx="4896544" cy="3416320"/>
          </a:xfrm>
          <a:prstGeom prst="rect">
            <a:avLst/>
          </a:prstGeom>
          <a:solidFill>
            <a:schemeClr val="bg1"/>
          </a:solidFill>
          <a:ln w="12700">
            <a:solidFill>
              <a:schemeClr val="bg1">
                <a:lumMod val="50000"/>
              </a:schemeClr>
            </a:solidFill>
            <a:prstDash val="lgDash"/>
          </a:ln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rgbClr val="000000"/>
                </a:solidFill>
                <a:latin typeface="Courier New"/>
              </a:rPr>
              <a:t>Program </a:t>
            </a:r>
            <a:r>
              <a:rPr lang="en-US" dirty="0" err="1" smtClean="0">
                <a:solidFill>
                  <a:srgbClr val="000000"/>
                </a:solidFill>
                <a:latin typeface="Courier New"/>
              </a:rPr>
              <a:t>Vklad</a:t>
            </a:r>
            <a:r>
              <a:rPr lang="en-US" dirty="0" smtClean="0">
                <a:solidFill>
                  <a:srgbClr val="000000"/>
                </a:solidFill>
                <a:latin typeface="Courier New"/>
              </a:rPr>
              <a:t>;</a:t>
            </a:r>
            <a:endParaRPr lang="en-US" dirty="0">
              <a:solidFill>
                <a:srgbClr val="000000"/>
              </a:solidFill>
              <a:latin typeface="Courier New"/>
            </a:endParaRPr>
          </a:p>
          <a:p>
            <a:r>
              <a:rPr lang="en-US" b="1" dirty="0" err="1">
                <a:solidFill>
                  <a:srgbClr val="000000"/>
                </a:solidFill>
                <a:latin typeface="Courier New"/>
              </a:rPr>
              <a:t>Var</a:t>
            </a:r>
            <a:r>
              <a:rPr lang="en-US" b="1" dirty="0">
                <a:solidFill>
                  <a:srgbClr val="000000"/>
                </a:solidFill>
                <a:latin typeface="Courier New"/>
              </a:rPr>
              <a:t> 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g: </a:t>
            </a:r>
            <a:r>
              <a:rPr lang="en-US" dirty="0">
                <a:solidFill>
                  <a:srgbClr val="0000FF"/>
                </a:solidFill>
                <a:latin typeface="Courier New"/>
              </a:rPr>
              <a:t>integer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; s: </a:t>
            </a:r>
            <a:r>
              <a:rPr lang="en-US" dirty="0">
                <a:solidFill>
                  <a:srgbClr val="0000FF"/>
                </a:solidFill>
                <a:latin typeface="Courier New"/>
              </a:rPr>
              <a:t>real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;</a:t>
            </a:r>
          </a:p>
          <a:p>
            <a:r>
              <a:rPr lang="en-US" b="1" dirty="0">
                <a:solidFill>
                  <a:srgbClr val="000000"/>
                </a:solidFill>
                <a:latin typeface="Courier New"/>
              </a:rPr>
              <a:t>Begin</a:t>
            </a:r>
          </a:p>
          <a:p>
            <a:r>
              <a:rPr lang="en-US" dirty="0">
                <a:solidFill>
                  <a:srgbClr val="000000"/>
                </a:solidFill>
                <a:latin typeface="Courier New"/>
              </a:rPr>
              <a:t>s:=</a:t>
            </a:r>
            <a:r>
              <a:rPr lang="en-US" dirty="0">
                <a:solidFill>
                  <a:srgbClr val="006400"/>
                </a:solidFill>
                <a:latin typeface="Courier New"/>
              </a:rPr>
              <a:t>10000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;  </a:t>
            </a:r>
            <a:r>
              <a:rPr lang="en-US" dirty="0">
                <a:solidFill>
                  <a:srgbClr val="008000"/>
                </a:solidFill>
                <a:latin typeface="Courier New"/>
              </a:rPr>
              <a:t>//</a:t>
            </a:r>
            <a:r>
              <a:rPr lang="ru-RU" dirty="0">
                <a:solidFill>
                  <a:srgbClr val="008000"/>
                </a:solidFill>
                <a:latin typeface="Courier New"/>
              </a:rPr>
              <a:t>начальный вклад</a:t>
            </a:r>
          </a:p>
          <a:p>
            <a:r>
              <a:rPr lang="en-US" dirty="0" err="1">
                <a:solidFill>
                  <a:srgbClr val="000000"/>
                </a:solidFill>
                <a:latin typeface="Courier New"/>
              </a:rPr>
              <a:t>writeln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 (</a:t>
            </a:r>
            <a:r>
              <a:rPr lang="en-US" dirty="0">
                <a:solidFill>
                  <a:srgbClr val="0000FF"/>
                </a:solidFill>
                <a:latin typeface="Courier New"/>
              </a:rPr>
              <a:t>'</a:t>
            </a:r>
            <a:r>
              <a:rPr lang="ru-RU" dirty="0">
                <a:solidFill>
                  <a:srgbClr val="0000FF"/>
                </a:solidFill>
                <a:latin typeface="Courier New"/>
              </a:rPr>
              <a:t>Начальная сумма '</a:t>
            </a:r>
            <a:r>
              <a:rPr lang="ru-RU" dirty="0">
                <a:solidFill>
                  <a:srgbClr val="000000"/>
                </a:solidFill>
                <a:latin typeface="Courier New"/>
              </a:rPr>
              <a:t>, 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s);</a:t>
            </a:r>
          </a:p>
          <a:p>
            <a:r>
              <a:rPr lang="ru-RU" dirty="0">
                <a:solidFill>
                  <a:srgbClr val="008000"/>
                </a:solidFill>
                <a:latin typeface="Courier New"/>
              </a:rPr>
              <a:t>//цикл для g от 1 до 5</a:t>
            </a:r>
          </a:p>
          <a:p>
            <a:r>
              <a:rPr lang="en-US" b="1" dirty="0">
                <a:solidFill>
                  <a:srgbClr val="000000"/>
                </a:solidFill>
                <a:latin typeface="Courier New"/>
              </a:rPr>
              <a:t>for 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g:=</a:t>
            </a:r>
            <a:r>
              <a:rPr lang="en-US" dirty="0">
                <a:solidFill>
                  <a:srgbClr val="006400"/>
                </a:solidFill>
                <a:latin typeface="Courier New"/>
              </a:rPr>
              <a:t>1 </a:t>
            </a:r>
            <a:r>
              <a:rPr lang="en-US" b="1" dirty="0">
                <a:solidFill>
                  <a:srgbClr val="000000"/>
                </a:solidFill>
                <a:latin typeface="Courier New"/>
              </a:rPr>
              <a:t>to </a:t>
            </a:r>
            <a:r>
              <a:rPr lang="en-US" dirty="0">
                <a:solidFill>
                  <a:srgbClr val="006400"/>
                </a:solidFill>
                <a:latin typeface="Courier New"/>
              </a:rPr>
              <a:t>5 </a:t>
            </a:r>
            <a:r>
              <a:rPr lang="en-US" b="1" dirty="0">
                <a:solidFill>
                  <a:srgbClr val="000000"/>
                </a:solidFill>
                <a:latin typeface="Courier New"/>
              </a:rPr>
              <a:t>do </a:t>
            </a:r>
          </a:p>
          <a:p>
            <a:r>
              <a:rPr lang="en-US" b="1" dirty="0">
                <a:solidFill>
                  <a:srgbClr val="000000"/>
                </a:solidFill>
                <a:latin typeface="Courier New"/>
              </a:rPr>
              <a:t>  begin</a:t>
            </a:r>
          </a:p>
          <a:p>
            <a:r>
              <a:rPr lang="en-US" b="1" dirty="0">
                <a:solidFill>
                  <a:srgbClr val="000000"/>
                </a:solidFill>
                <a:latin typeface="Courier New"/>
              </a:rPr>
              <a:t>  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s:=s+</a:t>
            </a:r>
            <a:r>
              <a:rPr lang="en-US" dirty="0">
                <a:solidFill>
                  <a:srgbClr val="006400"/>
                </a:solidFill>
                <a:latin typeface="Courier New"/>
              </a:rPr>
              <a:t>0.1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*s; </a:t>
            </a:r>
            <a:r>
              <a:rPr lang="en-US" dirty="0">
                <a:solidFill>
                  <a:srgbClr val="008000"/>
                </a:solidFill>
                <a:latin typeface="Courier New"/>
              </a:rPr>
              <a:t>//</a:t>
            </a:r>
            <a:r>
              <a:rPr lang="ru-RU" dirty="0">
                <a:solidFill>
                  <a:srgbClr val="008000"/>
                </a:solidFill>
                <a:latin typeface="Courier New"/>
              </a:rPr>
              <a:t>добавление 10%</a:t>
            </a:r>
          </a:p>
          <a:p>
            <a:r>
              <a:rPr lang="ru-RU" dirty="0">
                <a:solidFill>
                  <a:srgbClr val="008000"/>
                </a:solidFill>
                <a:latin typeface="Courier New"/>
              </a:rPr>
              <a:t>  </a:t>
            </a:r>
            <a:r>
              <a:rPr lang="ru-RU" dirty="0" err="1">
                <a:solidFill>
                  <a:srgbClr val="000000"/>
                </a:solidFill>
                <a:latin typeface="Courier New"/>
              </a:rPr>
              <a:t>writeln</a:t>
            </a:r>
            <a:r>
              <a:rPr lang="ru-RU" dirty="0">
                <a:solidFill>
                  <a:srgbClr val="000000"/>
                </a:solidFill>
                <a:latin typeface="Courier New"/>
              </a:rPr>
              <a:t> (g, </a:t>
            </a:r>
            <a:r>
              <a:rPr lang="ru-RU" dirty="0">
                <a:solidFill>
                  <a:srgbClr val="0000FF"/>
                </a:solidFill>
                <a:latin typeface="Courier New"/>
              </a:rPr>
              <a:t>' год сумма '</a:t>
            </a:r>
            <a:r>
              <a:rPr lang="ru-RU" dirty="0">
                <a:solidFill>
                  <a:srgbClr val="000000"/>
                </a:solidFill>
                <a:latin typeface="Courier New"/>
              </a:rPr>
              <a:t>, s);</a:t>
            </a:r>
          </a:p>
          <a:p>
            <a:r>
              <a:rPr lang="en-US" dirty="0">
                <a:solidFill>
                  <a:srgbClr val="000000"/>
                </a:solidFill>
                <a:latin typeface="Courier New"/>
              </a:rPr>
              <a:t>  </a:t>
            </a:r>
            <a:r>
              <a:rPr lang="en-US" b="1" dirty="0">
                <a:solidFill>
                  <a:srgbClr val="000000"/>
                </a:solidFill>
                <a:latin typeface="Courier New"/>
              </a:rPr>
              <a:t>end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;</a:t>
            </a:r>
          </a:p>
          <a:p>
            <a:r>
              <a:rPr lang="en-US" b="1" dirty="0">
                <a:solidFill>
                  <a:srgbClr val="000000"/>
                </a:solidFill>
                <a:latin typeface="Courier New"/>
              </a:rPr>
              <a:t>End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.</a:t>
            </a:r>
            <a:endParaRPr lang="ru-RU" dirty="0"/>
          </a:p>
        </p:txBody>
      </p:sp>
      <p:pic>
        <p:nvPicPr>
          <p:cNvPr id="28736" name="Picture 6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87800" y="4725142"/>
            <a:ext cx="2438400" cy="1725613"/>
          </a:xfrm>
          <a:prstGeom prst="rect">
            <a:avLst/>
          </a:prstGeom>
          <a:noFill/>
          <a:ln w="12700">
            <a:solidFill>
              <a:schemeClr val="bg1">
                <a:lumMod val="50000"/>
              </a:schemeClr>
            </a:solidFill>
            <a:prstDash val="lgDash"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66604400"/>
      </p:ext>
    </p:extLst>
  </p:cSld>
  <p:clrMapOvr>
    <a:masterClrMapping/>
  </p:clrMapOvr>
  <p:transition spd="med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287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ChangeArrowheads="1"/>
          </p:cNvSpPr>
          <p:nvPr/>
        </p:nvSpPr>
        <p:spPr bwMode="auto">
          <a:xfrm>
            <a:off x="215900" y="0"/>
            <a:ext cx="7543800" cy="428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b"/>
          <a:lstStyle/>
          <a:p>
            <a:r>
              <a:rPr lang="ru-RU" sz="2400" b="1" dirty="0">
                <a:solidFill>
                  <a:srgbClr val="330066"/>
                </a:solidFill>
              </a:rPr>
              <a:t>Задача</a:t>
            </a:r>
            <a:r>
              <a:rPr lang="en-US" sz="2400" b="1" dirty="0">
                <a:solidFill>
                  <a:srgbClr val="330066"/>
                </a:solidFill>
              </a:rPr>
              <a:t> </a:t>
            </a:r>
            <a:r>
              <a:rPr lang="ru-RU" sz="2400" b="1" dirty="0" smtClean="0">
                <a:solidFill>
                  <a:srgbClr val="330066"/>
                </a:solidFill>
              </a:rPr>
              <a:t>6</a:t>
            </a:r>
            <a:endParaRPr lang="ru-RU" sz="2400" b="1" dirty="0">
              <a:solidFill>
                <a:srgbClr val="330066"/>
              </a:solidFill>
            </a:endParaRPr>
          </a:p>
        </p:txBody>
      </p:sp>
      <p:sp>
        <p:nvSpPr>
          <p:cNvPr id="23555" name="Text Box 3"/>
          <p:cNvSpPr txBox="1">
            <a:spLocks noChangeArrowheads="1"/>
          </p:cNvSpPr>
          <p:nvPr/>
        </p:nvSpPr>
        <p:spPr bwMode="auto">
          <a:xfrm>
            <a:off x="179388" y="404813"/>
            <a:ext cx="7777162" cy="646331"/>
          </a:xfrm>
          <a:prstGeom prst="rect">
            <a:avLst/>
          </a:prstGeom>
          <a:solidFill>
            <a:srgbClr val="F4EE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kern="0" dirty="0">
                <a:solidFill>
                  <a:schemeClr val="tx2"/>
                </a:solidFill>
              </a:rPr>
              <a:t>Вывести на экран квадраты и кубы целых чисел от 1 до </a:t>
            </a:r>
            <a:r>
              <a:rPr lang="ru-RU" kern="0" dirty="0" smtClean="0">
                <a:solidFill>
                  <a:schemeClr val="tx2"/>
                </a:solidFill>
              </a:rPr>
              <a:t>9, используя различные типы циклов.</a:t>
            </a:r>
            <a:endParaRPr lang="ru-RU" dirty="0">
              <a:solidFill>
                <a:schemeClr val="tx2"/>
              </a:solidFill>
            </a:endParaRPr>
          </a:p>
        </p:txBody>
      </p:sp>
      <p:grpSp>
        <p:nvGrpSpPr>
          <p:cNvPr id="19" name="Группа 18"/>
          <p:cNvGrpSpPr/>
          <p:nvPr/>
        </p:nvGrpSpPr>
        <p:grpSpPr>
          <a:xfrm>
            <a:off x="264927" y="2220921"/>
            <a:ext cx="2635647" cy="3669618"/>
            <a:chOff x="246165" y="901083"/>
            <a:chExt cx="2635647" cy="3669618"/>
          </a:xfrm>
        </p:grpSpPr>
        <p:sp>
          <p:nvSpPr>
            <p:cNvPr id="20" name="AutoShape 171"/>
            <p:cNvSpPr>
              <a:spLocks noChangeArrowheads="1"/>
            </p:cNvSpPr>
            <p:nvPr/>
          </p:nvSpPr>
          <p:spPr bwMode="auto">
            <a:xfrm>
              <a:off x="921832" y="901083"/>
              <a:ext cx="960438" cy="299943"/>
            </a:xfrm>
            <a:prstGeom prst="flowChartTerminator">
              <a:avLst/>
            </a:prstGeom>
            <a:solidFill>
              <a:srgbClr val="FF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0" tIns="0" rIns="0" bIns="0" anchor="ctr" anchorCtr="1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ru-RU" sz="14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начало</a:t>
              </a:r>
            </a:p>
          </p:txBody>
        </p:sp>
        <p:sp>
          <p:nvSpPr>
            <p:cNvPr id="34" name="Line 172"/>
            <p:cNvSpPr>
              <a:spLocks noChangeShapeType="1"/>
            </p:cNvSpPr>
            <p:nvPr/>
          </p:nvSpPr>
          <p:spPr bwMode="auto">
            <a:xfrm>
              <a:off x="1389165" y="1201634"/>
              <a:ext cx="0" cy="263525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4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35" name="Line 173"/>
            <p:cNvSpPr>
              <a:spLocks noChangeShapeType="1"/>
            </p:cNvSpPr>
            <p:nvPr/>
          </p:nvSpPr>
          <p:spPr bwMode="auto">
            <a:xfrm>
              <a:off x="1400278" y="1749714"/>
              <a:ext cx="0" cy="261937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4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36" name="Rectangle 174"/>
            <p:cNvSpPr>
              <a:spLocks noChangeArrowheads="1"/>
            </p:cNvSpPr>
            <p:nvPr/>
          </p:nvSpPr>
          <p:spPr bwMode="auto">
            <a:xfrm>
              <a:off x="930377" y="1462377"/>
              <a:ext cx="938213" cy="287337"/>
            </a:xfrm>
            <a:prstGeom prst="rect">
              <a:avLst/>
            </a:prstGeom>
            <a:solidFill>
              <a:srgbClr val="FFFFFF"/>
            </a:solidFill>
            <a:ln w="12700" algn="ctr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u="none" strike="noStrike" kern="0" cap="none" spc="0" normalizeH="0" baseline="0" noProof="0" dirty="0" err="1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i</a:t>
              </a:r>
              <a:r>
                <a:rPr kumimoji="0" lang="en-US" sz="1400" b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 := 1</a:t>
              </a:r>
              <a:endParaRPr kumimoji="0" lang="ru-RU" sz="1400" b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37" name="AutoShape 175"/>
            <p:cNvSpPr>
              <a:spLocks noChangeAspect="1" noChangeArrowheads="1"/>
            </p:cNvSpPr>
            <p:nvPr/>
          </p:nvSpPr>
          <p:spPr bwMode="auto">
            <a:xfrm>
              <a:off x="824015" y="2002127"/>
              <a:ext cx="1150938" cy="468312"/>
            </a:xfrm>
            <a:prstGeom prst="flowChartDecision">
              <a:avLst/>
            </a:prstGeom>
            <a:solidFill>
              <a:srgbClr val="FFFFFF"/>
            </a:solidFill>
            <a:ln w="12700" algn="ctr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 anchorCtr="1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0" cap="none" spc="0" normalizeH="0" baseline="0" noProof="0" dirty="0" err="1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i</a:t>
              </a:r>
              <a:r>
                <a:rPr kumimoji="0" lang="en-US" sz="14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 </a:t>
              </a:r>
              <a:r>
                <a:rPr kumimoji="0" lang="en-US" sz="14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cs typeface="Arial" charset="0"/>
                </a:rPr>
                <a:t>≤ 9</a:t>
              </a:r>
            </a:p>
          </p:txBody>
        </p:sp>
        <p:sp>
          <p:nvSpPr>
            <p:cNvPr id="38" name="Text Box 176"/>
            <p:cNvSpPr txBox="1">
              <a:spLocks noChangeAspect="1" noChangeArrowheads="1"/>
            </p:cNvSpPr>
            <p:nvPr/>
          </p:nvSpPr>
          <p:spPr bwMode="auto">
            <a:xfrm>
              <a:off x="1279404" y="2424402"/>
              <a:ext cx="522288" cy="298450"/>
            </a:xfrm>
            <a:prstGeom prst="rect">
              <a:avLst/>
            </a:prstGeom>
            <a:noFill/>
            <a:ln w="12700" algn="ctr">
              <a:noFill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ru-RU" sz="12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+mn-lt"/>
                </a:rPr>
                <a:t>да</a:t>
              </a:r>
            </a:p>
          </p:txBody>
        </p:sp>
        <p:sp>
          <p:nvSpPr>
            <p:cNvPr id="39" name="Text Box 177"/>
            <p:cNvSpPr txBox="1">
              <a:spLocks noChangeAspect="1" noChangeArrowheads="1"/>
            </p:cNvSpPr>
            <p:nvPr/>
          </p:nvSpPr>
          <p:spPr bwMode="auto">
            <a:xfrm>
              <a:off x="1801692" y="2022719"/>
              <a:ext cx="522288" cy="298450"/>
            </a:xfrm>
            <a:prstGeom prst="rect">
              <a:avLst/>
            </a:prstGeom>
            <a:noFill/>
            <a:ln w="12700" algn="ctr">
              <a:noFill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ru-RU" sz="12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+mn-lt"/>
                </a:rPr>
                <a:t>нет</a:t>
              </a:r>
            </a:p>
          </p:txBody>
        </p:sp>
        <p:sp>
          <p:nvSpPr>
            <p:cNvPr id="40" name="Line 178"/>
            <p:cNvSpPr>
              <a:spLocks noChangeShapeType="1"/>
            </p:cNvSpPr>
            <p:nvPr/>
          </p:nvSpPr>
          <p:spPr bwMode="auto">
            <a:xfrm>
              <a:off x="1400278" y="2470439"/>
              <a:ext cx="0" cy="261937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4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41" name="AutoShape 179"/>
            <p:cNvSpPr>
              <a:spLocks noChangeArrowheads="1"/>
            </p:cNvSpPr>
            <p:nvPr/>
          </p:nvSpPr>
          <p:spPr bwMode="auto">
            <a:xfrm>
              <a:off x="505548" y="3479457"/>
              <a:ext cx="1728192" cy="287337"/>
            </a:xfrm>
            <a:prstGeom prst="parallelogram">
              <a:avLst>
                <a:gd name="adj" fmla="val 134669"/>
              </a:avLst>
            </a:prstGeom>
            <a:solidFill>
              <a:srgbClr val="FFFFFF"/>
            </a:solidFill>
            <a:ln w="12700" algn="ctr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 anchorCtr="1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ru-RU" sz="14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вывод </a:t>
              </a:r>
              <a:r>
                <a:rPr kumimoji="0" lang="en-US" sz="1400" b="0" i="0" u="none" strike="noStrike" kern="0" cap="none" spc="0" normalizeH="0" baseline="0" noProof="0" dirty="0" err="1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i</a:t>
              </a:r>
              <a:r>
                <a:rPr kumimoji="0" lang="en-US" sz="14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, i2, i3</a:t>
              </a:r>
              <a:endParaRPr kumimoji="0" lang="ru-RU" sz="14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42" name="Rectangle 180"/>
            <p:cNvSpPr>
              <a:spLocks noChangeArrowheads="1"/>
            </p:cNvSpPr>
            <p:nvPr/>
          </p:nvSpPr>
          <p:spPr bwMode="auto">
            <a:xfrm>
              <a:off x="812902" y="4027400"/>
              <a:ext cx="1152525" cy="287337"/>
            </a:xfrm>
            <a:prstGeom prst="rect">
              <a:avLst/>
            </a:prstGeom>
            <a:solidFill>
              <a:srgbClr val="FFFFFF"/>
            </a:solidFill>
            <a:ln w="12700" algn="ctr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0" cap="none" spc="0" normalizeH="0" baseline="0" noProof="0" dirty="0" err="1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i</a:t>
              </a:r>
              <a:r>
                <a:rPr kumimoji="0" lang="en-US" sz="14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 := i+1</a:t>
              </a:r>
              <a:endParaRPr kumimoji="0" lang="ru-RU" sz="14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43" name="Freeform 181"/>
            <p:cNvSpPr>
              <a:spLocks/>
            </p:cNvSpPr>
            <p:nvPr/>
          </p:nvSpPr>
          <p:spPr bwMode="auto">
            <a:xfrm>
              <a:off x="246165" y="1859252"/>
              <a:ext cx="1154113" cy="2711449"/>
            </a:xfrm>
            <a:custGeom>
              <a:avLst/>
              <a:gdLst>
                <a:gd name="T0" fmla="*/ 727 w 613"/>
                <a:gd name="T1" fmla="*/ 1063 h 1180"/>
                <a:gd name="T2" fmla="*/ 727 w 613"/>
                <a:gd name="T3" fmla="*/ 1177 h 1180"/>
                <a:gd name="T4" fmla="*/ 0 w 613"/>
                <a:gd name="T5" fmla="*/ 1177 h 1180"/>
                <a:gd name="T6" fmla="*/ 0 w 613"/>
                <a:gd name="T7" fmla="*/ 0 h 1180"/>
                <a:gd name="T8" fmla="*/ 727 w 613"/>
                <a:gd name="T9" fmla="*/ 0 h 118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613" h="1180">
                  <a:moveTo>
                    <a:pt x="613" y="1066"/>
                  </a:moveTo>
                  <a:lnTo>
                    <a:pt x="613" y="1180"/>
                  </a:lnTo>
                  <a:lnTo>
                    <a:pt x="0" y="1180"/>
                  </a:lnTo>
                  <a:lnTo>
                    <a:pt x="0" y="0"/>
                  </a:lnTo>
                  <a:lnTo>
                    <a:pt x="613" y="0"/>
                  </a:lnTo>
                </a:path>
              </a:pathLst>
            </a:custGeom>
            <a:noFill/>
            <a:ln w="12700" cmpd="sng">
              <a:solidFill>
                <a:srgbClr val="000000"/>
              </a:solidFill>
              <a:round/>
              <a:headEnd type="non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4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44" name="AutoShape 182"/>
            <p:cNvSpPr>
              <a:spLocks noChangeArrowheads="1"/>
            </p:cNvSpPr>
            <p:nvPr/>
          </p:nvSpPr>
          <p:spPr bwMode="auto">
            <a:xfrm>
              <a:off x="1921374" y="2468414"/>
              <a:ext cx="960438" cy="270693"/>
            </a:xfrm>
            <a:prstGeom prst="flowChartTerminator">
              <a:avLst/>
            </a:prstGeom>
            <a:solidFill>
              <a:srgbClr val="FF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0" tIns="0" rIns="0" bIns="0" anchor="ctr" anchorCtr="1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ru-RU" sz="14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конец</a:t>
              </a:r>
            </a:p>
          </p:txBody>
        </p:sp>
        <p:sp>
          <p:nvSpPr>
            <p:cNvPr id="45" name="Rectangle 183"/>
            <p:cNvSpPr>
              <a:spLocks noChangeArrowheads="1"/>
            </p:cNvSpPr>
            <p:nvPr/>
          </p:nvSpPr>
          <p:spPr bwMode="auto">
            <a:xfrm>
              <a:off x="930377" y="2722852"/>
              <a:ext cx="938213" cy="491033"/>
            </a:xfrm>
            <a:prstGeom prst="rect">
              <a:avLst/>
            </a:prstGeom>
            <a:solidFill>
              <a:srgbClr val="FFFFFF"/>
            </a:solidFill>
            <a:ln w="12700" algn="ctr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i2 := </a:t>
              </a:r>
              <a:r>
                <a:rPr kumimoji="0" lang="en-US" sz="1400" b="0" i="0" u="none" strike="noStrike" kern="0" cap="none" spc="0" normalizeH="0" baseline="0" noProof="0" dirty="0" err="1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i</a:t>
              </a:r>
              <a:r>
                <a:rPr kumimoji="0" lang="en-US" sz="14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*</a:t>
              </a:r>
              <a:r>
                <a:rPr kumimoji="0" lang="en-US" sz="1400" b="0" i="0" u="none" strike="noStrike" kern="0" cap="none" spc="0" normalizeH="0" baseline="0" noProof="0" dirty="0" err="1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i</a:t>
              </a:r>
              <a:endParaRPr kumimoji="0" lang="en-US" sz="14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1400" kern="0" dirty="0" smtClean="0">
                  <a:solidFill>
                    <a:sysClr val="windowText" lastClr="000000"/>
                  </a:solidFill>
                </a:rPr>
                <a:t>i3 </a:t>
              </a:r>
              <a:r>
                <a:rPr lang="en-US" sz="1400" kern="0" dirty="0">
                  <a:solidFill>
                    <a:sysClr val="windowText" lastClr="000000"/>
                  </a:solidFill>
                </a:rPr>
                <a:t>:= i2*</a:t>
              </a:r>
              <a:r>
                <a:rPr lang="en-US" sz="1400" kern="0" dirty="0" err="1">
                  <a:solidFill>
                    <a:sysClr val="windowText" lastClr="000000"/>
                  </a:solidFill>
                </a:rPr>
                <a:t>i</a:t>
              </a:r>
              <a:endParaRPr lang="ru-RU" sz="1400" kern="0" dirty="0">
                <a:solidFill>
                  <a:sysClr val="windowText" lastClr="000000"/>
                </a:solidFill>
              </a:endParaRPr>
            </a:p>
          </p:txBody>
        </p:sp>
        <p:sp>
          <p:nvSpPr>
            <p:cNvPr id="46" name="Line 184"/>
            <p:cNvSpPr>
              <a:spLocks noChangeShapeType="1"/>
            </p:cNvSpPr>
            <p:nvPr/>
          </p:nvSpPr>
          <p:spPr bwMode="auto">
            <a:xfrm>
              <a:off x="1389165" y="3766794"/>
              <a:ext cx="0" cy="261937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4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47" name="Freeform 189"/>
            <p:cNvSpPr>
              <a:spLocks/>
            </p:cNvSpPr>
            <p:nvPr/>
          </p:nvSpPr>
          <p:spPr bwMode="auto">
            <a:xfrm>
              <a:off x="1974953" y="2238665"/>
              <a:ext cx="415926" cy="231774"/>
            </a:xfrm>
            <a:custGeom>
              <a:avLst/>
              <a:gdLst>
                <a:gd name="T0" fmla="*/ 0 w 204"/>
                <a:gd name="T1" fmla="*/ 0 h 1021"/>
                <a:gd name="T2" fmla="*/ 204 w 204"/>
                <a:gd name="T3" fmla="*/ 0 h 1021"/>
                <a:gd name="T4" fmla="*/ 204 w 204"/>
                <a:gd name="T5" fmla="*/ 1021 h 1021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04" h="1021">
                  <a:moveTo>
                    <a:pt x="0" y="0"/>
                  </a:moveTo>
                  <a:lnTo>
                    <a:pt x="204" y="0"/>
                  </a:lnTo>
                  <a:lnTo>
                    <a:pt x="204" y="1021"/>
                  </a:lnTo>
                </a:path>
              </a:pathLst>
            </a:custGeom>
            <a:noFill/>
            <a:ln w="12700" cmpd="sng">
              <a:solidFill>
                <a:srgbClr val="000000"/>
              </a:solidFill>
              <a:round/>
              <a:headEnd type="non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4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48" name="Line 178"/>
            <p:cNvSpPr>
              <a:spLocks noChangeShapeType="1"/>
            </p:cNvSpPr>
            <p:nvPr/>
          </p:nvSpPr>
          <p:spPr bwMode="auto">
            <a:xfrm>
              <a:off x="1389165" y="3213885"/>
              <a:ext cx="0" cy="261937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4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</p:grpSp>
      <p:grpSp>
        <p:nvGrpSpPr>
          <p:cNvPr id="49" name="Группа 48"/>
          <p:cNvGrpSpPr/>
          <p:nvPr/>
        </p:nvGrpSpPr>
        <p:grpSpPr>
          <a:xfrm>
            <a:off x="3294618" y="2231348"/>
            <a:ext cx="2625578" cy="3717932"/>
            <a:chOff x="3275856" y="911510"/>
            <a:chExt cx="2625578" cy="3717932"/>
          </a:xfrm>
        </p:grpSpPr>
        <p:sp>
          <p:nvSpPr>
            <p:cNvPr id="50" name="AutoShape 171"/>
            <p:cNvSpPr>
              <a:spLocks noChangeArrowheads="1"/>
            </p:cNvSpPr>
            <p:nvPr/>
          </p:nvSpPr>
          <p:spPr bwMode="auto">
            <a:xfrm>
              <a:off x="3951523" y="911510"/>
              <a:ext cx="960438" cy="299943"/>
            </a:xfrm>
            <a:prstGeom prst="flowChartTerminator">
              <a:avLst/>
            </a:prstGeom>
            <a:solidFill>
              <a:srgbClr val="FF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0" tIns="0" rIns="0" bIns="0" anchor="ctr" anchorCtr="1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ru-RU" sz="14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начало</a:t>
              </a:r>
            </a:p>
          </p:txBody>
        </p:sp>
        <p:sp>
          <p:nvSpPr>
            <p:cNvPr id="51" name="Line 172"/>
            <p:cNvSpPr>
              <a:spLocks noChangeShapeType="1"/>
            </p:cNvSpPr>
            <p:nvPr/>
          </p:nvSpPr>
          <p:spPr bwMode="auto">
            <a:xfrm>
              <a:off x="4418856" y="1212061"/>
              <a:ext cx="0" cy="263525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4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52" name="Line 173"/>
            <p:cNvSpPr>
              <a:spLocks noChangeShapeType="1"/>
            </p:cNvSpPr>
            <p:nvPr/>
          </p:nvSpPr>
          <p:spPr bwMode="auto">
            <a:xfrm>
              <a:off x="4429969" y="1760141"/>
              <a:ext cx="0" cy="261937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4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53" name="Rectangle 174"/>
            <p:cNvSpPr>
              <a:spLocks noChangeArrowheads="1"/>
            </p:cNvSpPr>
            <p:nvPr/>
          </p:nvSpPr>
          <p:spPr bwMode="auto">
            <a:xfrm>
              <a:off x="3960068" y="1472804"/>
              <a:ext cx="938213" cy="287337"/>
            </a:xfrm>
            <a:prstGeom prst="rect">
              <a:avLst/>
            </a:prstGeom>
            <a:solidFill>
              <a:srgbClr val="FFFFFF"/>
            </a:solidFill>
            <a:ln w="12700" algn="ctr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u="none" strike="noStrike" kern="0" cap="none" spc="0" normalizeH="0" baseline="0" noProof="0" dirty="0" err="1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i</a:t>
              </a:r>
              <a:r>
                <a:rPr kumimoji="0" lang="en-US" sz="1400" b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 := 1</a:t>
              </a:r>
              <a:endParaRPr kumimoji="0" lang="ru-RU" sz="1400" b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54" name="AutoShape 175"/>
            <p:cNvSpPr>
              <a:spLocks noChangeAspect="1" noChangeArrowheads="1"/>
            </p:cNvSpPr>
            <p:nvPr/>
          </p:nvSpPr>
          <p:spPr bwMode="auto">
            <a:xfrm>
              <a:off x="3843637" y="3892462"/>
              <a:ext cx="1150938" cy="468312"/>
            </a:xfrm>
            <a:prstGeom prst="flowChartDecision">
              <a:avLst/>
            </a:prstGeom>
            <a:solidFill>
              <a:srgbClr val="FFFFFF"/>
            </a:solidFill>
            <a:ln w="12700" algn="ctr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 anchorCtr="1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0" cap="none" spc="0" normalizeH="0" baseline="0" noProof="0" dirty="0" err="1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i</a:t>
              </a:r>
              <a:r>
                <a:rPr kumimoji="0" lang="en-US" sz="14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 </a:t>
              </a:r>
              <a:r>
                <a:rPr kumimoji="0" lang="en-US" sz="14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cs typeface="Arial" charset="0"/>
                </a:rPr>
                <a:t>&gt; 9</a:t>
              </a:r>
            </a:p>
          </p:txBody>
        </p:sp>
        <p:sp>
          <p:nvSpPr>
            <p:cNvPr id="55" name="Text Box 176"/>
            <p:cNvSpPr txBox="1">
              <a:spLocks noChangeAspect="1" noChangeArrowheads="1"/>
            </p:cNvSpPr>
            <p:nvPr/>
          </p:nvSpPr>
          <p:spPr bwMode="auto">
            <a:xfrm>
              <a:off x="4354227" y="4314737"/>
              <a:ext cx="522288" cy="298450"/>
            </a:xfrm>
            <a:prstGeom prst="rect">
              <a:avLst/>
            </a:prstGeom>
            <a:noFill/>
            <a:ln w="12700" algn="ctr">
              <a:noFill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ru-RU" sz="12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+mn-lt"/>
                </a:rPr>
                <a:t>нет</a:t>
              </a:r>
            </a:p>
          </p:txBody>
        </p:sp>
        <p:sp>
          <p:nvSpPr>
            <p:cNvPr id="56" name="Text Box 177"/>
            <p:cNvSpPr txBox="1">
              <a:spLocks noChangeAspect="1" noChangeArrowheads="1"/>
            </p:cNvSpPr>
            <p:nvPr/>
          </p:nvSpPr>
          <p:spPr bwMode="auto">
            <a:xfrm>
              <a:off x="4821314" y="3913054"/>
              <a:ext cx="522288" cy="298450"/>
            </a:xfrm>
            <a:prstGeom prst="rect">
              <a:avLst/>
            </a:prstGeom>
            <a:noFill/>
            <a:ln w="12700" algn="ctr">
              <a:noFill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ru-RU" sz="1200" kern="0" dirty="0" smtClean="0">
                  <a:solidFill>
                    <a:srgbClr val="000000"/>
                  </a:solidFill>
                  <a:latin typeface="+mn-lt"/>
                </a:rPr>
                <a:t>да</a:t>
              </a:r>
              <a:endParaRPr kumimoji="0" lang="ru-RU" sz="12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</a:endParaRPr>
            </a:p>
          </p:txBody>
        </p:sp>
        <p:sp>
          <p:nvSpPr>
            <p:cNvPr id="57" name="AutoShape 179"/>
            <p:cNvSpPr>
              <a:spLocks noChangeArrowheads="1"/>
            </p:cNvSpPr>
            <p:nvPr/>
          </p:nvSpPr>
          <p:spPr bwMode="auto">
            <a:xfrm>
              <a:off x="3563888" y="2775404"/>
              <a:ext cx="1728192" cy="287337"/>
            </a:xfrm>
            <a:prstGeom prst="parallelogram">
              <a:avLst>
                <a:gd name="adj" fmla="val 134669"/>
              </a:avLst>
            </a:prstGeom>
            <a:solidFill>
              <a:srgbClr val="FFFFFF"/>
            </a:solidFill>
            <a:ln w="12700" algn="ctr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 anchorCtr="1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ru-RU" sz="14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вывод </a:t>
              </a:r>
              <a:r>
                <a:rPr kumimoji="0" lang="en-US" sz="1400" b="0" i="0" u="none" strike="noStrike" kern="0" cap="none" spc="0" normalizeH="0" baseline="0" noProof="0" dirty="0" err="1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i</a:t>
              </a:r>
              <a:r>
                <a:rPr kumimoji="0" lang="en-US" sz="14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, i2, i3</a:t>
              </a:r>
              <a:endParaRPr kumimoji="0" lang="ru-RU" sz="14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58" name="Rectangle 180"/>
            <p:cNvSpPr>
              <a:spLocks noChangeArrowheads="1"/>
            </p:cNvSpPr>
            <p:nvPr/>
          </p:nvSpPr>
          <p:spPr bwMode="auto">
            <a:xfrm>
              <a:off x="3836500" y="3335788"/>
              <a:ext cx="1152525" cy="287337"/>
            </a:xfrm>
            <a:prstGeom prst="rect">
              <a:avLst/>
            </a:prstGeom>
            <a:solidFill>
              <a:srgbClr val="FFFFFF"/>
            </a:solidFill>
            <a:ln w="12700" algn="ctr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0" cap="none" spc="0" normalizeH="0" baseline="0" noProof="0" dirty="0" err="1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i</a:t>
              </a:r>
              <a:r>
                <a:rPr kumimoji="0" lang="en-US" sz="14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 := i+1</a:t>
              </a:r>
              <a:endParaRPr kumimoji="0" lang="ru-RU" sz="14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59" name="Freeform 181"/>
            <p:cNvSpPr>
              <a:spLocks/>
            </p:cNvSpPr>
            <p:nvPr/>
          </p:nvSpPr>
          <p:spPr bwMode="auto">
            <a:xfrm>
              <a:off x="3275856" y="1869679"/>
              <a:ext cx="1154113" cy="2759763"/>
            </a:xfrm>
            <a:custGeom>
              <a:avLst/>
              <a:gdLst>
                <a:gd name="T0" fmla="*/ 727 w 613"/>
                <a:gd name="T1" fmla="*/ 1063 h 1180"/>
                <a:gd name="T2" fmla="*/ 727 w 613"/>
                <a:gd name="T3" fmla="*/ 1177 h 1180"/>
                <a:gd name="T4" fmla="*/ 0 w 613"/>
                <a:gd name="T5" fmla="*/ 1177 h 1180"/>
                <a:gd name="T6" fmla="*/ 0 w 613"/>
                <a:gd name="T7" fmla="*/ 0 h 1180"/>
                <a:gd name="T8" fmla="*/ 727 w 613"/>
                <a:gd name="T9" fmla="*/ 0 h 118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613" h="1180">
                  <a:moveTo>
                    <a:pt x="613" y="1066"/>
                  </a:moveTo>
                  <a:lnTo>
                    <a:pt x="613" y="1180"/>
                  </a:lnTo>
                  <a:lnTo>
                    <a:pt x="0" y="1180"/>
                  </a:lnTo>
                  <a:lnTo>
                    <a:pt x="0" y="0"/>
                  </a:lnTo>
                  <a:lnTo>
                    <a:pt x="613" y="0"/>
                  </a:lnTo>
                </a:path>
              </a:pathLst>
            </a:custGeom>
            <a:noFill/>
            <a:ln w="12700" cmpd="sng">
              <a:solidFill>
                <a:srgbClr val="000000"/>
              </a:solidFill>
              <a:round/>
              <a:headEnd type="non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4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60" name="AutoShape 182"/>
            <p:cNvSpPr>
              <a:spLocks noChangeArrowheads="1"/>
            </p:cNvSpPr>
            <p:nvPr/>
          </p:nvSpPr>
          <p:spPr bwMode="auto">
            <a:xfrm>
              <a:off x="4940996" y="4358749"/>
              <a:ext cx="960438" cy="270693"/>
            </a:xfrm>
            <a:prstGeom prst="flowChartTerminator">
              <a:avLst/>
            </a:prstGeom>
            <a:solidFill>
              <a:srgbClr val="FF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0" tIns="0" rIns="0" bIns="0" anchor="ctr" anchorCtr="1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ru-RU" sz="14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конец</a:t>
              </a:r>
            </a:p>
          </p:txBody>
        </p:sp>
        <p:sp>
          <p:nvSpPr>
            <p:cNvPr id="61" name="Rectangle 183"/>
            <p:cNvSpPr>
              <a:spLocks noChangeArrowheads="1"/>
            </p:cNvSpPr>
            <p:nvPr/>
          </p:nvSpPr>
          <p:spPr bwMode="auto">
            <a:xfrm>
              <a:off x="3951523" y="2022719"/>
              <a:ext cx="938213" cy="491033"/>
            </a:xfrm>
            <a:prstGeom prst="rect">
              <a:avLst/>
            </a:prstGeom>
            <a:solidFill>
              <a:srgbClr val="FFFFFF"/>
            </a:solidFill>
            <a:ln w="12700" algn="ctr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i2 := </a:t>
              </a:r>
              <a:r>
                <a:rPr kumimoji="0" lang="en-US" sz="1400" b="0" i="0" u="none" strike="noStrike" kern="0" cap="none" spc="0" normalizeH="0" baseline="0" noProof="0" dirty="0" err="1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i</a:t>
              </a:r>
              <a:r>
                <a:rPr kumimoji="0" lang="en-US" sz="14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*</a:t>
              </a:r>
              <a:r>
                <a:rPr kumimoji="0" lang="en-US" sz="1400" b="0" i="0" u="none" strike="noStrike" kern="0" cap="none" spc="0" normalizeH="0" baseline="0" noProof="0" dirty="0" err="1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i</a:t>
              </a:r>
              <a:endParaRPr kumimoji="0" lang="en-US" sz="14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1400" kern="0" dirty="0" smtClean="0">
                  <a:solidFill>
                    <a:sysClr val="windowText" lastClr="000000"/>
                  </a:solidFill>
                </a:rPr>
                <a:t>i3 </a:t>
              </a:r>
              <a:r>
                <a:rPr lang="en-US" sz="1400" kern="0" dirty="0">
                  <a:solidFill>
                    <a:sysClr val="windowText" lastClr="000000"/>
                  </a:solidFill>
                </a:rPr>
                <a:t>:= i2*</a:t>
              </a:r>
              <a:r>
                <a:rPr lang="en-US" sz="1400" kern="0" dirty="0" err="1">
                  <a:solidFill>
                    <a:sysClr val="windowText" lastClr="000000"/>
                  </a:solidFill>
                </a:rPr>
                <a:t>i</a:t>
              </a:r>
              <a:endParaRPr lang="ru-RU" sz="1400" kern="0" dirty="0">
                <a:solidFill>
                  <a:sysClr val="windowText" lastClr="000000"/>
                </a:solidFill>
              </a:endParaRPr>
            </a:p>
          </p:txBody>
        </p:sp>
        <p:sp>
          <p:nvSpPr>
            <p:cNvPr id="62" name="Line 184"/>
            <p:cNvSpPr>
              <a:spLocks noChangeShapeType="1"/>
            </p:cNvSpPr>
            <p:nvPr/>
          </p:nvSpPr>
          <p:spPr bwMode="auto">
            <a:xfrm>
              <a:off x="4412763" y="3062741"/>
              <a:ext cx="0" cy="261937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4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63" name="Freeform 189"/>
            <p:cNvSpPr>
              <a:spLocks/>
            </p:cNvSpPr>
            <p:nvPr/>
          </p:nvSpPr>
          <p:spPr bwMode="auto">
            <a:xfrm>
              <a:off x="4994575" y="4129000"/>
              <a:ext cx="415926" cy="231774"/>
            </a:xfrm>
            <a:custGeom>
              <a:avLst/>
              <a:gdLst>
                <a:gd name="T0" fmla="*/ 0 w 204"/>
                <a:gd name="T1" fmla="*/ 0 h 1021"/>
                <a:gd name="T2" fmla="*/ 204 w 204"/>
                <a:gd name="T3" fmla="*/ 0 h 1021"/>
                <a:gd name="T4" fmla="*/ 204 w 204"/>
                <a:gd name="T5" fmla="*/ 1021 h 1021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04" h="1021">
                  <a:moveTo>
                    <a:pt x="0" y="0"/>
                  </a:moveTo>
                  <a:lnTo>
                    <a:pt x="204" y="0"/>
                  </a:lnTo>
                  <a:lnTo>
                    <a:pt x="204" y="1021"/>
                  </a:lnTo>
                </a:path>
              </a:pathLst>
            </a:custGeom>
            <a:noFill/>
            <a:ln w="12700" cmpd="sng">
              <a:solidFill>
                <a:srgbClr val="000000"/>
              </a:solidFill>
              <a:round/>
              <a:headEnd type="non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4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64" name="Line 178"/>
            <p:cNvSpPr>
              <a:spLocks noChangeShapeType="1"/>
            </p:cNvSpPr>
            <p:nvPr/>
          </p:nvSpPr>
          <p:spPr bwMode="auto">
            <a:xfrm>
              <a:off x="4412763" y="2513752"/>
              <a:ext cx="0" cy="261937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4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65" name="Line 184"/>
            <p:cNvSpPr>
              <a:spLocks noChangeShapeType="1"/>
            </p:cNvSpPr>
            <p:nvPr/>
          </p:nvSpPr>
          <p:spPr bwMode="auto">
            <a:xfrm>
              <a:off x="4420629" y="3623125"/>
              <a:ext cx="0" cy="261937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4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</p:grpSp>
      <p:grpSp>
        <p:nvGrpSpPr>
          <p:cNvPr id="66" name="Группа 65"/>
          <p:cNvGrpSpPr/>
          <p:nvPr/>
        </p:nvGrpSpPr>
        <p:grpSpPr>
          <a:xfrm>
            <a:off x="6156681" y="2286360"/>
            <a:ext cx="2735799" cy="2400064"/>
            <a:chOff x="6137919" y="966522"/>
            <a:chExt cx="2735799" cy="2400064"/>
          </a:xfrm>
        </p:grpSpPr>
        <p:sp>
          <p:nvSpPr>
            <p:cNvPr id="67" name="Line 207"/>
            <p:cNvSpPr>
              <a:spLocks noChangeShapeType="1"/>
            </p:cNvSpPr>
            <p:nvPr/>
          </p:nvSpPr>
          <p:spPr bwMode="auto">
            <a:xfrm>
              <a:off x="7182494" y="1840062"/>
              <a:ext cx="0" cy="261937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68" name="AutoShape 214"/>
            <p:cNvSpPr>
              <a:spLocks noChangeArrowheads="1"/>
            </p:cNvSpPr>
            <p:nvPr/>
          </p:nvSpPr>
          <p:spPr bwMode="auto">
            <a:xfrm>
              <a:off x="6426844" y="1532087"/>
              <a:ext cx="1547812" cy="312737"/>
            </a:xfrm>
            <a:prstGeom prst="flowChartPreparation">
              <a:avLst/>
            </a:prstGeom>
            <a:solidFill>
              <a:srgbClr val="FF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0" cap="none" spc="0" normalizeH="0" baseline="0" noProof="0" dirty="0" err="1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Arial" charset="0"/>
                </a:rPr>
                <a:t>i</a:t>
              </a:r>
              <a:r>
                <a:rPr kumimoji="0" lang="en-US" sz="14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Arial" charset="0"/>
                </a:rPr>
                <a:t> := </a:t>
              </a:r>
              <a:r>
                <a:rPr kumimoji="0" lang="ru-RU" sz="14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Arial" charset="0"/>
                </a:rPr>
                <a:t>1</a:t>
              </a:r>
              <a:r>
                <a:rPr kumimoji="0" lang="en-US" sz="14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Arial" charset="0"/>
                </a:rPr>
                <a:t>, </a:t>
              </a:r>
              <a:r>
                <a:rPr kumimoji="0" lang="ru-RU" sz="14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Arial" charset="0"/>
                </a:rPr>
                <a:t>9</a:t>
              </a:r>
            </a:p>
          </p:txBody>
        </p:sp>
        <p:sp>
          <p:nvSpPr>
            <p:cNvPr id="69" name="Freeform 215"/>
            <p:cNvSpPr>
              <a:spLocks/>
            </p:cNvSpPr>
            <p:nvPr/>
          </p:nvSpPr>
          <p:spPr bwMode="auto">
            <a:xfrm>
              <a:off x="6137919" y="1682900"/>
              <a:ext cx="1044575" cy="1683686"/>
            </a:xfrm>
            <a:custGeom>
              <a:avLst/>
              <a:gdLst>
                <a:gd name="T0" fmla="*/ 658 w 658"/>
                <a:gd name="T1" fmla="*/ 476 h 567"/>
                <a:gd name="T2" fmla="*/ 658 w 658"/>
                <a:gd name="T3" fmla="*/ 567 h 567"/>
                <a:gd name="T4" fmla="*/ 0 w 658"/>
                <a:gd name="T5" fmla="*/ 567 h 567"/>
                <a:gd name="T6" fmla="*/ 0 w 658"/>
                <a:gd name="T7" fmla="*/ 0 h 567"/>
                <a:gd name="T8" fmla="*/ 182 w 658"/>
                <a:gd name="T9" fmla="*/ 0 h 5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8" h="567">
                  <a:moveTo>
                    <a:pt x="658" y="476"/>
                  </a:moveTo>
                  <a:lnTo>
                    <a:pt x="658" y="567"/>
                  </a:lnTo>
                  <a:lnTo>
                    <a:pt x="0" y="567"/>
                  </a:lnTo>
                  <a:lnTo>
                    <a:pt x="0" y="0"/>
                  </a:lnTo>
                  <a:lnTo>
                    <a:pt x="182" y="0"/>
                  </a:lnTo>
                </a:path>
              </a:pathLst>
            </a:custGeom>
            <a:noFill/>
            <a:ln w="12700" cmpd="sng">
              <a:solidFill>
                <a:srgbClr val="000000"/>
              </a:solidFill>
              <a:round/>
              <a:headEnd type="non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70" name="AutoShape 171"/>
            <p:cNvSpPr>
              <a:spLocks noChangeArrowheads="1"/>
            </p:cNvSpPr>
            <p:nvPr/>
          </p:nvSpPr>
          <p:spPr bwMode="auto">
            <a:xfrm>
              <a:off x="6738787" y="966522"/>
              <a:ext cx="960438" cy="299943"/>
            </a:xfrm>
            <a:prstGeom prst="flowChartTerminator">
              <a:avLst/>
            </a:prstGeom>
            <a:solidFill>
              <a:srgbClr val="FF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0" tIns="0" rIns="0" bIns="0" anchor="ctr" anchorCtr="1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ru-RU" sz="14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начало</a:t>
              </a:r>
            </a:p>
          </p:txBody>
        </p:sp>
        <p:sp>
          <p:nvSpPr>
            <p:cNvPr id="71" name="Line 172"/>
            <p:cNvSpPr>
              <a:spLocks noChangeShapeType="1"/>
            </p:cNvSpPr>
            <p:nvPr/>
          </p:nvSpPr>
          <p:spPr bwMode="auto">
            <a:xfrm>
              <a:off x="7206120" y="1267073"/>
              <a:ext cx="0" cy="263525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4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72" name="Rectangle 183"/>
            <p:cNvSpPr>
              <a:spLocks noChangeArrowheads="1"/>
            </p:cNvSpPr>
            <p:nvPr/>
          </p:nvSpPr>
          <p:spPr bwMode="auto">
            <a:xfrm>
              <a:off x="6713387" y="2101999"/>
              <a:ext cx="938213" cy="491033"/>
            </a:xfrm>
            <a:prstGeom prst="rect">
              <a:avLst/>
            </a:prstGeom>
            <a:solidFill>
              <a:srgbClr val="FFFFFF"/>
            </a:solidFill>
            <a:ln w="12700" algn="ctr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i2 := </a:t>
              </a:r>
              <a:r>
                <a:rPr kumimoji="0" lang="en-US" sz="1400" b="0" i="0" u="none" strike="noStrike" kern="0" cap="none" spc="0" normalizeH="0" baseline="0" noProof="0" dirty="0" err="1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i</a:t>
              </a:r>
              <a:r>
                <a:rPr kumimoji="0" lang="en-US" sz="14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*</a:t>
              </a:r>
              <a:r>
                <a:rPr kumimoji="0" lang="en-US" sz="1400" b="0" i="0" u="none" strike="noStrike" kern="0" cap="none" spc="0" normalizeH="0" baseline="0" noProof="0" dirty="0" err="1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i</a:t>
              </a:r>
              <a:endParaRPr kumimoji="0" lang="en-US" sz="14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1400" kern="0" dirty="0" smtClean="0">
                  <a:solidFill>
                    <a:sysClr val="windowText" lastClr="000000"/>
                  </a:solidFill>
                </a:rPr>
                <a:t>i3 </a:t>
              </a:r>
              <a:r>
                <a:rPr lang="en-US" sz="1400" kern="0" dirty="0">
                  <a:solidFill>
                    <a:sysClr val="windowText" lastClr="000000"/>
                  </a:solidFill>
                </a:rPr>
                <a:t>:= i2*</a:t>
              </a:r>
              <a:r>
                <a:rPr lang="en-US" sz="1400" kern="0" dirty="0" err="1">
                  <a:solidFill>
                    <a:sysClr val="windowText" lastClr="000000"/>
                  </a:solidFill>
                </a:rPr>
                <a:t>i</a:t>
              </a:r>
              <a:endParaRPr lang="ru-RU" sz="1400" kern="0" dirty="0">
                <a:solidFill>
                  <a:sysClr val="windowText" lastClr="000000"/>
                </a:solidFill>
              </a:endParaRPr>
            </a:p>
          </p:txBody>
        </p:sp>
        <p:sp>
          <p:nvSpPr>
            <p:cNvPr id="73" name="Line 207"/>
            <p:cNvSpPr>
              <a:spLocks noChangeShapeType="1"/>
            </p:cNvSpPr>
            <p:nvPr/>
          </p:nvSpPr>
          <p:spPr bwMode="auto">
            <a:xfrm>
              <a:off x="7182494" y="2593032"/>
              <a:ext cx="0" cy="261937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74" name="AutoShape 179"/>
            <p:cNvSpPr>
              <a:spLocks noChangeArrowheads="1"/>
            </p:cNvSpPr>
            <p:nvPr/>
          </p:nvSpPr>
          <p:spPr bwMode="auto">
            <a:xfrm>
              <a:off x="6318397" y="2854969"/>
              <a:ext cx="1728192" cy="287337"/>
            </a:xfrm>
            <a:prstGeom prst="parallelogram">
              <a:avLst>
                <a:gd name="adj" fmla="val 134669"/>
              </a:avLst>
            </a:prstGeom>
            <a:solidFill>
              <a:srgbClr val="FFFFFF"/>
            </a:solidFill>
            <a:ln w="12700" algn="ctr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 anchorCtr="1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ru-RU" sz="14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вывод </a:t>
              </a:r>
              <a:r>
                <a:rPr kumimoji="0" lang="en-US" sz="1400" b="0" i="0" u="none" strike="noStrike" kern="0" cap="none" spc="0" normalizeH="0" baseline="0" noProof="0" dirty="0" err="1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i</a:t>
              </a:r>
              <a:r>
                <a:rPr kumimoji="0" lang="en-US" sz="14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, i2, i3</a:t>
              </a:r>
              <a:endParaRPr kumimoji="0" lang="ru-RU" sz="14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75" name="AutoShape 182"/>
            <p:cNvSpPr>
              <a:spLocks noChangeArrowheads="1"/>
            </p:cNvSpPr>
            <p:nvPr/>
          </p:nvSpPr>
          <p:spPr bwMode="auto">
            <a:xfrm>
              <a:off x="7913280" y="1922292"/>
              <a:ext cx="960438" cy="270693"/>
            </a:xfrm>
            <a:prstGeom prst="flowChartTerminator">
              <a:avLst/>
            </a:prstGeom>
            <a:solidFill>
              <a:srgbClr val="FF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0" tIns="0" rIns="0" bIns="0" anchor="ctr" anchorCtr="1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ru-RU" sz="14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конец</a:t>
              </a:r>
            </a:p>
          </p:txBody>
        </p:sp>
        <p:sp>
          <p:nvSpPr>
            <p:cNvPr id="76" name="Freeform 189"/>
            <p:cNvSpPr>
              <a:spLocks/>
            </p:cNvSpPr>
            <p:nvPr/>
          </p:nvSpPr>
          <p:spPr bwMode="auto">
            <a:xfrm>
              <a:off x="7966859" y="1692543"/>
              <a:ext cx="415926" cy="231774"/>
            </a:xfrm>
            <a:custGeom>
              <a:avLst/>
              <a:gdLst>
                <a:gd name="T0" fmla="*/ 0 w 204"/>
                <a:gd name="T1" fmla="*/ 0 h 1021"/>
                <a:gd name="T2" fmla="*/ 204 w 204"/>
                <a:gd name="T3" fmla="*/ 0 h 1021"/>
                <a:gd name="T4" fmla="*/ 204 w 204"/>
                <a:gd name="T5" fmla="*/ 1021 h 1021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04" h="1021">
                  <a:moveTo>
                    <a:pt x="0" y="0"/>
                  </a:moveTo>
                  <a:lnTo>
                    <a:pt x="204" y="0"/>
                  </a:lnTo>
                  <a:lnTo>
                    <a:pt x="204" y="1021"/>
                  </a:lnTo>
                </a:path>
              </a:pathLst>
            </a:custGeom>
            <a:noFill/>
            <a:ln w="12700" cmpd="sng">
              <a:solidFill>
                <a:srgbClr val="000000"/>
              </a:solidFill>
              <a:round/>
              <a:headEnd type="non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4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184774453"/>
      </p:ext>
    </p:extLst>
  </p:cSld>
  <p:clrMapOvr>
    <a:masterClrMapping/>
  </p:clrMapOvr>
  <p:transition spd="med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ChangeArrowheads="1"/>
          </p:cNvSpPr>
          <p:nvPr/>
        </p:nvSpPr>
        <p:spPr bwMode="auto">
          <a:xfrm>
            <a:off x="215900" y="0"/>
            <a:ext cx="7543800" cy="428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b"/>
          <a:lstStyle/>
          <a:p>
            <a:r>
              <a:rPr lang="ru-RU" sz="2400" b="1" dirty="0">
                <a:solidFill>
                  <a:srgbClr val="330066"/>
                </a:solidFill>
              </a:rPr>
              <a:t>Задача</a:t>
            </a:r>
            <a:r>
              <a:rPr lang="en-US" sz="2400" b="1" dirty="0">
                <a:solidFill>
                  <a:srgbClr val="330066"/>
                </a:solidFill>
              </a:rPr>
              <a:t> </a:t>
            </a:r>
            <a:r>
              <a:rPr lang="ru-RU" sz="2400" b="1" dirty="0" smtClean="0">
                <a:solidFill>
                  <a:srgbClr val="330066"/>
                </a:solidFill>
              </a:rPr>
              <a:t>6</a:t>
            </a:r>
            <a:endParaRPr lang="ru-RU" sz="2400" b="1" dirty="0">
              <a:solidFill>
                <a:srgbClr val="330066"/>
              </a:solidFill>
            </a:endParaRPr>
          </a:p>
        </p:txBody>
      </p:sp>
      <p:sp>
        <p:nvSpPr>
          <p:cNvPr id="23555" name="Text Box 3"/>
          <p:cNvSpPr txBox="1">
            <a:spLocks noChangeArrowheads="1"/>
          </p:cNvSpPr>
          <p:nvPr/>
        </p:nvSpPr>
        <p:spPr bwMode="auto">
          <a:xfrm>
            <a:off x="179388" y="404813"/>
            <a:ext cx="7777162" cy="646331"/>
          </a:xfrm>
          <a:prstGeom prst="rect">
            <a:avLst/>
          </a:prstGeom>
          <a:solidFill>
            <a:srgbClr val="F4EE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kern="0" dirty="0">
                <a:solidFill>
                  <a:srgbClr val="330066"/>
                </a:solidFill>
              </a:rPr>
              <a:t>Вывести на экран квадраты и кубы целых чисел от 1 до </a:t>
            </a:r>
            <a:r>
              <a:rPr lang="ru-RU" kern="0" dirty="0" smtClean="0">
                <a:solidFill>
                  <a:srgbClr val="330066"/>
                </a:solidFill>
              </a:rPr>
              <a:t>9, используя различные типы циклов.</a:t>
            </a:r>
            <a:endParaRPr lang="ru-RU" dirty="0">
              <a:solidFill>
                <a:srgbClr val="330066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" b="3112"/>
          <a:stretch/>
        </p:blipFill>
        <p:spPr bwMode="auto">
          <a:xfrm>
            <a:off x="1764485" y="4221088"/>
            <a:ext cx="2084387" cy="2302517"/>
          </a:xfrm>
          <a:prstGeom prst="rect">
            <a:avLst/>
          </a:prstGeom>
          <a:noFill/>
          <a:ln w="12700">
            <a:solidFill>
              <a:schemeClr val="bg1">
                <a:lumMod val="50000"/>
              </a:schemeClr>
            </a:solidFill>
            <a:prstDash val="lgDash"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185469" y="1096474"/>
            <a:ext cx="3663403" cy="3046988"/>
          </a:xfrm>
          <a:prstGeom prst="rect">
            <a:avLst/>
          </a:prstGeom>
          <a:solidFill>
            <a:schemeClr val="bg1"/>
          </a:solidFill>
          <a:ln w="12700">
            <a:solidFill>
              <a:schemeClr val="bg1">
                <a:lumMod val="50000"/>
              </a:schemeClr>
            </a:solidFill>
            <a:prstDash val="lgDash"/>
          </a:ln>
        </p:spPr>
        <p:txBody>
          <a:bodyPr wrap="square">
            <a:spAutoFit/>
          </a:bodyPr>
          <a:lstStyle/>
          <a:p>
            <a:r>
              <a:rPr lang="en-US" sz="1600" b="1" dirty="0">
                <a:solidFill>
                  <a:srgbClr val="000000"/>
                </a:solidFill>
                <a:latin typeface="Courier New"/>
              </a:rPr>
              <a:t>Program </a:t>
            </a:r>
            <a:r>
              <a:rPr lang="en-US" sz="1600" dirty="0" err="1">
                <a:solidFill>
                  <a:srgbClr val="000000"/>
                </a:solidFill>
                <a:latin typeface="Courier New"/>
              </a:rPr>
              <a:t>Cikl_While</a:t>
            </a:r>
            <a:r>
              <a:rPr lang="en-US" sz="1600" dirty="0">
                <a:solidFill>
                  <a:srgbClr val="000000"/>
                </a:solidFill>
                <a:latin typeface="Courier New"/>
              </a:rPr>
              <a:t>;</a:t>
            </a:r>
          </a:p>
          <a:p>
            <a:r>
              <a:rPr lang="en-US" sz="1600" b="1" dirty="0" err="1">
                <a:solidFill>
                  <a:srgbClr val="000000"/>
                </a:solidFill>
                <a:latin typeface="Courier New"/>
              </a:rPr>
              <a:t>Var</a:t>
            </a:r>
            <a:r>
              <a:rPr lang="en-US" sz="1600" b="1" dirty="0">
                <a:solidFill>
                  <a:srgbClr val="000000"/>
                </a:solidFill>
                <a:latin typeface="Courier New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Courier New"/>
              </a:rPr>
              <a:t>i</a:t>
            </a:r>
            <a:r>
              <a:rPr lang="en-US" sz="1600" dirty="0">
                <a:solidFill>
                  <a:srgbClr val="000000"/>
                </a:solidFill>
                <a:latin typeface="Courier New"/>
              </a:rPr>
              <a:t>, i2, i3: </a:t>
            </a:r>
            <a:r>
              <a:rPr lang="en-US" sz="1600" dirty="0">
                <a:solidFill>
                  <a:srgbClr val="0000FF"/>
                </a:solidFill>
                <a:latin typeface="Courier New"/>
              </a:rPr>
              <a:t>integer</a:t>
            </a:r>
            <a:r>
              <a:rPr lang="en-US" sz="1600" dirty="0">
                <a:solidFill>
                  <a:srgbClr val="000000"/>
                </a:solidFill>
                <a:latin typeface="Courier New"/>
              </a:rPr>
              <a:t>;</a:t>
            </a:r>
          </a:p>
          <a:p>
            <a:r>
              <a:rPr lang="en-US" sz="1600" b="1" dirty="0">
                <a:solidFill>
                  <a:srgbClr val="000000"/>
                </a:solidFill>
                <a:latin typeface="Courier New"/>
              </a:rPr>
              <a:t>Begin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</a:rPr>
              <a:t>i:=</a:t>
            </a:r>
            <a:r>
              <a:rPr lang="en-US" sz="1600" dirty="0">
                <a:solidFill>
                  <a:srgbClr val="006400"/>
                </a:solidFill>
                <a:latin typeface="Courier New"/>
              </a:rPr>
              <a:t>1</a:t>
            </a:r>
            <a:r>
              <a:rPr lang="en-US" sz="1600" dirty="0">
                <a:solidFill>
                  <a:srgbClr val="000000"/>
                </a:solidFill>
                <a:latin typeface="Courier New"/>
              </a:rPr>
              <a:t>;</a:t>
            </a:r>
          </a:p>
          <a:p>
            <a:r>
              <a:rPr lang="en-US" sz="1600" b="1" dirty="0">
                <a:solidFill>
                  <a:srgbClr val="000000"/>
                </a:solidFill>
                <a:latin typeface="Courier New"/>
              </a:rPr>
              <a:t>While </a:t>
            </a:r>
            <a:r>
              <a:rPr lang="en-US" sz="1600" dirty="0" err="1">
                <a:solidFill>
                  <a:srgbClr val="000000"/>
                </a:solidFill>
                <a:latin typeface="Courier New"/>
              </a:rPr>
              <a:t>i</a:t>
            </a:r>
            <a:r>
              <a:rPr lang="en-US" sz="1600" dirty="0">
                <a:solidFill>
                  <a:srgbClr val="000000"/>
                </a:solidFill>
                <a:latin typeface="Courier New"/>
              </a:rPr>
              <a:t>&lt;=</a:t>
            </a:r>
            <a:r>
              <a:rPr lang="en-US" sz="1600" dirty="0">
                <a:solidFill>
                  <a:srgbClr val="006400"/>
                </a:solidFill>
                <a:latin typeface="Courier New"/>
              </a:rPr>
              <a:t>9 </a:t>
            </a:r>
            <a:r>
              <a:rPr lang="en-US" sz="1600" b="1" dirty="0">
                <a:solidFill>
                  <a:srgbClr val="000000"/>
                </a:solidFill>
                <a:latin typeface="Courier New"/>
              </a:rPr>
              <a:t>do</a:t>
            </a:r>
          </a:p>
          <a:p>
            <a:r>
              <a:rPr lang="en-US" sz="1600" b="1" dirty="0">
                <a:solidFill>
                  <a:srgbClr val="000000"/>
                </a:solidFill>
                <a:latin typeface="Courier New"/>
              </a:rPr>
              <a:t>  begin</a:t>
            </a:r>
          </a:p>
          <a:p>
            <a:r>
              <a:rPr lang="en-US" sz="1600" b="1" dirty="0">
                <a:solidFill>
                  <a:srgbClr val="000000"/>
                </a:solidFill>
                <a:latin typeface="Courier New"/>
              </a:rPr>
              <a:t>  </a:t>
            </a:r>
            <a:r>
              <a:rPr lang="en-US" sz="1600" dirty="0">
                <a:solidFill>
                  <a:srgbClr val="000000"/>
                </a:solidFill>
                <a:latin typeface="Courier New"/>
              </a:rPr>
              <a:t>i2:=</a:t>
            </a:r>
            <a:r>
              <a:rPr lang="en-US" sz="1600" dirty="0" err="1">
                <a:solidFill>
                  <a:srgbClr val="000000"/>
                </a:solidFill>
                <a:latin typeface="Courier New"/>
              </a:rPr>
              <a:t>i</a:t>
            </a:r>
            <a:r>
              <a:rPr lang="en-US" sz="1600" dirty="0">
                <a:solidFill>
                  <a:srgbClr val="000000"/>
                </a:solidFill>
                <a:latin typeface="Courier New"/>
              </a:rPr>
              <a:t>*</a:t>
            </a:r>
            <a:r>
              <a:rPr lang="en-US" sz="1600" dirty="0" err="1">
                <a:solidFill>
                  <a:srgbClr val="000000"/>
                </a:solidFill>
                <a:latin typeface="Courier New"/>
              </a:rPr>
              <a:t>i</a:t>
            </a:r>
            <a:r>
              <a:rPr lang="en-US" sz="1600" dirty="0">
                <a:solidFill>
                  <a:srgbClr val="000000"/>
                </a:solidFill>
                <a:latin typeface="Courier New"/>
              </a:rPr>
              <a:t>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</a:rPr>
              <a:t>  i3:=i2*</a:t>
            </a:r>
            <a:r>
              <a:rPr lang="en-US" sz="1600" dirty="0" err="1">
                <a:solidFill>
                  <a:srgbClr val="000000"/>
                </a:solidFill>
                <a:latin typeface="Courier New"/>
              </a:rPr>
              <a:t>i</a:t>
            </a:r>
            <a:r>
              <a:rPr lang="en-US" sz="1600" dirty="0">
                <a:solidFill>
                  <a:srgbClr val="000000"/>
                </a:solidFill>
                <a:latin typeface="Courier New"/>
              </a:rPr>
              <a:t>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</a:rPr>
              <a:t>  </a:t>
            </a:r>
            <a:r>
              <a:rPr lang="en-US" sz="1600" dirty="0" err="1">
                <a:solidFill>
                  <a:srgbClr val="000000"/>
                </a:solidFill>
                <a:latin typeface="Courier New"/>
              </a:rPr>
              <a:t>writeln</a:t>
            </a:r>
            <a:r>
              <a:rPr lang="en-US" sz="1600" dirty="0">
                <a:solidFill>
                  <a:srgbClr val="000000"/>
                </a:solidFill>
                <a:latin typeface="Courier New"/>
              </a:rPr>
              <a:t> (i:</a:t>
            </a:r>
            <a:r>
              <a:rPr lang="en-US" sz="1600" dirty="0">
                <a:solidFill>
                  <a:srgbClr val="006400"/>
                </a:solidFill>
                <a:latin typeface="Courier New"/>
              </a:rPr>
              <a:t>5</a:t>
            </a:r>
            <a:r>
              <a:rPr lang="en-US" sz="1600" dirty="0">
                <a:solidFill>
                  <a:srgbClr val="000000"/>
                </a:solidFill>
                <a:latin typeface="Courier New"/>
              </a:rPr>
              <a:t>, i2:</a:t>
            </a:r>
            <a:r>
              <a:rPr lang="en-US" sz="1600" dirty="0">
                <a:solidFill>
                  <a:srgbClr val="006400"/>
                </a:solidFill>
                <a:latin typeface="Courier New"/>
              </a:rPr>
              <a:t>5</a:t>
            </a:r>
            <a:r>
              <a:rPr lang="en-US" sz="1600" dirty="0">
                <a:solidFill>
                  <a:srgbClr val="000000"/>
                </a:solidFill>
                <a:latin typeface="Courier New"/>
              </a:rPr>
              <a:t>, i3:</a:t>
            </a:r>
            <a:r>
              <a:rPr lang="en-US" sz="1600" dirty="0">
                <a:solidFill>
                  <a:srgbClr val="006400"/>
                </a:solidFill>
                <a:latin typeface="Courier New"/>
              </a:rPr>
              <a:t>5</a:t>
            </a:r>
            <a:r>
              <a:rPr lang="en-US" sz="1600" dirty="0">
                <a:solidFill>
                  <a:srgbClr val="000000"/>
                </a:solidFill>
                <a:latin typeface="Courier New"/>
              </a:rPr>
              <a:t>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</a:rPr>
              <a:t>  i:=i+</a:t>
            </a:r>
            <a:r>
              <a:rPr lang="en-US" sz="1600" dirty="0">
                <a:solidFill>
                  <a:srgbClr val="006400"/>
                </a:solidFill>
                <a:latin typeface="Courier New"/>
              </a:rPr>
              <a:t>1</a:t>
            </a:r>
          </a:p>
          <a:p>
            <a:r>
              <a:rPr lang="en-US" sz="1600" dirty="0">
                <a:solidFill>
                  <a:srgbClr val="006400"/>
                </a:solidFill>
                <a:latin typeface="Courier New"/>
              </a:rPr>
              <a:t>  </a:t>
            </a:r>
            <a:r>
              <a:rPr lang="en-US" sz="1600" b="1" dirty="0">
                <a:solidFill>
                  <a:srgbClr val="000000"/>
                </a:solidFill>
                <a:latin typeface="Courier New"/>
              </a:rPr>
              <a:t>end</a:t>
            </a:r>
            <a:r>
              <a:rPr lang="en-US" sz="1600" dirty="0">
                <a:solidFill>
                  <a:srgbClr val="000000"/>
                </a:solidFill>
                <a:latin typeface="Courier New"/>
              </a:rPr>
              <a:t>;</a:t>
            </a:r>
          </a:p>
          <a:p>
            <a:r>
              <a:rPr lang="en-US" sz="1600" b="1" dirty="0">
                <a:solidFill>
                  <a:srgbClr val="000000"/>
                </a:solidFill>
                <a:latin typeface="Courier New"/>
              </a:rPr>
              <a:t>End</a:t>
            </a:r>
            <a:r>
              <a:rPr lang="en-US" sz="1600" dirty="0">
                <a:solidFill>
                  <a:srgbClr val="000000"/>
                </a:solidFill>
                <a:latin typeface="Courier New"/>
              </a:rPr>
              <a:t>.</a:t>
            </a:r>
            <a:endParaRPr lang="ru-RU" sz="16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4229893" y="1096474"/>
            <a:ext cx="3618472" cy="2800767"/>
          </a:xfrm>
          <a:prstGeom prst="rect">
            <a:avLst/>
          </a:prstGeom>
          <a:solidFill>
            <a:schemeClr val="bg1"/>
          </a:solidFill>
          <a:ln w="12700">
            <a:solidFill>
              <a:schemeClr val="bg1">
                <a:lumMod val="50000"/>
              </a:schemeClr>
            </a:solidFill>
            <a:prstDash val="lgDash"/>
          </a:ln>
        </p:spPr>
        <p:txBody>
          <a:bodyPr wrap="square">
            <a:spAutoFit/>
          </a:bodyPr>
          <a:lstStyle/>
          <a:p>
            <a:r>
              <a:rPr lang="en-US" sz="1600" b="1" dirty="0">
                <a:solidFill>
                  <a:srgbClr val="000000"/>
                </a:solidFill>
                <a:latin typeface="Courier New"/>
              </a:rPr>
              <a:t>Program </a:t>
            </a:r>
            <a:r>
              <a:rPr lang="en-US" sz="1600" dirty="0" err="1">
                <a:solidFill>
                  <a:srgbClr val="000000"/>
                </a:solidFill>
                <a:latin typeface="Courier New"/>
              </a:rPr>
              <a:t>Cikl_Repeat</a:t>
            </a:r>
            <a:r>
              <a:rPr lang="en-US" sz="1600" dirty="0">
                <a:solidFill>
                  <a:srgbClr val="000000"/>
                </a:solidFill>
                <a:latin typeface="Courier New"/>
              </a:rPr>
              <a:t>;</a:t>
            </a:r>
          </a:p>
          <a:p>
            <a:r>
              <a:rPr lang="en-US" sz="1600" b="1" dirty="0" err="1">
                <a:solidFill>
                  <a:srgbClr val="000000"/>
                </a:solidFill>
                <a:latin typeface="Courier New"/>
              </a:rPr>
              <a:t>Var</a:t>
            </a:r>
            <a:r>
              <a:rPr lang="en-US" sz="1600" b="1" dirty="0">
                <a:solidFill>
                  <a:srgbClr val="000000"/>
                </a:solidFill>
                <a:latin typeface="Courier New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Courier New"/>
              </a:rPr>
              <a:t>i</a:t>
            </a:r>
            <a:r>
              <a:rPr lang="en-US" sz="1600" dirty="0">
                <a:solidFill>
                  <a:srgbClr val="000000"/>
                </a:solidFill>
                <a:latin typeface="Courier New"/>
              </a:rPr>
              <a:t>, i2, i3: </a:t>
            </a:r>
            <a:r>
              <a:rPr lang="en-US" sz="1600" dirty="0">
                <a:solidFill>
                  <a:srgbClr val="0000FF"/>
                </a:solidFill>
                <a:latin typeface="Courier New"/>
              </a:rPr>
              <a:t>integer</a:t>
            </a:r>
            <a:r>
              <a:rPr lang="en-US" sz="1600" dirty="0">
                <a:solidFill>
                  <a:srgbClr val="000000"/>
                </a:solidFill>
                <a:latin typeface="Courier New"/>
              </a:rPr>
              <a:t>;</a:t>
            </a:r>
          </a:p>
          <a:p>
            <a:r>
              <a:rPr lang="en-US" sz="1600" b="1" dirty="0">
                <a:solidFill>
                  <a:srgbClr val="000000"/>
                </a:solidFill>
                <a:latin typeface="Courier New"/>
              </a:rPr>
              <a:t>Begin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</a:rPr>
              <a:t>i:=</a:t>
            </a:r>
            <a:r>
              <a:rPr lang="en-US" sz="1600" dirty="0">
                <a:solidFill>
                  <a:srgbClr val="006400"/>
                </a:solidFill>
                <a:latin typeface="Courier New"/>
              </a:rPr>
              <a:t>1</a:t>
            </a:r>
            <a:r>
              <a:rPr lang="en-US" sz="1600" dirty="0">
                <a:solidFill>
                  <a:srgbClr val="000000"/>
                </a:solidFill>
                <a:latin typeface="Courier New"/>
              </a:rPr>
              <a:t>;</a:t>
            </a:r>
          </a:p>
          <a:p>
            <a:r>
              <a:rPr lang="en-US" sz="1600" b="1" dirty="0">
                <a:solidFill>
                  <a:srgbClr val="000000"/>
                </a:solidFill>
                <a:latin typeface="Courier New"/>
              </a:rPr>
              <a:t>Repeat</a:t>
            </a:r>
          </a:p>
          <a:p>
            <a:r>
              <a:rPr lang="en-US" sz="1600" b="1" dirty="0">
                <a:solidFill>
                  <a:srgbClr val="000000"/>
                </a:solidFill>
                <a:latin typeface="Courier New"/>
              </a:rPr>
              <a:t>  </a:t>
            </a:r>
            <a:r>
              <a:rPr lang="en-US" sz="1600" dirty="0">
                <a:solidFill>
                  <a:srgbClr val="000000"/>
                </a:solidFill>
                <a:latin typeface="Courier New"/>
              </a:rPr>
              <a:t>i2:=</a:t>
            </a:r>
            <a:r>
              <a:rPr lang="en-US" sz="1600" dirty="0" err="1">
                <a:solidFill>
                  <a:srgbClr val="000000"/>
                </a:solidFill>
                <a:latin typeface="Courier New"/>
              </a:rPr>
              <a:t>i</a:t>
            </a:r>
            <a:r>
              <a:rPr lang="en-US" sz="1600" dirty="0">
                <a:solidFill>
                  <a:srgbClr val="000000"/>
                </a:solidFill>
                <a:latin typeface="Courier New"/>
              </a:rPr>
              <a:t>*</a:t>
            </a:r>
            <a:r>
              <a:rPr lang="en-US" sz="1600" dirty="0" err="1">
                <a:solidFill>
                  <a:srgbClr val="000000"/>
                </a:solidFill>
                <a:latin typeface="Courier New"/>
              </a:rPr>
              <a:t>i</a:t>
            </a:r>
            <a:r>
              <a:rPr lang="en-US" sz="1600" dirty="0">
                <a:solidFill>
                  <a:srgbClr val="000000"/>
                </a:solidFill>
                <a:latin typeface="Courier New"/>
              </a:rPr>
              <a:t>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</a:rPr>
              <a:t>  i3:=i2*</a:t>
            </a:r>
            <a:r>
              <a:rPr lang="en-US" sz="1600" dirty="0" err="1">
                <a:solidFill>
                  <a:srgbClr val="000000"/>
                </a:solidFill>
                <a:latin typeface="Courier New"/>
              </a:rPr>
              <a:t>i</a:t>
            </a:r>
            <a:r>
              <a:rPr lang="en-US" sz="1600" dirty="0">
                <a:solidFill>
                  <a:srgbClr val="000000"/>
                </a:solidFill>
                <a:latin typeface="Courier New"/>
              </a:rPr>
              <a:t>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</a:rPr>
              <a:t>  </a:t>
            </a:r>
            <a:r>
              <a:rPr lang="en-US" sz="1600" dirty="0" err="1">
                <a:solidFill>
                  <a:srgbClr val="000000"/>
                </a:solidFill>
                <a:latin typeface="Courier New"/>
              </a:rPr>
              <a:t>writeln</a:t>
            </a:r>
            <a:r>
              <a:rPr lang="en-US" sz="1600" dirty="0">
                <a:solidFill>
                  <a:srgbClr val="000000"/>
                </a:solidFill>
                <a:latin typeface="Courier New"/>
              </a:rPr>
              <a:t> (i:</a:t>
            </a:r>
            <a:r>
              <a:rPr lang="en-US" sz="1600" dirty="0">
                <a:solidFill>
                  <a:srgbClr val="006400"/>
                </a:solidFill>
                <a:latin typeface="Courier New"/>
              </a:rPr>
              <a:t>5</a:t>
            </a:r>
            <a:r>
              <a:rPr lang="en-US" sz="1600" dirty="0">
                <a:solidFill>
                  <a:srgbClr val="000000"/>
                </a:solidFill>
                <a:latin typeface="Courier New"/>
              </a:rPr>
              <a:t>, i2:</a:t>
            </a:r>
            <a:r>
              <a:rPr lang="en-US" sz="1600" dirty="0">
                <a:solidFill>
                  <a:srgbClr val="006400"/>
                </a:solidFill>
                <a:latin typeface="Courier New"/>
              </a:rPr>
              <a:t>5</a:t>
            </a:r>
            <a:r>
              <a:rPr lang="en-US" sz="1600" dirty="0">
                <a:solidFill>
                  <a:srgbClr val="000000"/>
                </a:solidFill>
                <a:latin typeface="Courier New"/>
              </a:rPr>
              <a:t>, i3:</a:t>
            </a:r>
            <a:r>
              <a:rPr lang="en-US" sz="1600" dirty="0">
                <a:solidFill>
                  <a:srgbClr val="006400"/>
                </a:solidFill>
                <a:latin typeface="Courier New"/>
              </a:rPr>
              <a:t>5</a:t>
            </a:r>
            <a:r>
              <a:rPr lang="en-US" sz="1600" dirty="0">
                <a:solidFill>
                  <a:srgbClr val="000000"/>
                </a:solidFill>
                <a:latin typeface="Courier New"/>
              </a:rPr>
              <a:t>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</a:rPr>
              <a:t>  i:=i+</a:t>
            </a:r>
            <a:r>
              <a:rPr lang="en-US" sz="1600" dirty="0">
                <a:solidFill>
                  <a:srgbClr val="006400"/>
                </a:solidFill>
                <a:latin typeface="Courier New"/>
              </a:rPr>
              <a:t>1</a:t>
            </a:r>
          </a:p>
          <a:p>
            <a:r>
              <a:rPr lang="en-US" sz="1600" b="1" dirty="0">
                <a:solidFill>
                  <a:srgbClr val="000000"/>
                </a:solidFill>
                <a:latin typeface="Courier New"/>
              </a:rPr>
              <a:t>Until </a:t>
            </a:r>
            <a:r>
              <a:rPr lang="en-US" sz="1600" dirty="0" err="1">
                <a:solidFill>
                  <a:srgbClr val="000000"/>
                </a:solidFill>
                <a:latin typeface="Courier New"/>
              </a:rPr>
              <a:t>i</a:t>
            </a:r>
            <a:r>
              <a:rPr lang="en-US" sz="1600" dirty="0">
                <a:solidFill>
                  <a:srgbClr val="000000"/>
                </a:solidFill>
                <a:latin typeface="Courier New"/>
              </a:rPr>
              <a:t>&gt;</a:t>
            </a:r>
            <a:r>
              <a:rPr lang="en-US" sz="1600" dirty="0">
                <a:solidFill>
                  <a:srgbClr val="006400"/>
                </a:solidFill>
                <a:latin typeface="Courier New"/>
              </a:rPr>
              <a:t>9</a:t>
            </a:r>
            <a:r>
              <a:rPr lang="en-US" sz="1600" dirty="0">
                <a:solidFill>
                  <a:srgbClr val="000000"/>
                </a:solidFill>
                <a:latin typeface="Courier New"/>
              </a:rPr>
              <a:t>;</a:t>
            </a:r>
          </a:p>
          <a:p>
            <a:r>
              <a:rPr lang="en-US" sz="1600" b="1" dirty="0">
                <a:solidFill>
                  <a:srgbClr val="000000"/>
                </a:solidFill>
                <a:latin typeface="Courier New"/>
              </a:rPr>
              <a:t>End</a:t>
            </a:r>
            <a:r>
              <a:rPr lang="en-US" sz="1600" dirty="0">
                <a:solidFill>
                  <a:srgbClr val="000000"/>
                </a:solidFill>
                <a:latin typeface="Courier New"/>
              </a:rPr>
              <a:t>.</a:t>
            </a:r>
            <a:endParaRPr lang="ru-RU" sz="16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4225354" y="3969060"/>
            <a:ext cx="3623011" cy="2554545"/>
          </a:xfrm>
          <a:prstGeom prst="rect">
            <a:avLst/>
          </a:prstGeom>
          <a:solidFill>
            <a:schemeClr val="bg1"/>
          </a:solidFill>
          <a:ln w="12700">
            <a:solidFill>
              <a:schemeClr val="bg1">
                <a:lumMod val="50000"/>
              </a:schemeClr>
            </a:solidFill>
            <a:prstDash val="lgDash"/>
          </a:ln>
        </p:spPr>
        <p:txBody>
          <a:bodyPr wrap="square">
            <a:spAutoFit/>
          </a:bodyPr>
          <a:lstStyle/>
          <a:p>
            <a:r>
              <a:rPr lang="en-US" sz="1600" b="1" dirty="0">
                <a:solidFill>
                  <a:srgbClr val="000000"/>
                </a:solidFill>
                <a:latin typeface="Courier New"/>
              </a:rPr>
              <a:t>Program </a:t>
            </a:r>
            <a:r>
              <a:rPr lang="en-US" sz="1600" dirty="0" err="1">
                <a:solidFill>
                  <a:srgbClr val="000000"/>
                </a:solidFill>
                <a:latin typeface="Courier New"/>
              </a:rPr>
              <a:t>Cikl_For</a:t>
            </a:r>
            <a:r>
              <a:rPr lang="en-US" sz="1600" dirty="0">
                <a:solidFill>
                  <a:srgbClr val="000000"/>
                </a:solidFill>
                <a:latin typeface="Courier New"/>
              </a:rPr>
              <a:t>;</a:t>
            </a:r>
          </a:p>
          <a:p>
            <a:r>
              <a:rPr lang="en-US" sz="1600" b="1" dirty="0" err="1">
                <a:solidFill>
                  <a:srgbClr val="000000"/>
                </a:solidFill>
                <a:latin typeface="Courier New"/>
              </a:rPr>
              <a:t>Var</a:t>
            </a:r>
            <a:r>
              <a:rPr lang="en-US" sz="1600" b="1" dirty="0">
                <a:solidFill>
                  <a:srgbClr val="000000"/>
                </a:solidFill>
                <a:latin typeface="Courier New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Courier New"/>
              </a:rPr>
              <a:t>i</a:t>
            </a:r>
            <a:r>
              <a:rPr lang="en-US" sz="1600" dirty="0">
                <a:solidFill>
                  <a:srgbClr val="000000"/>
                </a:solidFill>
                <a:latin typeface="Courier New"/>
              </a:rPr>
              <a:t>, i2, i3: </a:t>
            </a:r>
            <a:r>
              <a:rPr lang="en-US" sz="1600" dirty="0">
                <a:solidFill>
                  <a:srgbClr val="0000FF"/>
                </a:solidFill>
                <a:latin typeface="Courier New"/>
              </a:rPr>
              <a:t>integer</a:t>
            </a:r>
            <a:r>
              <a:rPr lang="en-US" sz="1600" dirty="0">
                <a:solidFill>
                  <a:srgbClr val="000000"/>
                </a:solidFill>
                <a:latin typeface="Courier New"/>
              </a:rPr>
              <a:t>;</a:t>
            </a:r>
          </a:p>
          <a:p>
            <a:r>
              <a:rPr lang="en-US" sz="1600" b="1" dirty="0">
                <a:solidFill>
                  <a:srgbClr val="000000"/>
                </a:solidFill>
                <a:latin typeface="Courier New"/>
              </a:rPr>
              <a:t>Begin</a:t>
            </a:r>
          </a:p>
          <a:p>
            <a:r>
              <a:rPr lang="pl-PL" sz="1600" b="1" dirty="0">
                <a:solidFill>
                  <a:srgbClr val="000000"/>
                </a:solidFill>
                <a:latin typeface="Courier New"/>
              </a:rPr>
              <a:t>For </a:t>
            </a:r>
            <a:r>
              <a:rPr lang="pl-PL" sz="1600" dirty="0">
                <a:solidFill>
                  <a:srgbClr val="000000"/>
                </a:solidFill>
                <a:latin typeface="Courier New"/>
              </a:rPr>
              <a:t>i:=</a:t>
            </a:r>
            <a:r>
              <a:rPr lang="pl-PL" sz="1600" dirty="0">
                <a:solidFill>
                  <a:srgbClr val="006400"/>
                </a:solidFill>
                <a:latin typeface="Courier New"/>
              </a:rPr>
              <a:t>1 </a:t>
            </a:r>
            <a:r>
              <a:rPr lang="pl-PL" sz="1600" b="1" dirty="0">
                <a:solidFill>
                  <a:srgbClr val="000000"/>
                </a:solidFill>
                <a:latin typeface="Courier New"/>
              </a:rPr>
              <a:t>to </a:t>
            </a:r>
            <a:r>
              <a:rPr lang="pl-PL" sz="1600" dirty="0">
                <a:solidFill>
                  <a:srgbClr val="006400"/>
                </a:solidFill>
                <a:latin typeface="Courier New"/>
              </a:rPr>
              <a:t>9 </a:t>
            </a:r>
            <a:r>
              <a:rPr lang="pl-PL" sz="1600" b="1" dirty="0">
                <a:solidFill>
                  <a:srgbClr val="000000"/>
                </a:solidFill>
                <a:latin typeface="Courier New"/>
              </a:rPr>
              <a:t>do</a:t>
            </a:r>
          </a:p>
          <a:p>
            <a:r>
              <a:rPr lang="en-US" sz="1600" b="1" dirty="0">
                <a:solidFill>
                  <a:srgbClr val="000000"/>
                </a:solidFill>
                <a:latin typeface="Courier New"/>
              </a:rPr>
              <a:t>  begin</a:t>
            </a:r>
          </a:p>
          <a:p>
            <a:r>
              <a:rPr lang="en-US" sz="1600" b="1" dirty="0">
                <a:solidFill>
                  <a:srgbClr val="000000"/>
                </a:solidFill>
                <a:latin typeface="Courier New"/>
              </a:rPr>
              <a:t>  </a:t>
            </a:r>
            <a:r>
              <a:rPr lang="en-US" sz="1600" dirty="0">
                <a:solidFill>
                  <a:srgbClr val="000000"/>
                </a:solidFill>
                <a:latin typeface="Courier New"/>
              </a:rPr>
              <a:t>i2:=</a:t>
            </a:r>
            <a:r>
              <a:rPr lang="en-US" sz="1600" dirty="0" err="1">
                <a:solidFill>
                  <a:srgbClr val="000000"/>
                </a:solidFill>
                <a:latin typeface="Courier New"/>
              </a:rPr>
              <a:t>i</a:t>
            </a:r>
            <a:r>
              <a:rPr lang="en-US" sz="1600" dirty="0">
                <a:solidFill>
                  <a:srgbClr val="000000"/>
                </a:solidFill>
                <a:latin typeface="Courier New"/>
              </a:rPr>
              <a:t>*</a:t>
            </a:r>
            <a:r>
              <a:rPr lang="en-US" sz="1600" dirty="0" err="1">
                <a:solidFill>
                  <a:srgbClr val="000000"/>
                </a:solidFill>
                <a:latin typeface="Courier New"/>
              </a:rPr>
              <a:t>i</a:t>
            </a:r>
            <a:r>
              <a:rPr lang="en-US" sz="1600" dirty="0">
                <a:solidFill>
                  <a:srgbClr val="000000"/>
                </a:solidFill>
                <a:latin typeface="Courier New"/>
              </a:rPr>
              <a:t>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</a:rPr>
              <a:t>  i3:=i2*</a:t>
            </a:r>
            <a:r>
              <a:rPr lang="en-US" sz="1600" dirty="0" err="1">
                <a:solidFill>
                  <a:srgbClr val="000000"/>
                </a:solidFill>
                <a:latin typeface="Courier New"/>
              </a:rPr>
              <a:t>i</a:t>
            </a:r>
            <a:r>
              <a:rPr lang="en-US" sz="1600" dirty="0">
                <a:solidFill>
                  <a:srgbClr val="000000"/>
                </a:solidFill>
                <a:latin typeface="Courier New"/>
              </a:rPr>
              <a:t>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</a:rPr>
              <a:t>  </a:t>
            </a:r>
            <a:r>
              <a:rPr lang="en-US" sz="1600" dirty="0" err="1">
                <a:solidFill>
                  <a:srgbClr val="000000"/>
                </a:solidFill>
                <a:latin typeface="Courier New"/>
              </a:rPr>
              <a:t>writeln</a:t>
            </a:r>
            <a:r>
              <a:rPr lang="en-US" sz="1600" dirty="0">
                <a:solidFill>
                  <a:srgbClr val="000000"/>
                </a:solidFill>
                <a:latin typeface="Courier New"/>
              </a:rPr>
              <a:t> (i:</a:t>
            </a:r>
            <a:r>
              <a:rPr lang="en-US" sz="1600" dirty="0">
                <a:solidFill>
                  <a:srgbClr val="006400"/>
                </a:solidFill>
                <a:latin typeface="Courier New"/>
              </a:rPr>
              <a:t>5</a:t>
            </a:r>
            <a:r>
              <a:rPr lang="en-US" sz="1600" dirty="0">
                <a:solidFill>
                  <a:srgbClr val="000000"/>
                </a:solidFill>
                <a:latin typeface="Courier New"/>
              </a:rPr>
              <a:t>, i2:</a:t>
            </a:r>
            <a:r>
              <a:rPr lang="en-US" sz="1600" dirty="0">
                <a:solidFill>
                  <a:srgbClr val="006400"/>
                </a:solidFill>
                <a:latin typeface="Courier New"/>
              </a:rPr>
              <a:t>5</a:t>
            </a:r>
            <a:r>
              <a:rPr lang="en-US" sz="1600" dirty="0">
                <a:solidFill>
                  <a:srgbClr val="000000"/>
                </a:solidFill>
                <a:latin typeface="Courier New"/>
              </a:rPr>
              <a:t>, i3:</a:t>
            </a:r>
            <a:r>
              <a:rPr lang="en-US" sz="1600" dirty="0">
                <a:solidFill>
                  <a:srgbClr val="006400"/>
                </a:solidFill>
                <a:latin typeface="Courier New"/>
              </a:rPr>
              <a:t>5</a:t>
            </a:r>
            <a:r>
              <a:rPr lang="en-US" sz="1600" dirty="0">
                <a:solidFill>
                  <a:srgbClr val="000000"/>
                </a:solidFill>
                <a:latin typeface="Courier New"/>
              </a:rPr>
              <a:t>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</a:rPr>
              <a:t>  </a:t>
            </a:r>
            <a:r>
              <a:rPr lang="en-US" sz="1600" b="1" dirty="0">
                <a:solidFill>
                  <a:srgbClr val="000000"/>
                </a:solidFill>
                <a:latin typeface="Courier New"/>
              </a:rPr>
              <a:t>end</a:t>
            </a:r>
            <a:r>
              <a:rPr lang="en-US" sz="1600" dirty="0">
                <a:solidFill>
                  <a:srgbClr val="000000"/>
                </a:solidFill>
                <a:latin typeface="Courier New"/>
              </a:rPr>
              <a:t>;</a:t>
            </a:r>
          </a:p>
          <a:p>
            <a:r>
              <a:rPr lang="en-US" sz="1600" b="1" dirty="0">
                <a:solidFill>
                  <a:srgbClr val="000000"/>
                </a:solidFill>
                <a:latin typeface="Courier New"/>
              </a:rPr>
              <a:t>End</a:t>
            </a:r>
            <a:r>
              <a:rPr lang="en-US" sz="1600" dirty="0">
                <a:solidFill>
                  <a:srgbClr val="000000"/>
                </a:solidFill>
                <a:latin typeface="Courier New"/>
              </a:rPr>
              <a:t>.</a:t>
            </a:r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val="1626167100"/>
      </p:ext>
    </p:extLst>
  </p:cSld>
  <p:clrMapOvr>
    <a:masterClrMapping/>
  </p:clrMapOvr>
  <p:transition spd="med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16085772"/>
      </p:ext>
    </p:extLst>
  </p:cSld>
  <p:clrMapOvr>
    <a:masterClrMapping/>
  </p:clrMapOvr>
  <p:transition spd="med">
    <p:fade thruBlk="1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5" name="Text Box 49"/>
          <p:cNvSpPr txBox="1">
            <a:spLocks noChangeArrowheads="1"/>
          </p:cNvSpPr>
          <p:nvPr/>
        </p:nvSpPr>
        <p:spPr bwMode="auto">
          <a:xfrm>
            <a:off x="4932363" y="1082068"/>
            <a:ext cx="1762125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sz="1800" u="sng" dirty="0">
                <a:solidFill>
                  <a:srgbClr val="000000"/>
                </a:solidFill>
                <a:latin typeface="Arial" charset="0"/>
              </a:rPr>
              <a:t>При </a:t>
            </a:r>
            <a:r>
              <a:rPr lang="en-US" sz="1800" i="1" u="sng" dirty="0">
                <a:solidFill>
                  <a:srgbClr val="000000"/>
                </a:solidFill>
                <a:latin typeface="Arial" charset="0"/>
              </a:rPr>
              <a:t>x=17, y=5</a:t>
            </a:r>
            <a:endParaRPr lang="ru-RU" sz="1800" i="1" u="sng" dirty="0">
              <a:solidFill>
                <a:srgbClr val="000000"/>
              </a:solidFill>
              <a:latin typeface="Arial" charset="0"/>
            </a:endParaRPr>
          </a:p>
        </p:txBody>
      </p:sp>
      <p:graphicFrame>
        <p:nvGraphicFramePr>
          <p:cNvPr id="99738" name="Group 4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09646283"/>
              </p:ext>
            </p:extLst>
          </p:nvPr>
        </p:nvGraphicFramePr>
        <p:xfrm>
          <a:off x="5005139" y="1477963"/>
          <a:ext cx="3743325" cy="4694222"/>
        </p:xfrm>
        <a:graphic>
          <a:graphicData uri="http://schemas.openxmlformats.org/drawingml/2006/table">
            <a:tbl>
              <a:tblPr/>
              <a:tblGrid>
                <a:gridCol w="647700"/>
                <a:gridCol w="611188"/>
                <a:gridCol w="612775"/>
                <a:gridCol w="647700"/>
                <a:gridCol w="1223962"/>
              </a:tblGrid>
              <a:tr h="335303"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8000"/>
                          </a:solidFill>
                          <a:effectLst/>
                          <a:latin typeface="Arial" charset="0"/>
                        </a:rPr>
                        <a:t>Переменные</a:t>
                      </a:r>
                    </a:p>
                  </a:txBody>
                  <a:tcPr marT="45723" marB="45723" horzOverflow="overflow">
                    <a:lnL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8000"/>
                          </a:solidFill>
                          <a:effectLst/>
                          <a:latin typeface="Arial" charset="0"/>
                        </a:rPr>
                        <a:t>Условие</a:t>
                      </a: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6578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</a:rPr>
                        <a:t>x</a:t>
                      </a:r>
                      <a:endParaRPr kumimoji="0" lang="ru-RU" sz="2000" b="0" i="1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</a:rPr>
                        <a:t>y</a:t>
                      </a:r>
                      <a:endParaRPr kumimoji="0" lang="ru-RU" sz="2000" b="0" i="1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</a:rPr>
                        <a:t>r</a:t>
                      </a:r>
                      <a:endParaRPr kumimoji="0" lang="ru-RU" sz="2000" b="0" i="1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</a:rPr>
                        <a:t>q</a:t>
                      </a:r>
                      <a:endParaRPr kumimoji="0" lang="ru-RU" sz="2000" b="0" i="1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0066"/>
                        </a:buClr>
                        <a:buSzPct val="70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n-US" sz="2000" b="0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uLnTx/>
                          <a:uFillTx/>
                          <a:latin typeface="Arial" charset="0"/>
                          <a:ea typeface="+mn-ea"/>
                          <a:cs typeface="+mn-cs"/>
                        </a:rPr>
                        <a:t>r &gt;= y</a:t>
                      </a:r>
                      <a:endParaRPr kumimoji="0" lang="ru-RU" sz="2000" b="0" i="1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uLnTx/>
                        <a:uFillTx/>
                        <a:latin typeface="Arial" charset="0"/>
                        <a:ea typeface="+mn-ea"/>
                        <a:cs typeface="+mn-cs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30482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0482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0482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0482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0482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0482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0482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0482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0482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0482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0482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0482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0482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87" name="Text Box 3"/>
          <p:cNvSpPr txBox="1">
            <a:spLocks noChangeArrowheads="1"/>
          </p:cNvSpPr>
          <p:nvPr/>
        </p:nvSpPr>
        <p:spPr bwMode="auto">
          <a:xfrm>
            <a:off x="179388" y="483394"/>
            <a:ext cx="7777162" cy="641350"/>
          </a:xfrm>
          <a:prstGeom prst="rect">
            <a:avLst/>
          </a:prstGeom>
          <a:solidFill>
            <a:srgbClr val="F4EE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sz="1800">
                <a:solidFill>
                  <a:srgbClr val="330066"/>
                </a:solidFill>
                <a:latin typeface="Arial" charset="0"/>
              </a:rPr>
              <a:t>Для данного алгоритма составьте таблицу значений переменных при указанных значениях </a:t>
            </a:r>
            <a:r>
              <a:rPr lang="en-US" sz="1800">
                <a:solidFill>
                  <a:srgbClr val="330066"/>
                </a:solidFill>
                <a:latin typeface="Arial" charset="0"/>
              </a:rPr>
              <a:t>x </a:t>
            </a:r>
            <a:r>
              <a:rPr lang="ru-RU" sz="1800">
                <a:solidFill>
                  <a:srgbClr val="330066"/>
                </a:solidFill>
                <a:latin typeface="Arial" charset="0"/>
              </a:rPr>
              <a:t>и </a:t>
            </a:r>
            <a:r>
              <a:rPr lang="en-US" sz="1800">
                <a:solidFill>
                  <a:srgbClr val="330066"/>
                </a:solidFill>
                <a:latin typeface="Arial" charset="0"/>
              </a:rPr>
              <a:t>y</a:t>
            </a:r>
            <a:r>
              <a:rPr lang="ru-RU" sz="1800">
                <a:solidFill>
                  <a:srgbClr val="330066"/>
                </a:solidFill>
                <a:latin typeface="Arial" charset="0"/>
              </a:rPr>
              <a:t>. Что появится на экране?</a:t>
            </a:r>
          </a:p>
        </p:txBody>
      </p:sp>
      <p:sp>
        <p:nvSpPr>
          <p:cNvPr id="88" name="Rectangle 2"/>
          <p:cNvSpPr>
            <a:spLocks noChangeArrowheads="1"/>
          </p:cNvSpPr>
          <p:nvPr/>
        </p:nvSpPr>
        <p:spPr bwMode="auto">
          <a:xfrm>
            <a:off x="215900" y="48047"/>
            <a:ext cx="7543800" cy="428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b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kern="0" dirty="0" smtClean="0">
                <a:solidFill>
                  <a:srgbClr val="330066"/>
                </a:solidFill>
                <a:latin typeface="Arial" charset="0"/>
              </a:rPr>
              <a:t>Трассировка программы с циклом «ПОКА»</a:t>
            </a:r>
            <a:endParaRPr lang="ru-RU" sz="2000" b="1" kern="0" dirty="0">
              <a:solidFill>
                <a:srgbClr val="330066"/>
              </a:solidFill>
              <a:latin typeface="Arial" charset="0"/>
            </a:endParaRPr>
          </a:p>
        </p:txBody>
      </p:sp>
      <p:pic>
        <p:nvPicPr>
          <p:cNvPr id="8194" name="Picture 2" descr="E:\_Папа-админ\Desktop\Рисунок2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5553236"/>
            <a:ext cx="2649226" cy="1080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9" name="Прямоугольник 88"/>
          <p:cNvSpPr/>
          <p:nvPr/>
        </p:nvSpPr>
        <p:spPr>
          <a:xfrm>
            <a:off x="179388" y="1510910"/>
            <a:ext cx="4032572" cy="3970318"/>
          </a:xfrm>
          <a:prstGeom prst="rect">
            <a:avLst/>
          </a:prstGeom>
          <a:solidFill>
            <a:schemeClr val="bg1"/>
          </a:solidFill>
          <a:ln w="12700">
            <a:solidFill>
              <a:schemeClr val="bg1">
                <a:lumMod val="50000"/>
              </a:schemeClr>
            </a:solidFill>
            <a:prstDash val="lgDash"/>
          </a:ln>
        </p:spPr>
        <p:txBody>
          <a:bodyPr wrap="square">
            <a:spAutoFit/>
          </a:bodyPr>
          <a:lstStyle/>
          <a:p>
            <a:r>
              <a:rPr lang="en-US" b="1" dirty="0" smtClean="0">
                <a:solidFill>
                  <a:srgbClr val="000000"/>
                </a:solidFill>
                <a:latin typeface="Courier New"/>
              </a:rPr>
              <a:t>Program </a:t>
            </a:r>
            <a:r>
              <a:rPr lang="en-US" dirty="0" err="1" smtClean="0">
                <a:solidFill>
                  <a:srgbClr val="000000"/>
                </a:solidFill>
                <a:latin typeface="Courier New"/>
              </a:rPr>
              <a:t>cikl_while</a:t>
            </a:r>
            <a:r>
              <a:rPr lang="en-US" dirty="0" smtClean="0">
                <a:solidFill>
                  <a:srgbClr val="000000"/>
                </a:solidFill>
                <a:latin typeface="Courier New"/>
              </a:rPr>
              <a:t>;</a:t>
            </a:r>
            <a:endParaRPr lang="en-US" dirty="0">
              <a:solidFill>
                <a:srgbClr val="000000"/>
              </a:solidFill>
              <a:latin typeface="Courier New"/>
            </a:endParaRPr>
          </a:p>
          <a:p>
            <a:r>
              <a:rPr lang="en-US" b="1" dirty="0" err="1" smtClean="0">
                <a:solidFill>
                  <a:srgbClr val="000000"/>
                </a:solidFill>
                <a:latin typeface="Courier New"/>
              </a:rPr>
              <a:t>Var</a:t>
            </a:r>
            <a:r>
              <a:rPr lang="en-US" b="1" dirty="0" smtClean="0">
                <a:solidFill>
                  <a:srgbClr val="000000"/>
                </a:solidFill>
                <a:latin typeface="Courier New"/>
              </a:rPr>
              <a:t> 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x, y, q, r: </a:t>
            </a:r>
            <a:r>
              <a:rPr lang="en-US" dirty="0">
                <a:solidFill>
                  <a:srgbClr val="0000FF"/>
                </a:solidFill>
                <a:latin typeface="Courier New"/>
              </a:rPr>
              <a:t>integer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;</a:t>
            </a:r>
          </a:p>
          <a:p>
            <a:r>
              <a:rPr lang="en-US" b="1" dirty="0" smtClean="0">
                <a:solidFill>
                  <a:srgbClr val="000000"/>
                </a:solidFill>
                <a:latin typeface="Courier New"/>
              </a:rPr>
              <a:t>Begin</a:t>
            </a:r>
            <a:endParaRPr lang="en-US" b="1" dirty="0">
              <a:solidFill>
                <a:srgbClr val="000000"/>
              </a:solidFill>
              <a:latin typeface="Courier New"/>
            </a:endParaRPr>
          </a:p>
          <a:p>
            <a:r>
              <a:rPr lang="en-US" dirty="0">
                <a:solidFill>
                  <a:srgbClr val="000000"/>
                </a:solidFill>
                <a:latin typeface="Courier New"/>
              </a:rPr>
              <a:t>write (</a:t>
            </a:r>
            <a:r>
              <a:rPr lang="en-US" dirty="0">
                <a:solidFill>
                  <a:srgbClr val="0000FF"/>
                </a:solidFill>
                <a:latin typeface="Courier New"/>
              </a:rPr>
              <a:t>'</a:t>
            </a:r>
            <a:r>
              <a:rPr lang="ru-RU" dirty="0">
                <a:solidFill>
                  <a:srgbClr val="0000FF"/>
                </a:solidFill>
                <a:latin typeface="Courier New"/>
              </a:rPr>
              <a:t>Введите </a:t>
            </a:r>
            <a:r>
              <a:rPr lang="en-US" dirty="0">
                <a:solidFill>
                  <a:srgbClr val="0000FF"/>
                </a:solidFill>
                <a:latin typeface="Courier New"/>
              </a:rPr>
              <a:t>x, y: '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);</a:t>
            </a:r>
          </a:p>
          <a:p>
            <a:r>
              <a:rPr lang="en-US" dirty="0" err="1">
                <a:solidFill>
                  <a:srgbClr val="000000"/>
                </a:solidFill>
                <a:latin typeface="Courier New"/>
              </a:rPr>
              <a:t>readln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 (x, y);</a:t>
            </a:r>
          </a:p>
          <a:p>
            <a:r>
              <a:rPr lang="en-US" dirty="0">
                <a:solidFill>
                  <a:srgbClr val="000000"/>
                </a:solidFill>
                <a:latin typeface="Courier New"/>
              </a:rPr>
              <a:t>r:=x;</a:t>
            </a:r>
          </a:p>
          <a:p>
            <a:r>
              <a:rPr lang="en-US" dirty="0">
                <a:solidFill>
                  <a:srgbClr val="000000"/>
                </a:solidFill>
                <a:latin typeface="Courier New"/>
              </a:rPr>
              <a:t>q:=</a:t>
            </a:r>
            <a:r>
              <a:rPr lang="en-US" dirty="0">
                <a:solidFill>
                  <a:srgbClr val="006400"/>
                </a:solidFill>
                <a:latin typeface="Courier New"/>
              </a:rPr>
              <a:t>0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;</a:t>
            </a:r>
          </a:p>
          <a:p>
            <a:r>
              <a:rPr lang="en-US" b="1" dirty="0">
                <a:solidFill>
                  <a:srgbClr val="000000"/>
                </a:solidFill>
                <a:latin typeface="Courier New"/>
              </a:rPr>
              <a:t>while 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r&gt;=y </a:t>
            </a:r>
            <a:r>
              <a:rPr lang="en-US" b="1" dirty="0">
                <a:solidFill>
                  <a:srgbClr val="000000"/>
                </a:solidFill>
                <a:latin typeface="Courier New"/>
              </a:rPr>
              <a:t>do</a:t>
            </a:r>
          </a:p>
          <a:p>
            <a:r>
              <a:rPr lang="en-US" b="1" dirty="0">
                <a:solidFill>
                  <a:srgbClr val="000000"/>
                </a:solidFill>
                <a:latin typeface="Courier New"/>
              </a:rPr>
              <a:t>   begin </a:t>
            </a:r>
          </a:p>
          <a:p>
            <a:r>
              <a:rPr lang="en-US" b="1" dirty="0">
                <a:solidFill>
                  <a:srgbClr val="000000"/>
                </a:solidFill>
                <a:latin typeface="Courier New"/>
              </a:rPr>
              <a:t>   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r:=r-y; </a:t>
            </a:r>
          </a:p>
          <a:p>
            <a:r>
              <a:rPr lang="en-US" dirty="0">
                <a:solidFill>
                  <a:srgbClr val="000000"/>
                </a:solidFill>
                <a:latin typeface="Courier New"/>
              </a:rPr>
              <a:t>   q:=q+</a:t>
            </a:r>
            <a:r>
              <a:rPr lang="en-US" dirty="0">
                <a:solidFill>
                  <a:srgbClr val="006400"/>
                </a:solidFill>
                <a:latin typeface="Courier New"/>
              </a:rPr>
              <a:t>1 </a:t>
            </a:r>
          </a:p>
          <a:p>
            <a:r>
              <a:rPr lang="en-US" dirty="0">
                <a:solidFill>
                  <a:srgbClr val="006400"/>
                </a:solidFill>
                <a:latin typeface="Courier New"/>
              </a:rPr>
              <a:t>   </a:t>
            </a:r>
            <a:r>
              <a:rPr lang="en-US" b="1" dirty="0">
                <a:solidFill>
                  <a:srgbClr val="000000"/>
                </a:solidFill>
                <a:latin typeface="Courier New"/>
              </a:rPr>
              <a:t>end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;</a:t>
            </a:r>
          </a:p>
          <a:p>
            <a:r>
              <a:rPr lang="pt-BR" dirty="0">
                <a:solidFill>
                  <a:srgbClr val="000000"/>
                </a:solidFill>
                <a:latin typeface="Courier New"/>
              </a:rPr>
              <a:t>writeln (</a:t>
            </a:r>
            <a:r>
              <a:rPr lang="pt-BR" dirty="0">
                <a:solidFill>
                  <a:srgbClr val="0000FF"/>
                </a:solidFill>
                <a:latin typeface="Courier New"/>
              </a:rPr>
              <a:t>'q='</a:t>
            </a:r>
            <a:r>
              <a:rPr lang="pt-BR" dirty="0">
                <a:solidFill>
                  <a:srgbClr val="000000"/>
                </a:solidFill>
                <a:latin typeface="Courier New"/>
              </a:rPr>
              <a:t>, q, </a:t>
            </a:r>
            <a:r>
              <a:rPr lang="pt-BR" dirty="0">
                <a:solidFill>
                  <a:srgbClr val="0000FF"/>
                </a:solidFill>
                <a:latin typeface="Courier New"/>
              </a:rPr>
              <a:t>' r='</a:t>
            </a:r>
            <a:r>
              <a:rPr lang="pt-BR" dirty="0">
                <a:solidFill>
                  <a:srgbClr val="000000"/>
                </a:solidFill>
                <a:latin typeface="Courier New"/>
              </a:rPr>
              <a:t>, r)</a:t>
            </a:r>
          </a:p>
          <a:p>
            <a:r>
              <a:rPr lang="en-US" b="1" dirty="0" smtClean="0">
                <a:solidFill>
                  <a:srgbClr val="000000"/>
                </a:solidFill>
                <a:latin typeface="Courier New"/>
              </a:rPr>
              <a:t>End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.</a:t>
            </a:r>
            <a:endParaRPr lang="ru-RU" dirty="0">
              <a:solidFill>
                <a:srgbClr val="00000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580112" y="6258280"/>
            <a:ext cx="252028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400" b="0" i="1" u="none" strike="noStrike" kern="0" cap="none" spc="0" normalizeH="0" baseline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</a:rPr>
              <a:t>Щелчок – шаг программы</a:t>
            </a:r>
            <a:endParaRPr kumimoji="0" lang="ru-RU" sz="1400" b="0" i="1" u="none" strike="noStrike" kern="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251904" y="5983068"/>
            <a:ext cx="1763812" cy="23699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251904" y="6213204"/>
            <a:ext cx="1043732" cy="23699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1943708" y="5962999"/>
            <a:ext cx="684076" cy="23699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Text Box 111"/>
          <p:cNvSpPr txBox="1">
            <a:spLocks noChangeArrowheads="1"/>
          </p:cNvSpPr>
          <p:nvPr/>
        </p:nvSpPr>
        <p:spPr bwMode="auto">
          <a:xfrm>
            <a:off x="5096308" y="2249494"/>
            <a:ext cx="459426" cy="215444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ffectLst/>
          <a:extLst/>
        </p:spPr>
        <p:txBody>
          <a:bodyPr wrap="square"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1400" dirty="0" smtClean="0">
                <a:solidFill>
                  <a:srgbClr val="000000"/>
                </a:solidFill>
              </a:rPr>
              <a:t>-</a:t>
            </a:r>
            <a:endParaRPr lang="ru-RU" sz="1400" dirty="0">
              <a:solidFill>
                <a:srgbClr val="000000"/>
              </a:solidFill>
            </a:endParaRPr>
          </a:p>
        </p:txBody>
      </p:sp>
      <p:sp>
        <p:nvSpPr>
          <p:cNvPr id="14" name="Text Box 111"/>
          <p:cNvSpPr txBox="1">
            <a:spLocks noChangeArrowheads="1"/>
          </p:cNvSpPr>
          <p:nvPr/>
        </p:nvSpPr>
        <p:spPr bwMode="auto">
          <a:xfrm>
            <a:off x="5724128" y="2249494"/>
            <a:ext cx="468051" cy="215444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ffectLst/>
          <a:extLst/>
        </p:spPr>
        <p:txBody>
          <a:bodyPr wrap="square"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1400" dirty="0" smtClean="0">
                <a:solidFill>
                  <a:srgbClr val="000000"/>
                </a:solidFill>
              </a:rPr>
              <a:t>-</a:t>
            </a:r>
            <a:endParaRPr lang="ru-RU" sz="1400" dirty="0">
              <a:solidFill>
                <a:srgbClr val="000000"/>
              </a:solidFill>
            </a:endParaRPr>
          </a:p>
        </p:txBody>
      </p:sp>
      <p:sp>
        <p:nvSpPr>
          <p:cNvPr id="15" name="Text Box 111"/>
          <p:cNvSpPr txBox="1">
            <a:spLocks noChangeArrowheads="1"/>
          </p:cNvSpPr>
          <p:nvPr/>
        </p:nvSpPr>
        <p:spPr bwMode="auto">
          <a:xfrm>
            <a:off x="5087682" y="2238868"/>
            <a:ext cx="518982" cy="246221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ffectLst/>
          <a:extLst/>
        </p:spPr>
        <p:txBody>
          <a:bodyPr wrap="square"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1600" dirty="0" smtClean="0">
                <a:solidFill>
                  <a:srgbClr val="000000"/>
                </a:solidFill>
              </a:rPr>
              <a:t>17</a:t>
            </a:r>
            <a:endParaRPr lang="ru-RU" sz="1600" dirty="0">
              <a:solidFill>
                <a:srgbClr val="000000"/>
              </a:solidFill>
            </a:endParaRPr>
          </a:p>
        </p:txBody>
      </p:sp>
      <p:sp>
        <p:nvSpPr>
          <p:cNvPr id="16" name="Text Box 111"/>
          <p:cNvSpPr txBox="1">
            <a:spLocks noChangeArrowheads="1"/>
          </p:cNvSpPr>
          <p:nvPr/>
        </p:nvSpPr>
        <p:spPr bwMode="auto">
          <a:xfrm>
            <a:off x="5704098" y="2240868"/>
            <a:ext cx="505333" cy="246221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ffectLst/>
          <a:extLst/>
        </p:spPr>
        <p:txBody>
          <a:bodyPr wrap="square"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1600" dirty="0" smtClean="0">
                <a:solidFill>
                  <a:srgbClr val="000000"/>
                </a:solidFill>
              </a:rPr>
              <a:t>5</a:t>
            </a:r>
            <a:endParaRPr lang="ru-RU" sz="1600" dirty="0">
              <a:solidFill>
                <a:srgbClr val="000000"/>
              </a:solidFill>
            </a:endParaRPr>
          </a:p>
        </p:txBody>
      </p:sp>
      <p:sp>
        <p:nvSpPr>
          <p:cNvPr id="17" name="Text Box 111"/>
          <p:cNvSpPr txBox="1">
            <a:spLocks noChangeArrowheads="1"/>
          </p:cNvSpPr>
          <p:nvPr/>
        </p:nvSpPr>
        <p:spPr bwMode="auto">
          <a:xfrm>
            <a:off x="6304317" y="2540526"/>
            <a:ext cx="518982" cy="246221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ffectLst/>
          <a:extLst/>
        </p:spPr>
        <p:txBody>
          <a:bodyPr wrap="square"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1600" dirty="0" smtClean="0">
                <a:solidFill>
                  <a:srgbClr val="000000"/>
                </a:solidFill>
              </a:rPr>
              <a:t>17</a:t>
            </a:r>
            <a:endParaRPr lang="ru-RU" sz="1600" dirty="0">
              <a:solidFill>
                <a:srgbClr val="000000"/>
              </a:solidFill>
            </a:endParaRPr>
          </a:p>
        </p:txBody>
      </p:sp>
      <p:sp>
        <p:nvSpPr>
          <p:cNvPr id="18" name="Text Box 111"/>
          <p:cNvSpPr txBox="1">
            <a:spLocks noChangeArrowheads="1"/>
          </p:cNvSpPr>
          <p:nvPr/>
        </p:nvSpPr>
        <p:spPr bwMode="auto">
          <a:xfrm>
            <a:off x="6936636" y="2852936"/>
            <a:ext cx="518982" cy="246221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ffectLst/>
          <a:extLst/>
        </p:spPr>
        <p:txBody>
          <a:bodyPr wrap="square"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1600" dirty="0" smtClean="0">
                <a:solidFill>
                  <a:srgbClr val="000000"/>
                </a:solidFill>
              </a:rPr>
              <a:t>0</a:t>
            </a:r>
            <a:endParaRPr lang="ru-RU" sz="1600" dirty="0">
              <a:solidFill>
                <a:srgbClr val="000000"/>
              </a:solidFill>
            </a:endParaRPr>
          </a:p>
        </p:txBody>
      </p:sp>
      <p:sp>
        <p:nvSpPr>
          <p:cNvPr id="19" name="Text Box 111"/>
          <p:cNvSpPr txBox="1">
            <a:spLocks noChangeArrowheads="1"/>
          </p:cNvSpPr>
          <p:nvPr/>
        </p:nvSpPr>
        <p:spPr bwMode="auto">
          <a:xfrm>
            <a:off x="7622145" y="3156901"/>
            <a:ext cx="915700" cy="246221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ffectLst/>
          <a:extLst/>
        </p:spPr>
        <p:txBody>
          <a:bodyPr wrap="square" lIns="0" tIns="0" rIns="0" bIns="0">
            <a:spAutoFit/>
          </a:bodyPr>
          <a:lstStyle/>
          <a:p>
            <a:pPr lvl="0">
              <a:spcBef>
                <a:spcPct val="20000"/>
              </a:spcBef>
              <a:buClr>
                <a:srgbClr val="330066"/>
              </a:buClr>
              <a:buSzPct val="70000"/>
            </a:pPr>
            <a:r>
              <a:rPr lang="en-US" sz="1600" dirty="0">
                <a:solidFill>
                  <a:srgbClr val="000000"/>
                </a:solidFill>
                <a:latin typeface="Arial" charset="0"/>
              </a:rPr>
              <a:t>17</a:t>
            </a:r>
            <a:r>
              <a:rPr lang="en-US" sz="1600" dirty="0">
                <a:solidFill>
                  <a:srgbClr val="000000"/>
                </a:solidFill>
                <a:latin typeface="Arial" charset="0"/>
                <a:cs typeface="Arial" charset="0"/>
              </a:rPr>
              <a:t>≥5 (</a:t>
            </a:r>
            <a:r>
              <a:rPr lang="ru-RU" sz="1600" dirty="0">
                <a:solidFill>
                  <a:srgbClr val="000000"/>
                </a:solidFill>
                <a:latin typeface="Arial" charset="0"/>
                <a:cs typeface="Arial" charset="0"/>
              </a:rPr>
              <a:t>да</a:t>
            </a:r>
            <a:r>
              <a:rPr lang="ru-RU" sz="1600" dirty="0" smtClean="0">
                <a:solidFill>
                  <a:srgbClr val="000000"/>
                </a:solidFill>
                <a:latin typeface="Arial" charset="0"/>
                <a:cs typeface="Arial" charset="0"/>
              </a:rPr>
              <a:t>)</a:t>
            </a:r>
            <a:endParaRPr lang="en-US" sz="1600" dirty="0">
              <a:solidFill>
                <a:srgbClr val="000000"/>
              </a:solidFill>
              <a:latin typeface="Arial" charset="0"/>
              <a:cs typeface="Arial" charset="0"/>
            </a:endParaRPr>
          </a:p>
        </p:txBody>
      </p:sp>
      <p:sp>
        <p:nvSpPr>
          <p:cNvPr id="20" name="Text Box 111"/>
          <p:cNvSpPr txBox="1">
            <a:spLocks noChangeArrowheads="1"/>
          </p:cNvSpPr>
          <p:nvPr/>
        </p:nvSpPr>
        <p:spPr bwMode="auto">
          <a:xfrm>
            <a:off x="6312943" y="3470811"/>
            <a:ext cx="518982" cy="246221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ffectLst/>
          <a:extLst/>
        </p:spPr>
        <p:txBody>
          <a:bodyPr wrap="square"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1600" dirty="0" smtClean="0">
                <a:solidFill>
                  <a:srgbClr val="000000"/>
                </a:solidFill>
              </a:rPr>
              <a:t>12</a:t>
            </a:r>
            <a:endParaRPr lang="ru-RU" sz="1600" dirty="0">
              <a:solidFill>
                <a:srgbClr val="000000"/>
              </a:solidFill>
            </a:endParaRPr>
          </a:p>
        </p:txBody>
      </p:sp>
      <p:sp>
        <p:nvSpPr>
          <p:cNvPr id="21" name="Text Box 111"/>
          <p:cNvSpPr txBox="1">
            <a:spLocks noChangeArrowheads="1"/>
          </p:cNvSpPr>
          <p:nvPr/>
        </p:nvSpPr>
        <p:spPr bwMode="auto">
          <a:xfrm>
            <a:off x="6933338" y="3764798"/>
            <a:ext cx="518982" cy="246221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ffectLst/>
          <a:extLst/>
        </p:spPr>
        <p:txBody>
          <a:bodyPr wrap="square"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1600" dirty="0">
                <a:solidFill>
                  <a:srgbClr val="000000"/>
                </a:solidFill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2915553895"/>
      </p:ext>
    </p:extLst>
  </p:cSld>
  <p:clrMapOvr>
    <a:masterClrMapping/>
  </p:clrMapOvr>
  <p:transition spd="med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1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 override="childStyle">
                                        <p:cTn id="6" dur="indefinite"/>
                                        <p:tgtEl>
                                          <p:spTgt spid="8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00"/>
                                        </p:clrVal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mph" presetSubtype="1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 override="childStyle">
                                        <p:cTn id="14" dur="indefinite"/>
                                        <p:tgtEl>
                                          <p:spTgt spid="8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00"/>
                                        </p:clrVal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000"/>
                            </p:stCondLst>
                            <p:childTnLst>
                              <p:par>
                                <p:cTn id="28" presetID="1" presetClass="exit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500"/>
                            </p:stCondLst>
                            <p:childTnLst>
                              <p:par>
                                <p:cTn id="31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" presetClass="emph" presetSubtype="1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 override="childStyle">
                                        <p:cTn id="37" dur="indefinite"/>
                                        <p:tgtEl>
                                          <p:spTgt spid="8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00"/>
                                        </p:clrVal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mph" presetSubtype="1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 override="childStyle">
                                        <p:cTn id="46" dur="indefinite"/>
                                        <p:tgtEl>
                                          <p:spTgt spid="8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00"/>
                                        </p:clrVal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3" presetClass="emph" presetSubtype="1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 override="childStyle">
                                        <p:cTn id="55" dur="indefinite"/>
                                        <p:tgtEl>
                                          <p:spTgt spid="8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00"/>
                                        </p:clrVal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3" presetClass="emph" presetSubtype="1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 override="childStyle">
                                        <p:cTn id="64" dur="indefinite"/>
                                        <p:tgtEl>
                                          <p:spTgt spid="8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00"/>
                                        </p:clrVal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3" presetClass="emph" presetSubtype="1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 override="childStyle">
                                        <p:cTn id="73" dur="indefinite"/>
                                        <p:tgtEl>
                                          <p:spTgt spid="8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00"/>
                                        </p:clrVal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11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5" name="Text Box 49"/>
          <p:cNvSpPr txBox="1">
            <a:spLocks noChangeArrowheads="1"/>
          </p:cNvSpPr>
          <p:nvPr/>
        </p:nvSpPr>
        <p:spPr bwMode="auto">
          <a:xfrm>
            <a:off x="4932363" y="1082068"/>
            <a:ext cx="1762125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sz="1800" u="sng" dirty="0">
                <a:solidFill>
                  <a:srgbClr val="000000"/>
                </a:solidFill>
                <a:latin typeface="Arial" charset="0"/>
              </a:rPr>
              <a:t>При </a:t>
            </a:r>
            <a:r>
              <a:rPr lang="en-US" sz="1800" i="1" u="sng" dirty="0">
                <a:solidFill>
                  <a:srgbClr val="000000"/>
                </a:solidFill>
                <a:latin typeface="Arial" charset="0"/>
              </a:rPr>
              <a:t>x=17, y=5</a:t>
            </a:r>
            <a:endParaRPr lang="ru-RU" sz="1800" i="1" u="sng" dirty="0">
              <a:solidFill>
                <a:srgbClr val="000000"/>
              </a:solidFill>
              <a:latin typeface="Arial" charset="0"/>
            </a:endParaRPr>
          </a:p>
        </p:txBody>
      </p:sp>
      <p:graphicFrame>
        <p:nvGraphicFramePr>
          <p:cNvPr id="99738" name="Group 4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17256733"/>
              </p:ext>
            </p:extLst>
          </p:nvPr>
        </p:nvGraphicFramePr>
        <p:xfrm>
          <a:off x="5005139" y="1477963"/>
          <a:ext cx="3743325" cy="4694222"/>
        </p:xfrm>
        <a:graphic>
          <a:graphicData uri="http://schemas.openxmlformats.org/drawingml/2006/table">
            <a:tbl>
              <a:tblPr/>
              <a:tblGrid>
                <a:gridCol w="647700"/>
                <a:gridCol w="611188"/>
                <a:gridCol w="612775"/>
                <a:gridCol w="647700"/>
                <a:gridCol w="1223962"/>
              </a:tblGrid>
              <a:tr h="335303"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8000"/>
                          </a:solidFill>
                          <a:effectLst/>
                          <a:latin typeface="Arial" charset="0"/>
                        </a:rPr>
                        <a:t>Переменные</a:t>
                      </a:r>
                    </a:p>
                  </a:txBody>
                  <a:tcPr marT="45723" marB="45723" horzOverflow="overflow">
                    <a:lnL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8000"/>
                          </a:solidFill>
                          <a:effectLst/>
                          <a:latin typeface="Arial" charset="0"/>
                        </a:rPr>
                        <a:t>Условие</a:t>
                      </a: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6578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</a:rPr>
                        <a:t>x</a:t>
                      </a:r>
                      <a:endParaRPr kumimoji="0" lang="ru-RU" sz="2000" b="0" i="1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</a:rPr>
                        <a:t>y</a:t>
                      </a:r>
                      <a:endParaRPr kumimoji="0" lang="ru-RU" sz="2000" b="0" i="1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</a:rPr>
                        <a:t>r</a:t>
                      </a:r>
                      <a:endParaRPr kumimoji="0" lang="ru-RU" sz="2000" b="0" i="1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</a:rPr>
                        <a:t>q</a:t>
                      </a:r>
                      <a:endParaRPr kumimoji="0" lang="ru-RU" sz="2000" b="0" i="1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0066"/>
                        </a:buClr>
                        <a:buSzPct val="70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n-US" sz="2000" b="0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uLnTx/>
                          <a:uFillTx/>
                          <a:latin typeface="Arial" charset="0"/>
                          <a:ea typeface="+mn-ea"/>
                          <a:cs typeface="+mn-cs"/>
                        </a:rPr>
                        <a:t>r &gt;= y</a:t>
                      </a:r>
                      <a:endParaRPr kumimoji="0" lang="ru-RU" sz="2000" b="0" i="1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uLnTx/>
                        <a:uFillTx/>
                        <a:latin typeface="Arial" charset="0"/>
                        <a:ea typeface="+mn-ea"/>
                        <a:cs typeface="+mn-cs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30482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0482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0482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0482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0482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0482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0482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0482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0482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0482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0482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0482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0482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87" name="Text Box 3"/>
          <p:cNvSpPr txBox="1">
            <a:spLocks noChangeArrowheads="1"/>
          </p:cNvSpPr>
          <p:nvPr/>
        </p:nvSpPr>
        <p:spPr bwMode="auto">
          <a:xfrm>
            <a:off x="179388" y="483394"/>
            <a:ext cx="7777162" cy="641350"/>
          </a:xfrm>
          <a:prstGeom prst="rect">
            <a:avLst/>
          </a:prstGeom>
          <a:solidFill>
            <a:srgbClr val="F4EE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sz="1800">
                <a:solidFill>
                  <a:srgbClr val="330066"/>
                </a:solidFill>
                <a:latin typeface="Arial" charset="0"/>
              </a:rPr>
              <a:t>Для данного алгоритма составьте таблицу значений переменных при указанных значениях </a:t>
            </a:r>
            <a:r>
              <a:rPr lang="en-US" sz="1800">
                <a:solidFill>
                  <a:srgbClr val="330066"/>
                </a:solidFill>
                <a:latin typeface="Arial" charset="0"/>
              </a:rPr>
              <a:t>x </a:t>
            </a:r>
            <a:r>
              <a:rPr lang="ru-RU" sz="1800">
                <a:solidFill>
                  <a:srgbClr val="330066"/>
                </a:solidFill>
                <a:latin typeface="Arial" charset="0"/>
              </a:rPr>
              <a:t>и </a:t>
            </a:r>
            <a:r>
              <a:rPr lang="en-US" sz="1800">
                <a:solidFill>
                  <a:srgbClr val="330066"/>
                </a:solidFill>
                <a:latin typeface="Arial" charset="0"/>
              </a:rPr>
              <a:t>y</a:t>
            </a:r>
            <a:r>
              <a:rPr lang="ru-RU" sz="1800">
                <a:solidFill>
                  <a:srgbClr val="330066"/>
                </a:solidFill>
                <a:latin typeface="Arial" charset="0"/>
              </a:rPr>
              <a:t>. Что появится на экране?</a:t>
            </a:r>
          </a:p>
        </p:txBody>
      </p:sp>
      <p:sp>
        <p:nvSpPr>
          <p:cNvPr id="88" name="Rectangle 2"/>
          <p:cNvSpPr>
            <a:spLocks noChangeArrowheads="1"/>
          </p:cNvSpPr>
          <p:nvPr/>
        </p:nvSpPr>
        <p:spPr bwMode="auto">
          <a:xfrm>
            <a:off x="215900" y="48047"/>
            <a:ext cx="7543800" cy="428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b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kern="0" dirty="0" smtClean="0">
                <a:solidFill>
                  <a:srgbClr val="330066"/>
                </a:solidFill>
                <a:latin typeface="Arial" charset="0"/>
              </a:rPr>
              <a:t>Трассировка программы с циклом «ПОКА»</a:t>
            </a:r>
            <a:endParaRPr lang="ru-RU" sz="2000" b="1" kern="0" dirty="0">
              <a:solidFill>
                <a:srgbClr val="330066"/>
              </a:solidFill>
              <a:latin typeface="Arial" charset="0"/>
            </a:endParaRPr>
          </a:p>
        </p:txBody>
      </p:sp>
      <p:pic>
        <p:nvPicPr>
          <p:cNvPr id="8194" name="Picture 2" descr="E:\_Папа-админ\Desktop\Рисунок2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5553236"/>
            <a:ext cx="2649226" cy="1080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9" name="Прямоугольник 88"/>
          <p:cNvSpPr/>
          <p:nvPr/>
        </p:nvSpPr>
        <p:spPr>
          <a:xfrm>
            <a:off x="179388" y="1510910"/>
            <a:ext cx="4032572" cy="3970318"/>
          </a:xfrm>
          <a:prstGeom prst="rect">
            <a:avLst/>
          </a:prstGeom>
          <a:solidFill>
            <a:schemeClr val="bg1"/>
          </a:solidFill>
          <a:ln w="12700">
            <a:solidFill>
              <a:schemeClr val="bg1">
                <a:lumMod val="50000"/>
              </a:schemeClr>
            </a:solidFill>
            <a:prstDash val="lgDash"/>
          </a:ln>
        </p:spPr>
        <p:txBody>
          <a:bodyPr wrap="square">
            <a:spAutoFit/>
          </a:bodyPr>
          <a:lstStyle/>
          <a:p>
            <a:r>
              <a:rPr lang="en-US" b="1" dirty="0" smtClean="0">
                <a:solidFill>
                  <a:srgbClr val="000000"/>
                </a:solidFill>
                <a:latin typeface="Courier New"/>
              </a:rPr>
              <a:t>Program </a:t>
            </a:r>
            <a:r>
              <a:rPr lang="en-US" dirty="0" err="1" smtClean="0">
                <a:solidFill>
                  <a:srgbClr val="000000"/>
                </a:solidFill>
                <a:latin typeface="Courier New"/>
              </a:rPr>
              <a:t>cikl_while</a:t>
            </a:r>
            <a:r>
              <a:rPr lang="en-US" dirty="0" smtClean="0">
                <a:solidFill>
                  <a:srgbClr val="000000"/>
                </a:solidFill>
                <a:latin typeface="Courier New"/>
              </a:rPr>
              <a:t>;</a:t>
            </a:r>
            <a:endParaRPr lang="en-US" dirty="0">
              <a:solidFill>
                <a:srgbClr val="000000"/>
              </a:solidFill>
              <a:latin typeface="Courier New"/>
            </a:endParaRPr>
          </a:p>
          <a:p>
            <a:r>
              <a:rPr lang="en-US" b="1" dirty="0" err="1" smtClean="0">
                <a:solidFill>
                  <a:srgbClr val="000000"/>
                </a:solidFill>
                <a:latin typeface="Courier New"/>
              </a:rPr>
              <a:t>Var</a:t>
            </a:r>
            <a:r>
              <a:rPr lang="en-US" b="1" dirty="0" smtClean="0">
                <a:solidFill>
                  <a:srgbClr val="000000"/>
                </a:solidFill>
                <a:latin typeface="Courier New"/>
              </a:rPr>
              <a:t> 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x, y, q, r: </a:t>
            </a:r>
            <a:r>
              <a:rPr lang="en-US" dirty="0">
                <a:solidFill>
                  <a:srgbClr val="0000FF"/>
                </a:solidFill>
                <a:latin typeface="Courier New"/>
              </a:rPr>
              <a:t>integer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;</a:t>
            </a:r>
          </a:p>
          <a:p>
            <a:r>
              <a:rPr lang="en-US" b="1" dirty="0" smtClean="0">
                <a:solidFill>
                  <a:srgbClr val="000000"/>
                </a:solidFill>
                <a:latin typeface="Courier New"/>
              </a:rPr>
              <a:t>Begin</a:t>
            </a:r>
            <a:endParaRPr lang="en-US" b="1" dirty="0">
              <a:solidFill>
                <a:srgbClr val="000000"/>
              </a:solidFill>
              <a:latin typeface="Courier New"/>
            </a:endParaRPr>
          </a:p>
          <a:p>
            <a:r>
              <a:rPr lang="en-US" dirty="0">
                <a:solidFill>
                  <a:srgbClr val="000000"/>
                </a:solidFill>
                <a:latin typeface="Courier New"/>
              </a:rPr>
              <a:t>write (</a:t>
            </a:r>
            <a:r>
              <a:rPr lang="en-US" dirty="0">
                <a:solidFill>
                  <a:srgbClr val="0000FF"/>
                </a:solidFill>
                <a:latin typeface="Courier New"/>
              </a:rPr>
              <a:t>'</a:t>
            </a:r>
            <a:r>
              <a:rPr lang="ru-RU" dirty="0">
                <a:solidFill>
                  <a:srgbClr val="0000FF"/>
                </a:solidFill>
                <a:latin typeface="Courier New"/>
              </a:rPr>
              <a:t>Введите </a:t>
            </a:r>
            <a:r>
              <a:rPr lang="en-US" dirty="0">
                <a:solidFill>
                  <a:srgbClr val="0000FF"/>
                </a:solidFill>
                <a:latin typeface="Courier New"/>
              </a:rPr>
              <a:t>x, y: '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);</a:t>
            </a:r>
          </a:p>
          <a:p>
            <a:r>
              <a:rPr lang="en-US" dirty="0" err="1">
                <a:solidFill>
                  <a:srgbClr val="000000"/>
                </a:solidFill>
                <a:latin typeface="Courier New"/>
              </a:rPr>
              <a:t>readln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 (x, y);</a:t>
            </a:r>
          </a:p>
          <a:p>
            <a:r>
              <a:rPr lang="en-US" dirty="0">
                <a:solidFill>
                  <a:srgbClr val="000000"/>
                </a:solidFill>
                <a:latin typeface="Courier New"/>
              </a:rPr>
              <a:t>r:=x;</a:t>
            </a:r>
          </a:p>
          <a:p>
            <a:r>
              <a:rPr lang="en-US" dirty="0">
                <a:solidFill>
                  <a:srgbClr val="000000"/>
                </a:solidFill>
                <a:latin typeface="Courier New"/>
              </a:rPr>
              <a:t>q:=</a:t>
            </a:r>
            <a:r>
              <a:rPr lang="en-US" dirty="0">
                <a:solidFill>
                  <a:srgbClr val="006400"/>
                </a:solidFill>
                <a:latin typeface="Courier New"/>
              </a:rPr>
              <a:t>0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;</a:t>
            </a:r>
          </a:p>
          <a:p>
            <a:r>
              <a:rPr lang="en-US" b="1" dirty="0">
                <a:solidFill>
                  <a:srgbClr val="000000"/>
                </a:solidFill>
                <a:latin typeface="Courier New"/>
              </a:rPr>
              <a:t>while 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r&gt;=y </a:t>
            </a:r>
            <a:r>
              <a:rPr lang="en-US" b="1" dirty="0">
                <a:solidFill>
                  <a:srgbClr val="000000"/>
                </a:solidFill>
                <a:latin typeface="Courier New"/>
              </a:rPr>
              <a:t>do</a:t>
            </a:r>
          </a:p>
          <a:p>
            <a:r>
              <a:rPr lang="en-US" b="1" dirty="0">
                <a:solidFill>
                  <a:srgbClr val="000000"/>
                </a:solidFill>
                <a:latin typeface="Courier New"/>
              </a:rPr>
              <a:t>   begin </a:t>
            </a:r>
          </a:p>
          <a:p>
            <a:r>
              <a:rPr lang="en-US" b="1" dirty="0">
                <a:solidFill>
                  <a:srgbClr val="000000"/>
                </a:solidFill>
                <a:latin typeface="Courier New"/>
              </a:rPr>
              <a:t>   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r:=r-y; </a:t>
            </a:r>
          </a:p>
          <a:p>
            <a:r>
              <a:rPr lang="en-US" dirty="0">
                <a:solidFill>
                  <a:srgbClr val="000000"/>
                </a:solidFill>
                <a:latin typeface="Courier New"/>
              </a:rPr>
              <a:t>   q:=q+</a:t>
            </a:r>
            <a:r>
              <a:rPr lang="en-US" dirty="0">
                <a:solidFill>
                  <a:srgbClr val="006400"/>
                </a:solidFill>
                <a:latin typeface="Courier New"/>
              </a:rPr>
              <a:t>1 </a:t>
            </a:r>
          </a:p>
          <a:p>
            <a:r>
              <a:rPr lang="en-US" dirty="0">
                <a:solidFill>
                  <a:srgbClr val="006400"/>
                </a:solidFill>
                <a:latin typeface="Courier New"/>
              </a:rPr>
              <a:t>   </a:t>
            </a:r>
            <a:r>
              <a:rPr lang="en-US" b="1" dirty="0">
                <a:solidFill>
                  <a:srgbClr val="000000"/>
                </a:solidFill>
                <a:latin typeface="Courier New"/>
              </a:rPr>
              <a:t>end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;</a:t>
            </a:r>
          </a:p>
          <a:p>
            <a:r>
              <a:rPr lang="pt-BR" dirty="0">
                <a:solidFill>
                  <a:srgbClr val="000000"/>
                </a:solidFill>
                <a:latin typeface="Courier New"/>
              </a:rPr>
              <a:t>writeln (</a:t>
            </a:r>
            <a:r>
              <a:rPr lang="pt-BR" dirty="0">
                <a:solidFill>
                  <a:srgbClr val="0000FF"/>
                </a:solidFill>
                <a:latin typeface="Courier New"/>
              </a:rPr>
              <a:t>'q='</a:t>
            </a:r>
            <a:r>
              <a:rPr lang="pt-BR" dirty="0">
                <a:solidFill>
                  <a:srgbClr val="000000"/>
                </a:solidFill>
                <a:latin typeface="Courier New"/>
              </a:rPr>
              <a:t>, q, </a:t>
            </a:r>
            <a:r>
              <a:rPr lang="pt-BR" dirty="0">
                <a:solidFill>
                  <a:srgbClr val="0000FF"/>
                </a:solidFill>
                <a:latin typeface="Courier New"/>
              </a:rPr>
              <a:t>' r='</a:t>
            </a:r>
            <a:r>
              <a:rPr lang="pt-BR" dirty="0">
                <a:solidFill>
                  <a:srgbClr val="000000"/>
                </a:solidFill>
                <a:latin typeface="Courier New"/>
              </a:rPr>
              <a:t>, r)</a:t>
            </a:r>
          </a:p>
          <a:p>
            <a:r>
              <a:rPr lang="en-US" b="1" dirty="0" smtClean="0">
                <a:solidFill>
                  <a:srgbClr val="000000"/>
                </a:solidFill>
                <a:latin typeface="Courier New"/>
              </a:rPr>
              <a:t>End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.</a:t>
            </a:r>
            <a:endParaRPr lang="ru-RU" dirty="0">
              <a:solidFill>
                <a:srgbClr val="00000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580112" y="6258280"/>
            <a:ext cx="252028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i="1" kern="0" dirty="0" smtClean="0">
                <a:solidFill>
                  <a:srgbClr val="00B050"/>
                </a:solidFill>
              </a:rPr>
              <a:t>Щелчок – шаг программы</a:t>
            </a:r>
            <a:endParaRPr lang="ru-RU" sz="1400" i="1" kern="0" dirty="0">
              <a:solidFill>
                <a:srgbClr val="00B050"/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251904" y="6213204"/>
            <a:ext cx="1043732" cy="23699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FFFFFF"/>
              </a:solidFill>
            </a:endParaRPr>
          </a:p>
        </p:txBody>
      </p:sp>
      <p:sp>
        <p:nvSpPr>
          <p:cNvPr id="15" name="Text Box 111"/>
          <p:cNvSpPr txBox="1">
            <a:spLocks noChangeArrowheads="1"/>
          </p:cNvSpPr>
          <p:nvPr/>
        </p:nvSpPr>
        <p:spPr bwMode="auto">
          <a:xfrm>
            <a:off x="5087682" y="2240868"/>
            <a:ext cx="518982" cy="246221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ffectLst/>
          <a:extLst/>
        </p:spPr>
        <p:txBody>
          <a:bodyPr wrap="square"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1600" dirty="0" smtClean="0">
                <a:solidFill>
                  <a:srgbClr val="000000"/>
                </a:solidFill>
              </a:rPr>
              <a:t>17</a:t>
            </a:r>
            <a:endParaRPr lang="ru-RU" sz="1600" dirty="0">
              <a:solidFill>
                <a:srgbClr val="000000"/>
              </a:solidFill>
            </a:endParaRPr>
          </a:p>
        </p:txBody>
      </p:sp>
      <p:sp>
        <p:nvSpPr>
          <p:cNvPr id="16" name="Text Box 111"/>
          <p:cNvSpPr txBox="1">
            <a:spLocks noChangeArrowheads="1"/>
          </p:cNvSpPr>
          <p:nvPr/>
        </p:nvSpPr>
        <p:spPr bwMode="auto">
          <a:xfrm>
            <a:off x="5704098" y="2240868"/>
            <a:ext cx="505333" cy="246221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ffectLst/>
          <a:extLst/>
        </p:spPr>
        <p:txBody>
          <a:bodyPr wrap="square"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1600" dirty="0" smtClean="0">
                <a:solidFill>
                  <a:srgbClr val="000000"/>
                </a:solidFill>
              </a:rPr>
              <a:t>5</a:t>
            </a:r>
            <a:endParaRPr lang="ru-RU" sz="1600" dirty="0">
              <a:solidFill>
                <a:srgbClr val="000000"/>
              </a:solidFill>
            </a:endParaRPr>
          </a:p>
        </p:txBody>
      </p:sp>
      <p:sp>
        <p:nvSpPr>
          <p:cNvPr id="17" name="Text Box 111"/>
          <p:cNvSpPr txBox="1">
            <a:spLocks noChangeArrowheads="1"/>
          </p:cNvSpPr>
          <p:nvPr/>
        </p:nvSpPr>
        <p:spPr bwMode="auto">
          <a:xfrm>
            <a:off x="6304317" y="2540526"/>
            <a:ext cx="518982" cy="246221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ffectLst/>
          <a:extLst/>
        </p:spPr>
        <p:txBody>
          <a:bodyPr wrap="square"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1600" dirty="0" smtClean="0">
                <a:solidFill>
                  <a:srgbClr val="000000"/>
                </a:solidFill>
              </a:rPr>
              <a:t>17</a:t>
            </a:r>
            <a:endParaRPr lang="ru-RU" sz="1600" dirty="0">
              <a:solidFill>
                <a:srgbClr val="000000"/>
              </a:solidFill>
            </a:endParaRPr>
          </a:p>
        </p:txBody>
      </p:sp>
      <p:sp>
        <p:nvSpPr>
          <p:cNvPr id="18" name="Text Box 111"/>
          <p:cNvSpPr txBox="1">
            <a:spLocks noChangeArrowheads="1"/>
          </p:cNvSpPr>
          <p:nvPr/>
        </p:nvSpPr>
        <p:spPr bwMode="auto">
          <a:xfrm>
            <a:off x="6936636" y="2852936"/>
            <a:ext cx="518982" cy="246221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ffectLst/>
          <a:extLst/>
        </p:spPr>
        <p:txBody>
          <a:bodyPr wrap="square"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1600" dirty="0" smtClean="0">
                <a:solidFill>
                  <a:srgbClr val="000000"/>
                </a:solidFill>
              </a:rPr>
              <a:t>0</a:t>
            </a:r>
            <a:endParaRPr lang="ru-RU" sz="1600" dirty="0">
              <a:solidFill>
                <a:srgbClr val="000000"/>
              </a:solidFill>
            </a:endParaRPr>
          </a:p>
        </p:txBody>
      </p:sp>
      <p:sp>
        <p:nvSpPr>
          <p:cNvPr id="19" name="Text Box 111"/>
          <p:cNvSpPr txBox="1">
            <a:spLocks noChangeArrowheads="1"/>
          </p:cNvSpPr>
          <p:nvPr/>
        </p:nvSpPr>
        <p:spPr bwMode="auto">
          <a:xfrm>
            <a:off x="7622145" y="3156901"/>
            <a:ext cx="915700" cy="246221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ffectLst/>
          <a:extLst/>
        </p:spPr>
        <p:txBody>
          <a:bodyPr wrap="square" lIns="0" tIns="0" rIns="0" bIns="0">
            <a:spAutoFit/>
          </a:bodyPr>
          <a:lstStyle/>
          <a:p>
            <a:pPr>
              <a:spcBef>
                <a:spcPct val="20000"/>
              </a:spcBef>
              <a:buClr>
                <a:srgbClr val="330066"/>
              </a:buClr>
              <a:buSzPct val="70000"/>
            </a:pPr>
            <a:r>
              <a:rPr lang="en-US" sz="1600" dirty="0">
                <a:solidFill>
                  <a:srgbClr val="000000"/>
                </a:solidFill>
                <a:latin typeface="Arial" charset="0"/>
              </a:rPr>
              <a:t>17</a:t>
            </a:r>
            <a:r>
              <a:rPr lang="en-US" sz="1600" dirty="0">
                <a:solidFill>
                  <a:srgbClr val="000000"/>
                </a:solidFill>
                <a:latin typeface="Arial" charset="0"/>
                <a:cs typeface="Arial" charset="0"/>
              </a:rPr>
              <a:t>≥5 (</a:t>
            </a:r>
            <a:r>
              <a:rPr lang="ru-RU" sz="1600" dirty="0">
                <a:solidFill>
                  <a:srgbClr val="000000"/>
                </a:solidFill>
                <a:latin typeface="Arial" charset="0"/>
                <a:cs typeface="Arial" charset="0"/>
              </a:rPr>
              <a:t>да</a:t>
            </a:r>
            <a:r>
              <a:rPr lang="ru-RU" sz="1600" dirty="0" smtClean="0">
                <a:solidFill>
                  <a:srgbClr val="000000"/>
                </a:solidFill>
                <a:latin typeface="Arial" charset="0"/>
                <a:cs typeface="Arial" charset="0"/>
              </a:rPr>
              <a:t>)</a:t>
            </a:r>
            <a:endParaRPr lang="en-US" sz="1600" dirty="0">
              <a:solidFill>
                <a:srgbClr val="000000"/>
              </a:solidFill>
              <a:latin typeface="Arial" charset="0"/>
              <a:cs typeface="Arial" charset="0"/>
            </a:endParaRPr>
          </a:p>
        </p:txBody>
      </p:sp>
      <p:sp>
        <p:nvSpPr>
          <p:cNvPr id="20" name="Text Box 111"/>
          <p:cNvSpPr txBox="1">
            <a:spLocks noChangeArrowheads="1"/>
          </p:cNvSpPr>
          <p:nvPr/>
        </p:nvSpPr>
        <p:spPr bwMode="auto">
          <a:xfrm>
            <a:off x="6312943" y="3470811"/>
            <a:ext cx="518982" cy="246221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ffectLst/>
          <a:extLst/>
        </p:spPr>
        <p:txBody>
          <a:bodyPr wrap="square"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1600" dirty="0" smtClean="0">
                <a:solidFill>
                  <a:srgbClr val="000000"/>
                </a:solidFill>
              </a:rPr>
              <a:t>12</a:t>
            </a:r>
            <a:endParaRPr lang="ru-RU" sz="1600" dirty="0">
              <a:solidFill>
                <a:srgbClr val="000000"/>
              </a:solidFill>
            </a:endParaRPr>
          </a:p>
        </p:txBody>
      </p:sp>
      <p:sp>
        <p:nvSpPr>
          <p:cNvPr id="21" name="Text Box 111"/>
          <p:cNvSpPr txBox="1">
            <a:spLocks noChangeArrowheads="1"/>
          </p:cNvSpPr>
          <p:nvPr/>
        </p:nvSpPr>
        <p:spPr bwMode="auto">
          <a:xfrm>
            <a:off x="6933338" y="3764798"/>
            <a:ext cx="518982" cy="246221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ffectLst/>
          <a:extLst/>
        </p:spPr>
        <p:txBody>
          <a:bodyPr wrap="square"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1600" dirty="0">
                <a:solidFill>
                  <a:srgbClr val="000000"/>
                </a:solidFill>
              </a:rPr>
              <a:t>1</a:t>
            </a:r>
          </a:p>
        </p:txBody>
      </p:sp>
      <p:sp>
        <p:nvSpPr>
          <p:cNvPr id="22" name="Text Box 111"/>
          <p:cNvSpPr txBox="1">
            <a:spLocks noChangeArrowheads="1"/>
          </p:cNvSpPr>
          <p:nvPr/>
        </p:nvSpPr>
        <p:spPr bwMode="auto">
          <a:xfrm>
            <a:off x="6314233" y="4373604"/>
            <a:ext cx="518982" cy="246221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ffectLst/>
          <a:extLst/>
        </p:spPr>
        <p:txBody>
          <a:bodyPr wrap="square"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1600" dirty="0">
                <a:solidFill>
                  <a:srgbClr val="000000"/>
                </a:solidFill>
              </a:rPr>
              <a:t>7</a:t>
            </a:r>
          </a:p>
        </p:txBody>
      </p:sp>
      <p:sp>
        <p:nvSpPr>
          <p:cNvPr id="23" name="Text Box 111"/>
          <p:cNvSpPr txBox="1">
            <a:spLocks noChangeArrowheads="1"/>
          </p:cNvSpPr>
          <p:nvPr/>
        </p:nvSpPr>
        <p:spPr bwMode="auto">
          <a:xfrm>
            <a:off x="6942871" y="4680816"/>
            <a:ext cx="518982" cy="246221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ffectLst/>
          <a:extLst/>
        </p:spPr>
        <p:txBody>
          <a:bodyPr wrap="square"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1600" dirty="0" smtClean="0">
                <a:solidFill>
                  <a:srgbClr val="000000"/>
                </a:solidFill>
              </a:rPr>
              <a:t>2</a:t>
            </a:r>
            <a:endParaRPr lang="ru-RU" sz="1600" dirty="0">
              <a:solidFill>
                <a:srgbClr val="000000"/>
              </a:solidFill>
            </a:endParaRPr>
          </a:p>
        </p:txBody>
      </p:sp>
      <p:sp>
        <p:nvSpPr>
          <p:cNvPr id="24" name="Text Box 111"/>
          <p:cNvSpPr txBox="1">
            <a:spLocks noChangeArrowheads="1"/>
          </p:cNvSpPr>
          <p:nvPr/>
        </p:nvSpPr>
        <p:spPr bwMode="auto">
          <a:xfrm>
            <a:off x="7632340" y="4074253"/>
            <a:ext cx="915700" cy="246221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ffectLst/>
          <a:extLst/>
        </p:spPr>
        <p:txBody>
          <a:bodyPr wrap="square" lIns="0" tIns="0" rIns="0" bIns="0">
            <a:spAutoFit/>
          </a:bodyPr>
          <a:lstStyle/>
          <a:p>
            <a:pPr>
              <a:spcBef>
                <a:spcPct val="20000"/>
              </a:spcBef>
              <a:buClr>
                <a:srgbClr val="330066"/>
              </a:buClr>
              <a:buSzPct val="70000"/>
            </a:pPr>
            <a:r>
              <a:rPr lang="en-US" sz="1600" dirty="0" smtClean="0">
                <a:solidFill>
                  <a:srgbClr val="000000"/>
                </a:solidFill>
                <a:latin typeface="Arial" charset="0"/>
              </a:rPr>
              <a:t>1</a:t>
            </a:r>
            <a:r>
              <a:rPr lang="ru-RU" sz="1600" dirty="0" smtClean="0">
                <a:solidFill>
                  <a:srgbClr val="000000"/>
                </a:solidFill>
                <a:latin typeface="Arial" charset="0"/>
              </a:rPr>
              <a:t>2</a:t>
            </a:r>
            <a:r>
              <a:rPr lang="en-US" sz="1600" dirty="0" smtClean="0">
                <a:solidFill>
                  <a:srgbClr val="000000"/>
                </a:solidFill>
                <a:latin typeface="Arial" charset="0"/>
                <a:cs typeface="Arial" charset="0"/>
              </a:rPr>
              <a:t>≥</a:t>
            </a:r>
            <a:r>
              <a:rPr lang="en-US" sz="1600" dirty="0">
                <a:solidFill>
                  <a:srgbClr val="000000"/>
                </a:solidFill>
                <a:latin typeface="Arial" charset="0"/>
                <a:cs typeface="Arial" charset="0"/>
              </a:rPr>
              <a:t>5 (</a:t>
            </a:r>
            <a:r>
              <a:rPr lang="ru-RU" sz="1600" dirty="0">
                <a:solidFill>
                  <a:srgbClr val="000000"/>
                </a:solidFill>
                <a:latin typeface="Arial" charset="0"/>
                <a:cs typeface="Arial" charset="0"/>
              </a:rPr>
              <a:t>да</a:t>
            </a:r>
            <a:r>
              <a:rPr lang="ru-RU" sz="1600" dirty="0" smtClean="0">
                <a:solidFill>
                  <a:srgbClr val="000000"/>
                </a:solidFill>
                <a:latin typeface="Arial" charset="0"/>
                <a:cs typeface="Arial" charset="0"/>
              </a:rPr>
              <a:t>)</a:t>
            </a:r>
            <a:endParaRPr lang="en-US" sz="1600" dirty="0">
              <a:solidFill>
                <a:srgbClr val="000000"/>
              </a:solidFill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442946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1" nodeType="after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 override="childStyle">
                                        <p:cTn id="6" dur="indefinite"/>
                                        <p:tgtEl>
                                          <p:spTgt spid="8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00"/>
                                        </p:clrVal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3" presetClass="emph" presetSubtype="1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 override="childStyle">
                                        <p:cTn id="15" dur="indefinite"/>
                                        <p:tgtEl>
                                          <p:spTgt spid="8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00"/>
                                        </p:clrVal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mph" presetSubtype="1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 override="childStyle">
                                        <p:cTn id="24" dur="indefinite"/>
                                        <p:tgtEl>
                                          <p:spTgt spid="8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00"/>
                                        </p:clrVal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  <p:bldP spid="23" grpId="0" animBg="1"/>
      <p:bldP spid="2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5" name="Text Box 49"/>
          <p:cNvSpPr txBox="1">
            <a:spLocks noChangeArrowheads="1"/>
          </p:cNvSpPr>
          <p:nvPr/>
        </p:nvSpPr>
        <p:spPr bwMode="auto">
          <a:xfrm>
            <a:off x="4932363" y="1082068"/>
            <a:ext cx="1762125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sz="1800" u="sng" dirty="0">
                <a:solidFill>
                  <a:srgbClr val="000000"/>
                </a:solidFill>
                <a:latin typeface="Arial" charset="0"/>
              </a:rPr>
              <a:t>При </a:t>
            </a:r>
            <a:r>
              <a:rPr lang="en-US" sz="1800" i="1" u="sng" dirty="0">
                <a:solidFill>
                  <a:srgbClr val="000000"/>
                </a:solidFill>
                <a:latin typeface="Arial" charset="0"/>
              </a:rPr>
              <a:t>x=17, y=5</a:t>
            </a:r>
            <a:endParaRPr lang="ru-RU" sz="1800" i="1" u="sng" dirty="0">
              <a:solidFill>
                <a:srgbClr val="000000"/>
              </a:solidFill>
              <a:latin typeface="Arial" charset="0"/>
            </a:endParaRPr>
          </a:p>
        </p:txBody>
      </p:sp>
      <p:graphicFrame>
        <p:nvGraphicFramePr>
          <p:cNvPr id="99738" name="Group 4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90628039"/>
              </p:ext>
            </p:extLst>
          </p:nvPr>
        </p:nvGraphicFramePr>
        <p:xfrm>
          <a:off x="5005139" y="1477963"/>
          <a:ext cx="3743325" cy="4694222"/>
        </p:xfrm>
        <a:graphic>
          <a:graphicData uri="http://schemas.openxmlformats.org/drawingml/2006/table">
            <a:tbl>
              <a:tblPr/>
              <a:tblGrid>
                <a:gridCol w="647700"/>
                <a:gridCol w="611188"/>
                <a:gridCol w="612775"/>
                <a:gridCol w="647700"/>
                <a:gridCol w="1223962"/>
              </a:tblGrid>
              <a:tr h="335303"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8000"/>
                          </a:solidFill>
                          <a:effectLst/>
                          <a:latin typeface="Arial" charset="0"/>
                        </a:rPr>
                        <a:t>Переменные</a:t>
                      </a:r>
                    </a:p>
                  </a:txBody>
                  <a:tcPr marT="45723" marB="45723" horzOverflow="overflow">
                    <a:lnL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8000"/>
                          </a:solidFill>
                          <a:effectLst/>
                          <a:latin typeface="Arial" charset="0"/>
                        </a:rPr>
                        <a:t>Условие</a:t>
                      </a: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6578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</a:rPr>
                        <a:t>x</a:t>
                      </a:r>
                      <a:endParaRPr kumimoji="0" lang="ru-RU" sz="2000" b="0" i="1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</a:rPr>
                        <a:t>y</a:t>
                      </a:r>
                      <a:endParaRPr kumimoji="0" lang="ru-RU" sz="2000" b="0" i="1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</a:rPr>
                        <a:t>r</a:t>
                      </a:r>
                      <a:endParaRPr kumimoji="0" lang="ru-RU" sz="2000" b="0" i="1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</a:rPr>
                        <a:t>q</a:t>
                      </a:r>
                      <a:endParaRPr kumimoji="0" lang="ru-RU" sz="2000" b="0" i="1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0066"/>
                        </a:buClr>
                        <a:buSzPct val="70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n-US" sz="2000" b="0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uLnTx/>
                          <a:uFillTx/>
                          <a:latin typeface="Arial" charset="0"/>
                          <a:ea typeface="+mn-ea"/>
                          <a:cs typeface="+mn-cs"/>
                        </a:rPr>
                        <a:t>r &gt;= y</a:t>
                      </a:r>
                      <a:endParaRPr kumimoji="0" lang="ru-RU" sz="2000" b="0" i="1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uLnTx/>
                        <a:uFillTx/>
                        <a:latin typeface="Arial" charset="0"/>
                        <a:ea typeface="+mn-ea"/>
                        <a:cs typeface="+mn-cs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30482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0482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0482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0482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0482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0482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0482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0482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0482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0482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0482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0482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0482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87" name="Text Box 3"/>
          <p:cNvSpPr txBox="1">
            <a:spLocks noChangeArrowheads="1"/>
          </p:cNvSpPr>
          <p:nvPr/>
        </p:nvSpPr>
        <p:spPr bwMode="auto">
          <a:xfrm>
            <a:off x="179388" y="483394"/>
            <a:ext cx="7777162" cy="641350"/>
          </a:xfrm>
          <a:prstGeom prst="rect">
            <a:avLst/>
          </a:prstGeom>
          <a:solidFill>
            <a:srgbClr val="F4EE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sz="1800">
                <a:solidFill>
                  <a:srgbClr val="330066"/>
                </a:solidFill>
                <a:latin typeface="Arial" charset="0"/>
              </a:rPr>
              <a:t>Для данного алгоритма составьте таблицу значений переменных при указанных значениях </a:t>
            </a:r>
            <a:r>
              <a:rPr lang="en-US" sz="1800">
                <a:solidFill>
                  <a:srgbClr val="330066"/>
                </a:solidFill>
                <a:latin typeface="Arial" charset="0"/>
              </a:rPr>
              <a:t>x </a:t>
            </a:r>
            <a:r>
              <a:rPr lang="ru-RU" sz="1800">
                <a:solidFill>
                  <a:srgbClr val="330066"/>
                </a:solidFill>
                <a:latin typeface="Arial" charset="0"/>
              </a:rPr>
              <a:t>и </a:t>
            </a:r>
            <a:r>
              <a:rPr lang="en-US" sz="1800">
                <a:solidFill>
                  <a:srgbClr val="330066"/>
                </a:solidFill>
                <a:latin typeface="Arial" charset="0"/>
              </a:rPr>
              <a:t>y</a:t>
            </a:r>
            <a:r>
              <a:rPr lang="ru-RU" sz="1800">
                <a:solidFill>
                  <a:srgbClr val="330066"/>
                </a:solidFill>
                <a:latin typeface="Arial" charset="0"/>
              </a:rPr>
              <a:t>. Что появится на экране?</a:t>
            </a:r>
          </a:p>
        </p:txBody>
      </p:sp>
      <p:sp>
        <p:nvSpPr>
          <p:cNvPr id="88" name="Rectangle 2"/>
          <p:cNvSpPr>
            <a:spLocks noChangeArrowheads="1"/>
          </p:cNvSpPr>
          <p:nvPr/>
        </p:nvSpPr>
        <p:spPr bwMode="auto">
          <a:xfrm>
            <a:off x="215900" y="48047"/>
            <a:ext cx="7543800" cy="428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b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kern="0" dirty="0" smtClean="0">
                <a:solidFill>
                  <a:srgbClr val="330066"/>
                </a:solidFill>
                <a:latin typeface="Arial" charset="0"/>
              </a:rPr>
              <a:t>Трассировка программы с циклом «ПОКА»</a:t>
            </a:r>
            <a:endParaRPr lang="ru-RU" sz="2000" b="1" kern="0" dirty="0">
              <a:solidFill>
                <a:srgbClr val="330066"/>
              </a:solidFill>
              <a:latin typeface="Arial" charset="0"/>
            </a:endParaRPr>
          </a:p>
        </p:txBody>
      </p:sp>
      <p:pic>
        <p:nvPicPr>
          <p:cNvPr id="8194" name="Picture 2" descr="E:\_Папа-админ\Desktop\Рисунок2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5553236"/>
            <a:ext cx="2649226" cy="1080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9" name="Прямоугольник 88"/>
          <p:cNvSpPr/>
          <p:nvPr/>
        </p:nvSpPr>
        <p:spPr>
          <a:xfrm>
            <a:off x="179388" y="1510910"/>
            <a:ext cx="4032572" cy="3970318"/>
          </a:xfrm>
          <a:prstGeom prst="rect">
            <a:avLst/>
          </a:prstGeom>
          <a:solidFill>
            <a:schemeClr val="bg1"/>
          </a:solidFill>
          <a:ln w="12700">
            <a:solidFill>
              <a:schemeClr val="bg1">
                <a:lumMod val="50000"/>
              </a:schemeClr>
            </a:solidFill>
            <a:prstDash val="lgDash"/>
          </a:ln>
        </p:spPr>
        <p:txBody>
          <a:bodyPr wrap="square">
            <a:spAutoFit/>
          </a:bodyPr>
          <a:lstStyle/>
          <a:p>
            <a:r>
              <a:rPr lang="en-US" b="1" dirty="0" smtClean="0">
                <a:solidFill>
                  <a:srgbClr val="000000"/>
                </a:solidFill>
                <a:latin typeface="Courier New"/>
              </a:rPr>
              <a:t>Program </a:t>
            </a:r>
            <a:r>
              <a:rPr lang="en-US" dirty="0" err="1" smtClean="0">
                <a:solidFill>
                  <a:srgbClr val="000000"/>
                </a:solidFill>
                <a:latin typeface="Courier New"/>
              </a:rPr>
              <a:t>cikl_while</a:t>
            </a:r>
            <a:r>
              <a:rPr lang="en-US" dirty="0" smtClean="0">
                <a:solidFill>
                  <a:srgbClr val="000000"/>
                </a:solidFill>
                <a:latin typeface="Courier New"/>
              </a:rPr>
              <a:t>;</a:t>
            </a:r>
            <a:endParaRPr lang="en-US" dirty="0">
              <a:solidFill>
                <a:srgbClr val="000000"/>
              </a:solidFill>
              <a:latin typeface="Courier New"/>
            </a:endParaRPr>
          </a:p>
          <a:p>
            <a:r>
              <a:rPr lang="en-US" b="1" dirty="0" err="1" smtClean="0">
                <a:solidFill>
                  <a:srgbClr val="000000"/>
                </a:solidFill>
                <a:latin typeface="Courier New"/>
              </a:rPr>
              <a:t>Var</a:t>
            </a:r>
            <a:r>
              <a:rPr lang="en-US" b="1" dirty="0" smtClean="0">
                <a:solidFill>
                  <a:srgbClr val="000000"/>
                </a:solidFill>
                <a:latin typeface="Courier New"/>
              </a:rPr>
              <a:t> 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x, y, q, r: </a:t>
            </a:r>
            <a:r>
              <a:rPr lang="en-US" dirty="0">
                <a:solidFill>
                  <a:srgbClr val="0000FF"/>
                </a:solidFill>
                <a:latin typeface="Courier New"/>
              </a:rPr>
              <a:t>integer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;</a:t>
            </a:r>
          </a:p>
          <a:p>
            <a:r>
              <a:rPr lang="en-US" b="1" dirty="0" smtClean="0">
                <a:solidFill>
                  <a:srgbClr val="000000"/>
                </a:solidFill>
                <a:latin typeface="Courier New"/>
              </a:rPr>
              <a:t>Begin</a:t>
            </a:r>
            <a:endParaRPr lang="en-US" b="1" dirty="0">
              <a:solidFill>
                <a:srgbClr val="000000"/>
              </a:solidFill>
              <a:latin typeface="Courier New"/>
            </a:endParaRPr>
          </a:p>
          <a:p>
            <a:r>
              <a:rPr lang="en-US" dirty="0">
                <a:solidFill>
                  <a:srgbClr val="000000"/>
                </a:solidFill>
                <a:latin typeface="Courier New"/>
              </a:rPr>
              <a:t>write (</a:t>
            </a:r>
            <a:r>
              <a:rPr lang="en-US" dirty="0">
                <a:solidFill>
                  <a:srgbClr val="0000FF"/>
                </a:solidFill>
                <a:latin typeface="Courier New"/>
              </a:rPr>
              <a:t>'</a:t>
            </a:r>
            <a:r>
              <a:rPr lang="ru-RU" dirty="0">
                <a:solidFill>
                  <a:srgbClr val="0000FF"/>
                </a:solidFill>
                <a:latin typeface="Courier New"/>
              </a:rPr>
              <a:t>Введите </a:t>
            </a:r>
            <a:r>
              <a:rPr lang="en-US" dirty="0">
                <a:solidFill>
                  <a:srgbClr val="0000FF"/>
                </a:solidFill>
                <a:latin typeface="Courier New"/>
              </a:rPr>
              <a:t>x, y: '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);</a:t>
            </a:r>
          </a:p>
          <a:p>
            <a:r>
              <a:rPr lang="en-US" dirty="0" err="1">
                <a:solidFill>
                  <a:srgbClr val="000000"/>
                </a:solidFill>
                <a:latin typeface="Courier New"/>
              </a:rPr>
              <a:t>readln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 (x, y);</a:t>
            </a:r>
          </a:p>
          <a:p>
            <a:r>
              <a:rPr lang="en-US" dirty="0">
                <a:solidFill>
                  <a:srgbClr val="000000"/>
                </a:solidFill>
                <a:latin typeface="Courier New"/>
              </a:rPr>
              <a:t>r:=x;</a:t>
            </a:r>
          </a:p>
          <a:p>
            <a:r>
              <a:rPr lang="en-US" dirty="0">
                <a:solidFill>
                  <a:srgbClr val="000000"/>
                </a:solidFill>
                <a:latin typeface="Courier New"/>
              </a:rPr>
              <a:t>q:=</a:t>
            </a:r>
            <a:r>
              <a:rPr lang="en-US" dirty="0">
                <a:solidFill>
                  <a:srgbClr val="006400"/>
                </a:solidFill>
                <a:latin typeface="Courier New"/>
              </a:rPr>
              <a:t>0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;</a:t>
            </a:r>
          </a:p>
          <a:p>
            <a:r>
              <a:rPr lang="en-US" b="1" dirty="0">
                <a:solidFill>
                  <a:srgbClr val="000000"/>
                </a:solidFill>
                <a:latin typeface="Courier New"/>
              </a:rPr>
              <a:t>while 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r&gt;=y </a:t>
            </a:r>
            <a:r>
              <a:rPr lang="en-US" b="1" dirty="0">
                <a:solidFill>
                  <a:srgbClr val="000000"/>
                </a:solidFill>
                <a:latin typeface="Courier New"/>
              </a:rPr>
              <a:t>do</a:t>
            </a:r>
          </a:p>
          <a:p>
            <a:r>
              <a:rPr lang="en-US" b="1" dirty="0">
                <a:solidFill>
                  <a:srgbClr val="000000"/>
                </a:solidFill>
                <a:latin typeface="Courier New"/>
              </a:rPr>
              <a:t>   begin </a:t>
            </a:r>
          </a:p>
          <a:p>
            <a:r>
              <a:rPr lang="en-US" b="1" dirty="0">
                <a:solidFill>
                  <a:srgbClr val="000000"/>
                </a:solidFill>
                <a:latin typeface="Courier New"/>
              </a:rPr>
              <a:t>   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r:=r-y; </a:t>
            </a:r>
          </a:p>
          <a:p>
            <a:r>
              <a:rPr lang="en-US" dirty="0">
                <a:solidFill>
                  <a:srgbClr val="000000"/>
                </a:solidFill>
                <a:latin typeface="Courier New"/>
              </a:rPr>
              <a:t>   q:=q+</a:t>
            </a:r>
            <a:r>
              <a:rPr lang="en-US" dirty="0">
                <a:solidFill>
                  <a:srgbClr val="006400"/>
                </a:solidFill>
                <a:latin typeface="Courier New"/>
              </a:rPr>
              <a:t>1 </a:t>
            </a:r>
          </a:p>
          <a:p>
            <a:r>
              <a:rPr lang="en-US" dirty="0">
                <a:solidFill>
                  <a:srgbClr val="006400"/>
                </a:solidFill>
                <a:latin typeface="Courier New"/>
              </a:rPr>
              <a:t>   </a:t>
            </a:r>
            <a:r>
              <a:rPr lang="en-US" b="1" dirty="0">
                <a:solidFill>
                  <a:srgbClr val="000000"/>
                </a:solidFill>
                <a:latin typeface="Courier New"/>
              </a:rPr>
              <a:t>end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;</a:t>
            </a:r>
          </a:p>
          <a:p>
            <a:r>
              <a:rPr lang="pt-BR" dirty="0">
                <a:solidFill>
                  <a:srgbClr val="000000"/>
                </a:solidFill>
                <a:latin typeface="Courier New"/>
              </a:rPr>
              <a:t>writeln (</a:t>
            </a:r>
            <a:r>
              <a:rPr lang="pt-BR" dirty="0">
                <a:solidFill>
                  <a:srgbClr val="0000FF"/>
                </a:solidFill>
                <a:latin typeface="Courier New"/>
              </a:rPr>
              <a:t>'q='</a:t>
            </a:r>
            <a:r>
              <a:rPr lang="pt-BR" dirty="0">
                <a:solidFill>
                  <a:srgbClr val="000000"/>
                </a:solidFill>
                <a:latin typeface="Courier New"/>
              </a:rPr>
              <a:t>, q, </a:t>
            </a:r>
            <a:r>
              <a:rPr lang="pt-BR" dirty="0">
                <a:solidFill>
                  <a:srgbClr val="0000FF"/>
                </a:solidFill>
                <a:latin typeface="Courier New"/>
              </a:rPr>
              <a:t>' r='</a:t>
            </a:r>
            <a:r>
              <a:rPr lang="pt-BR" dirty="0">
                <a:solidFill>
                  <a:srgbClr val="000000"/>
                </a:solidFill>
                <a:latin typeface="Courier New"/>
              </a:rPr>
              <a:t>, r)</a:t>
            </a:r>
          </a:p>
          <a:p>
            <a:r>
              <a:rPr lang="en-US" b="1" dirty="0" smtClean="0">
                <a:solidFill>
                  <a:srgbClr val="000000"/>
                </a:solidFill>
                <a:latin typeface="Courier New"/>
              </a:rPr>
              <a:t>End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.</a:t>
            </a:r>
            <a:endParaRPr lang="ru-RU" dirty="0">
              <a:solidFill>
                <a:srgbClr val="00000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580112" y="6258280"/>
            <a:ext cx="252028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i="1" kern="0" dirty="0" smtClean="0">
                <a:solidFill>
                  <a:srgbClr val="00B050"/>
                </a:solidFill>
              </a:rPr>
              <a:t>Щелчок – шаг программы</a:t>
            </a:r>
            <a:endParaRPr lang="ru-RU" sz="1400" i="1" kern="0" dirty="0">
              <a:solidFill>
                <a:srgbClr val="00B050"/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251904" y="6213204"/>
            <a:ext cx="1043732" cy="23699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FFFFFF"/>
              </a:solidFill>
            </a:endParaRPr>
          </a:p>
        </p:txBody>
      </p:sp>
      <p:sp>
        <p:nvSpPr>
          <p:cNvPr id="15" name="Text Box 111"/>
          <p:cNvSpPr txBox="1">
            <a:spLocks noChangeArrowheads="1"/>
          </p:cNvSpPr>
          <p:nvPr/>
        </p:nvSpPr>
        <p:spPr bwMode="auto">
          <a:xfrm>
            <a:off x="5087682" y="2240868"/>
            <a:ext cx="518982" cy="246221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ffectLst/>
          <a:extLst/>
        </p:spPr>
        <p:txBody>
          <a:bodyPr wrap="square"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1600" dirty="0" smtClean="0">
                <a:solidFill>
                  <a:srgbClr val="000000"/>
                </a:solidFill>
              </a:rPr>
              <a:t>17</a:t>
            </a:r>
            <a:endParaRPr lang="ru-RU" sz="1600" dirty="0">
              <a:solidFill>
                <a:srgbClr val="000000"/>
              </a:solidFill>
            </a:endParaRPr>
          </a:p>
        </p:txBody>
      </p:sp>
      <p:sp>
        <p:nvSpPr>
          <p:cNvPr id="16" name="Text Box 111"/>
          <p:cNvSpPr txBox="1">
            <a:spLocks noChangeArrowheads="1"/>
          </p:cNvSpPr>
          <p:nvPr/>
        </p:nvSpPr>
        <p:spPr bwMode="auto">
          <a:xfrm>
            <a:off x="5704098" y="2240868"/>
            <a:ext cx="505333" cy="246221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ffectLst/>
          <a:extLst/>
        </p:spPr>
        <p:txBody>
          <a:bodyPr wrap="square"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1600" dirty="0" smtClean="0">
                <a:solidFill>
                  <a:srgbClr val="000000"/>
                </a:solidFill>
              </a:rPr>
              <a:t>5</a:t>
            </a:r>
            <a:endParaRPr lang="ru-RU" sz="1600" dirty="0">
              <a:solidFill>
                <a:srgbClr val="000000"/>
              </a:solidFill>
            </a:endParaRPr>
          </a:p>
        </p:txBody>
      </p:sp>
      <p:sp>
        <p:nvSpPr>
          <p:cNvPr id="17" name="Text Box 111"/>
          <p:cNvSpPr txBox="1">
            <a:spLocks noChangeArrowheads="1"/>
          </p:cNvSpPr>
          <p:nvPr/>
        </p:nvSpPr>
        <p:spPr bwMode="auto">
          <a:xfrm>
            <a:off x="6304317" y="2540526"/>
            <a:ext cx="518982" cy="246221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ffectLst/>
          <a:extLst/>
        </p:spPr>
        <p:txBody>
          <a:bodyPr wrap="square"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1600" dirty="0" smtClean="0">
                <a:solidFill>
                  <a:srgbClr val="000000"/>
                </a:solidFill>
              </a:rPr>
              <a:t>17</a:t>
            </a:r>
            <a:endParaRPr lang="ru-RU" sz="1600" dirty="0">
              <a:solidFill>
                <a:srgbClr val="000000"/>
              </a:solidFill>
            </a:endParaRPr>
          </a:p>
        </p:txBody>
      </p:sp>
      <p:sp>
        <p:nvSpPr>
          <p:cNvPr id="18" name="Text Box 111"/>
          <p:cNvSpPr txBox="1">
            <a:spLocks noChangeArrowheads="1"/>
          </p:cNvSpPr>
          <p:nvPr/>
        </p:nvSpPr>
        <p:spPr bwMode="auto">
          <a:xfrm>
            <a:off x="6936636" y="2852936"/>
            <a:ext cx="518982" cy="246221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ffectLst/>
          <a:extLst/>
        </p:spPr>
        <p:txBody>
          <a:bodyPr wrap="square"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1600" dirty="0" smtClean="0">
                <a:solidFill>
                  <a:srgbClr val="000000"/>
                </a:solidFill>
              </a:rPr>
              <a:t>0</a:t>
            </a:r>
            <a:endParaRPr lang="ru-RU" sz="1600" dirty="0">
              <a:solidFill>
                <a:srgbClr val="000000"/>
              </a:solidFill>
            </a:endParaRPr>
          </a:p>
        </p:txBody>
      </p:sp>
      <p:sp>
        <p:nvSpPr>
          <p:cNvPr id="19" name="Text Box 111"/>
          <p:cNvSpPr txBox="1">
            <a:spLocks noChangeArrowheads="1"/>
          </p:cNvSpPr>
          <p:nvPr/>
        </p:nvSpPr>
        <p:spPr bwMode="auto">
          <a:xfrm>
            <a:off x="7622145" y="3156901"/>
            <a:ext cx="915700" cy="246221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ffectLst/>
          <a:extLst/>
        </p:spPr>
        <p:txBody>
          <a:bodyPr wrap="square" lIns="0" tIns="0" rIns="0" bIns="0">
            <a:spAutoFit/>
          </a:bodyPr>
          <a:lstStyle/>
          <a:p>
            <a:pPr>
              <a:spcBef>
                <a:spcPct val="20000"/>
              </a:spcBef>
              <a:buClr>
                <a:srgbClr val="330066"/>
              </a:buClr>
              <a:buSzPct val="70000"/>
            </a:pPr>
            <a:r>
              <a:rPr lang="en-US" sz="1600" dirty="0">
                <a:solidFill>
                  <a:srgbClr val="000000"/>
                </a:solidFill>
                <a:latin typeface="Arial" charset="0"/>
              </a:rPr>
              <a:t>17</a:t>
            </a:r>
            <a:r>
              <a:rPr lang="en-US" sz="1600" dirty="0">
                <a:solidFill>
                  <a:srgbClr val="000000"/>
                </a:solidFill>
                <a:latin typeface="Arial" charset="0"/>
                <a:cs typeface="Arial" charset="0"/>
              </a:rPr>
              <a:t>≥5 (</a:t>
            </a:r>
            <a:r>
              <a:rPr lang="ru-RU" sz="1600" dirty="0">
                <a:solidFill>
                  <a:srgbClr val="000000"/>
                </a:solidFill>
                <a:latin typeface="Arial" charset="0"/>
                <a:cs typeface="Arial" charset="0"/>
              </a:rPr>
              <a:t>да</a:t>
            </a:r>
            <a:r>
              <a:rPr lang="ru-RU" sz="1600" dirty="0" smtClean="0">
                <a:solidFill>
                  <a:srgbClr val="000000"/>
                </a:solidFill>
                <a:latin typeface="Arial" charset="0"/>
                <a:cs typeface="Arial" charset="0"/>
              </a:rPr>
              <a:t>)</a:t>
            </a:r>
            <a:endParaRPr lang="en-US" sz="1600" dirty="0">
              <a:solidFill>
                <a:srgbClr val="000000"/>
              </a:solidFill>
              <a:latin typeface="Arial" charset="0"/>
              <a:cs typeface="Arial" charset="0"/>
            </a:endParaRPr>
          </a:p>
        </p:txBody>
      </p:sp>
      <p:sp>
        <p:nvSpPr>
          <p:cNvPr id="20" name="Text Box 111"/>
          <p:cNvSpPr txBox="1">
            <a:spLocks noChangeArrowheads="1"/>
          </p:cNvSpPr>
          <p:nvPr/>
        </p:nvSpPr>
        <p:spPr bwMode="auto">
          <a:xfrm>
            <a:off x="6312943" y="3470811"/>
            <a:ext cx="518982" cy="246221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ffectLst/>
          <a:extLst/>
        </p:spPr>
        <p:txBody>
          <a:bodyPr wrap="square"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1600" dirty="0" smtClean="0">
                <a:solidFill>
                  <a:srgbClr val="000000"/>
                </a:solidFill>
              </a:rPr>
              <a:t>12</a:t>
            </a:r>
            <a:endParaRPr lang="ru-RU" sz="1600" dirty="0">
              <a:solidFill>
                <a:srgbClr val="000000"/>
              </a:solidFill>
            </a:endParaRPr>
          </a:p>
        </p:txBody>
      </p:sp>
      <p:sp>
        <p:nvSpPr>
          <p:cNvPr id="21" name="Text Box 111"/>
          <p:cNvSpPr txBox="1">
            <a:spLocks noChangeArrowheads="1"/>
          </p:cNvSpPr>
          <p:nvPr/>
        </p:nvSpPr>
        <p:spPr bwMode="auto">
          <a:xfrm>
            <a:off x="6933338" y="3764798"/>
            <a:ext cx="518982" cy="246221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ffectLst/>
          <a:extLst/>
        </p:spPr>
        <p:txBody>
          <a:bodyPr wrap="square"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1600" dirty="0">
                <a:solidFill>
                  <a:srgbClr val="000000"/>
                </a:solidFill>
              </a:rPr>
              <a:t>1</a:t>
            </a:r>
          </a:p>
        </p:txBody>
      </p:sp>
      <p:sp>
        <p:nvSpPr>
          <p:cNvPr id="22" name="Text Box 111"/>
          <p:cNvSpPr txBox="1">
            <a:spLocks noChangeArrowheads="1"/>
          </p:cNvSpPr>
          <p:nvPr/>
        </p:nvSpPr>
        <p:spPr bwMode="auto">
          <a:xfrm>
            <a:off x="6314233" y="4373604"/>
            <a:ext cx="518982" cy="246221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ffectLst/>
          <a:extLst/>
        </p:spPr>
        <p:txBody>
          <a:bodyPr wrap="square"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1600" dirty="0">
                <a:solidFill>
                  <a:srgbClr val="000000"/>
                </a:solidFill>
              </a:rPr>
              <a:t>7</a:t>
            </a:r>
          </a:p>
        </p:txBody>
      </p:sp>
      <p:sp>
        <p:nvSpPr>
          <p:cNvPr id="23" name="Text Box 111"/>
          <p:cNvSpPr txBox="1">
            <a:spLocks noChangeArrowheads="1"/>
          </p:cNvSpPr>
          <p:nvPr/>
        </p:nvSpPr>
        <p:spPr bwMode="auto">
          <a:xfrm>
            <a:off x="6942871" y="4680816"/>
            <a:ext cx="518982" cy="246221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ffectLst/>
          <a:extLst/>
        </p:spPr>
        <p:txBody>
          <a:bodyPr wrap="square"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1600" dirty="0" smtClean="0">
                <a:solidFill>
                  <a:srgbClr val="000000"/>
                </a:solidFill>
              </a:rPr>
              <a:t>2</a:t>
            </a:r>
            <a:endParaRPr lang="ru-RU" sz="1600" dirty="0">
              <a:solidFill>
                <a:srgbClr val="000000"/>
              </a:solidFill>
            </a:endParaRPr>
          </a:p>
        </p:txBody>
      </p:sp>
      <p:sp>
        <p:nvSpPr>
          <p:cNvPr id="24" name="Text Box 111"/>
          <p:cNvSpPr txBox="1">
            <a:spLocks noChangeArrowheads="1"/>
          </p:cNvSpPr>
          <p:nvPr/>
        </p:nvSpPr>
        <p:spPr bwMode="auto">
          <a:xfrm>
            <a:off x="7632340" y="4074253"/>
            <a:ext cx="915700" cy="246221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ffectLst/>
          <a:extLst/>
        </p:spPr>
        <p:txBody>
          <a:bodyPr wrap="square" lIns="0" tIns="0" rIns="0" bIns="0">
            <a:spAutoFit/>
          </a:bodyPr>
          <a:lstStyle/>
          <a:p>
            <a:pPr>
              <a:spcBef>
                <a:spcPct val="20000"/>
              </a:spcBef>
              <a:buClr>
                <a:srgbClr val="330066"/>
              </a:buClr>
              <a:buSzPct val="70000"/>
            </a:pPr>
            <a:r>
              <a:rPr lang="en-US" sz="1600" dirty="0" smtClean="0">
                <a:solidFill>
                  <a:srgbClr val="000000"/>
                </a:solidFill>
                <a:latin typeface="Arial" charset="0"/>
              </a:rPr>
              <a:t>1</a:t>
            </a:r>
            <a:r>
              <a:rPr lang="ru-RU" sz="1600" dirty="0" smtClean="0">
                <a:solidFill>
                  <a:srgbClr val="000000"/>
                </a:solidFill>
                <a:latin typeface="Arial" charset="0"/>
              </a:rPr>
              <a:t>2</a:t>
            </a:r>
            <a:r>
              <a:rPr lang="en-US" sz="1600" dirty="0" smtClean="0">
                <a:solidFill>
                  <a:srgbClr val="000000"/>
                </a:solidFill>
                <a:latin typeface="Arial" charset="0"/>
                <a:cs typeface="Arial" charset="0"/>
              </a:rPr>
              <a:t>≥</a:t>
            </a:r>
            <a:r>
              <a:rPr lang="en-US" sz="1600" dirty="0">
                <a:solidFill>
                  <a:srgbClr val="000000"/>
                </a:solidFill>
                <a:latin typeface="Arial" charset="0"/>
                <a:cs typeface="Arial" charset="0"/>
              </a:rPr>
              <a:t>5 (</a:t>
            </a:r>
            <a:r>
              <a:rPr lang="ru-RU" sz="1600" dirty="0">
                <a:solidFill>
                  <a:srgbClr val="000000"/>
                </a:solidFill>
                <a:latin typeface="Arial" charset="0"/>
                <a:cs typeface="Arial" charset="0"/>
              </a:rPr>
              <a:t>да</a:t>
            </a:r>
            <a:r>
              <a:rPr lang="ru-RU" sz="1600" dirty="0" smtClean="0">
                <a:solidFill>
                  <a:srgbClr val="000000"/>
                </a:solidFill>
                <a:latin typeface="Arial" charset="0"/>
                <a:cs typeface="Arial" charset="0"/>
              </a:rPr>
              <a:t>)</a:t>
            </a:r>
            <a:endParaRPr lang="en-US" sz="1600" dirty="0">
              <a:solidFill>
                <a:srgbClr val="000000"/>
              </a:solidFill>
              <a:latin typeface="Arial" charset="0"/>
              <a:cs typeface="Arial" charset="0"/>
            </a:endParaRPr>
          </a:p>
        </p:txBody>
      </p:sp>
      <p:sp>
        <p:nvSpPr>
          <p:cNvPr id="25" name="Text Box 111"/>
          <p:cNvSpPr txBox="1">
            <a:spLocks noChangeArrowheads="1"/>
          </p:cNvSpPr>
          <p:nvPr/>
        </p:nvSpPr>
        <p:spPr bwMode="auto">
          <a:xfrm>
            <a:off x="7658592" y="4982979"/>
            <a:ext cx="915700" cy="246221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ffectLst/>
          <a:extLst/>
        </p:spPr>
        <p:txBody>
          <a:bodyPr wrap="square" lIns="0" tIns="0" rIns="0" bIns="0">
            <a:spAutoFit/>
          </a:bodyPr>
          <a:lstStyle/>
          <a:p>
            <a:pPr>
              <a:spcBef>
                <a:spcPct val="20000"/>
              </a:spcBef>
              <a:buClr>
                <a:srgbClr val="330066"/>
              </a:buClr>
              <a:buSzPct val="70000"/>
            </a:pPr>
            <a:r>
              <a:rPr lang="ru-RU" sz="1600" dirty="0" smtClean="0">
                <a:solidFill>
                  <a:srgbClr val="000000"/>
                </a:solidFill>
                <a:latin typeface="Arial" charset="0"/>
                <a:cs typeface="Arial" charset="0"/>
              </a:rPr>
              <a:t>7</a:t>
            </a:r>
            <a:r>
              <a:rPr lang="en-US" sz="1600" dirty="0" smtClean="0">
                <a:solidFill>
                  <a:srgbClr val="000000"/>
                </a:solidFill>
                <a:latin typeface="Arial" charset="0"/>
                <a:cs typeface="Arial" charset="0"/>
              </a:rPr>
              <a:t>≥</a:t>
            </a:r>
            <a:r>
              <a:rPr lang="en-US" sz="1600" dirty="0">
                <a:solidFill>
                  <a:srgbClr val="000000"/>
                </a:solidFill>
                <a:latin typeface="Arial" charset="0"/>
                <a:cs typeface="Arial" charset="0"/>
              </a:rPr>
              <a:t>5 (</a:t>
            </a:r>
            <a:r>
              <a:rPr lang="ru-RU" sz="1600" dirty="0">
                <a:solidFill>
                  <a:srgbClr val="000000"/>
                </a:solidFill>
                <a:latin typeface="Arial" charset="0"/>
                <a:cs typeface="Arial" charset="0"/>
              </a:rPr>
              <a:t>да</a:t>
            </a:r>
            <a:r>
              <a:rPr lang="ru-RU" sz="1600" dirty="0" smtClean="0">
                <a:solidFill>
                  <a:srgbClr val="000000"/>
                </a:solidFill>
                <a:latin typeface="Arial" charset="0"/>
                <a:cs typeface="Arial" charset="0"/>
              </a:rPr>
              <a:t>)</a:t>
            </a:r>
            <a:endParaRPr lang="en-US" sz="1600" dirty="0">
              <a:solidFill>
                <a:srgbClr val="000000"/>
              </a:solidFill>
              <a:latin typeface="Arial" charset="0"/>
              <a:cs typeface="Arial" charset="0"/>
            </a:endParaRPr>
          </a:p>
        </p:txBody>
      </p:sp>
      <p:sp>
        <p:nvSpPr>
          <p:cNvPr id="26" name="Text Box 111"/>
          <p:cNvSpPr txBox="1">
            <a:spLocks noChangeArrowheads="1"/>
          </p:cNvSpPr>
          <p:nvPr/>
        </p:nvSpPr>
        <p:spPr bwMode="auto">
          <a:xfrm>
            <a:off x="6304317" y="5291082"/>
            <a:ext cx="518982" cy="246221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ffectLst/>
          <a:extLst/>
        </p:spPr>
        <p:txBody>
          <a:bodyPr wrap="square"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1600" dirty="0" smtClean="0">
                <a:solidFill>
                  <a:srgbClr val="000000"/>
                </a:solidFill>
              </a:rPr>
              <a:t>2</a:t>
            </a:r>
            <a:endParaRPr lang="ru-RU" sz="1600" dirty="0">
              <a:solidFill>
                <a:srgbClr val="000000"/>
              </a:solidFill>
            </a:endParaRPr>
          </a:p>
        </p:txBody>
      </p:sp>
      <p:sp>
        <p:nvSpPr>
          <p:cNvPr id="27" name="Text Box 111"/>
          <p:cNvSpPr txBox="1">
            <a:spLocks noChangeArrowheads="1"/>
          </p:cNvSpPr>
          <p:nvPr/>
        </p:nvSpPr>
        <p:spPr bwMode="auto">
          <a:xfrm>
            <a:off x="6948264" y="5595047"/>
            <a:ext cx="518982" cy="246221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ffectLst/>
          <a:extLst/>
        </p:spPr>
        <p:txBody>
          <a:bodyPr wrap="square"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1600" dirty="0" smtClean="0">
                <a:solidFill>
                  <a:srgbClr val="000000"/>
                </a:solidFill>
              </a:rPr>
              <a:t>3</a:t>
            </a:r>
            <a:endParaRPr lang="ru-RU" sz="16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419445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1" nodeType="after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 override="childStyle">
                                        <p:cTn id="6" dur="indefinite"/>
                                        <p:tgtEl>
                                          <p:spTgt spid="8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00"/>
                                        </p:clrVal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3" presetClass="emph" presetSubtype="1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 override="childStyle">
                                        <p:cTn id="15" dur="indefinite"/>
                                        <p:tgtEl>
                                          <p:spTgt spid="8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00"/>
                                        </p:clrVal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mph" presetSubtype="1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 override="childStyle">
                                        <p:cTn id="24" dur="indefinite"/>
                                        <p:tgtEl>
                                          <p:spTgt spid="8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00"/>
                                        </p:clrVal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  <p:bldP spid="26" grpId="0" animBg="1"/>
      <p:bldP spid="2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5" name="Text Box 49"/>
          <p:cNvSpPr txBox="1">
            <a:spLocks noChangeArrowheads="1"/>
          </p:cNvSpPr>
          <p:nvPr/>
        </p:nvSpPr>
        <p:spPr bwMode="auto">
          <a:xfrm>
            <a:off x="4932363" y="1082068"/>
            <a:ext cx="1762125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sz="1800" u="sng" dirty="0">
                <a:solidFill>
                  <a:srgbClr val="000000"/>
                </a:solidFill>
                <a:latin typeface="Arial" charset="0"/>
              </a:rPr>
              <a:t>При </a:t>
            </a:r>
            <a:r>
              <a:rPr lang="en-US" sz="1800" i="1" u="sng" dirty="0">
                <a:solidFill>
                  <a:srgbClr val="000000"/>
                </a:solidFill>
                <a:latin typeface="Arial" charset="0"/>
              </a:rPr>
              <a:t>x=17, y=5</a:t>
            </a:r>
            <a:endParaRPr lang="ru-RU" sz="1800" i="1" u="sng" dirty="0">
              <a:solidFill>
                <a:srgbClr val="000000"/>
              </a:solidFill>
              <a:latin typeface="Arial" charset="0"/>
            </a:endParaRPr>
          </a:p>
        </p:txBody>
      </p:sp>
      <p:graphicFrame>
        <p:nvGraphicFramePr>
          <p:cNvPr id="99738" name="Group 4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89499729"/>
              </p:ext>
            </p:extLst>
          </p:nvPr>
        </p:nvGraphicFramePr>
        <p:xfrm>
          <a:off x="5005139" y="1477963"/>
          <a:ext cx="3743325" cy="4694222"/>
        </p:xfrm>
        <a:graphic>
          <a:graphicData uri="http://schemas.openxmlformats.org/drawingml/2006/table">
            <a:tbl>
              <a:tblPr/>
              <a:tblGrid>
                <a:gridCol w="647700"/>
                <a:gridCol w="611188"/>
                <a:gridCol w="612775"/>
                <a:gridCol w="647700"/>
                <a:gridCol w="1223962"/>
              </a:tblGrid>
              <a:tr h="335303"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8000"/>
                          </a:solidFill>
                          <a:effectLst/>
                          <a:latin typeface="Arial" charset="0"/>
                        </a:rPr>
                        <a:t>Переменные</a:t>
                      </a:r>
                    </a:p>
                  </a:txBody>
                  <a:tcPr marT="45723" marB="45723" horzOverflow="overflow">
                    <a:lnL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8000"/>
                          </a:solidFill>
                          <a:effectLst/>
                          <a:latin typeface="Arial" charset="0"/>
                        </a:rPr>
                        <a:t>Условие</a:t>
                      </a: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6578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</a:rPr>
                        <a:t>x</a:t>
                      </a:r>
                      <a:endParaRPr kumimoji="0" lang="ru-RU" sz="2000" b="0" i="1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</a:rPr>
                        <a:t>y</a:t>
                      </a:r>
                      <a:endParaRPr kumimoji="0" lang="ru-RU" sz="2000" b="0" i="1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</a:rPr>
                        <a:t>r</a:t>
                      </a:r>
                      <a:endParaRPr kumimoji="0" lang="ru-RU" sz="2000" b="0" i="1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</a:rPr>
                        <a:t>q</a:t>
                      </a:r>
                      <a:endParaRPr kumimoji="0" lang="ru-RU" sz="2000" b="0" i="1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0066"/>
                        </a:buClr>
                        <a:buSzPct val="70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n-US" sz="2000" b="0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uLnTx/>
                          <a:uFillTx/>
                          <a:latin typeface="Arial" charset="0"/>
                          <a:ea typeface="+mn-ea"/>
                          <a:cs typeface="+mn-cs"/>
                        </a:rPr>
                        <a:t>r &gt;= y</a:t>
                      </a:r>
                      <a:endParaRPr kumimoji="0" lang="ru-RU" sz="2000" b="0" i="1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uLnTx/>
                        <a:uFillTx/>
                        <a:latin typeface="Arial" charset="0"/>
                        <a:ea typeface="+mn-ea"/>
                        <a:cs typeface="+mn-cs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30482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0482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0482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0482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0482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0482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0482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0482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0482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0482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0482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0482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0482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87" name="Text Box 3"/>
          <p:cNvSpPr txBox="1">
            <a:spLocks noChangeArrowheads="1"/>
          </p:cNvSpPr>
          <p:nvPr/>
        </p:nvSpPr>
        <p:spPr bwMode="auto">
          <a:xfrm>
            <a:off x="179388" y="483394"/>
            <a:ext cx="7777162" cy="641350"/>
          </a:xfrm>
          <a:prstGeom prst="rect">
            <a:avLst/>
          </a:prstGeom>
          <a:solidFill>
            <a:srgbClr val="F4EE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sz="1800">
                <a:solidFill>
                  <a:srgbClr val="330066"/>
                </a:solidFill>
                <a:latin typeface="Arial" charset="0"/>
              </a:rPr>
              <a:t>Для данного алгоритма составьте таблицу значений переменных при указанных значениях </a:t>
            </a:r>
            <a:r>
              <a:rPr lang="en-US" sz="1800">
                <a:solidFill>
                  <a:srgbClr val="330066"/>
                </a:solidFill>
                <a:latin typeface="Arial" charset="0"/>
              </a:rPr>
              <a:t>x </a:t>
            </a:r>
            <a:r>
              <a:rPr lang="ru-RU" sz="1800">
                <a:solidFill>
                  <a:srgbClr val="330066"/>
                </a:solidFill>
                <a:latin typeface="Arial" charset="0"/>
              </a:rPr>
              <a:t>и </a:t>
            </a:r>
            <a:r>
              <a:rPr lang="en-US" sz="1800">
                <a:solidFill>
                  <a:srgbClr val="330066"/>
                </a:solidFill>
                <a:latin typeface="Arial" charset="0"/>
              </a:rPr>
              <a:t>y</a:t>
            </a:r>
            <a:r>
              <a:rPr lang="ru-RU" sz="1800">
                <a:solidFill>
                  <a:srgbClr val="330066"/>
                </a:solidFill>
                <a:latin typeface="Arial" charset="0"/>
              </a:rPr>
              <a:t>. Что появится на экране?</a:t>
            </a:r>
          </a:p>
        </p:txBody>
      </p:sp>
      <p:sp>
        <p:nvSpPr>
          <p:cNvPr id="88" name="Rectangle 2"/>
          <p:cNvSpPr>
            <a:spLocks noChangeArrowheads="1"/>
          </p:cNvSpPr>
          <p:nvPr/>
        </p:nvSpPr>
        <p:spPr bwMode="auto">
          <a:xfrm>
            <a:off x="215900" y="48047"/>
            <a:ext cx="7543800" cy="428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b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kern="0" dirty="0" smtClean="0">
                <a:solidFill>
                  <a:srgbClr val="330066"/>
                </a:solidFill>
                <a:latin typeface="Arial" charset="0"/>
              </a:rPr>
              <a:t>Трассировка программы с циклом «ПОКА»</a:t>
            </a:r>
            <a:endParaRPr lang="ru-RU" sz="2000" b="1" kern="0" dirty="0">
              <a:solidFill>
                <a:srgbClr val="330066"/>
              </a:solidFill>
              <a:latin typeface="Arial" charset="0"/>
            </a:endParaRPr>
          </a:p>
        </p:txBody>
      </p:sp>
      <p:pic>
        <p:nvPicPr>
          <p:cNvPr id="8194" name="Picture 2" descr="E:\_Папа-админ\Desktop\Рисунок2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5553236"/>
            <a:ext cx="2649226" cy="1080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9" name="Прямоугольник 88"/>
          <p:cNvSpPr/>
          <p:nvPr/>
        </p:nvSpPr>
        <p:spPr>
          <a:xfrm>
            <a:off x="179388" y="1510910"/>
            <a:ext cx="4032572" cy="3970318"/>
          </a:xfrm>
          <a:prstGeom prst="rect">
            <a:avLst/>
          </a:prstGeom>
          <a:solidFill>
            <a:schemeClr val="bg1"/>
          </a:solidFill>
          <a:ln w="12700">
            <a:solidFill>
              <a:schemeClr val="bg1">
                <a:lumMod val="50000"/>
              </a:schemeClr>
            </a:solidFill>
            <a:prstDash val="lgDash"/>
          </a:ln>
        </p:spPr>
        <p:txBody>
          <a:bodyPr wrap="square">
            <a:spAutoFit/>
          </a:bodyPr>
          <a:lstStyle/>
          <a:p>
            <a:r>
              <a:rPr lang="en-US" b="1" dirty="0" smtClean="0">
                <a:solidFill>
                  <a:srgbClr val="000000"/>
                </a:solidFill>
                <a:latin typeface="Courier New"/>
              </a:rPr>
              <a:t>Program </a:t>
            </a:r>
            <a:r>
              <a:rPr lang="en-US" dirty="0" err="1" smtClean="0">
                <a:solidFill>
                  <a:srgbClr val="000000"/>
                </a:solidFill>
                <a:latin typeface="Courier New"/>
              </a:rPr>
              <a:t>cikl_while</a:t>
            </a:r>
            <a:r>
              <a:rPr lang="en-US" dirty="0" smtClean="0">
                <a:solidFill>
                  <a:srgbClr val="000000"/>
                </a:solidFill>
                <a:latin typeface="Courier New"/>
              </a:rPr>
              <a:t>;</a:t>
            </a:r>
            <a:endParaRPr lang="en-US" dirty="0">
              <a:solidFill>
                <a:srgbClr val="000000"/>
              </a:solidFill>
              <a:latin typeface="Courier New"/>
            </a:endParaRPr>
          </a:p>
          <a:p>
            <a:r>
              <a:rPr lang="en-US" b="1" dirty="0" err="1" smtClean="0">
                <a:solidFill>
                  <a:srgbClr val="000000"/>
                </a:solidFill>
                <a:latin typeface="Courier New"/>
              </a:rPr>
              <a:t>Var</a:t>
            </a:r>
            <a:r>
              <a:rPr lang="en-US" b="1" dirty="0" smtClean="0">
                <a:solidFill>
                  <a:srgbClr val="000000"/>
                </a:solidFill>
                <a:latin typeface="Courier New"/>
              </a:rPr>
              <a:t> 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x, y, q, r: </a:t>
            </a:r>
            <a:r>
              <a:rPr lang="en-US" dirty="0">
                <a:solidFill>
                  <a:srgbClr val="0000FF"/>
                </a:solidFill>
                <a:latin typeface="Courier New"/>
              </a:rPr>
              <a:t>integer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;</a:t>
            </a:r>
          </a:p>
          <a:p>
            <a:r>
              <a:rPr lang="en-US" b="1" dirty="0" smtClean="0">
                <a:solidFill>
                  <a:srgbClr val="000000"/>
                </a:solidFill>
                <a:latin typeface="Courier New"/>
              </a:rPr>
              <a:t>Begin</a:t>
            </a:r>
            <a:endParaRPr lang="en-US" b="1" dirty="0">
              <a:solidFill>
                <a:srgbClr val="000000"/>
              </a:solidFill>
              <a:latin typeface="Courier New"/>
            </a:endParaRPr>
          </a:p>
          <a:p>
            <a:r>
              <a:rPr lang="en-US" dirty="0">
                <a:solidFill>
                  <a:srgbClr val="000000"/>
                </a:solidFill>
                <a:latin typeface="Courier New"/>
              </a:rPr>
              <a:t>write (</a:t>
            </a:r>
            <a:r>
              <a:rPr lang="en-US" dirty="0">
                <a:solidFill>
                  <a:srgbClr val="0000FF"/>
                </a:solidFill>
                <a:latin typeface="Courier New"/>
              </a:rPr>
              <a:t>'</a:t>
            </a:r>
            <a:r>
              <a:rPr lang="ru-RU" dirty="0">
                <a:solidFill>
                  <a:srgbClr val="0000FF"/>
                </a:solidFill>
                <a:latin typeface="Courier New"/>
              </a:rPr>
              <a:t>Введите </a:t>
            </a:r>
            <a:r>
              <a:rPr lang="en-US" dirty="0">
                <a:solidFill>
                  <a:srgbClr val="0000FF"/>
                </a:solidFill>
                <a:latin typeface="Courier New"/>
              </a:rPr>
              <a:t>x, y: '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);</a:t>
            </a:r>
          </a:p>
          <a:p>
            <a:r>
              <a:rPr lang="en-US" dirty="0" err="1">
                <a:solidFill>
                  <a:srgbClr val="000000"/>
                </a:solidFill>
                <a:latin typeface="Courier New"/>
              </a:rPr>
              <a:t>readln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 (x, y);</a:t>
            </a:r>
          </a:p>
          <a:p>
            <a:r>
              <a:rPr lang="en-US" dirty="0">
                <a:solidFill>
                  <a:srgbClr val="000000"/>
                </a:solidFill>
                <a:latin typeface="Courier New"/>
              </a:rPr>
              <a:t>r:=x;</a:t>
            </a:r>
          </a:p>
          <a:p>
            <a:r>
              <a:rPr lang="en-US" dirty="0">
                <a:solidFill>
                  <a:srgbClr val="000000"/>
                </a:solidFill>
                <a:latin typeface="Courier New"/>
              </a:rPr>
              <a:t>q:=</a:t>
            </a:r>
            <a:r>
              <a:rPr lang="en-US" dirty="0">
                <a:solidFill>
                  <a:srgbClr val="006400"/>
                </a:solidFill>
                <a:latin typeface="Courier New"/>
              </a:rPr>
              <a:t>0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;</a:t>
            </a:r>
          </a:p>
          <a:p>
            <a:r>
              <a:rPr lang="en-US" b="1" dirty="0">
                <a:solidFill>
                  <a:srgbClr val="000000"/>
                </a:solidFill>
                <a:latin typeface="Courier New"/>
              </a:rPr>
              <a:t>while 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r&gt;=y </a:t>
            </a:r>
            <a:r>
              <a:rPr lang="en-US" b="1" dirty="0">
                <a:solidFill>
                  <a:srgbClr val="000000"/>
                </a:solidFill>
                <a:latin typeface="Courier New"/>
              </a:rPr>
              <a:t>do</a:t>
            </a:r>
          </a:p>
          <a:p>
            <a:r>
              <a:rPr lang="en-US" b="1" dirty="0">
                <a:solidFill>
                  <a:srgbClr val="000000"/>
                </a:solidFill>
                <a:latin typeface="Courier New"/>
              </a:rPr>
              <a:t>   begin </a:t>
            </a:r>
          </a:p>
          <a:p>
            <a:r>
              <a:rPr lang="en-US" b="1" dirty="0">
                <a:solidFill>
                  <a:srgbClr val="000000"/>
                </a:solidFill>
                <a:latin typeface="Courier New"/>
              </a:rPr>
              <a:t>   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r:=r-y; </a:t>
            </a:r>
          </a:p>
          <a:p>
            <a:r>
              <a:rPr lang="en-US" dirty="0">
                <a:solidFill>
                  <a:srgbClr val="000000"/>
                </a:solidFill>
                <a:latin typeface="Courier New"/>
              </a:rPr>
              <a:t>   q:=q+</a:t>
            </a:r>
            <a:r>
              <a:rPr lang="en-US" dirty="0">
                <a:solidFill>
                  <a:srgbClr val="006400"/>
                </a:solidFill>
                <a:latin typeface="Courier New"/>
              </a:rPr>
              <a:t>1 </a:t>
            </a:r>
          </a:p>
          <a:p>
            <a:r>
              <a:rPr lang="en-US" dirty="0">
                <a:solidFill>
                  <a:srgbClr val="006400"/>
                </a:solidFill>
                <a:latin typeface="Courier New"/>
              </a:rPr>
              <a:t>   </a:t>
            </a:r>
            <a:r>
              <a:rPr lang="en-US" b="1" dirty="0">
                <a:solidFill>
                  <a:srgbClr val="000000"/>
                </a:solidFill>
                <a:latin typeface="Courier New"/>
              </a:rPr>
              <a:t>end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;</a:t>
            </a:r>
          </a:p>
          <a:p>
            <a:r>
              <a:rPr lang="pt-BR" dirty="0">
                <a:solidFill>
                  <a:srgbClr val="000000"/>
                </a:solidFill>
                <a:latin typeface="Courier New"/>
              </a:rPr>
              <a:t>writeln (</a:t>
            </a:r>
            <a:r>
              <a:rPr lang="pt-BR" dirty="0">
                <a:solidFill>
                  <a:srgbClr val="0000FF"/>
                </a:solidFill>
                <a:latin typeface="Courier New"/>
              </a:rPr>
              <a:t>'q='</a:t>
            </a:r>
            <a:r>
              <a:rPr lang="pt-BR" dirty="0">
                <a:solidFill>
                  <a:srgbClr val="000000"/>
                </a:solidFill>
                <a:latin typeface="Courier New"/>
              </a:rPr>
              <a:t>, q, </a:t>
            </a:r>
            <a:r>
              <a:rPr lang="pt-BR" dirty="0">
                <a:solidFill>
                  <a:srgbClr val="0000FF"/>
                </a:solidFill>
                <a:latin typeface="Courier New"/>
              </a:rPr>
              <a:t>' r='</a:t>
            </a:r>
            <a:r>
              <a:rPr lang="pt-BR" dirty="0">
                <a:solidFill>
                  <a:srgbClr val="000000"/>
                </a:solidFill>
                <a:latin typeface="Courier New"/>
              </a:rPr>
              <a:t>, r)</a:t>
            </a:r>
          </a:p>
          <a:p>
            <a:r>
              <a:rPr lang="en-US" b="1" dirty="0" smtClean="0">
                <a:solidFill>
                  <a:srgbClr val="000000"/>
                </a:solidFill>
                <a:latin typeface="Courier New"/>
              </a:rPr>
              <a:t>End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.</a:t>
            </a:r>
            <a:endParaRPr lang="ru-RU" dirty="0">
              <a:solidFill>
                <a:srgbClr val="00000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580112" y="6258280"/>
            <a:ext cx="252028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i="1" kern="0" dirty="0" smtClean="0">
                <a:solidFill>
                  <a:srgbClr val="00B050"/>
                </a:solidFill>
              </a:rPr>
              <a:t>Щелчок – шаг программы</a:t>
            </a:r>
            <a:endParaRPr lang="ru-RU" sz="1400" i="1" kern="0" dirty="0">
              <a:solidFill>
                <a:srgbClr val="00B050"/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251904" y="6213204"/>
            <a:ext cx="1043732" cy="23699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FFFFFF"/>
              </a:solidFill>
            </a:endParaRPr>
          </a:p>
        </p:txBody>
      </p:sp>
      <p:sp>
        <p:nvSpPr>
          <p:cNvPr id="15" name="Text Box 111"/>
          <p:cNvSpPr txBox="1">
            <a:spLocks noChangeArrowheads="1"/>
          </p:cNvSpPr>
          <p:nvPr/>
        </p:nvSpPr>
        <p:spPr bwMode="auto">
          <a:xfrm>
            <a:off x="5087682" y="2240868"/>
            <a:ext cx="518982" cy="246221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ffectLst/>
          <a:extLst/>
        </p:spPr>
        <p:txBody>
          <a:bodyPr wrap="square"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1600" dirty="0" smtClean="0">
                <a:solidFill>
                  <a:srgbClr val="000000"/>
                </a:solidFill>
              </a:rPr>
              <a:t>17</a:t>
            </a:r>
            <a:endParaRPr lang="ru-RU" sz="1600" dirty="0">
              <a:solidFill>
                <a:srgbClr val="000000"/>
              </a:solidFill>
            </a:endParaRPr>
          </a:p>
        </p:txBody>
      </p:sp>
      <p:sp>
        <p:nvSpPr>
          <p:cNvPr id="16" name="Text Box 111"/>
          <p:cNvSpPr txBox="1">
            <a:spLocks noChangeArrowheads="1"/>
          </p:cNvSpPr>
          <p:nvPr/>
        </p:nvSpPr>
        <p:spPr bwMode="auto">
          <a:xfrm>
            <a:off x="5704098" y="2240868"/>
            <a:ext cx="505333" cy="246221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ffectLst/>
          <a:extLst/>
        </p:spPr>
        <p:txBody>
          <a:bodyPr wrap="square"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1600" dirty="0" smtClean="0">
                <a:solidFill>
                  <a:srgbClr val="000000"/>
                </a:solidFill>
              </a:rPr>
              <a:t>5</a:t>
            </a:r>
            <a:endParaRPr lang="ru-RU" sz="1600" dirty="0">
              <a:solidFill>
                <a:srgbClr val="000000"/>
              </a:solidFill>
            </a:endParaRPr>
          </a:p>
        </p:txBody>
      </p:sp>
      <p:sp>
        <p:nvSpPr>
          <p:cNvPr id="17" name="Text Box 111"/>
          <p:cNvSpPr txBox="1">
            <a:spLocks noChangeArrowheads="1"/>
          </p:cNvSpPr>
          <p:nvPr/>
        </p:nvSpPr>
        <p:spPr bwMode="auto">
          <a:xfrm>
            <a:off x="6304317" y="2540526"/>
            <a:ext cx="518982" cy="246221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ffectLst/>
          <a:extLst/>
        </p:spPr>
        <p:txBody>
          <a:bodyPr wrap="square"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1600" dirty="0" smtClean="0">
                <a:solidFill>
                  <a:srgbClr val="000000"/>
                </a:solidFill>
              </a:rPr>
              <a:t>17</a:t>
            </a:r>
            <a:endParaRPr lang="ru-RU" sz="1600" dirty="0">
              <a:solidFill>
                <a:srgbClr val="000000"/>
              </a:solidFill>
            </a:endParaRPr>
          </a:p>
        </p:txBody>
      </p:sp>
      <p:sp>
        <p:nvSpPr>
          <p:cNvPr id="18" name="Text Box 111"/>
          <p:cNvSpPr txBox="1">
            <a:spLocks noChangeArrowheads="1"/>
          </p:cNvSpPr>
          <p:nvPr/>
        </p:nvSpPr>
        <p:spPr bwMode="auto">
          <a:xfrm>
            <a:off x="6936636" y="2852936"/>
            <a:ext cx="518982" cy="246221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ffectLst/>
          <a:extLst/>
        </p:spPr>
        <p:txBody>
          <a:bodyPr wrap="square"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1600" dirty="0" smtClean="0">
                <a:solidFill>
                  <a:srgbClr val="000000"/>
                </a:solidFill>
              </a:rPr>
              <a:t>0</a:t>
            </a:r>
            <a:endParaRPr lang="ru-RU" sz="1600" dirty="0">
              <a:solidFill>
                <a:srgbClr val="000000"/>
              </a:solidFill>
            </a:endParaRPr>
          </a:p>
        </p:txBody>
      </p:sp>
      <p:sp>
        <p:nvSpPr>
          <p:cNvPr id="19" name="Text Box 111"/>
          <p:cNvSpPr txBox="1">
            <a:spLocks noChangeArrowheads="1"/>
          </p:cNvSpPr>
          <p:nvPr/>
        </p:nvSpPr>
        <p:spPr bwMode="auto">
          <a:xfrm>
            <a:off x="7622145" y="3156901"/>
            <a:ext cx="915700" cy="246221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ffectLst/>
          <a:extLst/>
        </p:spPr>
        <p:txBody>
          <a:bodyPr wrap="square" lIns="0" tIns="0" rIns="0" bIns="0">
            <a:spAutoFit/>
          </a:bodyPr>
          <a:lstStyle/>
          <a:p>
            <a:pPr>
              <a:spcBef>
                <a:spcPct val="20000"/>
              </a:spcBef>
              <a:buClr>
                <a:srgbClr val="330066"/>
              </a:buClr>
              <a:buSzPct val="70000"/>
            </a:pPr>
            <a:r>
              <a:rPr lang="en-US" sz="1600" dirty="0">
                <a:solidFill>
                  <a:srgbClr val="000000"/>
                </a:solidFill>
                <a:latin typeface="Arial" charset="0"/>
              </a:rPr>
              <a:t>17</a:t>
            </a:r>
            <a:r>
              <a:rPr lang="en-US" sz="1600" dirty="0">
                <a:solidFill>
                  <a:srgbClr val="000000"/>
                </a:solidFill>
                <a:latin typeface="Arial" charset="0"/>
                <a:cs typeface="Arial" charset="0"/>
              </a:rPr>
              <a:t>≥5 (</a:t>
            </a:r>
            <a:r>
              <a:rPr lang="ru-RU" sz="1600" dirty="0">
                <a:solidFill>
                  <a:srgbClr val="000000"/>
                </a:solidFill>
                <a:latin typeface="Arial" charset="0"/>
                <a:cs typeface="Arial" charset="0"/>
              </a:rPr>
              <a:t>да</a:t>
            </a:r>
            <a:r>
              <a:rPr lang="ru-RU" sz="1600" dirty="0" smtClean="0">
                <a:solidFill>
                  <a:srgbClr val="000000"/>
                </a:solidFill>
                <a:latin typeface="Arial" charset="0"/>
                <a:cs typeface="Arial" charset="0"/>
              </a:rPr>
              <a:t>)</a:t>
            </a:r>
            <a:endParaRPr lang="en-US" sz="1600" dirty="0">
              <a:solidFill>
                <a:srgbClr val="000000"/>
              </a:solidFill>
              <a:latin typeface="Arial" charset="0"/>
              <a:cs typeface="Arial" charset="0"/>
            </a:endParaRPr>
          </a:p>
        </p:txBody>
      </p:sp>
      <p:sp>
        <p:nvSpPr>
          <p:cNvPr id="20" name="Text Box 111"/>
          <p:cNvSpPr txBox="1">
            <a:spLocks noChangeArrowheads="1"/>
          </p:cNvSpPr>
          <p:nvPr/>
        </p:nvSpPr>
        <p:spPr bwMode="auto">
          <a:xfrm>
            <a:off x="6312943" y="3470811"/>
            <a:ext cx="518982" cy="246221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ffectLst/>
          <a:extLst/>
        </p:spPr>
        <p:txBody>
          <a:bodyPr wrap="square"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1600" dirty="0" smtClean="0">
                <a:solidFill>
                  <a:srgbClr val="000000"/>
                </a:solidFill>
              </a:rPr>
              <a:t>12</a:t>
            </a:r>
            <a:endParaRPr lang="ru-RU" sz="1600" dirty="0">
              <a:solidFill>
                <a:srgbClr val="000000"/>
              </a:solidFill>
            </a:endParaRPr>
          </a:p>
        </p:txBody>
      </p:sp>
      <p:sp>
        <p:nvSpPr>
          <p:cNvPr id="21" name="Text Box 111"/>
          <p:cNvSpPr txBox="1">
            <a:spLocks noChangeArrowheads="1"/>
          </p:cNvSpPr>
          <p:nvPr/>
        </p:nvSpPr>
        <p:spPr bwMode="auto">
          <a:xfrm>
            <a:off x="6933338" y="3764798"/>
            <a:ext cx="518982" cy="246221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ffectLst/>
          <a:extLst/>
        </p:spPr>
        <p:txBody>
          <a:bodyPr wrap="square"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1600" dirty="0">
                <a:solidFill>
                  <a:srgbClr val="000000"/>
                </a:solidFill>
              </a:rPr>
              <a:t>1</a:t>
            </a:r>
          </a:p>
        </p:txBody>
      </p:sp>
      <p:sp>
        <p:nvSpPr>
          <p:cNvPr id="22" name="Text Box 111"/>
          <p:cNvSpPr txBox="1">
            <a:spLocks noChangeArrowheads="1"/>
          </p:cNvSpPr>
          <p:nvPr/>
        </p:nvSpPr>
        <p:spPr bwMode="auto">
          <a:xfrm>
            <a:off x="6314233" y="4373604"/>
            <a:ext cx="518982" cy="246221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ffectLst/>
          <a:extLst/>
        </p:spPr>
        <p:txBody>
          <a:bodyPr wrap="square"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1600" dirty="0">
                <a:solidFill>
                  <a:srgbClr val="000000"/>
                </a:solidFill>
              </a:rPr>
              <a:t>7</a:t>
            </a:r>
          </a:p>
        </p:txBody>
      </p:sp>
      <p:sp>
        <p:nvSpPr>
          <p:cNvPr id="23" name="Text Box 111"/>
          <p:cNvSpPr txBox="1">
            <a:spLocks noChangeArrowheads="1"/>
          </p:cNvSpPr>
          <p:nvPr/>
        </p:nvSpPr>
        <p:spPr bwMode="auto">
          <a:xfrm>
            <a:off x="6942871" y="4680816"/>
            <a:ext cx="518982" cy="246221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ffectLst/>
          <a:extLst/>
        </p:spPr>
        <p:txBody>
          <a:bodyPr wrap="square"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1600" dirty="0" smtClean="0">
                <a:solidFill>
                  <a:srgbClr val="000000"/>
                </a:solidFill>
              </a:rPr>
              <a:t>2</a:t>
            </a:r>
            <a:endParaRPr lang="ru-RU" sz="1600" dirty="0">
              <a:solidFill>
                <a:srgbClr val="000000"/>
              </a:solidFill>
            </a:endParaRPr>
          </a:p>
        </p:txBody>
      </p:sp>
      <p:sp>
        <p:nvSpPr>
          <p:cNvPr id="24" name="Text Box 111"/>
          <p:cNvSpPr txBox="1">
            <a:spLocks noChangeArrowheads="1"/>
          </p:cNvSpPr>
          <p:nvPr/>
        </p:nvSpPr>
        <p:spPr bwMode="auto">
          <a:xfrm>
            <a:off x="7632340" y="4074253"/>
            <a:ext cx="915700" cy="246221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ffectLst/>
          <a:extLst/>
        </p:spPr>
        <p:txBody>
          <a:bodyPr wrap="square" lIns="0" tIns="0" rIns="0" bIns="0">
            <a:spAutoFit/>
          </a:bodyPr>
          <a:lstStyle/>
          <a:p>
            <a:pPr>
              <a:spcBef>
                <a:spcPct val="20000"/>
              </a:spcBef>
              <a:buClr>
                <a:srgbClr val="330066"/>
              </a:buClr>
              <a:buSzPct val="70000"/>
            </a:pPr>
            <a:r>
              <a:rPr lang="en-US" sz="1600" dirty="0" smtClean="0">
                <a:solidFill>
                  <a:srgbClr val="000000"/>
                </a:solidFill>
                <a:latin typeface="Arial" charset="0"/>
              </a:rPr>
              <a:t>1</a:t>
            </a:r>
            <a:r>
              <a:rPr lang="ru-RU" sz="1600" dirty="0" smtClean="0">
                <a:solidFill>
                  <a:srgbClr val="000000"/>
                </a:solidFill>
                <a:latin typeface="Arial" charset="0"/>
              </a:rPr>
              <a:t>2</a:t>
            </a:r>
            <a:r>
              <a:rPr lang="en-US" sz="1600" dirty="0" smtClean="0">
                <a:solidFill>
                  <a:srgbClr val="000000"/>
                </a:solidFill>
                <a:latin typeface="Arial" charset="0"/>
                <a:cs typeface="Arial" charset="0"/>
              </a:rPr>
              <a:t>≥</a:t>
            </a:r>
            <a:r>
              <a:rPr lang="en-US" sz="1600" dirty="0">
                <a:solidFill>
                  <a:srgbClr val="000000"/>
                </a:solidFill>
                <a:latin typeface="Arial" charset="0"/>
                <a:cs typeface="Arial" charset="0"/>
              </a:rPr>
              <a:t>5 (</a:t>
            </a:r>
            <a:r>
              <a:rPr lang="ru-RU" sz="1600" dirty="0">
                <a:solidFill>
                  <a:srgbClr val="000000"/>
                </a:solidFill>
                <a:latin typeface="Arial" charset="0"/>
                <a:cs typeface="Arial" charset="0"/>
              </a:rPr>
              <a:t>да</a:t>
            </a:r>
            <a:r>
              <a:rPr lang="ru-RU" sz="1600" dirty="0" smtClean="0">
                <a:solidFill>
                  <a:srgbClr val="000000"/>
                </a:solidFill>
                <a:latin typeface="Arial" charset="0"/>
                <a:cs typeface="Arial" charset="0"/>
              </a:rPr>
              <a:t>)</a:t>
            </a:r>
            <a:endParaRPr lang="en-US" sz="1600" dirty="0">
              <a:solidFill>
                <a:srgbClr val="000000"/>
              </a:solidFill>
              <a:latin typeface="Arial" charset="0"/>
              <a:cs typeface="Arial" charset="0"/>
            </a:endParaRPr>
          </a:p>
        </p:txBody>
      </p:sp>
      <p:sp>
        <p:nvSpPr>
          <p:cNvPr id="25" name="Text Box 111"/>
          <p:cNvSpPr txBox="1">
            <a:spLocks noChangeArrowheads="1"/>
          </p:cNvSpPr>
          <p:nvPr/>
        </p:nvSpPr>
        <p:spPr bwMode="auto">
          <a:xfrm>
            <a:off x="7658592" y="4982979"/>
            <a:ext cx="915700" cy="246221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ffectLst/>
          <a:extLst/>
        </p:spPr>
        <p:txBody>
          <a:bodyPr wrap="square" lIns="0" tIns="0" rIns="0" bIns="0">
            <a:spAutoFit/>
          </a:bodyPr>
          <a:lstStyle/>
          <a:p>
            <a:pPr>
              <a:spcBef>
                <a:spcPct val="20000"/>
              </a:spcBef>
              <a:buClr>
                <a:srgbClr val="330066"/>
              </a:buClr>
              <a:buSzPct val="70000"/>
            </a:pPr>
            <a:r>
              <a:rPr lang="ru-RU" sz="1600" dirty="0" smtClean="0">
                <a:solidFill>
                  <a:srgbClr val="000000"/>
                </a:solidFill>
                <a:latin typeface="Arial" charset="0"/>
                <a:cs typeface="Arial" charset="0"/>
              </a:rPr>
              <a:t>7</a:t>
            </a:r>
            <a:r>
              <a:rPr lang="en-US" sz="1600" dirty="0" smtClean="0">
                <a:solidFill>
                  <a:srgbClr val="000000"/>
                </a:solidFill>
                <a:latin typeface="Arial" charset="0"/>
                <a:cs typeface="Arial" charset="0"/>
              </a:rPr>
              <a:t>≥</a:t>
            </a:r>
            <a:r>
              <a:rPr lang="en-US" sz="1600" dirty="0">
                <a:solidFill>
                  <a:srgbClr val="000000"/>
                </a:solidFill>
                <a:latin typeface="Arial" charset="0"/>
                <a:cs typeface="Arial" charset="0"/>
              </a:rPr>
              <a:t>5 (</a:t>
            </a:r>
            <a:r>
              <a:rPr lang="ru-RU" sz="1600" dirty="0">
                <a:solidFill>
                  <a:srgbClr val="000000"/>
                </a:solidFill>
                <a:latin typeface="Arial" charset="0"/>
                <a:cs typeface="Arial" charset="0"/>
              </a:rPr>
              <a:t>да</a:t>
            </a:r>
            <a:r>
              <a:rPr lang="ru-RU" sz="1600" dirty="0" smtClean="0">
                <a:solidFill>
                  <a:srgbClr val="000000"/>
                </a:solidFill>
                <a:latin typeface="Arial" charset="0"/>
                <a:cs typeface="Arial" charset="0"/>
              </a:rPr>
              <a:t>)</a:t>
            </a:r>
            <a:endParaRPr lang="en-US" sz="1600" dirty="0">
              <a:solidFill>
                <a:srgbClr val="000000"/>
              </a:solidFill>
              <a:latin typeface="Arial" charset="0"/>
              <a:cs typeface="Arial" charset="0"/>
            </a:endParaRPr>
          </a:p>
        </p:txBody>
      </p:sp>
      <p:sp>
        <p:nvSpPr>
          <p:cNvPr id="26" name="Text Box 111"/>
          <p:cNvSpPr txBox="1">
            <a:spLocks noChangeArrowheads="1"/>
          </p:cNvSpPr>
          <p:nvPr/>
        </p:nvSpPr>
        <p:spPr bwMode="auto">
          <a:xfrm>
            <a:off x="6304317" y="5291082"/>
            <a:ext cx="518982" cy="246221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ffectLst/>
          <a:extLst/>
        </p:spPr>
        <p:txBody>
          <a:bodyPr wrap="square"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1600" dirty="0" smtClean="0">
                <a:solidFill>
                  <a:srgbClr val="000000"/>
                </a:solidFill>
              </a:rPr>
              <a:t>2</a:t>
            </a:r>
            <a:endParaRPr lang="ru-RU" sz="1600" dirty="0">
              <a:solidFill>
                <a:srgbClr val="000000"/>
              </a:solidFill>
            </a:endParaRPr>
          </a:p>
        </p:txBody>
      </p:sp>
      <p:sp>
        <p:nvSpPr>
          <p:cNvPr id="27" name="Text Box 111"/>
          <p:cNvSpPr txBox="1">
            <a:spLocks noChangeArrowheads="1"/>
          </p:cNvSpPr>
          <p:nvPr/>
        </p:nvSpPr>
        <p:spPr bwMode="auto">
          <a:xfrm>
            <a:off x="6948264" y="5595047"/>
            <a:ext cx="518982" cy="246221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ffectLst/>
          <a:extLst/>
        </p:spPr>
        <p:txBody>
          <a:bodyPr wrap="square"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1600" dirty="0" smtClean="0">
                <a:solidFill>
                  <a:srgbClr val="000000"/>
                </a:solidFill>
              </a:rPr>
              <a:t>3</a:t>
            </a:r>
            <a:endParaRPr lang="ru-RU" sz="1600" dirty="0">
              <a:solidFill>
                <a:srgbClr val="000000"/>
              </a:solidFill>
            </a:endParaRPr>
          </a:p>
        </p:txBody>
      </p:sp>
      <p:sp>
        <p:nvSpPr>
          <p:cNvPr id="28" name="Text Box 111"/>
          <p:cNvSpPr txBox="1">
            <a:spLocks noChangeArrowheads="1"/>
          </p:cNvSpPr>
          <p:nvPr/>
        </p:nvSpPr>
        <p:spPr bwMode="auto">
          <a:xfrm>
            <a:off x="7632340" y="5901831"/>
            <a:ext cx="915700" cy="246221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ffectLst/>
          <a:extLst/>
        </p:spPr>
        <p:txBody>
          <a:bodyPr wrap="square" lIns="0" tIns="0" rIns="0" bIns="0">
            <a:spAutoFit/>
          </a:bodyPr>
          <a:lstStyle/>
          <a:p>
            <a:pPr>
              <a:spcBef>
                <a:spcPct val="20000"/>
              </a:spcBef>
              <a:buClr>
                <a:srgbClr val="330066"/>
              </a:buClr>
              <a:buSzPct val="70000"/>
            </a:pPr>
            <a:r>
              <a:rPr lang="ru-RU" sz="1600" dirty="0" smtClean="0">
                <a:solidFill>
                  <a:srgbClr val="000000"/>
                </a:solidFill>
                <a:latin typeface="Arial" charset="0"/>
                <a:cs typeface="Arial" charset="0"/>
              </a:rPr>
              <a:t>2</a:t>
            </a:r>
            <a:r>
              <a:rPr lang="en-US" sz="1600" dirty="0" smtClean="0">
                <a:solidFill>
                  <a:srgbClr val="000000"/>
                </a:solidFill>
                <a:latin typeface="Arial" charset="0"/>
                <a:cs typeface="Arial" charset="0"/>
              </a:rPr>
              <a:t>≥</a:t>
            </a:r>
            <a:r>
              <a:rPr lang="en-US" sz="1600" dirty="0">
                <a:solidFill>
                  <a:srgbClr val="000000"/>
                </a:solidFill>
                <a:latin typeface="Arial" charset="0"/>
                <a:cs typeface="Arial" charset="0"/>
              </a:rPr>
              <a:t>5 </a:t>
            </a:r>
            <a:r>
              <a:rPr lang="en-US" sz="1600" dirty="0" smtClean="0">
                <a:solidFill>
                  <a:srgbClr val="000000"/>
                </a:solidFill>
                <a:latin typeface="Arial" charset="0"/>
                <a:cs typeface="Arial" charset="0"/>
              </a:rPr>
              <a:t>(</a:t>
            </a:r>
            <a:r>
              <a:rPr lang="ru-RU" sz="1600" dirty="0" smtClean="0">
                <a:solidFill>
                  <a:srgbClr val="000000"/>
                </a:solidFill>
                <a:latin typeface="Arial" charset="0"/>
                <a:cs typeface="Arial" charset="0"/>
              </a:rPr>
              <a:t>нет)</a:t>
            </a:r>
            <a:endParaRPr lang="en-US" sz="1600" dirty="0">
              <a:solidFill>
                <a:srgbClr val="000000"/>
              </a:solidFill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67429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1" nodeType="after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 override="childStyle">
                                        <p:cTn id="6" dur="indefinite"/>
                                        <p:tgtEl>
                                          <p:spTgt spid="8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00"/>
                                        </p:clrVal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3" presetClass="emph" presetSubtype="1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 override="childStyle">
                                        <p:cTn id="15" dur="indefinite"/>
                                        <p:tgtEl>
                                          <p:spTgt spid="8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00"/>
                                        </p:clrVal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3" presetClass="emph" presetSubtype="1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 override="childStyle">
                                        <p:cTn id="23" dur="indefinite"/>
                                        <p:tgtEl>
                                          <p:spTgt spid="89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00"/>
                                        </p:clrVal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28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215900" y="0"/>
            <a:ext cx="7543800" cy="428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b"/>
          <a:lstStyle/>
          <a:p>
            <a:r>
              <a:rPr lang="ru-RU" sz="2400" b="1" dirty="0">
                <a:solidFill>
                  <a:schemeClr val="tx2"/>
                </a:solidFill>
              </a:rPr>
              <a:t>Задача</a:t>
            </a:r>
            <a:r>
              <a:rPr lang="en-US" sz="2400" b="1" dirty="0">
                <a:solidFill>
                  <a:schemeClr val="tx2"/>
                </a:solidFill>
              </a:rPr>
              <a:t> </a:t>
            </a:r>
            <a:r>
              <a:rPr lang="ru-RU" sz="2400" b="1" dirty="0" smtClean="0">
                <a:solidFill>
                  <a:schemeClr val="tx2"/>
                </a:solidFill>
              </a:rPr>
              <a:t>1</a:t>
            </a:r>
            <a:endParaRPr lang="ru-RU" sz="2400" b="1" dirty="0">
              <a:solidFill>
                <a:schemeClr val="tx2"/>
              </a:solidFill>
            </a:endParaRPr>
          </a:p>
        </p:txBody>
      </p:sp>
      <p:sp>
        <p:nvSpPr>
          <p:cNvPr id="6147" name="Text Box 3"/>
          <p:cNvSpPr txBox="1">
            <a:spLocks noChangeArrowheads="1"/>
          </p:cNvSpPr>
          <p:nvPr/>
        </p:nvSpPr>
        <p:spPr bwMode="auto">
          <a:xfrm>
            <a:off x="179388" y="404813"/>
            <a:ext cx="7777162" cy="1190625"/>
          </a:xfrm>
          <a:prstGeom prst="rect">
            <a:avLst/>
          </a:prstGeom>
          <a:solidFill>
            <a:srgbClr val="F4EE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>
                <a:solidFill>
                  <a:schemeClr val="tx2"/>
                </a:solidFill>
              </a:rPr>
              <a:t>Лыжник в первый день тренировок пробежал 10 км. </a:t>
            </a:r>
            <a:br>
              <a:rPr lang="ru-RU">
                <a:solidFill>
                  <a:schemeClr val="tx2"/>
                </a:solidFill>
              </a:rPr>
            </a:br>
            <a:r>
              <a:rPr lang="ru-RU">
                <a:solidFill>
                  <a:schemeClr val="tx2"/>
                </a:solidFill>
              </a:rPr>
              <a:t>Каждый следующий день он увеличивал пройденное расстояние</a:t>
            </a:r>
            <a:br>
              <a:rPr lang="ru-RU">
                <a:solidFill>
                  <a:schemeClr val="tx2"/>
                </a:solidFill>
              </a:rPr>
            </a:br>
            <a:r>
              <a:rPr lang="ru-RU">
                <a:solidFill>
                  <a:schemeClr val="tx2"/>
                </a:solidFill>
              </a:rPr>
              <a:t>на 10% от пройденного в предыдущий день. В какой день он пробежит больше 20 км? </a:t>
            </a:r>
          </a:p>
        </p:txBody>
      </p:sp>
      <p:grpSp>
        <p:nvGrpSpPr>
          <p:cNvPr id="205849" name="Group 25"/>
          <p:cNvGrpSpPr>
            <a:grpSpLocks/>
          </p:cNvGrpSpPr>
          <p:nvPr/>
        </p:nvGrpSpPr>
        <p:grpSpPr bwMode="auto">
          <a:xfrm>
            <a:off x="250825" y="1700213"/>
            <a:ext cx="2144713" cy="4719637"/>
            <a:chOff x="340" y="1117"/>
            <a:chExt cx="1351" cy="2973"/>
          </a:xfrm>
        </p:grpSpPr>
        <p:sp>
          <p:nvSpPr>
            <p:cNvPr id="6151" name="AutoShape 5"/>
            <p:cNvSpPr>
              <a:spLocks noChangeArrowheads="1"/>
            </p:cNvSpPr>
            <p:nvPr/>
          </p:nvSpPr>
          <p:spPr bwMode="auto">
            <a:xfrm>
              <a:off x="778" y="1117"/>
              <a:ext cx="605" cy="202"/>
            </a:xfrm>
            <a:prstGeom prst="flowChartTerminator">
              <a:avLst/>
            </a:prstGeom>
            <a:solidFill>
              <a:srgbClr val="FF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0" tIns="0" rIns="0" bIns="0" anchor="ctr" anchorCtr="1"/>
            <a:lstStyle/>
            <a:p>
              <a:pPr algn="ctr"/>
              <a:r>
                <a:rPr lang="ru-RU" sz="1400"/>
                <a:t>начало</a:t>
              </a:r>
            </a:p>
          </p:txBody>
        </p:sp>
        <p:sp>
          <p:nvSpPr>
            <p:cNvPr id="6152" name="Line 6"/>
            <p:cNvSpPr>
              <a:spLocks noChangeShapeType="1"/>
            </p:cNvSpPr>
            <p:nvPr/>
          </p:nvSpPr>
          <p:spPr bwMode="auto">
            <a:xfrm>
              <a:off x="1067" y="1314"/>
              <a:ext cx="0" cy="166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ru-RU"/>
            </a:p>
          </p:txBody>
        </p:sp>
        <p:sp>
          <p:nvSpPr>
            <p:cNvPr id="6153" name="Line 7"/>
            <p:cNvSpPr>
              <a:spLocks noChangeShapeType="1"/>
            </p:cNvSpPr>
            <p:nvPr/>
          </p:nvSpPr>
          <p:spPr bwMode="auto">
            <a:xfrm>
              <a:off x="1067" y="1661"/>
              <a:ext cx="0" cy="165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ru-RU"/>
            </a:p>
          </p:txBody>
        </p:sp>
        <p:sp>
          <p:nvSpPr>
            <p:cNvPr id="6154" name="Rectangle 8"/>
            <p:cNvSpPr>
              <a:spLocks noChangeArrowheads="1"/>
            </p:cNvSpPr>
            <p:nvPr/>
          </p:nvSpPr>
          <p:spPr bwMode="auto">
            <a:xfrm>
              <a:off x="704" y="1480"/>
              <a:ext cx="726" cy="181"/>
            </a:xfrm>
            <a:prstGeom prst="rect">
              <a:avLst/>
            </a:prstGeom>
            <a:solidFill>
              <a:srgbClr val="FFFFFF"/>
            </a:solidFill>
            <a:ln w="12700" algn="ctr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pPr algn="ctr"/>
              <a:r>
                <a:rPr lang="en-US" sz="1600"/>
                <a:t>n := </a:t>
              </a:r>
              <a:r>
                <a:rPr lang="ru-RU" sz="1600"/>
                <a:t>1</a:t>
              </a:r>
            </a:p>
          </p:txBody>
        </p:sp>
        <p:sp>
          <p:nvSpPr>
            <p:cNvPr id="6155" name="AutoShape 9"/>
            <p:cNvSpPr>
              <a:spLocks noChangeAspect="1" noChangeArrowheads="1"/>
            </p:cNvSpPr>
            <p:nvPr/>
          </p:nvSpPr>
          <p:spPr bwMode="auto">
            <a:xfrm>
              <a:off x="704" y="2164"/>
              <a:ext cx="725" cy="295"/>
            </a:xfrm>
            <a:prstGeom prst="flowChartDecision">
              <a:avLst/>
            </a:prstGeom>
            <a:solidFill>
              <a:srgbClr val="FFFFFF"/>
            </a:solidFill>
            <a:ln w="12700" algn="ctr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 anchorCtr="1"/>
            <a:lstStyle/>
            <a:p>
              <a:pPr algn="ctr"/>
              <a:r>
                <a:rPr lang="en-US" sz="1600"/>
                <a:t>x </a:t>
              </a:r>
              <a:r>
                <a:rPr lang="en-US" sz="1600">
                  <a:cs typeface="Arial" charset="0"/>
                </a:rPr>
                <a:t>≤ </a:t>
              </a:r>
              <a:r>
                <a:rPr lang="ru-RU" sz="1600">
                  <a:cs typeface="Arial" charset="0"/>
                </a:rPr>
                <a:t>2</a:t>
              </a:r>
              <a:r>
                <a:rPr lang="en-US" sz="1600">
                  <a:cs typeface="Arial" charset="0"/>
                </a:rPr>
                <a:t>0</a:t>
              </a:r>
            </a:p>
          </p:txBody>
        </p:sp>
        <p:sp>
          <p:nvSpPr>
            <p:cNvPr id="6156" name="Text Box 10"/>
            <p:cNvSpPr txBox="1">
              <a:spLocks noChangeAspect="1" noChangeArrowheads="1"/>
            </p:cNvSpPr>
            <p:nvPr/>
          </p:nvSpPr>
          <p:spPr bwMode="auto">
            <a:xfrm>
              <a:off x="1044" y="2436"/>
              <a:ext cx="329" cy="1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ru-RU" sz="1600"/>
                <a:t>да</a:t>
              </a:r>
            </a:p>
          </p:txBody>
        </p:sp>
        <p:sp>
          <p:nvSpPr>
            <p:cNvPr id="6157" name="Text Box 11"/>
            <p:cNvSpPr txBox="1">
              <a:spLocks noChangeAspect="1" noChangeArrowheads="1"/>
            </p:cNvSpPr>
            <p:nvPr/>
          </p:nvSpPr>
          <p:spPr bwMode="auto">
            <a:xfrm>
              <a:off x="1362" y="2141"/>
              <a:ext cx="329" cy="1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ru-RU" sz="1600"/>
                <a:t>нет</a:t>
              </a:r>
            </a:p>
          </p:txBody>
        </p:sp>
        <p:sp>
          <p:nvSpPr>
            <p:cNvPr id="6158" name="Line 12"/>
            <p:cNvSpPr>
              <a:spLocks noChangeShapeType="1"/>
            </p:cNvSpPr>
            <p:nvPr/>
          </p:nvSpPr>
          <p:spPr bwMode="auto">
            <a:xfrm>
              <a:off x="1067" y="2459"/>
              <a:ext cx="0" cy="165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ru-RU"/>
            </a:p>
          </p:txBody>
        </p:sp>
        <p:sp>
          <p:nvSpPr>
            <p:cNvPr id="6159" name="AutoShape 13"/>
            <p:cNvSpPr>
              <a:spLocks noChangeArrowheads="1"/>
            </p:cNvSpPr>
            <p:nvPr/>
          </p:nvSpPr>
          <p:spPr bwMode="auto">
            <a:xfrm>
              <a:off x="544" y="3296"/>
              <a:ext cx="1021" cy="181"/>
            </a:xfrm>
            <a:prstGeom prst="parallelogram">
              <a:avLst>
                <a:gd name="adj" fmla="val 141022"/>
              </a:avLst>
            </a:prstGeom>
            <a:solidFill>
              <a:srgbClr val="FFFFFF"/>
            </a:solidFill>
            <a:ln w="12700" algn="ctr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 anchorCtr="1"/>
            <a:lstStyle/>
            <a:p>
              <a:pPr algn="ctr"/>
              <a:r>
                <a:rPr lang="ru-RU" sz="1400"/>
                <a:t>вывод</a:t>
              </a:r>
              <a:r>
                <a:rPr lang="ru-RU" sz="1200"/>
                <a:t> </a:t>
              </a:r>
              <a:r>
                <a:rPr lang="en-US" sz="1600"/>
                <a:t>n,x</a:t>
              </a:r>
              <a:endParaRPr lang="ru-RU" sz="1600"/>
            </a:p>
          </p:txBody>
        </p:sp>
        <p:sp>
          <p:nvSpPr>
            <p:cNvPr id="6160" name="Rectangle 14"/>
            <p:cNvSpPr>
              <a:spLocks noChangeArrowheads="1"/>
            </p:cNvSpPr>
            <p:nvPr/>
          </p:nvSpPr>
          <p:spPr bwMode="auto">
            <a:xfrm>
              <a:off x="703" y="2956"/>
              <a:ext cx="726" cy="181"/>
            </a:xfrm>
            <a:prstGeom prst="rect">
              <a:avLst/>
            </a:prstGeom>
            <a:solidFill>
              <a:srgbClr val="FFFFFF"/>
            </a:solidFill>
            <a:ln w="12700" algn="ctr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pPr algn="ctr"/>
              <a:r>
                <a:rPr lang="en-US" sz="1600"/>
                <a:t>x := x+0,1</a:t>
              </a:r>
              <a:r>
                <a:rPr lang="en-US" sz="1600">
                  <a:cs typeface="Arial" charset="0"/>
                </a:rPr>
                <a:t>∙</a:t>
              </a:r>
              <a:r>
                <a:rPr lang="en-US" sz="1600"/>
                <a:t>x</a:t>
              </a:r>
              <a:endParaRPr lang="ru-RU" sz="1600"/>
            </a:p>
          </p:txBody>
        </p:sp>
        <p:sp>
          <p:nvSpPr>
            <p:cNvPr id="6161" name="Line 15"/>
            <p:cNvSpPr>
              <a:spLocks noChangeShapeType="1"/>
            </p:cNvSpPr>
            <p:nvPr/>
          </p:nvSpPr>
          <p:spPr bwMode="auto">
            <a:xfrm>
              <a:off x="1067" y="3139"/>
              <a:ext cx="0" cy="165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ru-RU"/>
            </a:p>
          </p:txBody>
        </p:sp>
        <p:sp>
          <p:nvSpPr>
            <p:cNvPr id="6162" name="Freeform 16"/>
            <p:cNvSpPr>
              <a:spLocks/>
            </p:cNvSpPr>
            <p:nvPr/>
          </p:nvSpPr>
          <p:spPr bwMode="auto">
            <a:xfrm>
              <a:off x="340" y="2069"/>
              <a:ext cx="727" cy="1562"/>
            </a:xfrm>
            <a:custGeom>
              <a:avLst/>
              <a:gdLst>
                <a:gd name="T0" fmla="*/ 727 w 613"/>
                <a:gd name="T1" fmla="*/ 1411 h 1180"/>
                <a:gd name="T2" fmla="*/ 727 w 613"/>
                <a:gd name="T3" fmla="*/ 1562 h 1180"/>
                <a:gd name="T4" fmla="*/ 0 w 613"/>
                <a:gd name="T5" fmla="*/ 1562 h 1180"/>
                <a:gd name="T6" fmla="*/ 0 w 613"/>
                <a:gd name="T7" fmla="*/ 0 h 1180"/>
                <a:gd name="T8" fmla="*/ 727 w 613"/>
                <a:gd name="T9" fmla="*/ 0 h 118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613" h="1180">
                  <a:moveTo>
                    <a:pt x="613" y="1066"/>
                  </a:moveTo>
                  <a:lnTo>
                    <a:pt x="613" y="1180"/>
                  </a:lnTo>
                  <a:lnTo>
                    <a:pt x="0" y="1180"/>
                  </a:lnTo>
                  <a:lnTo>
                    <a:pt x="0" y="0"/>
                  </a:lnTo>
                  <a:lnTo>
                    <a:pt x="613" y="0"/>
                  </a:lnTo>
                </a:path>
              </a:pathLst>
            </a:custGeom>
            <a:noFill/>
            <a:ln w="12700" cmpd="sng">
              <a:solidFill>
                <a:schemeClr val="tx1"/>
              </a:solidFill>
              <a:round/>
              <a:headEnd type="non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6163" name="Freeform 17"/>
            <p:cNvSpPr>
              <a:spLocks/>
            </p:cNvSpPr>
            <p:nvPr/>
          </p:nvSpPr>
          <p:spPr bwMode="auto">
            <a:xfrm>
              <a:off x="1067" y="2312"/>
              <a:ext cx="589" cy="1576"/>
            </a:xfrm>
            <a:custGeom>
              <a:avLst/>
              <a:gdLst>
                <a:gd name="T0" fmla="*/ 363 w 589"/>
                <a:gd name="T1" fmla="*/ 0 h 1202"/>
                <a:gd name="T2" fmla="*/ 589 w 589"/>
                <a:gd name="T3" fmla="*/ 0 h 1202"/>
                <a:gd name="T4" fmla="*/ 589 w 589"/>
                <a:gd name="T5" fmla="*/ 1428 h 1202"/>
                <a:gd name="T6" fmla="*/ 0 w 589"/>
                <a:gd name="T7" fmla="*/ 1428 h 1202"/>
                <a:gd name="T8" fmla="*/ 0 w 589"/>
                <a:gd name="T9" fmla="*/ 1576 h 120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589" h="1202">
                  <a:moveTo>
                    <a:pt x="363" y="0"/>
                  </a:moveTo>
                  <a:lnTo>
                    <a:pt x="589" y="0"/>
                  </a:lnTo>
                  <a:lnTo>
                    <a:pt x="589" y="1089"/>
                  </a:lnTo>
                  <a:lnTo>
                    <a:pt x="0" y="1089"/>
                  </a:lnTo>
                  <a:lnTo>
                    <a:pt x="0" y="1202"/>
                  </a:lnTo>
                </a:path>
              </a:pathLst>
            </a:custGeom>
            <a:noFill/>
            <a:ln w="12700" cmpd="sng">
              <a:solidFill>
                <a:schemeClr val="tx1"/>
              </a:solidFill>
              <a:round/>
              <a:headEnd type="non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6164" name="AutoShape 18"/>
            <p:cNvSpPr>
              <a:spLocks noChangeArrowheads="1"/>
            </p:cNvSpPr>
            <p:nvPr/>
          </p:nvSpPr>
          <p:spPr bwMode="auto">
            <a:xfrm>
              <a:off x="772" y="3888"/>
              <a:ext cx="605" cy="202"/>
            </a:xfrm>
            <a:prstGeom prst="flowChartTerminator">
              <a:avLst/>
            </a:prstGeom>
            <a:solidFill>
              <a:srgbClr val="FF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0" tIns="0" rIns="0" bIns="0" anchor="ctr" anchorCtr="1"/>
            <a:lstStyle/>
            <a:p>
              <a:pPr algn="ctr"/>
              <a:r>
                <a:rPr lang="ru-RU" sz="1400"/>
                <a:t>конец</a:t>
              </a:r>
            </a:p>
          </p:txBody>
        </p:sp>
        <p:sp>
          <p:nvSpPr>
            <p:cNvPr id="6165" name="Rectangle 19"/>
            <p:cNvSpPr>
              <a:spLocks noChangeArrowheads="1"/>
            </p:cNvSpPr>
            <p:nvPr/>
          </p:nvSpPr>
          <p:spPr bwMode="auto">
            <a:xfrm>
              <a:off x="703" y="2618"/>
              <a:ext cx="726" cy="181"/>
            </a:xfrm>
            <a:prstGeom prst="rect">
              <a:avLst/>
            </a:prstGeom>
            <a:solidFill>
              <a:srgbClr val="FFFFFF"/>
            </a:solidFill>
            <a:ln w="12700" algn="ctr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pPr algn="ctr"/>
              <a:r>
                <a:rPr lang="en-US" sz="1600"/>
                <a:t>n := n+1</a:t>
              </a:r>
              <a:endParaRPr lang="ru-RU" sz="1600" baseline="30000"/>
            </a:p>
          </p:txBody>
        </p:sp>
        <p:sp>
          <p:nvSpPr>
            <p:cNvPr id="6166" name="Line 20"/>
            <p:cNvSpPr>
              <a:spLocks noChangeShapeType="1"/>
            </p:cNvSpPr>
            <p:nvPr/>
          </p:nvSpPr>
          <p:spPr bwMode="auto">
            <a:xfrm>
              <a:off x="1066" y="2793"/>
              <a:ext cx="0" cy="165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ru-RU"/>
            </a:p>
          </p:txBody>
        </p:sp>
        <p:sp>
          <p:nvSpPr>
            <p:cNvPr id="6167" name="Line 23"/>
            <p:cNvSpPr>
              <a:spLocks noChangeShapeType="1"/>
            </p:cNvSpPr>
            <p:nvPr/>
          </p:nvSpPr>
          <p:spPr bwMode="auto">
            <a:xfrm>
              <a:off x="1066" y="2001"/>
              <a:ext cx="0" cy="165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ru-RU"/>
            </a:p>
          </p:txBody>
        </p:sp>
        <p:sp>
          <p:nvSpPr>
            <p:cNvPr id="6168" name="Rectangle 24"/>
            <p:cNvSpPr>
              <a:spLocks noChangeArrowheads="1"/>
            </p:cNvSpPr>
            <p:nvPr/>
          </p:nvSpPr>
          <p:spPr bwMode="auto">
            <a:xfrm>
              <a:off x="703" y="1820"/>
              <a:ext cx="726" cy="181"/>
            </a:xfrm>
            <a:prstGeom prst="rect">
              <a:avLst/>
            </a:prstGeom>
            <a:solidFill>
              <a:srgbClr val="FFFFFF"/>
            </a:solidFill>
            <a:ln w="12700" algn="ctr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pPr algn="ctr"/>
              <a:r>
                <a:rPr lang="en-US" sz="1600"/>
                <a:t>x := </a:t>
              </a:r>
              <a:r>
                <a:rPr lang="ru-RU" sz="1600"/>
                <a:t>1</a:t>
              </a:r>
              <a:r>
                <a:rPr lang="en-US" sz="1600"/>
                <a:t>0</a:t>
              </a:r>
              <a:endParaRPr lang="ru-RU" sz="1600"/>
            </a:p>
          </p:txBody>
        </p:sp>
      </p:grpSp>
      <p:sp>
        <p:nvSpPr>
          <p:cNvPr id="2" name="Прямоугольник 1"/>
          <p:cNvSpPr/>
          <p:nvPr/>
        </p:nvSpPr>
        <p:spPr>
          <a:xfrm>
            <a:off x="2519772" y="2168860"/>
            <a:ext cx="6516724" cy="3416320"/>
          </a:xfrm>
          <a:prstGeom prst="rect">
            <a:avLst/>
          </a:prstGeom>
          <a:solidFill>
            <a:schemeClr val="bg1"/>
          </a:solidFill>
          <a:ln w="12700">
            <a:solidFill>
              <a:schemeClr val="bg1">
                <a:lumMod val="50000"/>
              </a:schemeClr>
            </a:solidFill>
            <a:prstDash val="lgDash"/>
          </a:ln>
        </p:spPr>
        <p:txBody>
          <a:bodyPr wrap="square" rIns="0">
            <a:spAutoFit/>
          </a:bodyPr>
          <a:lstStyle/>
          <a:p>
            <a:r>
              <a:rPr lang="en-US" b="1" dirty="0">
                <a:solidFill>
                  <a:srgbClr val="000000"/>
                </a:solidFill>
                <a:latin typeface="Courier New"/>
              </a:rPr>
              <a:t>Program </a:t>
            </a:r>
            <a:r>
              <a:rPr lang="en-US" dirty="0" err="1">
                <a:solidFill>
                  <a:srgbClr val="000000"/>
                </a:solidFill>
                <a:latin typeface="Courier New"/>
              </a:rPr>
              <a:t>Trenirovka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;</a:t>
            </a:r>
          </a:p>
          <a:p>
            <a:r>
              <a:rPr lang="en-US" b="1" dirty="0" err="1">
                <a:solidFill>
                  <a:srgbClr val="000000"/>
                </a:solidFill>
                <a:latin typeface="Courier New"/>
              </a:rPr>
              <a:t>Var</a:t>
            </a:r>
            <a:r>
              <a:rPr lang="en-US" b="1" dirty="0">
                <a:solidFill>
                  <a:srgbClr val="000000"/>
                </a:solidFill>
                <a:latin typeface="Courier New"/>
              </a:rPr>
              <a:t> 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n: </a:t>
            </a:r>
            <a:r>
              <a:rPr lang="en-US" dirty="0">
                <a:solidFill>
                  <a:srgbClr val="0000FF"/>
                </a:solidFill>
                <a:latin typeface="Courier New"/>
              </a:rPr>
              <a:t>integer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; x: </a:t>
            </a:r>
            <a:r>
              <a:rPr lang="en-US" dirty="0">
                <a:solidFill>
                  <a:srgbClr val="0000FF"/>
                </a:solidFill>
                <a:latin typeface="Courier New"/>
              </a:rPr>
              <a:t>real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;</a:t>
            </a:r>
          </a:p>
          <a:p>
            <a:r>
              <a:rPr lang="en-US" b="1" dirty="0" smtClean="0">
                <a:solidFill>
                  <a:srgbClr val="000000"/>
                </a:solidFill>
                <a:latin typeface="Courier New"/>
              </a:rPr>
              <a:t>Begin</a:t>
            </a:r>
            <a:endParaRPr lang="en-US" b="1" dirty="0">
              <a:solidFill>
                <a:srgbClr val="000000"/>
              </a:solidFill>
              <a:latin typeface="Courier New"/>
            </a:endParaRPr>
          </a:p>
          <a:p>
            <a:r>
              <a:rPr lang="ru-RU" dirty="0">
                <a:solidFill>
                  <a:srgbClr val="000000"/>
                </a:solidFill>
                <a:latin typeface="Courier New"/>
              </a:rPr>
              <a:t>n:=</a:t>
            </a:r>
            <a:r>
              <a:rPr lang="ru-RU" dirty="0">
                <a:solidFill>
                  <a:srgbClr val="006400"/>
                </a:solidFill>
                <a:latin typeface="Courier New"/>
              </a:rPr>
              <a:t>1</a:t>
            </a:r>
            <a:r>
              <a:rPr lang="ru-RU" dirty="0">
                <a:solidFill>
                  <a:srgbClr val="000000"/>
                </a:solidFill>
                <a:latin typeface="Courier New"/>
              </a:rPr>
              <a:t>;           </a:t>
            </a:r>
            <a:r>
              <a:rPr lang="ru-RU" dirty="0" smtClean="0">
                <a:solidFill>
                  <a:srgbClr val="000000"/>
                </a:solidFill>
                <a:latin typeface="Courier New"/>
              </a:rPr>
              <a:t>        </a:t>
            </a:r>
            <a:r>
              <a:rPr lang="ru-RU" dirty="0" smtClean="0">
                <a:solidFill>
                  <a:srgbClr val="008000"/>
                </a:solidFill>
                <a:latin typeface="Courier New"/>
              </a:rPr>
              <a:t>//</a:t>
            </a:r>
            <a:r>
              <a:rPr lang="ru-RU" dirty="0">
                <a:solidFill>
                  <a:srgbClr val="008000"/>
                </a:solidFill>
                <a:latin typeface="Courier New"/>
              </a:rPr>
              <a:t>день номер 1</a:t>
            </a:r>
          </a:p>
          <a:p>
            <a:r>
              <a:rPr lang="ru-RU" dirty="0">
                <a:solidFill>
                  <a:srgbClr val="000000"/>
                </a:solidFill>
                <a:latin typeface="Courier New"/>
              </a:rPr>
              <a:t>x:=</a:t>
            </a:r>
            <a:r>
              <a:rPr lang="ru-RU" dirty="0">
                <a:solidFill>
                  <a:srgbClr val="006400"/>
                </a:solidFill>
                <a:latin typeface="Courier New"/>
              </a:rPr>
              <a:t>10</a:t>
            </a:r>
            <a:r>
              <a:rPr lang="ru-RU" dirty="0">
                <a:solidFill>
                  <a:srgbClr val="000000"/>
                </a:solidFill>
                <a:latin typeface="Courier New"/>
              </a:rPr>
              <a:t>;          </a:t>
            </a:r>
            <a:r>
              <a:rPr lang="en-US" dirty="0" smtClean="0">
                <a:solidFill>
                  <a:srgbClr val="000000"/>
                </a:solidFill>
                <a:latin typeface="Courier New"/>
              </a:rPr>
              <a:t>        </a:t>
            </a:r>
            <a:r>
              <a:rPr lang="ru-RU" dirty="0" smtClean="0">
                <a:solidFill>
                  <a:srgbClr val="008000"/>
                </a:solidFill>
                <a:latin typeface="Courier New"/>
              </a:rPr>
              <a:t>//</a:t>
            </a:r>
            <a:r>
              <a:rPr lang="ru-RU" dirty="0">
                <a:solidFill>
                  <a:srgbClr val="008000"/>
                </a:solidFill>
                <a:latin typeface="Courier New"/>
              </a:rPr>
              <a:t>расстояние в 1 день</a:t>
            </a:r>
          </a:p>
          <a:p>
            <a:r>
              <a:rPr lang="ru-RU" b="1" dirty="0" err="1">
                <a:solidFill>
                  <a:srgbClr val="000000"/>
                </a:solidFill>
                <a:latin typeface="Courier New"/>
              </a:rPr>
              <a:t>while</a:t>
            </a:r>
            <a:r>
              <a:rPr lang="ru-RU" b="1" dirty="0">
                <a:solidFill>
                  <a:srgbClr val="000000"/>
                </a:solidFill>
                <a:latin typeface="Courier New"/>
              </a:rPr>
              <a:t> </a:t>
            </a:r>
            <a:r>
              <a:rPr lang="ru-RU" dirty="0">
                <a:solidFill>
                  <a:srgbClr val="000000"/>
                </a:solidFill>
                <a:latin typeface="Courier New"/>
              </a:rPr>
              <a:t>x&lt;=</a:t>
            </a:r>
            <a:r>
              <a:rPr lang="ru-RU" dirty="0">
                <a:solidFill>
                  <a:srgbClr val="006400"/>
                </a:solidFill>
                <a:latin typeface="Courier New"/>
              </a:rPr>
              <a:t>20 </a:t>
            </a:r>
            <a:r>
              <a:rPr lang="ru-RU" b="1" dirty="0" err="1">
                <a:solidFill>
                  <a:srgbClr val="000000"/>
                </a:solidFill>
                <a:latin typeface="Courier New"/>
              </a:rPr>
              <a:t>do</a:t>
            </a:r>
            <a:r>
              <a:rPr lang="ru-RU" b="1" dirty="0">
                <a:solidFill>
                  <a:srgbClr val="000000"/>
                </a:solidFill>
                <a:latin typeface="Courier New"/>
              </a:rPr>
              <a:t>  </a:t>
            </a:r>
            <a:r>
              <a:rPr lang="en-US" b="1" dirty="0" smtClean="0">
                <a:solidFill>
                  <a:srgbClr val="000000"/>
                </a:solidFill>
                <a:latin typeface="Courier New"/>
              </a:rPr>
              <a:t>        </a:t>
            </a:r>
            <a:r>
              <a:rPr lang="ru-RU" dirty="0" smtClean="0">
                <a:solidFill>
                  <a:srgbClr val="008000"/>
                </a:solidFill>
                <a:latin typeface="Courier New"/>
              </a:rPr>
              <a:t>//</a:t>
            </a:r>
            <a:r>
              <a:rPr lang="ru-RU" dirty="0">
                <a:solidFill>
                  <a:srgbClr val="008000"/>
                </a:solidFill>
                <a:latin typeface="Courier New"/>
              </a:rPr>
              <a:t>пока x&lt;=20 повторять:</a:t>
            </a:r>
          </a:p>
          <a:p>
            <a:r>
              <a:rPr lang="en-US" dirty="0">
                <a:solidFill>
                  <a:srgbClr val="008000"/>
                </a:solidFill>
                <a:latin typeface="Courier New"/>
              </a:rPr>
              <a:t>  </a:t>
            </a:r>
            <a:r>
              <a:rPr lang="en-US" b="1" dirty="0">
                <a:solidFill>
                  <a:srgbClr val="000000"/>
                </a:solidFill>
                <a:latin typeface="Courier New"/>
              </a:rPr>
              <a:t>begin</a:t>
            </a:r>
          </a:p>
          <a:p>
            <a:r>
              <a:rPr lang="ru-RU" b="1" dirty="0">
                <a:solidFill>
                  <a:srgbClr val="000000"/>
                </a:solidFill>
                <a:latin typeface="Courier New"/>
              </a:rPr>
              <a:t>  </a:t>
            </a:r>
            <a:r>
              <a:rPr lang="ru-RU" dirty="0">
                <a:solidFill>
                  <a:srgbClr val="000000"/>
                </a:solidFill>
                <a:latin typeface="Courier New"/>
              </a:rPr>
              <a:t>n:=n+</a:t>
            </a:r>
            <a:r>
              <a:rPr lang="ru-RU" dirty="0">
                <a:solidFill>
                  <a:srgbClr val="006400"/>
                </a:solidFill>
                <a:latin typeface="Courier New"/>
              </a:rPr>
              <a:t>1</a:t>
            </a:r>
            <a:r>
              <a:rPr lang="ru-RU" dirty="0">
                <a:solidFill>
                  <a:srgbClr val="000000"/>
                </a:solidFill>
                <a:latin typeface="Courier New"/>
              </a:rPr>
              <a:t>;      </a:t>
            </a:r>
            <a:r>
              <a:rPr lang="ru-RU" dirty="0" smtClean="0">
                <a:solidFill>
                  <a:srgbClr val="000000"/>
                </a:solidFill>
                <a:latin typeface="Courier New"/>
              </a:rPr>
              <a:t>         </a:t>
            </a:r>
            <a:r>
              <a:rPr lang="ru-RU" dirty="0">
                <a:solidFill>
                  <a:srgbClr val="008000"/>
                </a:solidFill>
                <a:latin typeface="Courier New"/>
              </a:rPr>
              <a:t>//номер </a:t>
            </a:r>
            <a:r>
              <a:rPr lang="ru-RU" dirty="0" smtClean="0">
                <a:solidFill>
                  <a:srgbClr val="008000"/>
                </a:solidFill>
                <a:latin typeface="Courier New"/>
              </a:rPr>
              <a:t>следующего </a:t>
            </a:r>
            <a:r>
              <a:rPr lang="ru-RU" dirty="0">
                <a:solidFill>
                  <a:srgbClr val="008000"/>
                </a:solidFill>
                <a:latin typeface="Courier New"/>
              </a:rPr>
              <a:t>дня</a:t>
            </a:r>
          </a:p>
          <a:p>
            <a:r>
              <a:rPr lang="ru-RU" dirty="0">
                <a:solidFill>
                  <a:srgbClr val="008000"/>
                </a:solidFill>
                <a:latin typeface="Courier New"/>
              </a:rPr>
              <a:t>  </a:t>
            </a:r>
            <a:r>
              <a:rPr lang="ru-RU" dirty="0">
                <a:solidFill>
                  <a:srgbClr val="000000"/>
                </a:solidFill>
                <a:latin typeface="Courier New"/>
              </a:rPr>
              <a:t>x:=x+</a:t>
            </a:r>
            <a:r>
              <a:rPr lang="ru-RU" dirty="0">
                <a:solidFill>
                  <a:srgbClr val="006400"/>
                </a:solidFill>
                <a:latin typeface="Courier New"/>
              </a:rPr>
              <a:t>0.1</a:t>
            </a:r>
            <a:r>
              <a:rPr lang="ru-RU" dirty="0">
                <a:solidFill>
                  <a:srgbClr val="000000"/>
                </a:solidFill>
                <a:latin typeface="Courier New"/>
              </a:rPr>
              <a:t>*x;  </a:t>
            </a:r>
            <a:r>
              <a:rPr lang="ru-RU" dirty="0" smtClean="0">
                <a:solidFill>
                  <a:srgbClr val="000000"/>
                </a:solidFill>
                <a:latin typeface="Courier New"/>
              </a:rPr>
              <a:t>         </a:t>
            </a:r>
            <a:r>
              <a:rPr lang="ru-RU" dirty="0">
                <a:solidFill>
                  <a:srgbClr val="008000"/>
                </a:solidFill>
                <a:latin typeface="Courier New"/>
              </a:rPr>
              <a:t>//</a:t>
            </a:r>
            <a:r>
              <a:rPr lang="ru-RU" dirty="0" err="1" smtClean="0">
                <a:solidFill>
                  <a:srgbClr val="008000"/>
                </a:solidFill>
                <a:latin typeface="Courier New"/>
              </a:rPr>
              <a:t>расст</a:t>
            </a:r>
            <a:r>
              <a:rPr lang="ru-RU" dirty="0" smtClean="0">
                <a:solidFill>
                  <a:srgbClr val="008000"/>
                </a:solidFill>
                <a:latin typeface="Courier New"/>
              </a:rPr>
              <a:t>. </a:t>
            </a:r>
            <a:r>
              <a:rPr lang="ru-RU" dirty="0">
                <a:solidFill>
                  <a:srgbClr val="008000"/>
                </a:solidFill>
                <a:latin typeface="Courier New"/>
              </a:rPr>
              <a:t>в </a:t>
            </a:r>
            <a:r>
              <a:rPr lang="ru-RU" dirty="0" smtClean="0">
                <a:solidFill>
                  <a:srgbClr val="008000"/>
                </a:solidFill>
                <a:latin typeface="Courier New"/>
              </a:rPr>
              <a:t>след. </a:t>
            </a:r>
            <a:r>
              <a:rPr lang="ru-RU" dirty="0">
                <a:solidFill>
                  <a:srgbClr val="008000"/>
                </a:solidFill>
                <a:latin typeface="Courier New"/>
              </a:rPr>
              <a:t>день</a:t>
            </a:r>
          </a:p>
          <a:p>
            <a:r>
              <a:rPr lang="ru-RU" dirty="0">
                <a:solidFill>
                  <a:srgbClr val="008000"/>
                </a:solidFill>
                <a:latin typeface="Courier New"/>
              </a:rPr>
              <a:t>  </a:t>
            </a:r>
            <a:r>
              <a:rPr lang="ru-RU" dirty="0" err="1">
                <a:solidFill>
                  <a:srgbClr val="000000"/>
                </a:solidFill>
                <a:latin typeface="Courier New"/>
              </a:rPr>
              <a:t>writeln</a:t>
            </a:r>
            <a:r>
              <a:rPr lang="ru-RU" dirty="0">
                <a:solidFill>
                  <a:srgbClr val="000000"/>
                </a:solidFill>
                <a:latin typeface="Courier New"/>
              </a:rPr>
              <a:t> (n:</a:t>
            </a:r>
            <a:r>
              <a:rPr lang="ru-RU" dirty="0">
                <a:solidFill>
                  <a:srgbClr val="006400"/>
                </a:solidFill>
                <a:latin typeface="Courier New"/>
              </a:rPr>
              <a:t>3</a:t>
            </a:r>
            <a:r>
              <a:rPr lang="ru-RU" dirty="0">
                <a:solidFill>
                  <a:srgbClr val="000000"/>
                </a:solidFill>
                <a:latin typeface="Courier New"/>
              </a:rPr>
              <a:t>, x:</a:t>
            </a:r>
            <a:r>
              <a:rPr lang="ru-RU" dirty="0">
                <a:solidFill>
                  <a:srgbClr val="006400"/>
                </a:solidFill>
                <a:latin typeface="Courier New"/>
              </a:rPr>
              <a:t>6</a:t>
            </a:r>
            <a:r>
              <a:rPr lang="ru-RU" dirty="0">
                <a:solidFill>
                  <a:srgbClr val="000000"/>
                </a:solidFill>
                <a:latin typeface="Courier New"/>
              </a:rPr>
              <a:t>:</a:t>
            </a:r>
            <a:r>
              <a:rPr lang="ru-RU" dirty="0">
                <a:solidFill>
                  <a:srgbClr val="006400"/>
                </a:solidFill>
                <a:latin typeface="Courier New"/>
              </a:rPr>
              <a:t>1</a:t>
            </a:r>
            <a:r>
              <a:rPr lang="ru-RU" dirty="0">
                <a:solidFill>
                  <a:srgbClr val="000000"/>
                </a:solidFill>
                <a:latin typeface="Courier New"/>
              </a:rPr>
              <a:t>); </a:t>
            </a:r>
            <a:r>
              <a:rPr lang="ru-RU" dirty="0">
                <a:solidFill>
                  <a:srgbClr val="008000"/>
                </a:solidFill>
                <a:latin typeface="Courier New"/>
              </a:rPr>
              <a:t>//вывод на экран</a:t>
            </a:r>
          </a:p>
          <a:p>
            <a:r>
              <a:rPr lang="en-US" dirty="0">
                <a:solidFill>
                  <a:srgbClr val="008000"/>
                </a:solidFill>
                <a:latin typeface="Courier New"/>
              </a:rPr>
              <a:t>  </a:t>
            </a:r>
            <a:r>
              <a:rPr lang="en-US" b="1" dirty="0">
                <a:solidFill>
                  <a:srgbClr val="000000"/>
                </a:solidFill>
                <a:latin typeface="Courier New"/>
              </a:rPr>
              <a:t>end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;</a:t>
            </a:r>
          </a:p>
          <a:p>
            <a:r>
              <a:rPr lang="en-US" b="1" dirty="0" smtClean="0">
                <a:solidFill>
                  <a:srgbClr val="000000"/>
                </a:solidFill>
                <a:latin typeface="Courier New"/>
              </a:rPr>
              <a:t>End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.</a:t>
            </a:r>
            <a:endParaRPr lang="ru-RU" dirty="0"/>
          </a:p>
        </p:txBody>
      </p:sp>
      <p:pic>
        <p:nvPicPr>
          <p:cNvPr id="307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6176" y="4143410"/>
            <a:ext cx="1512168" cy="2435228"/>
          </a:xfrm>
          <a:prstGeom prst="rect">
            <a:avLst/>
          </a:prstGeom>
          <a:noFill/>
          <a:ln w="12700">
            <a:solidFill>
              <a:schemeClr val="bg1">
                <a:lumMod val="50000"/>
              </a:schemeClr>
            </a:solidFill>
            <a:prstDash val="lgDash"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5" name="Freeform 55"/>
          <p:cNvSpPr>
            <a:spLocks/>
          </p:cNvSpPr>
          <p:nvPr/>
        </p:nvSpPr>
        <p:spPr bwMode="auto">
          <a:xfrm>
            <a:off x="2573803" y="3567348"/>
            <a:ext cx="3150325" cy="1553840"/>
          </a:xfrm>
          <a:custGeom>
            <a:avLst/>
            <a:gdLst>
              <a:gd name="T0" fmla="*/ 900113 w 1746"/>
              <a:gd name="T1" fmla="*/ 1441450 h 908"/>
              <a:gd name="T2" fmla="*/ 2771775 w 1746"/>
              <a:gd name="T3" fmla="*/ 1441450 h 908"/>
              <a:gd name="T4" fmla="*/ 2771775 w 1746"/>
              <a:gd name="T5" fmla="*/ 0 h 908"/>
              <a:gd name="T6" fmla="*/ 0 w 1746"/>
              <a:gd name="T7" fmla="*/ 0 h 908"/>
              <a:gd name="T8" fmla="*/ 0 w 1746"/>
              <a:gd name="T9" fmla="*/ 109538 h 90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746" h="908">
                <a:moveTo>
                  <a:pt x="567" y="908"/>
                </a:moveTo>
                <a:lnTo>
                  <a:pt x="1746" y="908"/>
                </a:lnTo>
                <a:lnTo>
                  <a:pt x="1746" y="0"/>
                </a:lnTo>
                <a:lnTo>
                  <a:pt x="0" y="0"/>
                </a:lnTo>
                <a:lnTo>
                  <a:pt x="0" y="69"/>
                </a:lnTo>
              </a:path>
            </a:pathLst>
          </a:custGeom>
          <a:noFill/>
          <a:ln w="12700" cap="flat" cmpd="sng">
            <a:solidFill>
              <a:srgbClr val="008000"/>
            </a:solidFill>
            <a:prstDash val="dash"/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97184126"/>
      </p:ext>
    </p:extLst>
  </p:cSld>
  <p:clrMapOvr>
    <a:masterClrMapping/>
  </p:clrMapOvr>
  <p:transition spd="med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058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" dur="500"/>
                                        <p:tgtEl>
                                          <p:spTgt spid="307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2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Прямоугольник 29"/>
          <p:cNvSpPr/>
          <p:nvPr/>
        </p:nvSpPr>
        <p:spPr>
          <a:xfrm>
            <a:off x="2717800" y="1552476"/>
            <a:ext cx="6318696" cy="3416320"/>
          </a:xfrm>
          <a:prstGeom prst="rect">
            <a:avLst/>
          </a:prstGeom>
          <a:solidFill>
            <a:schemeClr val="bg1"/>
          </a:solidFill>
          <a:ln w="12700">
            <a:solidFill>
              <a:schemeClr val="bg1">
                <a:lumMod val="50000"/>
              </a:schemeClr>
            </a:solidFill>
            <a:prstDash val="lgDash"/>
          </a:ln>
        </p:spPr>
        <p:txBody>
          <a:bodyPr wrap="square" rIns="0">
            <a:spAutoFit/>
          </a:bodyPr>
          <a:lstStyle/>
          <a:p>
            <a:r>
              <a:rPr lang="en-US" b="1" dirty="0" smtClean="0">
                <a:solidFill>
                  <a:srgbClr val="000000"/>
                </a:solidFill>
                <a:latin typeface="Courier New"/>
              </a:rPr>
              <a:t>Program </a:t>
            </a:r>
            <a:r>
              <a:rPr lang="en-US" dirty="0" err="1">
                <a:solidFill>
                  <a:srgbClr val="000000"/>
                </a:solidFill>
                <a:latin typeface="Courier New"/>
              </a:rPr>
              <a:t>Kvadraty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;</a:t>
            </a:r>
          </a:p>
          <a:p>
            <a:r>
              <a:rPr lang="en-US" b="1" dirty="0" err="1" smtClean="0">
                <a:solidFill>
                  <a:srgbClr val="000000"/>
                </a:solidFill>
                <a:latin typeface="Courier New"/>
              </a:rPr>
              <a:t>Var</a:t>
            </a:r>
            <a:r>
              <a:rPr lang="en-US" b="1" dirty="0" smtClean="0">
                <a:solidFill>
                  <a:srgbClr val="000000"/>
                </a:solidFill>
                <a:latin typeface="Courier New"/>
              </a:rPr>
              <a:t> 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x, y: </a:t>
            </a:r>
            <a:r>
              <a:rPr lang="en-US" dirty="0">
                <a:solidFill>
                  <a:srgbClr val="0000FF"/>
                </a:solidFill>
                <a:latin typeface="Courier New"/>
              </a:rPr>
              <a:t>integer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;</a:t>
            </a:r>
          </a:p>
          <a:p>
            <a:r>
              <a:rPr lang="en-US" b="1" dirty="0" smtClean="0">
                <a:solidFill>
                  <a:srgbClr val="000000"/>
                </a:solidFill>
                <a:latin typeface="Courier New"/>
              </a:rPr>
              <a:t>Begin</a:t>
            </a:r>
            <a:endParaRPr lang="en-US" b="1" dirty="0">
              <a:solidFill>
                <a:srgbClr val="000000"/>
              </a:solidFill>
              <a:latin typeface="Courier New"/>
            </a:endParaRPr>
          </a:p>
          <a:p>
            <a:r>
              <a:rPr lang="en-US" dirty="0" err="1">
                <a:solidFill>
                  <a:srgbClr val="000000"/>
                </a:solidFill>
                <a:latin typeface="Courier New"/>
              </a:rPr>
              <a:t>writeln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 (</a:t>
            </a:r>
            <a:r>
              <a:rPr lang="en-US" dirty="0">
                <a:solidFill>
                  <a:srgbClr val="0000FF"/>
                </a:solidFill>
                <a:latin typeface="Courier New"/>
              </a:rPr>
              <a:t>'</a:t>
            </a:r>
            <a:r>
              <a:rPr lang="ru-RU" dirty="0">
                <a:solidFill>
                  <a:srgbClr val="0000FF"/>
                </a:solidFill>
                <a:latin typeface="Courier New"/>
              </a:rPr>
              <a:t>Квадраты чисел:'</a:t>
            </a:r>
            <a:r>
              <a:rPr lang="ru-RU" dirty="0">
                <a:solidFill>
                  <a:srgbClr val="000000"/>
                </a:solidFill>
                <a:latin typeface="Courier New"/>
              </a:rPr>
              <a:t>);</a:t>
            </a:r>
          </a:p>
          <a:p>
            <a:r>
              <a:rPr lang="ru-RU" dirty="0">
                <a:solidFill>
                  <a:srgbClr val="000000"/>
                </a:solidFill>
                <a:latin typeface="Courier New"/>
              </a:rPr>
              <a:t>x := </a:t>
            </a:r>
            <a:r>
              <a:rPr lang="ru-RU" dirty="0">
                <a:solidFill>
                  <a:srgbClr val="006400"/>
                </a:solidFill>
                <a:latin typeface="Courier New"/>
              </a:rPr>
              <a:t>1</a:t>
            </a:r>
            <a:r>
              <a:rPr lang="ru-RU" dirty="0">
                <a:solidFill>
                  <a:srgbClr val="000000"/>
                </a:solidFill>
                <a:latin typeface="Courier New"/>
              </a:rPr>
              <a:t>;               </a:t>
            </a:r>
            <a:r>
              <a:rPr lang="ru-RU" dirty="0">
                <a:solidFill>
                  <a:srgbClr val="008000"/>
                </a:solidFill>
                <a:latin typeface="Courier New"/>
              </a:rPr>
              <a:t>//начальное значение x</a:t>
            </a:r>
          </a:p>
          <a:p>
            <a:r>
              <a:rPr lang="ru-RU" b="1" dirty="0" err="1">
                <a:solidFill>
                  <a:srgbClr val="000000"/>
                </a:solidFill>
                <a:latin typeface="Courier New"/>
              </a:rPr>
              <a:t>while</a:t>
            </a:r>
            <a:r>
              <a:rPr lang="ru-RU" b="1" dirty="0">
                <a:solidFill>
                  <a:srgbClr val="000000"/>
                </a:solidFill>
                <a:latin typeface="Courier New"/>
              </a:rPr>
              <a:t> </a:t>
            </a:r>
            <a:r>
              <a:rPr lang="ru-RU" dirty="0">
                <a:solidFill>
                  <a:srgbClr val="000000"/>
                </a:solidFill>
                <a:latin typeface="Courier New"/>
              </a:rPr>
              <a:t>x &lt;= </a:t>
            </a:r>
            <a:r>
              <a:rPr lang="ru-RU" dirty="0">
                <a:solidFill>
                  <a:srgbClr val="006400"/>
                </a:solidFill>
                <a:latin typeface="Courier New"/>
              </a:rPr>
              <a:t>10 </a:t>
            </a:r>
            <a:r>
              <a:rPr lang="ru-RU" b="1" dirty="0" err="1">
                <a:solidFill>
                  <a:srgbClr val="000000"/>
                </a:solidFill>
                <a:latin typeface="Courier New"/>
              </a:rPr>
              <a:t>do</a:t>
            </a:r>
            <a:r>
              <a:rPr lang="ru-RU" b="1" dirty="0">
                <a:solidFill>
                  <a:srgbClr val="000000"/>
                </a:solidFill>
                <a:latin typeface="Courier New"/>
              </a:rPr>
              <a:t>      </a:t>
            </a:r>
            <a:r>
              <a:rPr lang="ru-RU" dirty="0">
                <a:solidFill>
                  <a:srgbClr val="008000"/>
                </a:solidFill>
                <a:latin typeface="Courier New"/>
              </a:rPr>
              <a:t>//пока x&lt;=10 повторять:</a:t>
            </a:r>
          </a:p>
          <a:p>
            <a:r>
              <a:rPr lang="ru-RU" b="1" dirty="0" smtClean="0">
                <a:solidFill>
                  <a:srgbClr val="000000"/>
                </a:solidFill>
                <a:latin typeface="Courier New"/>
              </a:rPr>
              <a:t>  </a:t>
            </a:r>
            <a:r>
              <a:rPr lang="en-US" b="1" dirty="0" smtClean="0">
                <a:solidFill>
                  <a:srgbClr val="000000"/>
                </a:solidFill>
                <a:latin typeface="Courier New"/>
              </a:rPr>
              <a:t>begin               </a:t>
            </a:r>
            <a:r>
              <a:rPr lang="en-US" dirty="0" smtClean="0">
                <a:solidFill>
                  <a:srgbClr val="008000"/>
                </a:solidFill>
                <a:latin typeface="Courier New"/>
              </a:rPr>
              <a:t>//</a:t>
            </a:r>
            <a:r>
              <a:rPr lang="ru-RU" dirty="0" err="1">
                <a:solidFill>
                  <a:srgbClr val="008000"/>
                </a:solidFill>
                <a:latin typeface="Courier New"/>
              </a:rPr>
              <a:t>нц</a:t>
            </a:r>
            <a:endParaRPr lang="ru-RU" dirty="0">
              <a:solidFill>
                <a:srgbClr val="008000"/>
              </a:solidFill>
              <a:latin typeface="Courier New"/>
            </a:endParaRPr>
          </a:p>
          <a:p>
            <a:r>
              <a:rPr lang="en-US" dirty="0">
                <a:solidFill>
                  <a:srgbClr val="008000"/>
                </a:solidFill>
                <a:latin typeface="Courier New"/>
              </a:rPr>
              <a:t>  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y := x*x;           </a:t>
            </a:r>
            <a:r>
              <a:rPr lang="en-US" dirty="0">
                <a:solidFill>
                  <a:srgbClr val="008000"/>
                </a:solidFill>
                <a:latin typeface="Courier New"/>
              </a:rPr>
              <a:t>//</a:t>
            </a:r>
            <a:r>
              <a:rPr lang="ru-RU" dirty="0">
                <a:solidFill>
                  <a:srgbClr val="008000"/>
                </a:solidFill>
                <a:latin typeface="Courier New"/>
              </a:rPr>
              <a:t>вычисление функции</a:t>
            </a:r>
          </a:p>
          <a:p>
            <a:r>
              <a:rPr lang="ru-RU" dirty="0">
                <a:solidFill>
                  <a:srgbClr val="008000"/>
                </a:solidFill>
                <a:latin typeface="Courier New"/>
              </a:rPr>
              <a:t>  </a:t>
            </a:r>
            <a:r>
              <a:rPr lang="ru-RU" dirty="0" err="1">
                <a:solidFill>
                  <a:srgbClr val="000000"/>
                </a:solidFill>
                <a:latin typeface="Courier New"/>
              </a:rPr>
              <a:t>writeln</a:t>
            </a:r>
            <a:r>
              <a:rPr lang="ru-RU" dirty="0">
                <a:solidFill>
                  <a:srgbClr val="000000"/>
                </a:solidFill>
                <a:latin typeface="Courier New"/>
              </a:rPr>
              <a:t> (x:</a:t>
            </a:r>
            <a:r>
              <a:rPr lang="ru-RU" dirty="0">
                <a:solidFill>
                  <a:srgbClr val="006400"/>
                </a:solidFill>
                <a:latin typeface="Courier New"/>
              </a:rPr>
              <a:t>5</a:t>
            </a:r>
            <a:r>
              <a:rPr lang="ru-RU" dirty="0">
                <a:solidFill>
                  <a:srgbClr val="000000"/>
                </a:solidFill>
                <a:latin typeface="Courier New"/>
              </a:rPr>
              <a:t>, y:</a:t>
            </a:r>
            <a:r>
              <a:rPr lang="ru-RU" dirty="0">
                <a:solidFill>
                  <a:srgbClr val="006400"/>
                </a:solidFill>
                <a:latin typeface="Courier New"/>
              </a:rPr>
              <a:t>5</a:t>
            </a:r>
            <a:r>
              <a:rPr lang="ru-RU" dirty="0">
                <a:solidFill>
                  <a:srgbClr val="000000"/>
                </a:solidFill>
                <a:latin typeface="Courier New"/>
              </a:rPr>
              <a:t>); </a:t>
            </a:r>
            <a:r>
              <a:rPr lang="ru-RU" dirty="0">
                <a:solidFill>
                  <a:srgbClr val="008000"/>
                </a:solidFill>
                <a:latin typeface="Courier New"/>
              </a:rPr>
              <a:t>//вывод на экран</a:t>
            </a:r>
          </a:p>
          <a:p>
            <a:r>
              <a:rPr lang="ru-RU" dirty="0">
                <a:solidFill>
                  <a:srgbClr val="008000"/>
                </a:solidFill>
                <a:latin typeface="Courier New"/>
              </a:rPr>
              <a:t>  </a:t>
            </a:r>
            <a:r>
              <a:rPr lang="ru-RU" dirty="0">
                <a:solidFill>
                  <a:srgbClr val="000000"/>
                </a:solidFill>
                <a:latin typeface="Courier New"/>
              </a:rPr>
              <a:t>x := x+</a:t>
            </a:r>
            <a:r>
              <a:rPr lang="ru-RU" dirty="0">
                <a:solidFill>
                  <a:srgbClr val="006400"/>
                </a:solidFill>
                <a:latin typeface="Courier New"/>
              </a:rPr>
              <a:t>1            </a:t>
            </a:r>
            <a:r>
              <a:rPr lang="ru-RU" dirty="0">
                <a:solidFill>
                  <a:srgbClr val="008000"/>
                </a:solidFill>
                <a:latin typeface="Courier New"/>
              </a:rPr>
              <a:t>//следующее значение x</a:t>
            </a:r>
          </a:p>
          <a:p>
            <a:r>
              <a:rPr lang="ru-RU" b="1" dirty="0" smtClean="0">
                <a:solidFill>
                  <a:srgbClr val="000000"/>
                </a:solidFill>
                <a:latin typeface="Courier New"/>
              </a:rPr>
              <a:t>  </a:t>
            </a:r>
            <a:r>
              <a:rPr lang="en-US" b="1" dirty="0" smtClean="0">
                <a:solidFill>
                  <a:srgbClr val="000000"/>
                </a:solidFill>
                <a:latin typeface="Courier New"/>
              </a:rPr>
              <a:t>end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;                </a:t>
            </a:r>
            <a:r>
              <a:rPr lang="en-US" dirty="0" smtClean="0">
                <a:solidFill>
                  <a:srgbClr val="008000"/>
                </a:solidFill>
                <a:latin typeface="Courier New"/>
              </a:rPr>
              <a:t>//</a:t>
            </a:r>
            <a:r>
              <a:rPr lang="ru-RU" dirty="0" err="1">
                <a:solidFill>
                  <a:srgbClr val="008000"/>
                </a:solidFill>
                <a:latin typeface="Courier New"/>
              </a:rPr>
              <a:t>кц</a:t>
            </a:r>
            <a:endParaRPr lang="ru-RU" dirty="0">
              <a:solidFill>
                <a:srgbClr val="008000"/>
              </a:solidFill>
              <a:latin typeface="Courier New"/>
            </a:endParaRPr>
          </a:p>
          <a:p>
            <a:r>
              <a:rPr lang="en-US" b="1" dirty="0" smtClean="0">
                <a:solidFill>
                  <a:srgbClr val="000000"/>
                </a:solidFill>
                <a:latin typeface="Courier New"/>
              </a:rPr>
              <a:t>End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.</a:t>
            </a:r>
          </a:p>
        </p:txBody>
      </p:sp>
      <p:sp>
        <p:nvSpPr>
          <p:cNvPr id="5123" name="Rectangle 2"/>
          <p:cNvSpPr>
            <a:spLocks noChangeArrowheads="1"/>
          </p:cNvSpPr>
          <p:nvPr/>
        </p:nvSpPr>
        <p:spPr bwMode="auto">
          <a:xfrm>
            <a:off x="215900" y="0"/>
            <a:ext cx="7543800" cy="428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b"/>
          <a:lstStyle/>
          <a:p>
            <a:r>
              <a:rPr lang="ru-RU" sz="2400" b="1" dirty="0">
                <a:solidFill>
                  <a:schemeClr val="tx2"/>
                </a:solidFill>
              </a:rPr>
              <a:t>Задача</a:t>
            </a:r>
            <a:r>
              <a:rPr lang="en-US" sz="2400" b="1" dirty="0">
                <a:solidFill>
                  <a:schemeClr val="tx2"/>
                </a:solidFill>
              </a:rPr>
              <a:t> </a:t>
            </a:r>
            <a:r>
              <a:rPr lang="ru-RU" sz="2400" b="1" dirty="0" smtClean="0">
                <a:solidFill>
                  <a:schemeClr val="tx2"/>
                </a:solidFill>
              </a:rPr>
              <a:t>2</a:t>
            </a:r>
            <a:endParaRPr lang="ru-RU" sz="2400" b="1" dirty="0">
              <a:solidFill>
                <a:schemeClr val="tx2"/>
              </a:solidFill>
            </a:endParaRPr>
          </a:p>
        </p:txBody>
      </p:sp>
      <p:sp>
        <p:nvSpPr>
          <p:cNvPr id="5124" name="Text Box 3"/>
          <p:cNvSpPr txBox="1">
            <a:spLocks noChangeArrowheads="1"/>
          </p:cNvSpPr>
          <p:nvPr/>
        </p:nvSpPr>
        <p:spPr bwMode="auto">
          <a:xfrm>
            <a:off x="179388" y="404813"/>
            <a:ext cx="7777162" cy="366712"/>
          </a:xfrm>
          <a:prstGeom prst="rect">
            <a:avLst/>
          </a:prstGeom>
          <a:solidFill>
            <a:srgbClr val="F4EE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>
                <a:solidFill>
                  <a:schemeClr val="tx2"/>
                </a:solidFill>
              </a:rPr>
              <a:t>Получить таблицу значений функции </a:t>
            </a:r>
            <a:r>
              <a:rPr lang="en-US" b="1">
                <a:solidFill>
                  <a:schemeClr val="tx2"/>
                </a:solidFill>
              </a:rPr>
              <a:t>y=x</a:t>
            </a:r>
            <a:r>
              <a:rPr lang="ru-RU" sz="2000" b="1" baseline="40000">
                <a:solidFill>
                  <a:schemeClr val="tx2"/>
                </a:solidFill>
              </a:rPr>
              <a:t>2</a:t>
            </a:r>
            <a:r>
              <a:rPr lang="en-US">
                <a:solidFill>
                  <a:schemeClr val="tx2"/>
                </a:solidFill>
              </a:rPr>
              <a:t> </a:t>
            </a:r>
            <a:r>
              <a:rPr lang="ru-RU">
                <a:solidFill>
                  <a:schemeClr val="tx2"/>
                </a:solidFill>
              </a:rPr>
              <a:t>для </a:t>
            </a:r>
            <a:r>
              <a:rPr lang="en-US" b="1">
                <a:solidFill>
                  <a:schemeClr val="tx2"/>
                </a:solidFill>
              </a:rPr>
              <a:t>x=</a:t>
            </a:r>
            <a:r>
              <a:rPr lang="ru-RU" b="1">
                <a:solidFill>
                  <a:schemeClr val="tx2"/>
                </a:solidFill>
              </a:rPr>
              <a:t>1</a:t>
            </a:r>
            <a:r>
              <a:rPr lang="en-US" b="1">
                <a:solidFill>
                  <a:schemeClr val="tx2"/>
                </a:solidFill>
              </a:rPr>
              <a:t>; </a:t>
            </a:r>
            <a:r>
              <a:rPr lang="ru-RU" b="1">
                <a:solidFill>
                  <a:schemeClr val="tx2"/>
                </a:solidFill>
              </a:rPr>
              <a:t>2</a:t>
            </a:r>
            <a:r>
              <a:rPr lang="en-US" b="1">
                <a:solidFill>
                  <a:schemeClr val="tx2"/>
                </a:solidFill>
              </a:rPr>
              <a:t>; </a:t>
            </a:r>
            <a:r>
              <a:rPr lang="ru-RU" b="1">
                <a:solidFill>
                  <a:schemeClr val="tx2"/>
                </a:solidFill>
              </a:rPr>
              <a:t>3</a:t>
            </a:r>
            <a:r>
              <a:rPr lang="en-US" b="1">
                <a:solidFill>
                  <a:schemeClr val="tx2"/>
                </a:solidFill>
              </a:rPr>
              <a:t>; …; 10</a:t>
            </a:r>
            <a:r>
              <a:rPr lang="ru-RU">
                <a:solidFill>
                  <a:schemeClr val="tx2"/>
                </a:solidFill>
              </a:rPr>
              <a:t>.</a:t>
            </a:r>
          </a:p>
        </p:txBody>
      </p:sp>
      <p:grpSp>
        <p:nvGrpSpPr>
          <p:cNvPr id="204824" name="Group 24"/>
          <p:cNvGrpSpPr>
            <a:grpSpLocks/>
          </p:cNvGrpSpPr>
          <p:nvPr/>
        </p:nvGrpSpPr>
        <p:grpSpPr bwMode="auto">
          <a:xfrm>
            <a:off x="287524" y="1484313"/>
            <a:ext cx="2144713" cy="4173537"/>
            <a:chOff x="1995" y="1003"/>
            <a:chExt cx="1351" cy="2629"/>
          </a:xfrm>
        </p:grpSpPr>
        <p:sp>
          <p:nvSpPr>
            <p:cNvPr id="5133" name="AutoShape 25"/>
            <p:cNvSpPr>
              <a:spLocks noChangeArrowheads="1"/>
            </p:cNvSpPr>
            <p:nvPr/>
          </p:nvSpPr>
          <p:spPr bwMode="auto">
            <a:xfrm>
              <a:off x="2433" y="1003"/>
              <a:ext cx="605" cy="202"/>
            </a:xfrm>
            <a:prstGeom prst="flowChartTerminator">
              <a:avLst/>
            </a:prstGeom>
            <a:solidFill>
              <a:srgbClr val="FF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0" tIns="0" rIns="0" bIns="0" anchor="ctr" anchorCtr="1"/>
            <a:lstStyle/>
            <a:p>
              <a:pPr algn="ctr"/>
              <a:r>
                <a:rPr lang="ru-RU" sz="1400" dirty="0"/>
                <a:t>начало</a:t>
              </a:r>
            </a:p>
          </p:txBody>
        </p:sp>
        <p:sp>
          <p:nvSpPr>
            <p:cNvPr id="5134" name="Line 26"/>
            <p:cNvSpPr>
              <a:spLocks noChangeShapeType="1"/>
            </p:cNvSpPr>
            <p:nvPr/>
          </p:nvSpPr>
          <p:spPr bwMode="auto">
            <a:xfrm>
              <a:off x="2722" y="1200"/>
              <a:ext cx="0" cy="166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ru-RU"/>
            </a:p>
          </p:txBody>
        </p:sp>
        <p:sp>
          <p:nvSpPr>
            <p:cNvPr id="5135" name="Line 27"/>
            <p:cNvSpPr>
              <a:spLocks noChangeShapeType="1"/>
            </p:cNvSpPr>
            <p:nvPr/>
          </p:nvSpPr>
          <p:spPr bwMode="auto">
            <a:xfrm>
              <a:off x="2722" y="1547"/>
              <a:ext cx="0" cy="165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ru-RU"/>
            </a:p>
          </p:txBody>
        </p:sp>
        <p:sp>
          <p:nvSpPr>
            <p:cNvPr id="5136" name="Rectangle 28"/>
            <p:cNvSpPr>
              <a:spLocks noChangeArrowheads="1"/>
            </p:cNvSpPr>
            <p:nvPr/>
          </p:nvSpPr>
          <p:spPr bwMode="auto">
            <a:xfrm>
              <a:off x="2359" y="1366"/>
              <a:ext cx="726" cy="181"/>
            </a:xfrm>
            <a:prstGeom prst="rect">
              <a:avLst/>
            </a:prstGeom>
            <a:solidFill>
              <a:srgbClr val="FFFFFF"/>
            </a:solidFill>
            <a:ln w="12700" algn="ctr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pPr algn="ctr"/>
              <a:r>
                <a:rPr lang="en-US" sz="1600"/>
                <a:t>x := </a:t>
              </a:r>
              <a:r>
                <a:rPr lang="ru-RU" sz="1600"/>
                <a:t>1</a:t>
              </a:r>
            </a:p>
          </p:txBody>
        </p:sp>
        <p:sp>
          <p:nvSpPr>
            <p:cNvPr id="5137" name="AutoShape 29"/>
            <p:cNvSpPr>
              <a:spLocks noChangeAspect="1" noChangeArrowheads="1"/>
            </p:cNvSpPr>
            <p:nvPr/>
          </p:nvSpPr>
          <p:spPr bwMode="auto">
            <a:xfrm>
              <a:off x="2359" y="1706"/>
              <a:ext cx="725" cy="295"/>
            </a:xfrm>
            <a:prstGeom prst="flowChartDecision">
              <a:avLst/>
            </a:prstGeom>
            <a:solidFill>
              <a:srgbClr val="FFFFFF"/>
            </a:solidFill>
            <a:ln w="12700" algn="ctr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 anchorCtr="1"/>
            <a:lstStyle/>
            <a:p>
              <a:pPr algn="ctr"/>
              <a:r>
                <a:rPr lang="en-US" sz="1600"/>
                <a:t>x </a:t>
              </a:r>
              <a:r>
                <a:rPr lang="en-US" sz="1600">
                  <a:cs typeface="Arial" charset="0"/>
                </a:rPr>
                <a:t>≤ 10</a:t>
              </a:r>
            </a:p>
          </p:txBody>
        </p:sp>
        <p:sp>
          <p:nvSpPr>
            <p:cNvPr id="5138" name="Text Box 30"/>
            <p:cNvSpPr txBox="1">
              <a:spLocks noChangeAspect="1" noChangeArrowheads="1"/>
            </p:cNvSpPr>
            <p:nvPr/>
          </p:nvSpPr>
          <p:spPr bwMode="auto">
            <a:xfrm>
              <a:off x="2699" y="1978"/>
              <a:ext cx="329" cy="1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ru-RU" sz="1600"/>
                <a:t>да</a:t>
              </a:r>
            </a:p>
          </p:txBody>
        </p:sp>
        <p:sp>
          <p:nvSpPr>
            <p:cNvPr id="5139" name="Text Box 31"/>
            <p:cNvSpPr txBox="1">
              <a:spLocks noChangeAspect="1" noChangeArrowheads="1"/>
            </p:cNvSpPr>
            <p:nvPr/>
          </p:nvSpPr>
          <p:spPr bwMode="auto">
            <a:xfrm>
              <a:off x="3017" y="1683"/>
              <a:ext cx="329" cy="1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ru-RU" sz="1600"/>
                <a:t>нет</a:t>
              </a:r>
            </a:p>
          </p:txBody>
        </p:sp>
        <p:sp>
          <p:nvSpPr>
            <p:cNvPr id="5140" name="Line 32"/>
            <p:cNvSpPr>
              <a:spLocks noChangeShapeType="1"/>
            </p:cNvSpPr>
            <p:nvPr/>
          </p:nvSpPr>
          <p:spPr bwMode="auto">
            <a:xfrm>
              <a:off x="2722" y="2001"/>
              <a:ext cx="0" cy="165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ru-RU"/>
            </a:p>
          </p:txBody>
        </p:sp>
        <p:sp>
          <p:nvSpPr>
            <p:cNvPr id="5141" name="AutoShape 33"/>
            <p:cNvSpPr>
              <a:spLocks noChangeArrowheads="1"/>
            </p:cNvSpPr>
            <p:nvPr/>
          </p:nvSpPr>
          <p:spPr bwMode="auto">
            <a:xfrm>
              <a:off x="2154" y="2500"/>
              <a:ext cx="1021" cy="181"/>
            </a:xfrm>
            <a:prstGeom prst="parallelogram">
              <a:avLst>
                <a:gd name="adj" fmla="val 141022"/>
              </a:avLst>
            </a:prstGeom>
            <a:solidFill>
              <a:srgbClr val="FFFFFF"/>
            </a:solidFill>
            <a:ln w="12700" algn="ctr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 anchorCtr="1"/>
            <a:lstStyle/>
            <a:p>
              <a:pPr algn="ctr"/>
              <a:r>
                <a:rPr lang="ru-RU" sz="1400"/>
                <a:t>вывод</a:t>
              </a:r>
              <a:r>
                <a:rPr lang="ru-RU" sz="1200"/>
                <a:t> </a:t>
              </a:r>
              <a:r>
                <a:rPr lang="en-US" sz="1600"/>
                <a:t>x,y</a:t>
              </a:r>
              <a:endParaRPr lang="ru-RU" sz="1600"/>
            </a:p>
          </p:txBody>
        </p:sp>
        <p:sp>
          <p:nvSpPr>
            <p:cNvPr id="5142" name="Rectangle 34"/>
            <p:cNvSpPr>
              <a:spLocks noChangeArrowheads="1"/>
            </p:cNvSpPr>
            <p:nvPr/>
          </p:nvSpPr>
          <p:spPr bwMode="auto">
            <a:xfrm>
              <a:off x="2358" y="2835"/>
              <a:ext cx="726" cy="181"/>
            </a:xfrm>
            <a:prstGeom prst="rect">
              <a:avLst/>
            </a:prstGeom>
            <a:solidFill>
              <a:srgbClr val="FFFFFF"/>
            </a:solidFill>
            <a:ln w="12700" algn="ctr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pPr algn="ctr"/>
              <a:r>
                <a:rPr lang="en-US" sz="1600"/>
                <a:t>x := x+1</a:t>
              </a:r>
              <a:endParaRPr lang="ru-RU" sz="1600"/>
            </a:p>
          </p:txBody>
        </p:sp>
        <p:sp>
          <p:nvSpPr>
            <p:cNvPr id="5143" name="Line 35"/>
            <p:cNvSpPr>
              <a:spLocks noChangeShapeType="1"/>
            </p:cNvSpPr>
            <p:nvPr/>
          </p:nvSpPr>
          <p:spPr bwMode="auto">
            <a:xfrm>
              <a:off x="2722" y="2681"/>
              <a:ext cx="0" cy="165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ru-RU"/>
            </a:p>
          </p:txBody>
        </p:sp>
        <p:sp>
          <p:nvSpPr>
            <p:cNvPr id="5144" name="Freeform 36"/>
            <p:cNvSpPr>
              <a:spLocks/>
            </p:cNvSpPr>
            <p:nvPr/>
          </p:nvSpPr>
          <p:spPr bwMode="auto">
            <a:xfrm>
              <a:off x="1995" y="1616"/>
              <a:ext cx="727" cy="1542"/>
            </a:xfrm>
            <a:custGeom>
              <a:avLst/>
              <a:gdLst>
                <a:gd name="T0" fmla="*/ 727 w 613"/>
                <a:gd name="T1" fmla="*/ 1393 h 1180"/>
                <a:gd name="T2" fmla="*/ 727 w 613"/>
                <a:gd name="T3" fmla="*/ 1542 h 1180"/>
                <a:gd name="T4" fmla="*/ 0 w 613"/>
                <a:gd name="T5" fmla="*/ 1542 h 1180"/>
                <a:gd name="T6" fmla="*/ 0 w 613"/>
                <a:gd name="T7" fmla="*/ 0 h 1180"/>
                <a:gd name="T8" fmla="*/ 727 w 613"/>
                <a:gd name="T9" fmla="*/ 0 h 118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613" h="1180">
                  <a:moveTo>
                    <a:pt x="613" y="1066"/>
                  </a:moveTo>
                  <a:lnTo>
                    <a:pt x="613" y="1180"/>
                  </a:lnTo>
                  <a:lnTo>
                    <a:pt x="0" y="1180"/>
                  </a:lnTo>
                  <a:lnTo>
                    <a:pt x="0" y="0"/>
                  </a:lnTo>
                  <a:lnTo>
                    <a:pt x="613" y="0"/>
                  </a:lnTo>
                </a:path>
              </a:pathLst>
            </a:custGeom>
            <a:noFill/>
            <a:ln w="12700" cmpd="sng">
              <a:solidFill>
                <a:schemeClr val="tx1"/>
              </a:solidFill>
              <a:round/>
              <a:headEnd type="non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145" name="Freeform 37"/>
            <p:cNvSpPr>
              <a:spLocks/>
            </p:cNvSpPr>
            <p:nvPr/>
          </p:nvSpPr>
          <p:spPr bwMode="auto">
            <a:xfrm>
              <a:off x="2722" y="1854"/>
              <a:ext cx="589" cy="1576"/>
            </a:xfrm>
            <a:custGeom>
              <a:avLst/>
              <a:gdLst>
                <a:gd name="T0" fmla="*/ 363 w 589"/>
                <a:gd name="T1" fmla="*/ 0 h 1202"/>
                <a:gd name="T2" fmla="*/ 589 w 589"/>
                <a:gd name="T3" fmla="*/ 0 h 1202"/>
                <a:gd name="T4" fmla="*/ 589 w 589"/>
                <a:gd name="T5" fmla="*/ 1428 h 1202"/>
                <a:gd name="T6" fmla="*/ 0 w 589"/>
                <a:gd name="T7" fmla="*/ 1428 h 1202"/>
                <a:gd name="T8" fmla="*/ 0 w 589"/>
                <a:gd name="T9" fmla="*/ 1576 h 120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589" h="1202">
                  <a:moveTo>
                    <a:pt x="363" y="0"/>
                  </a:moveTo>
                  <a:lnTo>
                    <a:pt x="589" y="0"/>
                  </a:lnTo>
                  <a:lnTo>
                    <a:pt x="589" y="1089"/>
                  </a:lnTo>
                  <a:lnTo>
                    <a:pt x="0" y="1089"/>
                  </a:lnTo>
                  <a:lnTo>
                    <a:pt x="0" y="1202"/>
                  </a:lnTo>
                </a:path>
              </a:pathLst>
            </a:custGeom>
            <a:noFill/>
            <a:ln w="12700" cmpd="sng">
              <a:solidFill>
                <a:schemeClr val="tx1"/>
              </a:solidFill>
              <a:round/>
              <a:headEnd type="non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146" name="AutoShape 38"/>
            <p:cNvSpPr>
              <a:spLocks noChangeArrowheads="1"/>
            </p:cNvSpPr>
            <p:nvPr/>
          </p:nvSpPr>
          <p:spPr bwMode="auto">
            <a:xfrm>
              <a:off x="2427" y="3430"/>
              <a:ext cx="605" cy="202"/>
            </a:xfrm>
            <a:prstGeom prst="flowChartTerminator">
              <a:avLst/>
            </a:prstGeom>
            <a:solidFill>
              <a:srgbClr val="FF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0" tIns="0" rIns="0" bIns="0" anchor="ctr" anchorCtr="1"/>
            <a:lstStyle/>
            <a:p>
              <a:pPr algn="ctr"/>
              <a:r>
                <a:rPr lang="ru-RU" sz="1400"/>
                <a:t>конец</a:t>
              </a:r>
            </a:p>
          </p:txBody>
        </p:sp>
        <p:sp>
          <p:nvSpPr>
            <p:cNvPr id="5147" name="Rectangle 39"/>
            <p:cNvSpPr>
              <a:spLocks noChangeArrowheads="1"/>
            </p:cNvSpPr>
            <p:nvPr/>
          </p:nvSpPr>
          <p:spPr bwMode="auto">
            <a:xfrm>
              <a:off x="2358" y="2160"/>
              <a:ext cx="726" cy="181"/>
            </a:xfrm>
            <a:prstGeom prst="rect">
              <a:avLst/>
            </a:prstGeom>
            <a:solidFill>
              <a:srgbClr val="FFFFFF"/>
            </a:solidFill>
            <a:ln w="12700" algn="ctr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pPr algn="ctr"/>
              <a:r>
                <a:rPr lang="en-US" sz="1600"/>
                <a:t>y := x</a:t>
              </a:r>
              <a:r>
                <a:rPr lang="en-US" sz="1600" baseline="30000"/>
                <a:t>2</a:t>
              </a:r>
              <a:endParaRPr lang="ru-RU" sz="1600" baseline="30000"/>
            </a:p>
          </p:txBody>
        </p:sp>
        <p:sp>
          <p:nvSpPr>
            <p:cNvPr id="5148" name="Line 40"/>
            <p:cNvSpPr>
              <a:spLocks noChangeShapeType="1"/>
            </p:cNvSpPr>
            <p:nvPr/>
          </p:nvSpPr>
          <p:spPr bwMode="auto">
            <a:xfrm>
              <a:off x="2721" y="2335"/>
              <a:ext cx="0" cy="165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ru-RU"/>
            </a:p>
          </p:txBody>
        </p:sp>
      </p:grpSp>
      <p:pic>
        <p:nvPicPr>
          <p:cNvPr id="296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20172" y="3847609"/>
            <a:ext cx="1728192" cy="2752670"/>
          </a:xfrm>
          <a:prstGeom prst="rect">
            <a:avLst/>
          </a:prstGeom>
          <a:noFill/>
          <a:ln w="12700">
            <a:solidFill>
              <a:schemeClr val="bg1">
                <a:lumMod val="50000"/>
              </a:schemeClr>
            </a:solidFill>
            <a:prstDash val="lgDash"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36664775"/>
      </p:ext>
    </p:extLst>
  </p:cSld>
  <p:clrMapOvr>
    <a:masterClrMapping/>
  </p:clrMapOvr>
  <p:transition spd="med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048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296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 animBg="1"/>
    </p:bldLst>
  </p:timing>
</p:sld>
</file>

<file path=ppt/theme/theme1.xml><?xml version="1.0" encoding="utf-8"?>
<a:theme xmlns:a="http://schemas.openxmlformats.org/drawingml/2006/main" name="Сеть 2">
  <a:themeElements>
    <a:clrScheme name="Сеть 10">
      <a:dk1>
        <a:srgbClr val="000000"/>
      </a:dk1>
      <a:lt1>
        <a:srgbClr val="FFFFFF"/>
      </a:lt1>
      <a:dk2>
        <a:srgbClr val="330066"/>
      </a:dk2>
      <a:lt2>
        <a:srgbClr val="808080"/>
      </a:lt2>
      <a:accent1>
        <a:srgbClr val="CCCC00"/>
      </a:accent1>
      <a:accent2>
        <a:srgbClr val="669999"/>
      </a:accent2>
      <a:accent3>
        <a:srgbClr val="FFFFFF"/>
      </a:accent3>
      <a:accent4>
        <a:srgbClr val="000000"/>
      </a:accent4>
      <a:accent5>
        <a:srgbClr val="E2E2AA"/>
      </a:accent5>
      <a:accent6>
        <a:srgbClr val="5C8A8A"/>
      </a:accent6>
      <a:hlink>
        <a:srgbClr val="7E9CE8"/>
      </a:hlink>
      <a:folHlink>
        <a:srgbClr val="D8D8EC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Сеть 1">
        <a:dk1>
          <a:srgbClr val="4F747B"/>
        </a:dk1>
        <a:lt1>
          <a:srgbClr val="FFFFFF"/>
        </a:lt1>
        <a:dk2>
          <a:srgbClr val="000000"/>
        </a:dk2>
        <a:lt2>
          <a:srgbClr val="C0C0C0"/>
        </a:lt2>
        <a:accent1>
          <a:srgbClr val="859868"/>
        </a:accent1>
        <a:accent2>
          <a:srgbClr val="5F5F5F"/>
        </a:accent2>
        <a:accent3>
          <a:srgbClr val="AAAAAA"/>
        </a:accent3>
        <a:accent4>
          <a:srgbClr val="DADADA"/>
        </a:accent4>
        <a:accent5>
          <a:srgbClr val="C2CAB9"/>
        </a:accent5>
        <a:accent6>
          <a:srgbClr val="555555"/>
        </a:accent6>
        <a:hlink>
          <a:srgbClr val="5F5F5F"/>
        </a:hlink>
        <a:folHlink>
          <a:srgbClr val="BA121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еть 2">
        <a:dk1>
          <a:srgbClr val="3C0000"/>
        </a:dk1>
        <a:lt1>
          <a:srgbClr val="FFFFFF"/>
        </a:lt1>
        <a:dk2>
          <a:srgbClr val="4D0B0B"/>
        </a:dk2>
        <a:lt2>
          <a:srgbClr val="FFFFFF"/>
        </a:lt2>
        <a:accent1>
          <a:srgbClr val="666633"/>
        </a:accent1>
        <a:accent2>
          <a:srgbClr val="CC3300"/>
        </a:accent2>
        <a:accent3>
          <a:srgbClr val="B2AAAA"/>
        </a:accent3>
        <a:accent4>
          <a:srgbClr val="DADADA"/>
        </a:accent4>
        <a:accent5>
          <a:srgbClr val="B8B8AD"/>
        </a:accent5>
        <a:accent6>
          <a:srgbClr val="B92D00"/>
        </a:accent6>
        <a:hlink>
          <a:srgbClr val="CC9900"/>
        </a:hlink>
        <a:folHlink>
          <a:srgbClr val="CCCC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еть 3">
        <a:dk1>
          <a:srgbClr val="666699"/>
        </a:dk1>
        <a:lt1>
          <a:srgbClr val="FFFFFF"/>
        </a:lt1>
        <a:dk2>
          <a:srgbClr val="15192B"/>
        </a:dk2>
        <a:lt2>
          <a:srgbClr val="CCCCFF"/>
        </a:lt2>
        <a:accent1>
          <a:srgbClr val="4F893D"/>
        </a:accent1>
        <a:accent2>
          <a:srgbClr val="666699"/>
        </a:accent2>
        <a:accent3>
          <a:srgbClr val="AAABAC"/>
        </a:accent3>
        <a:accent4>
          <a:srgbClr val="DADADA"/>
        </a:accent4>
        <a:accent5>
          <a:srgbClr val="B2C4AF"/>
        </a:accent5>
        <a:accent6>
          <a:srgbClr val="5C5C8A"/>
        </a:accent6>
        <a:hlink>
          <a:srgbClr val="CC9900"/>
        </a:hlink>
        <a:folHlink>
          <a:srgbClr val="4837C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еть 4">
        <a:dk1>
          <a:srgbClr val="666699"/>
        </a:dk1>
        <a:lt1>
          <a:srgbClr val="FFFFFF"/>
        </a:lt1>
        <a:dk2>
          <a:srgbClr val="86001A"/>
        </a:dk2>
        <a:lt2>
          <a:srgbClr val="CCCC66"/>
        </a:lt2>
        <a:accent1>
          <a:srgbClr val="FF3300"/>
        </a:accent1>
        <a:accent2>
          <a:srgbClr val="FF6600"/>
        </a:accent2>
        <a:accent3>
          <a:srgbClr val="C3AAAB"/>
        </a:accent3>
        <a:accent4>
          <a:srgbClr val="DADADA"/>
        </a:accent4>
        <a:accent5>
          <a:srgbClr val="FFADAA"/>
        </a:accent5>
        <a:accent6>
          <a:srgbClr val="E75C00"/>
        </a:accent6>
        <a:hlink>
          <a:srgbClr val="CC9900"/>
        </a:hlink>
        <a:folHlink>
          <a:srgbClr val="FF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еть 5">
        <a:dk1>
          <a:srgbClr val="666699"/>
        </a:dk1>
        <a:lt1>
          <a:srgbClr val="FFFFFF"/>
        </a:lt1>
        <a:dk2>
          <a:srgbClr val="000054"/>
        </a:dk2>
        <a:lt2>
          <a:srgbClr val="FFFFFF"/>
        </a:lt2>
        <a:accent1>
          <a:srgbClr val="3333FF"/>
        </a:accent1>
        <a:accent2>
          <a:srgbClr val="006699"/>
        </a:accent2>
        <a:accent3>
          <a:srgbClr val="AAAAB3"/>
        </a:accent3>
        <a:accent4>
          <a:srgbClr val="DADADA"/>
        </a:accent4>
        <a:accent5>
          <a:srgbClr val="ADADFF"/>
        </a:accent5>
        <a:accent6>
          <a:srgbClr val="005C8A"/>
        </a:accent6>
        <a:hlink>
          <a:srgbClr val="669900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еть 6">
        <a:dk1>
          <a:srgbClr val="808080"/>
        </a:dk1>
        <a:lt1>
          <a:srgbClr val="FFFFFF"/>
        </a:lt1>
        <a:dk2>
          <a:srgbClr val="30054B"/>
        </a:dk2>
        <a:lt2>
          <a:srgbClr val="FFFFFF"/>
        </a:lt2>
        <a:accent1>
          <a:srgbClr val="797B9B"/>
        </a:accent1>
        <a:accent2>
          <a:srgbClr val="6B4FB1"/>
        </a:accent2>
        <a:accent3>
          <a:srgbClr val="ADAAB1"/>
        </a:accent3>
        <a:accent4>
          <a:srgbClr val="DADADA"/>
        </a:accent4>
        <a:accent5>
          <a:srgbClr val="BEBFCB"/>
        </a:accent5>
        <a:accent6>
          <a:srgbClr val="6047A0"/>
        </a:accent6>
        <a:hlink>
          <a:srgbClr val="7AACCE"/>
        </a:hlink>
        <a:folHlink>
          <a:srgbClr val="D8D8E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еть 7">
        <a:dk1>
          <a:srgbClr val="808080"/>
        </a:dk1>
        <a:lt1>
          <a:srgbClr val="FFFFCC"/>
        </a:lt1>
        <a:dk2>
          <a:srgbClr val="29527B"/>
        </a:dk2>
        <a:lt2>
          <a:srgbClr val="FFFFFF"/>
        </a:lt2>
        <a:accent1>
          <a:srgbClr val="CCCC00"/>
        </a:accent1>
        <a:accent2>
          <a:srgbClr val="669999"/>
        </a:accent2>
        <a:accent3>
          <a:srgbClr val="ACB3BF"/>
        </a:accent3>
        <a:accent4>
          <a:srgbClr val="DADAAE"/>
        </a:accent4>
        <a:accent5>
          <a:srgbClr val="E2E2AA"/>
        </a:accent5>
        <a:accent6>
          <a:srgbClr val="5C8A8A"/>
        </a:accent6>
        <a:hlink>
          <a:srgbClr val="D8D8EC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еть 8">
        <a:dk1>
          <a:srgbClr val="666699"/>
        </a:dk1>
        <a:lt1>
          <a:srgbClr val="FFFFFF"/>
        </a:lt1>
        <a:dk2>
          <a:srgbClr val="476949"/>
        </a:dk2>
        <a:lt2>
          <a:srgbClr val="FFFFFF"/>
        </a:lt2>
        <a:accent1>
          <a:srgbClr val="CC6600"/>
        </a:accent1>
        <a:accent2>
          <a:srgbClr val="CC9900"/>
        </a:accent2>
        <a:accent3>
          <a:srgbClr val="B1B9B1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669900"/>
        </a:hlink>
        <a:folHlink>
          <a:srgbClr val="A45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еть 9">
        <a:dk1>
          <a:srgbClr val="000000"/>
        </a:dk1>
        <a:lt1>
          <a:srgbClr val="FFFFFF"/>
        </a:lt1>
        <a:dk2>
          <a:srgbClr val="7C1302"/>
        </a:dk2>
        <a:lt2>
          <a:srgbClr val="CC9900"/>
        </a:lt2>
        <a:accent1>
          <a:srgbClr val="CC9900"/>
        </a:accent1>
        <a:accent2>
          <a:srgbClr val="CC3300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B92D00"/>
        </a:accent6>
        <a:hlink>
          <a:srgbClr val="80808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еть 10">
        <a:dk1>
          <a:srgbClr val="000000"/>
        </a:dk1>
        <a:lt1>
          <a:srgbClr val="FFFFFF"/>
        </a:lt1>
        <a:dk2>
          <a:srgbClr val="330066"/>
        </a:dk2>
        <a:lt2>
          <a:srgbClr val="808080"/>
        </a:lt2>
        <a:accent1>
          <a:srgbClr val="CCCC00"/>
        </a:accent1>
        <a:accent2>
          <a:srgbClr val="669999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5C8A8A"/>
        </a:accent6>
        <a:hlink>
          <a:srgbClr val="7E9CE8"/>
        </a:hlink>
        <a:folHlink>
          <a:srgbClr val="D8D8E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5483</TotalTime>
  <Words>4181</Words>
  <Application>Microsoft Office PowerPoint</Application>
  <PresentationFormat>Экран (4:3)</PresentationFormat>
  <Paragraphs>992</Paragraphs>
  <Slides>37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37</vt:i4>
      </vt:variant>
    </vt:vector>
  </HeadingPairs>
  <TitlesOfParts>
    <vt:vector size="39" baseType="lpstr">
      <vt:lpstr>Сеть 2</vt:lpstr>
      <vt:lpstr>Формула</vt:lpstr>
      <vt:lpstr>Язык программирования Паскаль (версия PascalABC.NET)</vt:lpstr>
      <vt:lpstr>Операторы цикла   Цикл с предусловием  (с заданным условием продолжения работы, цикл «ПОКА»)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Операторы цикла   Цикл с постусловием  (с заданным условием окончания работы, цикл «ДО»)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Операторы цикла   Цикл с параметром   (с заданным числом повторений, цикл «ДЛЯ»)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Сеть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Алгоритм и его свойства</dc:title>
  <dc:creator>Админ</dc:creator>
  <cp:lastModifiedBy>Папа-админ</cp:lastModifiedBy>
  <cp:revision>247</cp:revision>
  <dcterms:created xsi:type="dcterms:W3CDTF">2010-02-14T19:37:55Z</dcterms:created>
  <dcterms:modified xsi:type="dcterms:W3CDTF">2019-08-11T17:14:13Z</dcterms:modified>
</cp:coreProperties>
</file>