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53" r:id="rId2"/>
    <p:sldMasterId id="2147483767" r:id="rId3"/>
  </p:sldMasterIdLst>
  <p:sldIdLst>
    <p:sldId id="329" r:id="rId4"/>
    <p:sldId id="330" r:id="rId5"/>
    <p:sldId id="331" r:id="rId6"/>
    <p:sldId id="333" r:id="rId7"/>
    <p:sldId id="334" r:id="rId8"/>
    <p:sldId id="285" r:id="rId9"/>
    <p:sldId id="289" r:id="rId10"/>
    <p:sldId id="287" r:id="rId11"/>
    <p:sldId id="290" r:id="rId12"/>
    <p:sldId id="291" r:id="rId13"/>
    <p:sldId id="292" r:id="rId14"/>
    <p:sldId id="293" r:id="rId15"/>
    <p:sldId id="338" r:id="rId16"/>
    <p:sldId id="286" r:id="rId17"/>
    <p:sldId id="336" r:id="rId18"/>
    <p:sldId id="332" r:id="rId19"/>
    <p:sldId id="337" r:id="rId20"/>
    <p:sldId id="294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1B9"/>
    <a:srgbClr val="7CA1CE"/>
    <a:srgbClr val="FFFF81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03E105-D027-40A3-847D-303E8E35392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pic>
        <p:nvPicPr>
          <p:cNvPr id="6146" name="Picture 2" descr="D:\_Папа-адм\Desktop\Рисунок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71" y="6597651"/>
            <a:ext cx="2700337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5543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0E95-A5D1-48FA-827D-1A9B1C67C70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6684410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3CA5-2211-486F-BA15-A5BF6B12B86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5826932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620E-03B6-4A88-961C-A5C3794533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6381513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2E84B-C348-421B-83C5-873C26BD10D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5263916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ru-RU" altLang="en-US" noProof="0" dirty="0" smtClean="0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03E105-D027-40A3-847D-303E8E35392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pic>
        <p:nvPicPr>
          <p:cNvPr id="6146" name="Picture 2" descr="D:\_Папа-адм\Desktop\Рисунок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71" y="6597651"/>
            <a:ext cx="2700337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562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0ED7-DB4D-4DB9-8182-EFC0D4946C7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78567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58D7-701D-48F6-95CE-CD010E4E5974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31356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09E74-0138-4E6B-8763-A93950415DB8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25890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4771-EDA8-44CC-AC72-72A9B03C887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53189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27D03-7E06-4DA9-A3C8-9CB304C503B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65032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0ED7-DB4D-4DB9-8182-EFC0D4946C7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52212859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3E3B-E540-4AB8-B4D1-FF27EE22D9E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95207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EED7-92A4-43A8-9B21-73CC7A85329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5007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6D9F-73B6-4FAC-BBD0-32571A58418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5267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0E95-A5D1-48FA-827D-1A9B1C67C70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30142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3CA5-2211-486F-BA15-A5BF6B12B867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29940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620E-03B6-4A88-961C-A5C379453379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27965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2E84B-C348-421B-83C5-873C26BD10DF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95883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03E105-D027-40A3-847D-303E8E35392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pic>
        <p:nvPicPr>
          <p:cNvPr id="6146" name="Picture 2" descr="D:\_Папа-адм\Desktop\Рисунок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71" y="6597651"/>
            <a:ext cx="2700337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909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0ED7-DB4D-4DB9-8182-EFC0D4946C7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23273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58D7-701D-48F6-95CE-CD010E4E5974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6887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58D7-701D-48F6-95CE-CD010E4E597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87069601"/>
      </p:ext>
    </p:extLst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09E74-0138-4E6B-8763-A93950415DB8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6399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4771-EDA8-44CC-AC72-72A9B03C887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91455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27D03-7E06-4DA9-A3C8-9CB304C503B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584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3E3B-E540-4AB8-B4D1-FF27EE22D9E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82552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EED7-92A4-43A8-9B21-73CC7A85329D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70466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6D9F-73B6-4FAC-BBD0-32571A58418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18254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0E95-A5D1-48FA-827D-1A9B1C67C70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94006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E3CA5-2211-486F-BA15-A5BF6B12B867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99985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620E-03B6-4A88-961C-A5C379453379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13144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2E84B-C348-421B-83C5-873C26BD10DF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676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09E74-0138-4E6B-8763-A93950415DB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64100426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4771-EDA8-44CC-AC72-72A9B03C887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5957176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27D03-7E06-4DA9-A3C8-9CB304C503B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89058435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3E3B-E540-4AB8-B4D1-FF27EE22D9E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7456742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EED7-92A4-43A8-9B21-73CC7A85329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5586391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6D9F-73B6-4FAC-BBD0-32571A58418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9923410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charset="0"/>
              </a:defRPr>
            </a:lvl1pPr>
          </a:lstStyle>
          <a:p>
            <a:pPr>
              <a:defRPr/>
            </a:pPr>
            <a:fld id="{EF3DB5B2-37A1-44B2-9AFD-B95B216D0AE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0" name="Picture 2" descr="D:\_Папа-адм\Desktop\Рисунок1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71" y="6597651"/>
            <a:ext cx="2700337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charset="0"/>
              </a:defRPr>
            </a:lvl1pPr>
          </a:lstStyle>
          <a:p>
            <a:pPr>
              <a:defRPr/>
            </a:pPr>
            <a:fld id="{EF3DB5B2-37A1-44B2-9AFD-B95B216D0AE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pic>
        <p:nvPicPr>
          <p:cNvPr id="40" name="Picture 2" descr="D:\_Папа-адм\Desktop\Рисунок1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71" y="6597651"/>
            <a:ext cx="2700337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49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charset="0"/>
              </a:defRPr>
            </a:lvl1pPr>
          </a:lstStyle>
          <a:p>
            <a:pPr>
              <a:defRPr/>
            </a:pPr>
            <a:fld id="{EF3DB5B2-37A1-44B2-9AFD-B95B216D0AE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pic>
        <p:nvPicPr>
          <p:cNvPr id="40" name="Picture 2" descr="D:\_Папа-адм\Desktop\Рисунок1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71" y="6597651"/>
            <a:ext cx="2700337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2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9" Type="http://schemas.openxmlformats.org/officeDocument/2006/relationships/image" Target="../media/image186.png"/><Relationship Id="rId3" Type="http://schemas.openxmlformats.org/officeDocument/2006/relationships/image" Target="../media/image150.png"/><Relationship Id="rId21" Type="http://schemas.openxmlformats.org/officeDocument/2006/relationships/image" Target="../media/image168.png"/><Relationship Id="rId34" Type="http://schemas.openxmlformats.org/officeDocument/2006/relationships/image" Target="../media/image181.png"/><Relationship Id="rId42" Type="http://schemas.openxmlformats.org/officeDocument/2006/relationships/image" Target="../media/image189.png"/><Relationship Id="rId47" Type="http://schemas.openxmlformats.org/officeDocument/2006/relationships/image" Target="../media/image194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180.png"/><Relationship Id="rId38" Type="http://schemas.openxmlformats.org/officeDocument/2006/relationships/image" Target="../media/image185.png"/><Relationship Id="rId46" Type="http://schemas.openxmlformats.org/officeDocument/2006/relationships/image" Target="../media/image193.png"/><Relationship Id="rId2" Type="http://schemas.openxmlformats.org/officeDocument/2006/relationships/image" Target="../media/image149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41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9.png"/><Relationship Id="rId37" Type="http://schemas.openxmlformats.org/officeDocument/2006/relationships/image" Target="../media/image184.png"/><Relationship Id="rId40" Type="http://schemas.openxmlformats.org/officeDocument/2006/relationships/image" Target="../media/image187.png"/><Relationship Id="rId45" Type="http://schemas.openxmlformats.org/officeDocument/2006/relationships/image" Target="../media/image192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png"/><Relationship Id="rId49" Type="http://schemas.openxmlformats.org/officeDocument/2006/relationships/image" Target="../media/image196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4" Type="http://schemas.openxmlformats.org/officeDocument/2006/relationships/image" Target="../media/image191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35" Type="http://schemas.openxmlformats.org/officeDocument/2006/relationships/image" Target="../media/image182.png"/><Relationship Id="rId43" Type="http://schemas.openxmlformats.org/officeDocument/2006/relationships/image" Target="../media/image190.png"/><Relationship Id="rId48" Type="http://schemas.openxmlformats.org/officeDocument/2006/relationships/image" Target="../media/image195.png"/><Relationship Id="rId8" Type="http://schemas.openxmlformats.org/officeDocument/2006/relationships/image" Target="../media/image1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26" Type="http://schemas.openxmlformats.org/officeDocument/2006/relationships/image" Target="../media/image221.png"/><Relationship Id="rId39" Type="http://schemas.openxmlformats.org/officeDocument/2006/relationships/image" Target="../media/image234.png"/><Relationship Id="rId21" Type="http://schemas.openxmlformats.org/officeDocument/2006/relationships/image" Target="../media/image216.png"/><Relationship Id="rId34" Type="http://schemas.openxmlformats.org/officeDocument/2006/relationships/image" Target="../media/image229.png"/><Relationship Id="rId42" Type="http://schemas.openxmlformats.org/officeDocument/2006/relationships/image" Target="../media/image237.png"/><Relationship Id="rId47" Type="http://schemas.openxmlformats.org/officeDocument/2006/relationships/image" Target="../media/image242.png"/><Relationship Id="rId50" Type="http://schemas.openxmlformats.org/officeDocument/2006/relationships/image" Target="../media/image245.png"/><Relationship Id="rId55" Type="http://schemas.openxmlformats.org/officeDocument/2006/relationships/image" Target="../media/image250.png"/><Relationship Id="rId63" Type="http://schemas.openxmlformats.org/officeDocument/2006/relationships/image" Target="../media/image258.png"/><Relationship Id="rId7" Type="http://schemas.openxmlformats.org/officeDocument/2006/relationships/image" Target="../media/image202.png"/><Relationship Id="rId2" Type="http://schemas.openxmlformats.org/officeDocument/2006/relationships/image" Target="../media/image197.png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29" Type="http://schemas.openxmlformats.org/officeDocument/2006/relationships/image" Target="../media/image224.png"/><Relationship Id="rId41" Type="http://schemas.openxmlformats.org/officeDocument/2006/relationships/image" Target="../media/image236.png"/><Relationship Id="rId54" Type="http://schemas.openxmlformats.org/officeDocument/2006/relationships/image" Target="../media/image249.png"/><Relationship Id="rId6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24" Type="http://schemas.openxmlformats.org/officeDocument/2006/relationships/image" Target="../media/image219.png"/><Relationship Id="rId32" Type="http://schemas.openxmlformats.org/officeDocument/2006/relationships/image" Target="../media/image227.png"/><Relationship Id="rId37" Type="http://schemas.openxmlformats.org/officeDocument/2006/relationships/image" Target="../media/image232.png"/><Relationship Id="rId40" Type="http://schemas.openxmlformats.org/officeDocument/2006/relationships/image" Target="../media/image235.png"/><Relationship Id="rId45" Type="http://schemas.openxmlformats.org/officeDocument/2006/relationships/image" Target="../media/image240.png"/><Relationship Id="rId53" Type="http://schemas.openxmlformats.org/officeDocument/2006/relationships/image" Target="../media/image248.png"/><Relationship Id="rId58" Type="http://schemas.openxmlformats.org/officeDocument/2006/relationships/image" Target="../media/image253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28" Type="http://schemas.openxmlformats.org/officeDocument/2006/relationships/image" Target="../media/image223.png"/><Relationship Id="rId36" Type="http://schemas.openxmlformats.org/officeDocument/2006/relationships/image" Target="../media/image231.png"/><Relationship Id="rId49" Type="http://schemas.openxmlformats.org/officeDocument/2006/relationships/image" Target="../media/image244.png"/><Relationship Id="rId57" Type="http://schemas.openxmlformats.org/officeDocument/2006/relationships/image" Target="../media/image252.png"/><Relationship Id="rId61" Type="http://schemas.openxmlformats.org/officeDocument/2006/relationships/image" Target="../media/image256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31" Type="http://schemas.openxmlformats.org/officeDocument/2006/relationships/image" Target="../media/image226.png"/><Relationship Id="rId44" Type="http://schemas.openxmlformats.org/officeDocument/2006/relationships/image" Target="../media/image239.png"/><Relationship Id="rId52" Type="http://schemas.openxmlformats.org/officeDocument/2006/relationships/image" Target="../media/image247.png"/><Relationship Id="rId60" Type="http://schemas.openxmlformats.org/officeDocument/2006/relationships/image" Target="../media/image25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Relationship Id="rId27" Type="http://schemas.openxmlformats.org/officeDocument/2006/relationships/image" Target="../media/image222.png"/><Relationship Id="rId30" Type="http://schemas.openxmlformats.org/officeDocument/2006/relationships/image" Target="../media/image225.png"/><Relationship Id="rId35" Type="http://schemas.openxmlformats.org/officeDocument/2006/relationships/image" Target="../media/image230.png"/><Relationship Id="rId43" Type="http://schemas.openxmlformats.org/officeDocument/2006/relationships/image" Target="../media/image238.png"/><Relationship Id="rId48" Type="http://schemas.openxmlformats.org/officeDocument/2006/relationships/image" Target="../media/image243.png"/><Relationship Id="rId56" Type="http://schemas.openxmlformats.org/officeDocument/2006/relationships/image" Target="../media/image251.png"/><Relationship Id="rId64" Type="http://schemas.openxmlformats.org/officeDocument/2006/relationships/image" Target="../media/image259.png"/><Relationship Id="rId8" Type="http://schemas.openxmlformats.org/officeDocument/2006/relationships/image" Target="../media/image203.png"/><Relationship Id="rId51" Type="http://schemas.openxmlformats.org/officeDocument/2006/relationships/image" Target="../media/image246.png"/><Relationship Id="rId3" Type="http://schemas.openxmlformats.org/officeDocument/2006/relationships/image" Target="../media/image198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5" Type="http://schemas.openxmlformats.org/officeDocument/2006/relationships/image" Target="../media/image220.png"/><Relationship Id="rId33" Type="http://schemas.openxmlformats.org/officeDocument/2006/relationships/image" Target="../media/image228.png"/><Relationship Id="rId38" Type="http://schemas.openxmlformats.org/officeDocument/2006/relationships/image" Target="../media/image233.png"/><Relationship Id="rId46" Type="http://schemas.openxmlformats.org/officeDocument/2006/relationships/image" Target="../media/image241.png"/><Relationship Id="rId59" Type="http://schemas.openxmlformats.org/officeDocument/2006/relationships/image" Target="../media/image2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66" Type="http://schemas.openxmlformats.org/officeDocument/2006/relationships/image" Target="../media/image68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61" Type="http://schemas.openxmlformats.org/officeDocument/2006/relationships/image" Target="../media/image63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64" Type="http://schemas.openxmlformats.org/officeDocument/2006/relationships/image" Target="../media/image66.png"/><Relationship Id="rId69" Type="http://schemas.openxmlformats.org/officeDocument/2006/relationships/image" Target="../media/image71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Relationship Id="rId67" Type="http://schemas.openxmlformats.org/officeDocument/2006/relationships/image" Target="../media/image69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70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10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42" Type="http://schemas.openxmlformats.org/officeDocument/2006/relationships/image" Target="../media/image113.png"/><Relationship Id="rId47" Type="http://schemas.openxmlformats.org/officeDocument/2006/relationships/image" Target="../media/image118.png"/><Relationship Id="rId50" Type="http://schemas.openxmlformats.org/officeDocument/2006/relationships/image" Target="../media/image121.png"/><Relationship Id="rId55" Type="http://schemas.openxmlformats.org/officeDocument/2006/relationships/image" Target="../media/image126.png"/><Relationship Id="rId63" Type="http://schemas.openxmlformats.org/officeDocument/2006/relationships/image" Target="../media/image134.png"/><Relationship Id="rId68" Type="http://schemas.openxmlformats.org/officeDocument/2006/relationships/image" Target="../media/image139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40" Type="http://schemas.openxmlformats.org/officeDocument/2006/relationships/image" Target="../media/image111.png"/><Relationship Id="rId45" Type="http://schemas.openxmlformats.org/officeDocument/2006/relationships/image" Target="../media/image116.png"/><Relationship Id="rId53" Type="http://schemas.openxmlformats.org/officeDocument/2006/relationships/image" Target="../media/image124.png"/><Relationship Id="rId58" Type="http://schemas.openxmlformats.org/officeDocument/2006/relationships/image" Target="../media/image129.png"/><Relationship Id="rId66" Type="http://schemas.openxmlformats.org/officeDocument/2006/relationships/image" Target="../media/image137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49" Type="http://schemas.openxmlformats.org/officeDocument/2006/relationships/image" Target="../media/image120.png"/><Relationship Id="rId57" Type="http://schemas.openxmlformats.org/officeDocument/2006/relationships/image" Target="../media/image128.png"/><Relationship Id="rId61" Type="http://schemas.openxmlformats.org/officeDocument/2006/relationships/image" Target="../media/image132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4" Type="http://schemas.openxmlformats.org/officeDocument/2006/relationships/image" Target="../media/image115.png"/><Relationship Id="rId52" Type="http://schemas.openxmlformats.org/officeDocument/2006/relationships/image" Target="../media/image123.png"/><Relationship Id="rId60" Type="http://schemas.openxmlformats.org/officeDocument/2006/relationships/image" Target="../media/image131.png"/><Relationship Id="rId65" Type="http://schemas.openxmlformats.org/officeDocument/2006/relationships/image" Target="../media/image13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48" Type="http://schemas.openxmlformats.org/officeDocument/2006/relationships/image" Target="../media/image119.png"/><Relationship Id="rId56" Type="http://schemas.openxmlformats.org/officeDocument/2006/relationships/image" Target="../media/image127.png"/><Relationship Id="rId64" Type="http://schemas.openxmlformats.org/officeDocument/2006/relationships/image" Target="../media/image135.png"/><Relationship Id="rId69" Type="http://schemas.openxmlformats.org/officeDocument/2006/relationships/image" Target="../media/image140.png"/><Relationship Id="rId8" Type="http://schemas.openxmlformats.org/officeDocument/2006/relationships/image" Target="../media/image79.png"/><Relationship Id="rId51" Type="http://schemas.openxmlformats.org/officeDocument/2006/relationships/image" Target="../media/image122.png"/><Relationship Id="rId3" Type="http://schemas.openxmlformats.org/officeDocument/2006/relationships/image" Target="../media/image74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59" Type="http://schemas.openxmlformats.org/officeDocument/2006/relationships/image" Target="../media/image130.png"/><Relationship Id="rId67" Type="http://schemas.openxmlformats.org/officeDocument/2006/relationships/image" Target="../media/image138.png"/><Relationship Id="rId20" Type="http://schemas.openxmlformats.org/officeDocument/2006/relationships/image" Target="../media/image91.png"/><Relationship Id="rId41" Type="http://schemas.openxmlformats.org/officeDocument/2006/relationships/image" Target="../media/image112.png"/><Relationship Id="rId54" Type="http://schemas.openxmlformats.org/officeDocument/2006/relationships/image" Target="../media/image125.png"/><Relationship Id="rId62" Type="http://schemas.openxmlformats.org/officeDocument/2006/relationships/image" Target="../media/image133.png"/><Relationship Id="rId70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4400" dirty="0" smtClean="0"/>
              <a:t>Основы </a:t>
            </a:r>
            <a:br>
              <a:rPr lang="ru-RU" sz="4400" dirty="0" smtClean="0"/>
            </a:br>
            <a:r>
              <a:rPr lang="ru-RU" sz="4400" dirty="0" smtClean="0"/>
              <a:t>алгоритмизации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500" y="3049588"/>
            <a:ext cx="7236804" cy="23622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Вспомогательные алгоритмы</a:t>
            </a:r>
          </a:p>
        </p:txBody>
      </p:sp>
    </p:spTree>
    <p:extLst>
      <p:ext uri="{BB962C8B-B14F-4D97-AF65-F5344CB8AC3E}">
        <p14:creationId xmlns:p14="http://schemas.microsoft.com/office/powerpoint/2010/main" val="24508575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26064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ysClr val="windowText" lastClr="000000"/>
                </a:solidFill>
              </a:rPr>
              <a:t>2. Возвращение в исходное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2024844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клетка закрашена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endParaRPr lang="ru-RU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764" y="3948594"/>
            <a:ext cx="3708875" cy="113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1931" y="764704"/>
            <a:ext cx="3708875" cy="11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239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3. Закраска всех клеток коридора правее исходной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2024844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сверху стена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снизу стена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endParaRPr lang="ru-RU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764" y="3969060"/>
            <a:ext cx="3725967" cy="11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764" y="764704"/>
            <a:ext cx="3708875" cy="113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239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4. Возвращение в исходное положение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7552" y="2024844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клетка закрашена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endParaRPr lang="ru-RU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764" y="3963633"/>
            <a:ext cx="3721716" cy="115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764" y="764704"/>
            <a:ext cx="3725967" cy="11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239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5. Закраска исходной клетки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7552" y="2201959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 закрасить</a:t>
            </a:r>
            <a:r>
              <a:rPr lang="ru-RU" sz="2400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</a:b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7764" y="759277"/>
            <a:ext cx="3721716" cy="115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2256" y="3003943"/>
            <a:ext cx="3725966" cy="11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2320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708" y="619101"/>
            <a:ext cx="4896544" cy="590931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использовать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AA00"/>
                </a:solidFill>
                <a:latin typeface="Consolas" pitchFamily="49" charset="0"/>
                <a:cs typeface="Consolas" pitchFamily="49" charset="0"/>
              </a:rPr>
              <a:t>Робот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алг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 err="1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Закрасить_и_вернуться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нач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сверху стена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снизу стена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клетка закрашена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сверху стена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и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снизу стена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клетка закрашена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dirty="0">
                <a:latin typeface="Consolas" pitchFamily="49" charset="0"/>
                <a:cs typeface="Consolas" pitchFamily="49" charset="0"/>
              </a:rPr>
              <a:t/>
            </a:r>
            <a:br>
              <a:rPr lang="ru-RU" dirty="0">
                <a:latin typeface="Consolas" pitchFamily="49" charset="0"/>
                <a:cs typeface="Consolas" pitchFamily="49" charset="0"/>
              </a:rPr>
            </a:br>
            <a:r>
              <a:rPr lang="ru-RU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кон</a:t>
            </a:r>
            <a:endParaRPr lang="ru-RU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152636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 smtClean="0">
                <a:solidFill>
                  <a:sysClr val="windowText" lastClr="000000"/>
                </a:solidFill>
              </a:rPr>
              <a:t>Полный алгоритм</a:t>
            </a:r>
            <a:endParaRPr lang="ru-RU" sz="2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7020272" y="6204375"/>
            <a:ext cx="1908212" cy="324036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1005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_Папа-адм\Desktop\Алгоритмизация (през)\закрасить и вернуться\Image 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_Папа-адм\Desktop\Алгоритмизация (през)\закрасить и вернуться\Image 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_Папа-адм\Desktop\Алгоритмизация (през)\закрасить и вернуться\Image 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_Папа-адм\Desktop\Алгоритмизация (през)\закрасить и вернуться\Image 0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_Папа-адм\Desktop\Алгоритмизация (през)\закрасить и вернуться\Image 0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_Папа-адм\Desktop\Алгоритмизация (през)\закрасить и вернуться\Image 00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_Папа-адм\Desktop\Алгоритмизация (през)\закрасить и вернуться\Image 00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_Папа-адм\Desktop\Алгоритмизация (през)\закрасить и вернуться\Image 00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_Папа-адм\Desktop\Алгоритмизация (през)\закрасить и вернуться\Image 00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_Папа-адм\Desktop\Алгоритмизация (през)\закрасить и вернуться\Image 01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_Папа-адм\Desktop\Алгоритмизация (през)\закрасить и вернуться\Image 0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_Папа-адм\Desktop\Алгоритмизация (през)\закрасить и вернуться\Image 01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_Папа-адм\Desktop\Алгоритмизация (през)\закрасить и вернуться\Image 01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_Папа-адм\Desktop\Алгоритмизация (през)\закрасить и вернуться\Image 01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_Папа-адм\Desktop\Алгоритмизация (през)\закрасить и вернуться\Image 01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D:\_Папа-адм\Desktop\Алгоритмизация (през)\закрасить и вернуться\Image 0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:\_Папа-адм\Desktop\Алгоритмизация (през)\закрасить и вернуться\Image 017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D:\_Папа-адм\Desktop\Алгоритмизация (през)\закрасить и вернуться\Image 018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:\_Папа-адм\Desktop\Алгоритмизация (през)\закрасить и вернуться\Image 019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D:\_Папа-адм\Desktop\Алгоритмизация (през)\закрасить и вернуться\Image 020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D:\_Папа-адм\Desktop\Алгоритмизация (през)\закрасить и вернуться\Image 021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D:\_Папа-адм\Desktop\Алгоритмизация (през)\закрасить и вернуться\Image 02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D:\_Папа-адм\Desktop\Алгоритмизация (през)\закрасить и вернуться\Image 02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D:\_Папа-адм\Desktop\Алгоритмизация (през)\закрасить и вернуться\Image 0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D:\_Папа-адм\Desktop\Алгоритмизация (през)\закрасить и вернуться\Image 025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D:\_Папа-адм\Desktop\Алгоритмизация (през)\закрасить и вернуться\Image 02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D:\_Папа-адм\Desktop\Алгоритмизация (през)\закрасить и вернуться\Image 027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D:\_Папа-адм\Desktop\Алгоритмизация (през)\закрасить и вернуться\Image 028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D:\_Папа-адм\Desktop\Алгоритмизация (през)\закрасить и вернуться\Image 029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D:\_Папа-адм\Desktop\Алгоритмизация (през)\закрасить и вернуться\Image 030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D:\_Папа-адм\Desktop\Алгоритмизация (през)\закрасить и вернуться\Image 031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D:\_Папа-адм\Desktop\Алгоритмизация (през)\закрасить и вернуться\Image 032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D:\_Папа-адм\Desktop\Алгоритмизация (през)\закрасить и вернуться\Image 033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1" name="Picture 35" descr="D:\_Папа-адм\Desktop\Алгоритмизация (през)\закрасить и вернуться\Image 03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D:\_Папа-адм\Desktop\Алгоритмизация (през)\закрасить и вернуться\Image 035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3" name="Picture 37" descr="D:\_Папа-адм\Desktop\Алгоритмизация (през)\закрасить и вернуться\Image 03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D:\_Папа-адм\Desktop\Алгоритмизация (през)\закрасить и вернуться\Image 037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5" name="Picture 39" descr="D:\_Папа-адм\Desktop\Алгоритмизация (през)\закрасить и вернуться\Image 038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D:\_Папа-адм\Desktop\Алгоритмизация (през)\закрасить и вернуться\Image 039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" name="Picture 41" descr="D:\_Папа-адм\Desktop\Алгоритмизация (през)\закрасить и вернуться\Image 040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D:\_Папа-адм\Desktop\Алгоритмизация (през)\закрасить и вернуться\Image 041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9" name="Picture 43" descr="D:\_Папа-адм\Desktop\Алгоритмизация (през)\закрасить и вернуться\Image 042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D:\_Папа-адм\Desktop\Алгоритмизация (през)\закрасить и вернуться\Image 043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1" name="Picture 45" descr="D:\_Папа-адм\Desktop\Алгоритмизация (през)\закрасить и вернуться\Image 044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2" name="Picture 46" descr="D:\_Папа-адм\Desktop\Алгоритмизация (през)\закрасить и вернуться\Image 045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3" name="Picture 47" descr="D:\_Папа-адм\Desktop\Алгоритмизация (през)\закрасить и вернуться\Image 046.pn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 descr="D:\_Папа-адм\Desktop\Алгоритмизация (през)\закрасить и вернуться\Image 047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5" name="Picture 49" descr="D:\_Папа-адм\Desktop\Алгоритмизация (през)\закрасить и вернуться\Image 048.pn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928992" cy="48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251520" y="188640"/>
            <a:ext cx="77047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ysClr val="windowText" lastClr="000000"/>
                </a:solidFill>
              </a:rPr>
              <a:t>Задача.</a:t>
            </a:r>
            <a:r>
              <a:rPr lang="ru-RU" sz="2000" kern="0" dirty="0" smtClean="0">
                <a:solidFill>
                  <a:sysClr val="windowText" lastClr="000000"/>
                </a:solidFill>
              </a:rPr>
              <a:t> Робот находится в некоторой клетке горизонтального коридора неизвестной длины. Ни одна из клеток коридора не закрашена. </a:t>
            </a:r>
            <a:r>
              <a:rPr lang="ru-RU" sz="2000" kern="0" dirty="0">
                <a:solidFill>
                  <a:sysClr val="windowText" lastClr="000000"/>
                </a:solidFill>
              </a:rPr>
              <a:t>Робот должен закрасить все клетки этого коридора и вернуться в исходное положение</a:t>
            </a:r>
            <a:r>
              <a:rPr lang="ru-RU" sz="2000" kern="0" dirty="0" smtClean="0">
                <a:solidFill>
                  <a:sysClr val="windowText" lastClr="000000"/>
                </a:solidFill>
              </a:rPr>
              <a:t>.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96136" y="4751275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B050"/>
                </a:solidFill>
              </a:rPr>
              <a:t>Щелчок – шаг алгоритма</a:t>
            </a:r>
            <a:endParaRPr lang="ru-RU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489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116632"/>
            <a:ext cx="7543800" cy="472914"/>
          </a:xfrm>
        </p:spPr>
        <p:txBody>
          <a:bodyPr/>
          <a:lstStyle/>
          <a:p>
            <a:pPr algn="ctr"/>
            <a:r>
              <a:rPr lang="ru-RU" sz="2800" dirty="0" smtClean="0"/>
              <a:t>Вспомогательные алгоритмы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15912" y="548680"/>
            <a:ext cx="785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Вспомогательный алгоритм </a:t>
            </a:r>
            <a:r>
              <a:rPr lang="ru-RU" dirty="0" smtClean="0">
                <a:solidFill>
                  <a:srgbClr val="000000"/>
                </a:solidFill>
              </a:rPr>
              <a:t>– это алгоритм, используемый в составе другого алгоритма. </a:t>
            </a:r>
            <a:r>
              <a:rPr lang="ru-RU" dirty="0">
                <a:solidFill>
                  <a:srgbClr val="000000"/>
                </a:solidFill>
              </a:rPr>
              <a:t>Вызывается из основного алгоритма по имени.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4982" y="1160748"/>
            <a:ext cx="4040994" cy="2308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 tIns="18000" bIns="18000" rtlCol="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использовать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AA00"/>
                </a:solidFill>
                <a:latin typeface="Droid Sans Mono"/>
              </a:rPr>
              <a:t>Робот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err="1" smtClean="0">
                <a:solidFill>
                  <a:srgbClr val="000000"/>
                </a:solidFill>
                <a:latin typeface="Droid Sans Mono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Закрасить_и_вернуться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нач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Закрасить_влево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Вернуться_вправо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Закрасить_вправо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Вернуться_влево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закрасить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smtClean="0">
                <a:solidFill>
                  <a:srgbClr val="000000"/>
                </a:solidFill>
                <a:latin typeface="Droid Sans Mono"/>
              </a:rPr>
              <a:t>кон</a:t>
            </a:r>
            <a:endParaRPr lang="ru-RU" dirty="0">
              <a:latin typeface="Droid Sans Mon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4028" y="1160748"/>
            <a:ext cx="3960440" cy="175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 tIns="18000" bIns="18000" rtlCol="0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Droid Sans Mono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Вернуться_вправо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нач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нц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пока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клетка закрашена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кц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smtClean="0">
                <a:solidFill>
                  <a:srgbClr val="000000"/>
                </a:solidFill>
                <a:latin typeface="Droid Sans Mono"/>
              </a:rPr>
              <a:t>кон</a:t>
            </a:r>
            <a:endParaRPr lang="ru-RU" sz="1600" dirty="0">
              <a:latin typeface="Droid Sans Mono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982" y="3649320"/>
            <a:ext cx="4040994" cy="175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 tIns="18000" bIns="18000" rtlCol="0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Droid Sans Mono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Закрасить_влево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нач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нц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пока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сверху стена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снизу стена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закрасить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кц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smtClean="0">
                <a:solidFill>
                  <a:srgbClr val="000000"/>
                </a:solidFill>
                <a:latin typeface="Droid Sans Mono"/>
              </a:rPr>
              <a:t>кон</a:t>
            </a:r>
            <a:endParaRPr lang="ru-RU" dirty="0">
              <a:latin typeface="Droid Sans Mon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4028" y="2996952"/>
            <a:ext cx="3960440" cy="175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 tIns="18000" bIns="18000" rtlCol="0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Droid Sans Mono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Закрасить_вправо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нач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нц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пока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сверху стена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снизу стена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закрасить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вправо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кц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smtClean="0">
                <a:solidFill>
                  <a:srgbClr val="000000"/>
                </a:solidFill>
                <a:latin typeface="Droid Sans Mono"/>
              </a:rPr>
              <a:t>кон</a:t>
            </a:r>
            <a:endParaRPr lang="ru-RU" sz="1600" dirty="0">
              <a:latin typeface="Droid Sans Mon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24028" y="4828860"/>
            <a:ext cx="3960440" cy="175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 tIns="18000" bIns="18000" rtlCol="0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Droid Sans Mono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 err="1">
                <a:solidFill>
                  <a:srgbClr val="0000C8"/>
                </a:solidFill>
                <a:latin typeface="Droid Sans Mono"/>
              </a:rPr>
              <a:t>Вернуться_влево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нач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нц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Droid Sans Mono"/>
              </a:rPr>
              <a:t>пока</a:t>
            </a:r>
            <a:r>
              <a:rPr lang="ru-RU" sz="1600" dirty="0">
                <a:solidFill>
                  <a:srgbClr val="000000"/>
                </a:solidFill>
                <a:latin typeface="Droid Sans Mono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клетка закрашена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. </a:t>
            </a:r>
            <a:r>
              <a:rPr lang="ru-RU" sz="1600" b="1" dirty="0">
                <a:solidFill>
                  <a:srgbClr val="0000C8"/>
                </a:solidFill>
                <a:latin typeface="Droid Sans Mono"/>
              </a:rPr>
              <a:t>влево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dirty="0">
                <a:latin typeface="Droid Sans Mono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Droid Sans Mono"/>
              </a:rPr>
              <a:t>кц</a:t>
            </a:r>
            <a:r>
              <a:rPr lang="ru-RU" sz="1600" dirty="0">
                <a:latin typeface="Droid Sans Mono"/>
              </a:rPr>
              <a:t/>
            </a:r>
            <a:br>
              <a:rPr lang="ru-RU" sz="1600" dirty="0">
                <a:latin typeface="Droid Sans Mono"/>
              </a:rPr>
            </a:br>
            <a:r>
              <a:rPr lang="ru-RU" sz="1600" b="1" dirty="0" smtClean="0">
                <a:solidFill>
                  <a:srgbClr val="000000"/>
                </a:solidFill>
                <a:latin typeface="Droid Sans Mono"/>
              </a:rPr>
              <a:t>кон</a:t>
            </a:r>
            <a:endParaRPr lang="ru-RU" sz="1600" dirty="0">
              <a:latin typeface="Droid Sans Mono"/>
            </a:endParaRPr>
          </a:p>
        </p:txBody>
      </p:sp>
      <p:sp>
        <p:nvSpPr>
          <p:cNvPr id="9" name="Управляющая кнопка: настраиваемая 8">
            <a:hlinkClick r:id="rId2" action="ppaction://hlinksldjump" highlightClick="1"/>
          </p:cNvPr>
          <p:cNvSpPr/>
          <p:nvPr/>
        </p:nvSpPr>
        <p:spPr>
          <a:xfrm>
            <a:off x="2447764" y="6264724"/>
            <a:ext cx="1908212" cy="324036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8387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9" grpId="0" animBg="1"/>
      <p:bldP spid="30" grpId="0" animBg="1"/>
      <p:bldP spid="31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251520" y="188640"/>
            <a:ext cx="77047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ysClr val="windowText" lastClr="000000"/>
                </a:solidFill>
              </a:rPr>
              <a:t>Задача.</a:t>
            </a:r>
            <a:r>
              <a:rPr lang="ru-RU" sz="2000" kern="0" dirty="0" smtClean="0">
                <a:solidFill>
                  <a:sysClr val="windowText" lastClr="000000"/>
                </a:solidFill>
              </a:rPr>
              <a:t> Робот находится в некоторой клетке горизонтального коридора неизвестной длины. Ни одна из клеток коридора не закрашена. </a:t>
            </a:r>
            <a:r>
              <a:rPr lang="ru-RU" sz="2000" kern="0" dirty="0">
                <a:solidFill>
                  <a:sysClr val="windowText" lastClr="000000"/>
                </a:solidFill>
              </a:rPr>
              <a:t>Робот должен закрасить все клетки этого коридора и вернуться в исходное положение</a:t>
            </a:r>
            <a:r>
              <a:rPr lang="ru-RU" sz="2000" kern="0" dirty="0" smtClean="0">
                <a:solidFill>
                  <a:sysClr val="windowText" lastClr="000000"/>
                </a:solidFill>
              </a:rPr>
              <a:t>.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122" name="Picture 2" descr="D:\_Папа-адм\Desktop\Алгоритмизация (през)\закрасить и вернуться проц\Image 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_Папа-адм\Desktop\Алгоритмизация (през)\закрасить и вернуться проц\Image 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_Папа-адм\Desktop\Алгоритмизация (през)\закрасить и вернуться проц\Image 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_Папа-адм\Desktop\Алгоритмизация (през)\закрасить и вернуться проц\Image 0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_Папа-адм\Desktop\Алгоритмизация (през)\закрасить и вернуться проц\Image 0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_Папа-адм\Desktop\Алгоритмизация (през)\закрасить и вернуться проц\Image 00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_Папа-адм\Desktop\Алгоритмизация (през)\закрасить и вернуться проц\Image 00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_Папа-адм\Desktop\Алгоритмизация (през)\закрасить и вернуться проц\Image 00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_Папа-адм\Desktop\Алгоритмизация (през)\закрасить и вернуться проц\Image 00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_Папа-адм\Desktop\Алгоритмизация (през)\закрасить и вернуться проц\Image 01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:\_Папа-адм\Desktop\Алгоритмизация (през)\закрасить и вернуться проц\Image 0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D:\_Папа-адм\Desktop\Алгоритмизация (през)\закрасить и вернуться проц\Image 01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_Папа-адм\Desktop\Алгоритмизация (през)\закрасить и вернуться проц\Image 01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D:\_Папа-адм\Desktop\Алгоритмизация (през)\закрасить и вернуться проц\Image 01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D:\_Папа-адм\Desktop\Алгоритмизация (през)\закрасить и вернуться проц\Image 01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:\_Папа-адм\Desktop\Алгоритмизация (през)\закрасить и вернуться проц\Image 0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D:\_Папа-адм\Desktop\Алгоритмизация (през)\закрасить и вернуться проц\Image 017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D:\_Папа-адм\Desktop\Алгоритмизация (през)\закрасить и вернуться проц\Image 018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:\_Папа-адм\Desktop\Алгоритмизация (през)\закрасить и вернуться проц\Image 019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D:\_Папа-адм\Desktop\Алгоритмизация (през)\закрасить и вернуться проц\Image 020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D:\_Папа-адм\Desktop\Алгоритмизация (през)\закрасить и вернуться проц\Image 021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D:\_Папа-адм\Desktop\Алгоритмизация (през)\закрасить и вернуться проц\Image 02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D:\_Папа-адм\Desktop\Алгоритмизация (през)\закрасить и вернуться проц\Image 02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D:\_Папа-адм\Desktop\Алгоритмизация (през)\закрасить и вернуться проц\Image 024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D:\_Папа-адм\Desktop\Алгоритмизация (през)\закрасить и вернуться проц\Image 025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D:\_Папа-адм\Desktop\Алгоритмизация (през)\закрасить и вернуться проц\Image 026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D:\_Папа-адм\Desktop\Алгоритмизация (през)\закрасить и вернуться проц\Image 027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D:\_Папа-адм\Desktop\Алгоритмизация (през)\закрасить и вернуться проц\Image 028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D:\_Папа-адм\Desktop\Алгоритмизация (през)\закрасить и вернуться проц\Image 029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1" descr="D:\_Папа-адм\Desktop\Алгоритмизация (през)\закрасить и вернуться проц\Image 030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D:\_Папа-адм\Desktop\Алгоритмизация (през)\закрасить и вернуться проц\Image 031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D:\_Папа-адм\Desktop\Алгоритмизация (през)\закрасить и вернуться проц\Image 032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D:\_Папа-адм\Desktop\Алгоритмизация (през)\закрасить и вернуться проц\Image 033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5" name="Picture 35" descr="D:\_Папа-адм\Desktop\Алгоритмизация (през)\закрасить и вернуться проц\Image 034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D:\_Папа-адм\Desktop\Алгоритмизация (през)\закрасить и вернуться проц\Image 035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7" name="Picture 37" descr="D:\_Папа-адм\Desktop\Алгоритмизация (през)\закрасить и вернуться проц\Image 036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D:\_Папа-адм\Desktop\Алгоритмизация (през)\закрасить и вернуться проц\Image 037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 descr="D:\_Папа-адм\Desktop\Алгоритмизация (през)\закрасить и вернуться проц\Image 038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D:\_Папа-адм\Desktop\Алгоритмизация (през)\закрасить и вернуться проц\Image 039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1" name="Picture 41" descr="D:\_Папа-адм\Desktop\Алгоритмизация (през)\закрасить и вернуться проц\Image 040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D:\_Папа-адм\Desktop\Алгоритмизация (през)\закрасить и вернуться проц\Image 041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3" name="Picture 43" descr="D:\_Папа-адм\Desktop\Алгоритмизация (през)\закрасить и вернуться проц\Image 042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D:\_Папа-адм\Desktop\Алгоритмизация (през)\закрасить и вернуться проц\Image 043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5" name="Picture 45" descr="D:\_Папа-адм\Desktop\Алгоритмизация (през)\закрасить и вернуться проц\Image 044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D:\_Папа-адм\Desktop\Алгоритмизация (през)\закрасить и вернуться проц\Image 045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7" name="Picture 47" descr="D:\_Папа-адм\Desktop\Алгоритмизация (през)\закрасить и вернуться проц\Image 046.pn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D:\_Папа-адм\Desktop\Алгоритмизация (през)\закрасить и вернуться проц\Image 047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D:\_Папа-адм\Desktop\Алгоритмизация (през)\закрасить и вернуться проц\Image 048.pn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0" name="Picture 50" descr="D:\_Папа-адм\Desktop\Алгоритмизация (през)\закрасить и вернуться проц\Image 049.pn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1" name="Picture 51" descr="D:\_Папа-адм\Desktop\Алгоритмизация (през)\закрасить и вернуться проц\Image 050.png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Picture 52" descr="D:\_Папа-адм\Desktop\Алгоритмизация (през)\закрасить и вернуться проц\Image 051.pn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3" name="Picture 53" descr="D:\_Папа-адм\Desktop\Алгоритмизация (през)\закрасить и вернуться проц\Image 052.pn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4" name="Picture 54" descr="D:\_Папа-адм\Desktop\Алгоритмизация (през)\закрасить и вернуться проц\Image 053.png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5" name="Picture 55" descr="D:\_Папа-адм\Desktop\Алгоритмизация (през)\закрасить и вернуться проц\Image 054.pn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6" name="Picture 56" descr="D:\_Папа-адм\Desktop\Алгоритмизация (през)\закрасить и вернуться проц\Image 055.pn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7" name="Picture 57" descr="D:\_Папа-адм\Desktop\Алгоритмизация (през)\закрасить и вернуться проц\Image 056.png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D:\_Папа-адм\Desktop\Алгоритмизация (през)\закрасить и вернуться проц\Image 057.pn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D:\_Папа-адм\Desktop\Алгоритмизация (през)\закрасить и вернуться проц\Image 058.pn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D:\_Папа-адм\Desktop\Алгоритмизация (през)\закрасить и вернуться проц\Image 059.png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D:\_Папа-адм\Desktop\Алгоритмизация (през)\закрасить и вернуться проц\Image 060.png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D:\_Папа-адм\Desktop\Алгоритмизация (през)\закрасить и вернуться проц\Image 061.png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D:\_Папа-адм\Desktop\Алгоритмизация (през)\закрасить и вернуться проц\Image 062.png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4" name="Picture 64" descr="D:\_Папа-адм\Desktop\Алгоритмизация (през)\закрасить и вернуться проц\Image 063.png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" y="1"/>
            <a:ext cx="8100755" cy="66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04048" y="3017377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B050"/>
                </a:solidFill>
              </a:rPr>
              <a:t>Щелчок – шаг алгоритма</a:t>
            </a:r>
            <a:endParaRPr lang="ru-RU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788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116632"/>
            <a:ext cx="7543800" cy="472914"/>
          </a:xfrm>
        </p:spPr>
        <p:txBody>
          <a:bodyPr/>
          <a:lstStyle/>
          <a:p>
            <a:pPr algn="ctr"/>
            <a:r>
              <a:rPr lang="ru-RU" sz="2800" dirty="0" smtClean="0"/>
              <a:t>Вспомогательные алгоритмы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41409"/>
            <a:ext cx="4032448" cy="107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75682" y="2523101"/>
            <a:ext cx="1473178" cy="3609660"/>
            <a:chOff x="1151620" y="2276872"/>
            <a:chExt cx="1473178" cy="3609660"/>
          </a:xfrm>
        </p:grpSpPr>
        <p:sp>
          <p:nvSpPr>
            <p:cNvPr id="8" name="AutoShape 28"/>
            <p:cNvSpPr>
              <a:spLocks noChangeAspect="1" noChangeArrowheads="1"/>
            </p:cNvSpPr>
            <p:nvPr/>
          </p:nvSpPr>
          <p:spPr bwMode="auto">
            <a:xfrm>
              <a:off x="1295635" y="2276872"/>
              <a:ext cx="1224137" cy="315901"/>
            </a:xfrm>
            <a:prstGeom prst="flowChartTerminator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 anchor="ctr" anchorCtr="0"/>
            <a:lstStyle/>
            <a:p>
              <a:pPr algn="ctr"/>
              <a:r>
                <a:rPr lang="ru-RU" sz="1600" dirty="0" smtClean="0">
                  <a:solidFill>
                    <a:srgbClr val="000000"/>
                  </a:solidFill>
                </a:rPr>
                <a:t>начало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AutoShape 29"/>
            <p:cNvSpPr>
              <a:spLocks noChangeAspect="1" noChangeArrowheads="1"/>
            </p:cNvSpPr>
            <p:nvPr/>
          </p:nvSpPr>
          <p:spPr bwMode="auto">
            <a:xfrm>
              <a:off x="1295635" y="5572517"/>
              <a:ext cx="1224138" cy="314015"/>
            </a:xfrm>
            <a:prstGeom prst="flowChartTerminator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 anchor="ctr" anchorCtr="1"/>
            <a:lstStyle/>
            <a:p>
              <a:pPr algn="ctr"/>
              <a:r>
                <a:rPr lang="ru-RU" sz="1600" dirty="0" smtClean="0">
                  <a:solidFill>
                    <a:srgbClr val="000000"/>
                  </a:solidFill>
                </a:rPr>
                <a:t>конец</a:t>
              </a: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30"/>
            <p:cNvSpPr>
              <a:spLocks noChangeAspect="1" noChangeShapeType="1"/>
            </p:cNvSpPr>
            <p:nvPr/>
          </p:nvSpPr>
          <p:spPr bwMode="auto">
            <a:xfrm>
              <a:off x="1903503" y="2592773"/>
              <a:ext cx="0" cy="2065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" name="Line 31"/>
            <p:cNvSpPr>
              <a:spLocks noChangeAspect="1" noChangeShapeType="1"/>
            </p:cNvSpPr>
            <p:nvPr/>
          </p:nvSpPr>
          <p:spPr bwMode="auto">
            <a:xfrm>
              <a:off x="1896009" y="3140968"/>
              <a:ext cx="0" cy="2687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3" name="AutoShape 33"/>
            <p:cNvSpPr>
              <a:spLocks noChangeAspect="1" noChangeArrowheads="1"/>
            </p:cNvSpPr>
            <p:nvPr/>
          </p:nvSpPr>
          <p:spPr bwMode="auto">
            <a:xfrm>
              <a:off x="1295635" y="2799287"/>
              <a:ext cx="1224138" cy="341681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ru-RU" sz="1600" i="1" dirty="0" smtClean="0">
                  <a:solidFill>
                    <a:srgbClr val="000000"/>
                  </a:solidFill>
                </a:rPr>
                <a:t>3 раз</a:t>
              </a:r>
              <a:r>
                <a:rPr lang="ru-RU" sz="1600" dirty="0">
                  <a:solidFill>
                    <a:srgbClr val="000000"/>
                  </a:solidFill>
                </a:rPr>
                <a:t/>
              </a:r>
              <a:br>
                <a:rPr lang="ru-RU" sz="1600" dirty="0">
                  <a:solidFill>
                    <a:srgbClr val="000000"/>
                  </a:solidFill>
                </a:rPr>
              </a:b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34"/>
            <p:cNvSpPr>
              <a:spLocks noChangeAspect="1"/>
            </p:cNvSpPr>
            <p:nvPr/>
          </p:nvSpPr>
          <p:spPr bwMode="auto">
            <a:xfrm>
              <a:off x="1912075" y="2970564"/>
              <a:ext cx="712723" cy="2042612"/>
            </a:xfrm>
            <a:custGeom>
              <a:avLst/>
              <a:gdLst>
                <a:gd name="T0" fmla="*/ 1140 w 1311"/>
                <a:gd name="T1" fmla="*/ 0 h 1767"/>
                <a:gd name="T2" fmla="*/ 1311 w 1311"/>
                <a:gd name="T3" fmla="*/ 0 h 1767"/>
                <a:gd name="T4" fmla="*/ 1311 w 1311"/>
                <a:gd name="T5" fmla="*/ 1340 h 1767"/>
                <a:gd name="T6" fmla="*/ 0 w 1311"/>
                <a:gd name="T7" fmla="*/ 1340 h 1767"/>
                <a:gd name="T8" fmla="*/ 0 w 1311"/>
                <a:gd name="T9" fmla="*/ 1539 h 1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1" h="1767">
                  <a:moveTo>
                    <a:pt x="1140" y="0"/>
                  </a:moveTo>
                  <a:lnTo>
                    <a:pt x="1311" y="0"/>
                  </a:lnTo>
                  <a:lnTo>
                    <a:pt x="1311" y="1539"/>
                  </a:lnTo>
                  <a:lnTo>
                    <a:pt x="0" y="1539"/>
                  </a:lnTo>
                  <a:lnTo>
                    <a:pt x="0" y="1767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" name="Freeform 35"/>
            <p:cNvSpPr>
              <a:spLocks noChangeAspect="1"/>
            </p:cNvSpPr>
            <p:nvPr/>
          </p:nvSpPr>
          <p:spPr bwMode="auto">
            <a:xfrm>
              <a:off x="1151620" y="2978040"/>
              <a:ext cx="744389" cy="1492414"/>
            </a:xfrm>
            <a:custGeom>
              <a:avLst/>
              <a:gdLst>
                <a:gd name="T0" fmla="*/ 285 w 1425"/>
                <a:gd name="T1" fmla="*/ 0 h 1197"/>
                <a:gd name="T2" fmla="*/ 0 w 1425"/>
                <a:gd name="T3" fmla="*/ 0 h 1197"/>
                <a:gd name="T4" fmla="*/ 0 w 1425"/>
                <a:gd name="T5" fmla="*/ 1197 h 1197"/>
                <a:gd name="T6" fmla="*/ 1425 w 1425"/>
                <a:gd name="T7" fmla="*/ 1197 h 1197"/>
                <a:gd name="T8" fmla="*/ 1425 w 1425"/>
                <a:gd name="T9" fmla="*/ 1026 h 1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5" h="1197">
                  <a:moveTo>
                    <a:pt x="285" y="0"/>
                  </a:moveTo>
                  <a:lnTo>
                    <a:pt x="0" y="0"/>
                  </a:lnTo>
                  <a:lnTo>
                    <a:pt x="0" y="1197"/>
                  </a:lnTo>
                  <a:lnTo>
                    <a:pt x="1425" y="1197"/>
                  </a:lnTo>
                  <a:lnTo>
                    <a:pt x="1425" y="1026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" name="Блок-схема: типовой процесс 4"/>
            <p:cNvSpPr/>
            <p:nvPr/>
          </p:nvSpPr>
          <p:spPr>
            <a:xfrm>
              <a:off x="1295636" y="3409719"/>
              <a:ext cx="1224136" cy="307313"/>
            </a:xfrm>
            <a:prstGeom prst="flowChartPredefinedProcess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Узор</a:t>
              </a:r>
              <a:endPara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31"/>
            <p:cNvSpPr>
              <a:spLocks noChangeAspect="1" noChangeShapeType="1"/>
            </p:cNvSpPr>
            <p:nvPr/>
          </p:nvSpPr>
          <p:spPr bwMode="auto">
            <a:xfrm>
              <a:off x="1900381" y="3717032"/>
              <a:ext cx="0" cy="2520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" name="Блок-схема: типовой процесс 17"/>
            <p:cNvSpPr/>
            <p:nvPr/>
          </p:nvSpPr>
          <p:spPr>
            <a:xfrm>
              <a:off x="1300008" y="3969060"/>
              <a:ext cx="1224136" cy="307313"/>
            </a:xfrm>
            <a:prstGeom prst="flowChartPredefinedProcess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Переход</a:t>
              </a:r>
              <a:endPara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Блок-схема: типовой процесс 19"/>
            <p:cNvSpPr/>
            <p:nvPr/>
          </p:nvSpPr>
          <p:spPr>
            <a:xfrm>
              <a:off x="1295636" y="5013176"/>
              <a:ext cx="1224136" cy="307313"/>
            </a:xfrm>
            <a:prstGeom prst="flowChartPredefinedProcess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Узор</a:t>
              </a:r>
              <a:endPara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31"/>
            <p:cNvSpPr>
              <a:spLocks noChangeAspect="1" noChangeShapeType="1"/>
            </p:cNvSpPr>
            <p:nvPr/>
          </p:nvSpPr>
          <p:spPr bwMode="auto">
            <a:xfrm>
              <a:off x="1923836" y="5320489"/>
              <a:ext cx="0" cy="2520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945" y="584684"/>
            <a:ext cx="766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Задача</a:t>
            </a:r>
            <a:r>
              <a:rPr lang="ru-RU" dirty="0" smtClean="0">
                <a:solidFill>
                  <a:srgbClr val="000000"/>
                </a:solidFill>
              </a:rPr>
              <a:t>. Используя вспомогательный алгоритм, составить алгоритм создания Роботом следующего орнамента.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91979" y="1268760"/>
            <a:ext cx="3528393" cy="206210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использовать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1600" b="1" dirty="0">
                <a:solidFill>
                  <a:srgbClr val="00AA00"/>
                </a:solidFill>
                <a:latin typeface="Consolas" pitchFamily="49" charset="0"/>
                <a:cs typeface="Consolas" pitchFamily="49" charset="0"/>
              </a:rPr>
              <a:t>Робот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алг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Орнамент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нач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1600" b="1" dirty="0">
                <a:solidFill>
                  <a:srgbClr val="0095FF"/>
                </a:solidFill>
                <a:latin typeface="Consolas" pitchFamily="49" charset="0"/>
                <a:cs typeface="Consolas" pitchFamily="49" charset="0"/>
              </a:rPr>
              <a:t>3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раз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Узор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Переход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Узор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кон</a:t>
            </a:r>
            <a:endParaRPr lang="ru-RU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1978" y="3392996"/>
            <a:ext cx="3528393" cy="181588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Узор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нач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вниз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вниз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вверх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вверх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кон</a:t>
            </a:r>
            <a:endParaRPr lang="ru-RU" sz="1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1977" y="5265204"/>
            <a:ext cx="3528393" cy="107721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алг</a:t>
            </a:r>
            <a:r>
              <a:rPr lang="ru-RU" sz="1600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Переход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нач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16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16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вправо</a:t>
            </a:r>
            <a:r>
              <a:rPr lang="ru-RU" sz="16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1600" dirty="0">
                <a:latin typeface="Consolas" pitchFamily="49" charset="0"/>
                <a:cs typeface="Consolas" pitchFamily="49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кон</a:t>
            </a:r>
            <a:endParaRPr lang="ru-RU" sz="16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179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11" y="80628"/>
            <a:ext cx="7596844" cy="436910"/>
          </a:xfrm>
        </p:spPr>
        <p:txBody>
          <a:bodyPr/>
          <a:lstStyle/>
          <a:p>
            <a:pPr algn="ctr"/>
            <a:r>
              <a:rPr lang="ru-RU" sz="2400" dirty="0" smtClean="0"/>
              <a:t>Комбинирование алгоритмических структур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6832" y="51267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Задача. </a:t>
            </a:r>
            <a:r>
              <a:rPr lang="ru-RU" dirty="0" smtClean="0">
                <a:solidFill>
                  <a:srgbClr val="000000"/>
                </a:solidFill>
              </a:rPr>
              <a:t>Правее Робота находится ряд из 6 клеток , некоторые из которых закрашены. Последняя закрашенная клетка может примыкать к стене. Необходимо закрасить клетки выше и ниже каждой закрашенной клетки.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26" name="Picture 2" descr="D:\_Папа-адм\Desktop\Алгоритмизация (през)\закрасить выше-ниже 1\Image 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3532" y="2060848"/>
            <a:ext cx="2600169" cy="1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_Папа-адм\Desktop\Алгоритмизация (през)\закрасить выше-ниже 2\Image 0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3532" y="3855360"/>
            <a:ext cx="2605090" cy="11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38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11" y="80628"/>
            <a:ext cx="7596844" cy="436910"/>
          </a:xfrm>
        </p:spPr>
        <p:txBody>
          <a:bodyPr/>
          <a:lstStyle/>
          <a:p>
            <a:pPr algn="ctr"/>
            <a:r>
              <a:rPr lang="ru-RU" sz="2400" dirty="0" smtClean="0"/>
              <a:t>Комбинирование алгоритмических структур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6832" y="51267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Задача. </a:t>
            </a:r>
            <a:r>
              <a:rPr lang="ru-RU" dirty="0" smtClean="0">
                <a:solidFill>
                  <a:srgbClr val="000000"/>
                </a:solidFill>
              </a:rPr>
              <a:t>Правее Робота находится ряд из 6 клеток , некоторые из которых закрашены. Последняя закрашенная клетка может примыкать к стене. Необходимо закрасить клетки выше и ниже каждой закрашенной клетки.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12945" y="1709498"/>
            <a:ext cx="3466967" cy="5067874"/>
            <a:chOff x="312945" y="1709498"/>
            <a:chExt cx="3466967" cy="5067874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12945" y="2167591"/>
              <a:ext cx="2434968" cy="4609781"/>
            </a:xfrm>
            <a:prstGeom prst="rect">
              <a:avLst/>
            </a:prstGeom>
            <a:solidFill>
              <a:srgbClr val="FFF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55946" y="4221088"/>
              <a:ext cx="1811918" cy="2412268"/>
            </a:xfrm>
            <a:prstGeom prst="rect">
              <a:avLst/>
            </a:prstGeom>
            <a:solidFill>
              <a:srgbClr val="BAE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55946" y="2753565"/>
              <a:ext cx="1811918" cy="1360834"/>
            </a:xfrm>
            <a:prstGeom prst="rect">
              <a:avLst/>
            </a:prstGeom>
            <a:solidFill>
              <a:srgbClr val="BAE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AutoShape 203"/>
            <p:cNvSpPr>
              <a:spLocks noChangeArrowheads="1"/>
            </p:cNvSpPr>
            <p:nvPr/>
          </p:nvSpPr>
          <p:spPr bwMode="auto">
            <a:xfrm>
              <a:off x="1043395" y="1709498"/>
              <a:ext cx="960437" cy="320675"/>
            </a:xfrm>
            <a:prstGeom prst="flowChartTerminator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</a:rPr>
                <a:t>начало</a:t>
              </a:r>
            </a:p>
          </p:txBody>
        </p:sp>
        <p:sp>
          <p:nvSpPr>
            <p:cNvPr id="8" name="Line 206"/>
            <p:cNvSpPr>
              <a:spLocks noChangeShapeType="1"/>
            </p:cNvSpPr>
            <p:nvPr/>
          </p:nvSpPr>
          <p:spPr bwMode="auto">
            <a:xfrm>
              <a:off x="1511596" y="2035829"/>
              <a:ext cx="0" cy="2635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" name="Line 207"/>
            <p:cNvSpPr>
              <a:spLocks noChangeShapeType="1"/>
            </p:cNvSpPr>
            <p:nvPr/>
          </p:nvSpPr>
          <p:spPr bwMode="auto">
            <a:xfrm>
              <a:off x="1511596" y="2596216"/>
              <a:ext cx="0" cy="2619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" name="AutoShape 210"/>
            <p:cNvSpPr>
              <a:spLocks noChangeArrowheads="1"/>
            </p:cNvSpPr>
            <p:nvPr/>
          </p:nvSpPr>
          <p:spPr bwMode="auto">
            <a:xfrm>
              <a:off x="2819475" y="2753565"/>
              <a:ext cx="960437" cy="320675"/>
            </a:xfrm>
            <a:prstGeom prst="flowChartTerminator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/>
              <a:r>
                <a:rPr lang="ru-RU" sz="1400">
                  <a:solidFill>
                    <a:srgbClr val="000000"/>
                  </a:solidFill>
                </a:rPr>
                <a:t>конец</a:t>
              </a:r>
            </a:p>
          </p:txBody>
        </p:sp>
        <p:sp>
          <p:nvSpPr>
            <p:cNvPr id="11" name="Rectangle 213"/>
            <p:cNvSpPr>
              <a:spLocks noChangeArrowheads="1"/>
            </p:cNvSpPr>
            <p:nvPr/>
          </p:nvSpPr>
          <p:spPr bwMode="auto">
            <a:xfrm>
              <a:off x="947684" y="3644617"/>
              <a:ext cx="1152129" cy="261126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ru-RU" sz="1200" dirty="0" smtClean="0">
                  <a:solidFill>
                    <a:srgbClr val="000000"/>
                  </a:solidFill>
                </a:rPr>
                <a:t>вправо</a:t>
              </a:r>
              <a:endParaRPr lang="ru-RU" sz="1200" baseline="50000" dirty="0">
                <a:solidFill>
                  <a:srgbClr val="000000"/>
                </a:solidFill>
              </a:endParaRPr>
            </a:p>
          </p:txBody>
        </p:sp>
        <p:sp>
          <p:nvSpPr>
            <p:cNvPr id="12" name="AutoShape 214"/>
            <p:cNvSpPr>
              <a:spLocks noChangeArrowheads="1"/>
            </p:cNvSpPr>
            <p:nvPr/>
          </p:nvSpPr>
          <p:spPr bwMode="auto">
            <a:xfrm>
              <a:off x="755946" y="2288241"/>
              <a:ext cx="1547812" cy="312737"/>
            </a:xfrm>
            <a:prstGeom prst="flowChartPreparatio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sz="1400" dirty="0" smtClean="0">
                  <a:solidFill>
                    <a:srgbClr val="000000"/>
                  </a:solidFill>
                </a:rPr>
                <a:t>10 раз</a:t>
              </a:r>
              <a:endParaRPr 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AutoShape 9"/>
            <p:cNvSpPr>
              <a:spLocks noChangeAspect="1" noChangeArrowheads="1"/>
            </p:cNvSpPr>
            <p:nvPr/>
          </p:nvSpPr>
          <p:spPr bwMode="auto">
            <a:xfrm>
              <a:off x="851734" y="2858153"/>
              <a:ext cx="1343757" cy="537009"/>
            </a:xfrm>
            <a:prstGeom prst="flowChartDecision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</a:rPr>
                <a:t>справа свободно</a:t>
              </a:r>
              <a:endParaRPr lang="en-US" sz="10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1451740" y="3355264"/>
              <a:ext cx="522288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</a:rPr>
                <a:t>да</a:t>
              </a:r>
            </a:p>
          </p:txBody>
        </p:sp>
        <p:sp>
          <p:nvSpPr>
            <p:cNvPr id="15" name="Text Box 11"/>
            <p:cNvSpPr txBox="1">
              <a:spLocks noChangeAspect="1" noChangeArrowheads="1"/>
            </p:cNvSpPr>
            <p:nvPr/>
          </p:nvSpPr>
          <p:spPr bwMode="auto">
            <a:xfrm>
              <a:off x="2045576" y="2861626"/>
              <a:ext cx="522288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</a:rPr>
                <a:t>нет</a:t>
              </a:r>
            </a:p>
          </p:txBody>
        </p:sp>
        <p:sp>
          <p:nvSpPr>
            <p:cNvPr id="16" name="Line 207"/>
            <p:cNvSpPr>
              <a:spLocks noChangeShapeType="1"/>
            </p:cNvSpPr>
            <p:nvPr/>
          </p:nvSpPr>
          <p:spPr bwMode="auto">
            <a:xfrm>
              <a:off x="1529852" y="3382679"/>
              <a:ext cx="0" cy="2619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530156" y="3121035"/>
              <a:ext cx="888763" cy="913906"/>
            </a:xfrm>
            <a:custGeom>
              <a:avLst/>
              <a:gdLst>
                <a:gd name="connsiteX0" fmla="*/ 649480 w 888763"/>
                <a:gd name="connsiteY0" fmla="*/ 0 h 940037"/>
                <a:gd name="connsiteX1" fmla="*/ 888763 w 888763"/>
                <a:gd name="connsiteY1" fmla="*/ 0 h 940037"/>
                <a:gd name="connsiteX2" fmla="*/ 888763 w 888763"/>
                <a:gd name="connsiteY2" fmla="*/ 940037 h 940037"/>
                <a:gd name="connsiteX3" fmla="*/ 0 w 888763"/>
                <a:gd name="connsiteY3" fmla="*/ 940037 h 94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763" h="940037">
                  <a:moveTo>
                    <a:pt x="649480" y="0"/>
                  </a:moveTo>
                  <a:lnTo>
                    <a:pt x="888763" y="0"/>
                  </a:lnTo>
                  <a:lnTo>
                    <a:pt x="888763" y="940037"/>
                  </a:lnTo>
                  <a:lnTo>
                    <a:pt x="0" y="9400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07"/>
            <p:cNvSpPr>
              <a:spLocks noChangeShapeType="1"/>
            </p:cNvSpPr>
            <p:nvPr/>
          </p:nvSpPr>
          <p:spPr bwMode="auto">
            <a:xfrm flipH="1">
              <a:off x="1529852" y="3903972"/>
              <a:ext cx="304" cy="4208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" name="AutoShape 9"/>
            <p:cNvSpPr>
              <a:spLocks noChangeAspect="1" noChangeArrowheads="1"/>
            </p:cNvSpPr>
            <p:nvPr/>
          </p:nvSpPr>
          <p:spPr bwMode="auto">
            <a:xfrm>
              <a:off x="851733" y="4324827"/>
              <a:ext cx="1343757" cy="537009"/>
            </a:xfrm>
            <a:prstGeom prst="flowChartDecision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</a:rPr>
                <a:t>клетка закрашена</a:t>
              </a:r>
              <a:endParaRPr lang="en-US" sz="10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Text Box 10"/>
            <p:cNvSpPr txBox="1">
              <a:spLocks noChangeAspect="1" noChangeArrowheads="1"/>
            </p:cNvSpPr>
            <p:nvPr/>
          </p:nvSpPr>
          <p:spPr bwMode="auto">
            <a:xfrm>
              <a:off x="1452249" y="4824615"/>
              <a:ext cx="522288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</a:rPr>
                <a:t>да</a:t>
              </a:r>
            </a:p>
          </p:txBody>
        </p:sp>
        <p:sp>
          <p:nvSpPr>
            <p:cNvPr id="21" name="Text Box 11"/>
            <p:cNvSpPr txBox="1">
              <a:spLocks noChangeAspect="1" noChangeArrowheads="1"/>
            </p:cNvSpPr>
            <p:nvPr/>
          </p:nvSpPr>
          <p:spPr bwMode="auto">
            <a:xfrm>
              <a:off x="2045576" y="4324827"/>
              <a:ext cx="522288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/>
              <a:r>
                <a:rPr lang="ru-RU" sz="1200" dirty="0">
                  <a:solidFill>
                    <a:srgbClr val="000000"/>
                  </a:solidFill>
                </a:rPr>
                <a:t>нет</a:t>
              </a:r>
            </a:p>
          </p:txBody>
        </p:sp>
        <p:sp>
          <p:nvSpPr>
            <p:cNvPr id="22" name="Line 207"/>
            <p:cNvSpPr>
              <a:spLocks noChangeShapeType="1"/>
            </p:cNvSpPr>
            <p:nvPr/>
          </p:nvSpPr>
          <p:spPr bwMode="auto">
            <a:xfrm>
              <a:off x="1530429" y="4861836"/>
              <a:ext cx="0" cy="2619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3" name="Rectangle 213"/>
            <p:cNvSpPr>
              <a:spLocks noChangeArrowheads="1"/>
            </p:cNvSpPr>
            <p:nvPr/>
          </p:nvSpPr>
          <p:spPr bwMode="auto">
            <a:xfrm>
              <a:off x="954364" y="5129044"/>
              <a:ext cx="1152129" cy="261126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</a:rPr>
                <a:t>вверх; закрасить</a:t>
              </a:r>
              <a:endParaRPr lang="ru-RU" sz="1000" baseline="50000" dirty="0">
                <a:solidFill>
                  <a:srgbClr val="000000"/>
                </a:solidFill>
              </a:endParaRPr>
            </a:p>
          </p:txBody>
        </p:sp>
        <p:sp>
          <p:nvSpPr>
            <p:cNvPr id="24" name="Line 207"/>
            <p:cNvSpPr>
              <a:spLocks noChangeShapeType="1"/>
            </p:cNvSpPr>
            <p:nvPr/>
          </p:nvSpPr>
          <p:spPr bwMode="auto">
            <a:xfrm>
              <a:off x="1536836" y="5388399"/>
              <a:ext cx="0" cy="2619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5" name="Rectangle 213"/>
            <p:cNvSpPr>
              <a:spLocks noChangeArrowheads="1"/>
            </p:cNvSpPr>
            <p:nvPr/>
          </p:nvSpPr>
          <p:spPr bwMode="auto">
            <a:xfrm>
              <a:off x="954364" y="5650336"/>
              <a:ext cx="1152129" cy="261126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</a:rPr>
                <a:t>вниз; вниз</a:t>
              </a:r>
              <a:endParaRPr lang="ru-RU" sz="1000" baseline="50000" dirty="0">
                <a:solidFill>
                  <a:srgbClr val="000000"/>
                </a:solidFill>
              </a:endParaRPr>
            </a:p>
          </p:txBody>
        </p:sp>
        <p:sp>
          <p:nvSpPr>
            <p:cNvPr id="26" name="Line 207"/>
            <p:cNvSpPr>
              <a:spLocks noChangeShapeType="1"/>
            </p:cNvSpPr>
            <p:nvPr/>
          </p:nvSpPr>
          <p:spPr bwMode="auto">
            <a:xfrm>
              <a:off x="1536836" y="5909691"/>
              <a:ext cx="0" cy="2619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7" name="Rectangle 213"/>
            <p:cNvSpPr>
              <a:spLocks noChangeArrowheads="1"/>
            </p:cNvSpPr>
            <p:nvPr/>
          </p:nvSpPr>
          <p:spPr bwMode="auto">
            <a:xfrm>
              <a:off x="960771" y="6156206"/>
              <a:ext cx="1152129" cy="261126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ru-RU" sz="1000" dirty="0" smtClean="0">
                  <a:solidFill>
                    <a:srgbClr val="000000"/>
                  </a:solidFill>
                </a:rPr>
                <a:t>закрасить; вверх</a:t>
              </a:r>
              <a:endParaRPr lang="ru-RU" sz="1000" baseline="500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1536836" y="4598220"/>
              <a:ext cx="888763" cy="1941133"/>
            </a:xfrm>
            <a:custGeom>
              <a:avLst/>
              <a:gdLst>
                <a:gd name="connsiteX0" fmla="*/ 649480 w 888763"/>
                <a:gd name="connsiteY0" fmla="*/ 0 h 940037"/>
                <a:gd name="connsiteX1" fmla="*/ 888763 w 888763"/>
                <a:gd name="connsiteY1" fmla="*/ 0 h 940037"/>
                <a:gd name="connsiteX2" fmla="*/ 888763 w 888763"/>
                <a:gd name="connsiteY2" fmla="*/ 940037 h 940037"/>
                <a:gd name="connsiteX3" fmla="*/ 0 w 888763"/>
                <a:gd name="connsiteY3" fmla="*/ 940037 h 94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763" h="940037">
                  <a:moveTo>
                    <a:pt x="649480" y="0"/>
                  </a:moveTo>
                  <a:lnTo>
                    <a:pt x="888763" y="0"/>
                  </a:lnTo>
                  <a:lnTo>
                    <a:pt x="888763" y="940037"/>
                  </a:lnTo>
                  <a:lnTo>
                    <a:pt x="0" y="9400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9" name="Line 207"/>
            <p:cNvSpPr>
              <a:spLocks noChangeShapeType="1"/>
            </p:cNvSpPr>
            <p:nvPr/>
          </p:nvSpPr>
          <p:spPr bwMode="auto">
            <a:xfrm>
              <a:off x="1536836" y="6417332"/>
              <a:ext cx="0" cy="2880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504661" y="2445916"/>
              <a:ext cx="1025495" cy="4259448"/>
            </a:xfrm>
            <a:custGeom>
              <a:avLst/>
              <a:gdLst>
                <a:gd name="connsiteX0" fmla="*/ 264919 w 1025495"/>
                <a:gd name="connsiteY0" fmla="*/ 0 h 4187440"/>
                <a:gd name="connsiteX1" fmla="*/ 0 w 1025495"/>
                <a:gd name="connsiteY1" fmla="*/ 0 h 4187440"/>
                <a:gd name="connsiteX2" fmla="*/ 0 w 1025495"/>
                <a:gd name="connsiteY2" fmla="*/ 4187440 h 4187440"/>
                <a:gd name="connsiteX3" fmla="*/ 1025495 w 1025495"/>
                <a:gd name="connsiteY3" fmla="*/ 4187440 h 418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5495" h="4187440">
                  <a:moveTo>
                    <a:pt x="264919" y="0"/>
                  </a:moveTo>
                  <a:lnTo>
                    <a:pt x="0" y="0"/>
                  </a:lnTo>
                  <a:lnTo>
                    <a:pt x="0" y="4187440"/>
                  </a:lnTo>
                  <a:lnTo>
                    <a:pt x="1025495" y="418744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2700">
                  <a:solidFill>
                    <a:srgbClr val="000000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2299277" y="2445916"/>
              <a:ext cx="1000415" cy="307649"/>
            </a:xfrm>
            <a:custGeom>
              <a:avLst/>
              <a:gdLst>
                <a:gd name="connsiteX0" fmla="*/ 0 w 820396"/>
                <a:gd name="connsiteY0" fmla="*/ 0 h 307649"/>
                <a:gd name="connsiteX1" fmla="*/ 820396 w 820396"/>
                <a:gd name="connsiteY1" fmla="*/ 0 h 307649"/>
                <a:gd name="connsiteX2" fmla="*/ 820396 w 820396"/>
                <a:gd name="connsiteY2" fmla="*/ 307649 h 30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396" h="307649">
                  <a:moveTo>
                    <a:pt x="0" y="0"/>
                  </a:moveTo>
                  <a:lnTo>
                    <a:pt x="820396" y="0"/>
                  </a:lnTo>
                  <a:lnTo>
                    <a:pt x="820396" y="30764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179341" y="1738228"/>
            <a:ext cx="4032448" cy="3970318"/>
            <a:chOff x="3880907" y="1645234"/>
            <a:chExt cx="4032448" cy="3970318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153256" y="2556946"/>
              <a:ext cx="3695108" cy="2702661"/>
            </a:xfrm>
            <a:prstGeom prst="rect">
              <a:avLst/>
            </a:prstGeom>
            <a:solidFill>
              <a:srgbClr val="FFF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394466" y="3649930"/>
              <a:ext cx="3345886" cy="1360834"/>
            </a:xfrm>
            <a:prstGeom prst="rect">
              <a:avLst/>
            </a:prstGeom>
            <a:solidFill>
              <a:srgbClr val="BAE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380166" y="2824072"/>
              <a:ext cx="3360186" cy="753916"/>
            </a:xfrm>
            <a:prstGeom prst="rect">
              <a:avLst/>
            </a:prstGeom>
            <a:solidFill>
              <a:srgbClr val="BAE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80907" y="1645234"/>
              <a:ext cx="4032448" cy="397031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использовать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AA00"/>
                  </a:solidFill>
                  <a:latin typeface="Consolas" pitchFamily="49" charset="0"/>
                  <a:cs typeface="Consolas" pitchFamily="49" charset="0"/>
                </a:rPr>
                <a:t>Робот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b="1" dirty="0" err="1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алг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Закрасить </a:t>
              </a:r>
              <a:r>
                <a:rPr lang="ru-RU" b="1" dirty="0" err="1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выше_ниже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b="1" dirty="0" err="1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нач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</a:t>
              </a:r>
              <a:r>
                <a:rPr lang="ru-RU" b="1" dirty="0" err="1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нц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 smtClean="0">
                  <a:solidFill>
                    <a:srgbClr val="0095FF"/>
                  </a:solidFill>
                  <a:latin typeface="Consolas" pitchFamily="49" charset="0"/>
                  <a:cs typeface="Consolas" pitchFamily="49" charset="0"/>
                </a:rPr>
                <a:t>6</a:t>
              </a:r>
              <a:r>
                <a:rPr lang="ru-RU" dirty="0" smtClean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раз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если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справа свободно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.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то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вправо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все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если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клетка закрашена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.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то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вверх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;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закрасить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. .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вниз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;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вниз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;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закрасить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. . </a:t>
              </a:r>
              <a:r>
                <a:rPr lang="ru-RU" b="1" dirty="0">
                  <a:solidFill>
                    <a:srgbClr val="0000C8"/>
                  </a:solidFill>
                  <a:latin typeface="Consolas" pitchFamily="49" charset="0"/>
                  <a:cs typeface="Consolas" pitchFamily="49" charset="0"/>
                </a:rPr>
                <a:t>вверх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. </a:t>
              </a:r>
              <a:r>
                <a:rPr lang="ru-RU" b="1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все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. </a:t>
              </a:r>
              <a:r>
                <a:rPr lang="ru-RU" b="1" dirty="0" err="1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кц</a:t>
              </a:r>
              <a: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/>
              </a:r>
              <a:br>
                <a:rPr lang="ru-RU" dirty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</a:br>
              <a:r>
                <a:rPr lang="ru-RU" b="1" dirty="0" smtClean="0">
                  <a:solidFill>
                    <a:srgbClr val="000000"/>
                  </a:solidFill>
                  <a:latin typeface="Consolas" pitchFamily="49" charset="0"/>
                  <a:cs typeface="Consolas" pitchFamily="49" charset="0"/>
                </a:rPr>
                <a:t>кон</a:t>
              </a:r>
              <a:endParaRPr lang="ru-RU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endParaRPr>
            </a:p>
          </p:txBody>
        </p:sp>
      </p:grpSp>
      <p:sp>
        <p:nvSpPr>
          <p:cNvPr id="43" name="Управляющая кнопка: настраиваемая 42">
            <a:hlinkClick r:id="rId2" action="ppaction://hlinksldjump" highlightClick="1"/>
          </p:cNvPr>
          <p:cNvSpPr/>
          <p:nvPr/>
        </p:nvSpPr>
        <p:spPr>
          <a:xfrm>
            <a:off x="3995936" y="5962733"/>
            <a:ext cx="2023624" cy="324036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 1</a:t>
            </a:r>
            <a:endParaRPr lang="ru-RU" dirty="0"/>
          </a:p>
        </p:txBody>
      </p:sp>
      <p:sp>
        <p:nvSpPr>
          <p:cNvPr id="44" name="Управляющая кнопка: настраиваемая 43">
            <a:hlinkClick r:id="rId3" action="ppaction://hlinksldjump" highlightClick="1"/>
          </p:cNvPr>
          <p:cNvSpPr/>
          <p:nvPr/>
        </p:nvSpPr>
        <p:spPr>
          <a:xfrm>
            <a:off x="6391120" y="5962733"/>
            <a:ext cx="2023624" cy="324036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8617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11" y="80628"/>
            <a:ext cx="7596844" cy="436910"/>
          </a:xfrm>
        </p:spPr>
        <p:txBody>
          <a:bodyPr/>
          <a:lstStyle/>
          <a:p>
            <a:pPr algn="ctr"/>
            <a:r>
              <a:rPr lang="ru-RU" sz="2400" dirty="0" smtClean="0"/>
              <a:t>Комбинирование алгоритмических структур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6832" y="51267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Задача. </a:t>
            </a:r>
            <a:r>
              <a:rPr lang="ru-RU" dirty="0" smtClean="0">
                <a:solidFill>
                  <a:srgbClr val="000000"/>
                </a:solidFill>
              </a:rPr>
              <a:t>Правее Робота находится ряд из 6 клеток , некоторые из которых закрашены. Последняя закрашенная клетка может примыкать к стене. Необходимо закрасить клетки выше и ниже каждой закрашенной клетки.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188" name="Picture 140" descr="D:\_Папа-адм\Desktop\Алгоритмизация (през)\закрасить выше-ниже 1\Image 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9" name="Picture 141" descr="D:\_Папа-адм\Desktop\Алгоритмизация (през)\закрасить выше-ниже 1\Image 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0" name="Picture 142" descr="D:\_Папа-адм\Desktop\Алгоритмизация (през)\закрасить выше-ниже 1\Image 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" name="Picture 143" descr="D:\_Папа-адм\Desktop\Алгоритмизация (през)\закрасить выше-ниже 1\Image 0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2" name="Picture 144" descr="D:\_Папа-адм\Desktop\Алгоритмизация (през)\закрасить выше-ниже 1\Image 0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3" name="Picture 145" descr="D:\_Папа-адм\Desktop\Алгоритмизация (през)\закрасить выше-ниже 1\Image 0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4" name="Picture 146" descr="D:\_Папа-адм\Desktop\Алгоритмизация (през)\закрасить выше-ниже 1\Image 0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5" name="Picture 147" descr="D:\_Папа-адм\Desktop\Алгоритмизация (през)\закрасить выше-ниже 1\Image 0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6" name="Picture 148" descr="D:\_Папа-адм\Desktop\Алгоритмизация (през)\закрасить выше-ниже 1\Image 01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7" name="Picture 149" descr="D:\_Папа-адм\Desktop\Алгоритмизация (през)\закрасить выше-ниже 1\Image 01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8" name="Picture 150" descr="D:\_Папа-адм\Desktop\Алгоритмизация (през)\закрасить выше-ниже 1\Image 01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9" name="Picture 151" descr="D:\_Папа-адм\Desktop\Алгоритмизация (през)\закрасить выше-ниже 1\Image 01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0" name="Picture 152" descr="D:\_Папа-адм\Desktop\Алгоритмизация (през)\закрасить выше-ниже 1\Image 01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" name="Picture 153" descr="D:\_Папа-адм\Desktop\Алгоритмизация (през)\закрасить выше-ниже 1\Image 0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2" name="Picture 154" descr="D:\_Папа-адм\Desktop\Алгоритмизация (през)\закрасить выше-ниже 1\Image 017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3" name="Picture 155" descr="D:\_Папа-адм\Desktop\Алгоритмизация (през)\закрасить выше-ниже 1\Image 01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4" name="Picture 156" descr="D:\_Папа-адм\Desktop\Алгоритмизация (през)\закрасить выше-ниже 1\Image 019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5" name="Picture 157" descr="D:\_Папа-адм\Desktop\Алгоритмизация (през)\закрасить выше-ниже 1\Image 020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6" name="Picture 158" descr="D:\_Папа-адм\Desktop\Алгоритмизация (през)\закрасить выше-ниже 1\Image 02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7" name="Picture 159" descr="D:\_Папа-адм\Desktop\Алгоритмизация (през)\закрасить выше-ниже 1\Image 023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8" name="Picture 160" descr="D:\_Папа-адм\Desktop\Алгоритмизация (през)\закрасить выше-ниже 1\Image 0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9" name="Picture 161" descr="D:\_Папа-адм\Desktop\Алгоритмизация (през)\закрасить выше-ниже 1\Image 025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0" name="Picture 162" descr="D:\_Папа-адм\Desktop\Алгоритмизация (през)\закрасить выше-ниже 1\Image 02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" name="Picture 163" descr="D:\_Папа-адм\Desktop\Алгоритмизация (през)\закрасить выше-ниже 1\Image 027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" name="Picture 164" descr="D:\_Папа-адм\Desktop\Алгоритмизация (през)\закрасить выше-ниже 1\Image 029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3" name="Picture 165" descr="D:\_Папа-адм\Desktop\Алгоритмизация (през)\закрасить выше-ниже 1\Image 030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4" name="Picture 166" descr="D:\_Папа-адм\Desktop\Алгоритмизация (през)\закрасить выше-ниже 1\Image 031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5" name="Picture 167" descr="D:\_Папа-адм\Desktop\Алгоритмизация (през)\закрасить выше-ниже 1\Image 03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6" name="Picture 168" descr="D:\_Папа-адм\Desktop\Алгоритмизация (през)\закрасить выше-ниже 1\Image 03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D:\_Папа-адм\Desktop\Алгоритмизация (през)\закрасить выше-ниже 1\Image 035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8" name="Picture 170" descr="D:\_Папа-адм\Desktop\Алгоритмизация (през)\закрасить выше-ниже 1\Image 03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9" name="Picture 171" descr="D:\_Папа-адм\Desktop\Алгоритмизация (през)\закрасить выше-ниже 1\Image 037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0" name="Picture 172" descr="D:\_Папа-адм\Desktop\Алгоритмизация (през)\закрасить выше-ниже 1\Image 038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173" descr="D:\_Папа-адм\Desktop\Алгоритмизация (през)\закрасить выше-ниже 1\Image 039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" name="Picture 174" descr="D:\_Папа-адм\Desktop\Алгоритмизация (през)\закрасить выше-ниже 1\Image 040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3" name="Picture 175" descr="D:\_Папа-адм\Desktop\Алгоритмизация (през)\закрасить выше-ниже 1\Image 041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4" name="Picture 176" descr="D:\_Папа-адм\Desktop\Алгоритмизация (през)\закрасить выше-ниже 1\Image 042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5" name="Picture 177" descr="D:\_Папа-адм\Desktop\Алгоритмизация (през)\закрасить выше-ниже 1\Image 044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6" name="Picture 178" descr="D:\_Папа-адм\Desktop\Алгоритмизация (през)\закрасить выше-ниже 1\Image 045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7" name="Picture 179" descr="D:\_Папа-адм\Desktop\Алгоритмизация (през)\закрасить выше-ниже 1\Image 04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8" name="Picture 180" descr="D:\_Папа-адм\Desktop\Алгоритмизация (през)\закрасить выше-ниже 1\Image 048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9" name="Picture 181" descr="D:\_Папа-адм\Desktop\Алгоритмизация (през)\закрасить выше-ниже 1\Image 049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0" name="Picture 182" descr="D:\_Папа-адм\Desktop\Алгоритмизация (през)\закрасить выше-ниже 1\Image 050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1" name="Picture 183" descr="D:\_Папа-адм\Desktop\Алгоритмизация (през)\закрасить выше-ниже 1\Image 051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" name="Picture 184" descr="D:\_Папа-адм\Desktop\Алгоритмизация (през)\закрасить выше-ниже 1\Image 052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3" name="Picture 185" descr="D:\_Папа-адм\Desktop\Алгоритмизация (през)\закрасить выше-ниже 1\Image 053.pn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4" name="Picture 186" descr="D:\_Папа-адм\Desktop\Алгоритмизация (през)\закрасить выше-ниже 1\Image 054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5" name="Picture 187" descr="D:\_Папа-адм\Desktop\Алгоритмизация (през)\закрасить выше-ниже 1\Image 055.pn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6" name="Picture 188" descr="D:\_Папа-адм\Desktop\Алгоритмизация (през)\закрасить выше-ниже 1\Image 056.pn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7" name="Picture 189" descr="D:\_Папа-адм\Desktop\Алгоритмизация (през)\закрасить выше-ниже 1\Image 057.png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8" name="Picture 190" descr="D:\_Папа-адм\Desktop\Алгоритмизация (през)\закрасить выше-ниже 1\Image 059.pn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9" name="Picture 191" descr="D:\_Папа-адм\Desktop\Алгоритмизация (през)\закрасить выше-ниже 1\Image 060.pn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0" name="Picture 192" descr="D:\_Папа-адм\Desktop\Алгоритмизация (през)\закрасить выше-ниже 1\Image 061.png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1" name="Picture 193" descr="D:\_Папа-адм\Desktop\Алгоритмизация (през)\закрасить выше-ниже 1\Image 062.pn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" name="Picture 194" descr="D:\_Папа-адм\Desktop\Алгоритмизация (през)\закрасить выше-ниже 1\Image 063.pn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3" name="Picture 195" descr="D:\_Папа-адм\Desktop\Алгоритмизация (през)\закрасить выше-ниже 1\Image 064.png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4" name="Picture 196" descr="D:\_Папа-адм\Desktop\Алгоритмизация (през)\закрасить выше-ниже 1\Image 066.pn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5" name="Picture 197" descr="D:\_Папа-адм\Desktop\Алгоритмизация (през)\закрасить выше-ниже 1\Image 067.pn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6" name="Picture 198" descr="D:\_Папа-адм\Desktop\Алгоритмизация (през)\закрасить выше-ниже 1\Image 068.png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7" name="Picture 199" descr="D:\_Папа-адм\Desktop\Алгоритмизация (през)\закрасить выше-ниже 1\Image 070.png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8" name="Picture 200" descr="D:\_Папа-адм\Desktop\Алгоритмизация (през)\закрасить выше-ниже 1\Image 071.png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9" name="Picture 201" descr="D:\_Папа-адм\Desktop\Алгоритмизация (през)\закрасить выше-ниже 1\Image 072.png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0" name="Picture 202" descr="D:\_Папа-адм\Desktop\Алгоритмизация (през)\закрасить выше-ниже 1\Image 073.png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1" name="Picture 203" descr="D:\_Папа-адм\Desktop\Алгоритмизация (през)\закрасить выше-ниже 1\Image 074.png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" name="Picture 204" descr="D:\_Папа-адм\Desktop\Алгоритмизация (през)\закрасить выше-ниже 1\Image 075.png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" name="Picture 205" descr="D:\_Папа-адм\Desktop\Алгоритмизация (през)\закрасить выше-ниже 1\Image 076.png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" name="Picture 206" descr="D:\_Папа-адм\Desktop\Алгоритмизация (през)\закрасить выше-ниже 1\Image 077.png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" name="Picture 207" descr="D:\_Папа-адм\Desktop\Алгоритмизация (през)\закрасить выше-ниже 1\Image 078.png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" name="Picture 208" descr="D:\_Папа-адм\Desktop\Алгоритмизация (през)\закрасить выше-ниже 1\Image 079.png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7" y="1664804"/>
            <a:ext cx="8637971" cy="4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328084" y="544522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B050"/>
                </a:solidFill>
              </a:rPr>
              <a:t>Щелчок – шаг алгоритма</a:t>
            </a:r>
            <a:endParaRPr lang="ru-RU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0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11" y="80628"/>
            <a:ext cx="7596844" cy="436910"/>
          </a:xfrm>
        </p:spPr>
        <p:txBody>
          <a:bodyPr/>
          <a:lstStyle/>
          <a:p>
            <a:pPr algn="ctr"/>
            <a:r>
              <a:rPr lang="ru-RU" sz="2400" dirty="0" smtClean="0"/>
              <a:t>Комбинирование алгоритмических структур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6832" y="51267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Задача. </a:t>
            </a:r>
            <a:r>
              <a:rPr lang="ru-RU" dirty="0" smtClean="0">
                <a:solidFill>
                  <a:srgbClr val="000000"/>
                </a:solidFill>
              </a:rPr>
              <a:t>Правее Робота находится ряд из 6 клеток , некоторые из которых закрашены. Последняя закрашенная клетка может примыкать к стене. Необходимо закрасить клетки выше и ниже каждой закрашенной клетки.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4" name="Picture 2" descr="D:\_Папа-адм\Desktop\Алгоритмизация (през)\закрасить выше-ниже 2\Image 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_Папа-адм\Desktop\Алгоритмизация (през)\закрасить выше-ниже 2\Image 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_Папа-адм\Desktop\Алгоритмизация (през)\закрасить выше-ниже 2\Image 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_Папа-адм\Desktop\Алгоритмизация (през)\закрасить выше-ниже 2\Image 0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_Папа-адм\Desktop\Алгоритмизация (през)\закрасить выше-ниже 2\Image 00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_Папа-адм\Desktop\Алгоритмизация (през)\закрасить выше-ниже 2\Image 0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_Папа-адм\Desktop\Алгоритмизация (през)\закрасить выше-ниже 2\Image 00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_Папа-адм\Desktop\Алгоритмизация (през)\закрасить выше-ниже 2\Image 0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_Папа-адм\Desktop\Алгоритмизация (през)\закрасить выше-ниже 2\Image 01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_Папа-адм\Desktop\Алгоритмизация (през)\закрасить выше-ниже 2\Image 01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_Папа-адм\Desktop\Алгоритмизация (през)\закрасить выше-ниже 2\Image 01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_Папа-адм\Desktop\Алгоритмизация (през)\закрасить выше-ниже 2\Image 01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_Папа-адм\Desktop\Алгоритмизация (през)\закрасить выше-ниже 2\Image 01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_Папа-адм\Desktop\Алгоритмизация (през)\закрасить выше-ниже 2\Image 0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_Папа-адм\Desktop\Алгоритмизация (през)\закрасить выше-ниже 2\Image 017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_Папа-адм\Desktop\Алгоритмизация (през)\закрасить выше-ниже 2\Image 01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_Папа-адм\Desktop\Алгоритмизация (през)\закрасить выше-ниже 2\Image 019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_Папа-адм\Desktop\Алгоритмизация (през)\закрасить выше-ниже 2\Image 020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_Папа-адм\Desktop\Алгоритмизация (през)\закрасить выше-ниже 2\Image 02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_Папа-адм\Desktop\Алгоритмизация (през)\закрасить выше-ниже 2\Image 023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_Папа-адм\Desktop\Алгоритмизация (през)\закрасить выше-ниже 2\Image 02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D:\_Папа-адм\Desktop\Алгоритмизация (през)\закрасить выше-ниже 2\Image 025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:\_Папа-адм\Desktop\Алгоритмизация (през)\закрасить выше-ниже 2\Image 026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D:\_Папа-адм\Desktop\Алгоритмизация (през)\закрасить выше-ниже 2\Image 027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:\_Папа-адм\Desktop\Алгоритмизация (през)\закрасить выше-ниже 2\Image 029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D:\_Папа-адм\Desktop\Алгоритмизация (през)\закрасить выше-ниже 2\Image 030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D:\_Папа-адм\Desktop\Алгоритмизация (през)\закрасить выше-ниже 2\Image 031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D:\_Папа-адм\Desktop\Алгоритмизация (през)\закрасить выше-ниже 2\Image 03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:\_Папа-адм\Desktop\Алгоритмизация (през)\закрасить выше-ниже 2\Image 034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D:\_Папа-адм\Desktop\Алгоритмизация (през)\закрасить выше-ниже 2\Image 035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D:\_Папа-адм\Desktop\Алгоритмизация (през)\закрасить выше-ниже 2\Image 036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D:\_Папа-адм\Desktop\Алгоритмизация (през)\закрасить выше-ниже 2\Image 037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D:\_Папа-адм\Desktop\Алгоритмизация (през)\закрасить выше-ниже 2\Image 038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D:\_Папа-адм\Desktop\Алгоритмизация (през)\закрасить выше-ниже 2\Image 039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D:\_Папа-адм\Desktop\Алгоритмизация (през)\закрасить выше-ниже 2\Image 040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 descr="D:\_Папа-адм\Desktop\Алгоритмизация (през)\закрасить выше-ниже 2\Image 041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D:\_Папа-адм\Desktop\Алгоритмизация (през)\закрасить выше-ниже 2\Image 042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1" name="Picture 39" descr="D:\_Папа-адм\Desktop\Алгоритмизация (през)\закрасить выше-ниже 2\Image 044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D:\_Папа-адм\Desktop\Алгоритмизация (през)\закрасить выше-ниже 2\Image 045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" name="Picture 41" descr="D:\_Папа-адм\Desktop\Алгоритмизация (през)\закрасить выше-ниже 2\Image 046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D:\_Папа-адм\Desktop\Алгоритмизация (през)\закрасить выше-ниже 2\Image 048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5" name="Picture 43" descr="D:\_Папа-адм\Desktop\Алгоритмизация (през)\закрасить выше-ниже 2\Image 049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D:\_Папа-адм\Desktop\Алгоритмизация (през)\закрасить выше-ниже 2\Image 050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7" name="Picture 45" descr="D:\_Папа-адм\Desktop\Алгоритмизация (през)\закрасить выше-ниже 2\Image 051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8" name="Picture 46" descr="D:\_Папа-адм\Desktop\Алгоритмизация (през)\закрасить выше-ниже 2\Image 052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9" name="Picture 47" descr="D:\_Папа-адм\Desktop\Алгоритмизация (през)\закрасить выше-ниже 2\Image 053.pn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D:\_Папа-адм\Desktop\Алгоритмизация (през)\закрасить выше-ниже 2\Image 054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1" name="Picture 49" descr="D:\_Папа-адм\Desktop\Алгоритмизация (през)\закрасить выше-ниже 2\Image 055.pn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2" name="Picture 50" descr="D:\_Папа-адм\Desktop\Алгоритмизация (през)\закрасить выше-ниже 2\Image 056.pn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" name="Picture 51" descr="D:\_Папа-адм\Desktop\Алгоритмизация (през)\закрасить выше-ниже 2\Image 057.png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 descr="D:\_Папа-адм\Desktop\Алгоритмизация (през)\закрасить выше-ниже 2\Image 059.pn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5" name="Picture 53" descr="D:\_Папа-адм\Desktop\Алгоритмизация (през)\закрасить выше-ниже 2\Image 060.pn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 descr="D:\_Папа-адм\Desktop\Алгоритмизация (през)\закрасить выше-ниже 2\Image 061.png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7" name="Picture 55" descr="D:\_Папа-адм\Desktop\Алгоритмизация (през)\закрасить выше-ниже 2\Image 062.pn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8" name="Picture 56" descr="D:\_Папа-адм\Desktop\Алгоритмизация (през)\закрасить выше-ниже 2\Image 063.pn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9" name="Picture 57" descr="D:\_Папа-адм\Desktop\Алгоритмизация (през)\закрасить выше-ниже 2\Image 064.png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58" descr="D:\_Папа-адм\Desktop\Алгоритмизация (през)\закрасить выше-ниже 2\Image 066.pn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1" name="Picture 59" descr="D:\_Папа-адм\Desktop\Алгоритмизация (през)\закрасить выше-ниже 2\Image 067.pn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2" name="Picture 60" descr="D:\_Папа-адм\Desktop\Алгоритмизация (през)\закрасить выше-ниже 2\Image 068.png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" name="Picture 61" descr="D:\_Папа-адм\Desktop\Алгоритмизация (през)\закрасить выше-ниже 2\Image 070.png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4" name="Picture 62" descr="D:\_Папа-адм\Desktop\Алгоритмизация (през)\закрасить выше-ниже 2\Image 071.png"/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5" name="Picture 63" descr="D:\_Папа-адм\Desktop\Алгоритмизация (през)\закрасить выше-ниже 2\Image 072.png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6" name="Picture 64" descr="D:\_Папа-адм\Desktop\Алгоритмизация (през)\закрасить выше-ниже 2\Image 073.png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7" name="Picture 65" descr="D:\_Папа-адм\Desktop\Алгоритмизация (през)\закрасить выше-ниже 2\Image 074.png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8" name="Picture 66" descr="D:\_Папа-адм\Desktop\Алгоритмизация (през)\закрасить выше-ниже 2\Image 075.png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9" name="Picture 67" descr="D:\_Папа-адм\Desktop\Алгоритмизация (през)\закрасить выше-ниже 2\Image 076.png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0" name="Picture 68" descr="D:\_Папа-адм\Desktop\Алгоритмизация (през)\закрасить выше-ниже 2\Image 077.png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1" name="Picture 69" descr="D:\_Папа-адм\Desktop\Алгоритмизация (през)\закрасить выше-ниже 2\Image 078.png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D:\_Папа-адм\Desktop\Алгоритмизация (през)\закрасить выше-ниже 2\Image 079.png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64805"/>
            <a:ext cx="8604956" cy="4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5328084" y="5445224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B050"/>
                </a:solidFill>
              </a:rPr>
              <a:t>Щелчок – шаг алгоритма</a:t>
            </a:r>
            <a:endParaRPr lang="ru-RU" sz="1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573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2238"/>
            <a:ext cx="7677472" cy="930498"/>
          </a:xfrm>
        </p:spPr>
        <p:txBody>
          <a:bodyPr/>
          <a:lstStyle/>
          <a:p>
            <a:pPr algn="ctr"/>
            <a:r>
              <a:rPr lang="ru-RU" sz="2800" dirty="0" smtClean="0"/>
              <a:t>Разработка алгоритма </a:t>
            </a:r>
            <a:br>
              <a:rPr lang="ru-RU" sz="2800" dirty="0" smtClean="0"/>
            </a:br>
            <a:r>
              <a:rPr lang="ru-RU" sz="2800" dirty="0" smtClean="0"/>
              <a:t>методом последовательной детализации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02119" y="3356992"/>
            <a:ext cx="87489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ru-RU" sz="2000" dirty="0"/>
              <a:t>Задача разбивается на более простые </a:t>
            </a:r>
            <a:r>
              <a:rPr lang="ru-RU" sz="2000" dirty="0" smtClean="0"/>
              <a:t>части (подзадачи).</a:t>
            </a:r>
            <a:endParaRPr lang="ru-RU" sz="2000" dirty="0"/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ru-RU" sz="2000" dirty="0"/>
              <a:t>Решение каждой части задачи </a:t>
            </a:r>
            <a:r>
              <a:rPr lang="ru-RU" sz="2000" dirty="0" smtClean="0"/>
              <a:t>формулируется в </a:t>
            </a:r>
            <a:r>
              <a:rPr lang="ru-RU" sz="2000" dirty="0"/>
              <a:t>отдельной </a:t>
            </a:r>
            <a:r>
              <a:rPr lang="ru-RU" sz="2000" dirty="0" smtClean="0"/>
              <a:t>команде.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ru-RU" sz="2000" dirty="0" smtClean="0"/>
              <a:t>Если полученные команды не входят в СКИ, их представляют в виде совокупности более простых команд.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ru-RU" sz="2000" dirty="0" smtClean="0"/>
              <a:t>И так далее, пока все команды не будут понятны исполнителю.</a:t>
            </a:r>
            <a:endParaRPr lang="ru-RU" sz="2000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11375" y="1124744"/>
            <a:ext cx="1828377" cy="432048"/>
          </a:xfrm>
          <a:prstGeom prst="wedgeRoundRectCallout">
            <a:avLst>
              <a:gd name="adj1" fmla="val -4579"/>
              <a:gd name="adj2" fmla="val 84780"/>
              <a:gd name="adj3" fmla="val 16667"/>
            </a:avLst>
          </a:prstGeom>
          <a:solidFill>
            <a:srgbClr val="7CA1CE"/>
          </a:solidFill>
          <a:ln w="25400" cap="flat" cmpd="sng" algn="ctr">
            <a:solidFill>
              <a:srgbClr val="5381B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могу решить поставленную задачу!?</a:t>
            </a:r>
          </a:p>
        </p:txBody>
      </p:sp>
      <p:pic>
        <p:nvPicPr>
          <p:cNvPr id="4" name="Picture 27" descr="Антирадиационный робот посетил Францию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/>
          <a:stretch>
            <a:fillRect/>
          </a:stretch>
        </p:blipFill>
        <p:spPr bwMode="auto">
          <a:xfrm>
            <a:off x="825307" y="1556792"/>
            <a:ext cx="1262417" cy="18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4215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51520" y="188640"/>
            <a:ext cx="77047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19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Задача.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Робот находится в некоторой клетке горизонтального коридора неизвестной длины. Ни одна из клеток коридора не закрашена.</a:t>
            </a:r>
          </a:p>
        </p:txBody>
      </p:sp>
      <p:sp>
        <p:nvSpPr>
          <p:cNvPr id="3" name="Text Box 149"/>
          <p:cNvSpPr txBox="1">
            <a:spLocks noChangeArrowheads="1"/>
          </p:cNvSpPr>
          <p:nvPr/>
        </p:nvSpPr>
        <p:spPr bwMode="auto">
          <a:xfrm>
            <a:off x="359916" y="2859927"/>
            <a:ext cx="74879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ysClr val="windowText" lastClr="000000"/>
                </a:solidFill>
              </a:rPr>
              <a:t>Робот должен закрасить все клетки этого коридора и вернуться в исходное положение.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8222" y="1448074"/>
            <a:ext cx="3707783" cy="11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8222" y="3940047"/>
            <a:ext cx="3725966" cy="11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7" descr="Антирадиационный робот посетил Францию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/>
          <a:stretch>
            <a:fillRect/>
          </a:stretch>
        </p:blipFill>
        <p:spPr bwMode="auto">
          <a:xfrm>
            <a:off x="470643" y="1263557"/>
            <a:ext cx="96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446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409" y="152636"/>
            <a:ext cx="702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Укрупнённый алгоритм</a:t>
            </a:r>
            <a:endParaRPr lang="ru-RU" sz="24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021686" y="1772939"/>
            <a:ext cx="6626225" cy="4824413"/>
            <a:chOff x="1689100" y="1127125"/>
            <a:chExt cx="6626225" cy="4824413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1692275" y="1844675"/>
              <a:ext cx="6623050" cy="506413"/>
            </a:xfrm>
            <a:prstGeom prst="rect">
              <a:avLst/>
            </a:prstGeom>
            <a:solidFill>
              <a:srgbClr val="D1E8FF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1. Закраска всех клеток коридора левее исходной</a:t>
              </a:r>
            </a:p>
          </p:txBody>
        </p:sp>
        <p:sp>
          <p:nvSpPr>
            <p:cNvPr id="6" name="Rectangle 14"/>
            <p:cNvSpPr>
              <a:spLocks noChangeArrowheads="1"/>
            </p:cNvSpPr>
            <p:nvPr/>
          </p:nvSpPr>
          <p:spPr bwMode="auto">
            <a:xfrm>
              <a:off x="1692275" y="2636838"/>
              <a:ext cx="6623050" cy="506412"/>
            </a:xfrm>
            <a:prstGeom prst="rect">
              <a:avLst/>
            </a:prstGeom>
            <a:solidFill>
              <a:srgbClr val="D1E8FF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2. Возвращение в исходное положение</a:t>
              </a: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1689100" y="3359150"/>
              <a:ext cx="6623050" cy="506413"/>
            </a:xfrm>
            <a:prstGeom prst="rect">
              <a:avLst/>
            </a:prstGeom>
            <a:solidFill>
              <a:srgbClr val="D1E8FF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3. Закраска всех клеток коридора правее исходной</a:t>
              </a: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>
              <a:off x="5002213" y="1558925"/>
              <a:ext cx="1587" cy="28733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5002213" y="2351088"/>
              <a:ext cx="0" cy="28575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5002213" y="3143250"/>
              <a:ext cx="0" cy="214313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1692275" y="4076700"/>
              <a:ext cx="6623050" cy="506413"/>
            </a:xfrm>
            <a:prstGeom prst="rect">
              <a:avLst/>
            </a:prstGeom>
            <a:solidFill>
              <a:srgbClr val="D1E8FF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 Возвращение в исходное положение</a:t>
              </a: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1692275" y="4797425"/>
              <a:ext cx="6623050" cy="506413"/>
            </a:xfrm>
            <a:prstGeom prst="rect">
              <a:avLst/>
            </a:prstGeom>
            <a:solidFill>
              <a:srgbClr val="D1E8FF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5. Закраска исходной клетки</a:t>
              </a:r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5002213" y="3862388"/>
              <a:ext cx="0" cy="214312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5002213" y="4583113"/>
              <a:ext cx="0" cy="214312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AutoShape 23"/>
            <p:cNvSpPr>
              <a:spLocks noChangeArrowheads="1"/>
            </p:cNvSpPr>
            <p:nvPr/>
          </p:nvSpPr>
          <p:spPr bwMode="auto">
            <a:xfrm>
              <a:off x="4244181" y="1127125"/>
              <a:ext cx="1512888" cy="431800"/>
            </a:xfrm>
            <a:prstGeom prst="flowChartTerminator">
              <a:avLst/>
            </a:prstGeom>
            <a:solidFill>
              <a:srgbClr val="D1E8FF"/>
            </a:solidFill>
            <a:ln w="38100">
              <a:solidFill>
                <a:srgbClr val="018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начало </a:t>
              </a:r>
            </a:p>
          </p:txBody>
        </p:sp>
        <p:sp>
          <p:nvSpPr>
            <p:cNvPr id="16" name="AutoShape 24"/>
            <p:cNvSpPr>
              <a:spLocks noChangeArrowheads="1"/>
            </p:cNvSpPr>
            <p:nvPr/>
          </p:nvSpPr>
          <p:spPr bwMode="auto">
            <a:xfrm>
              <a:off x="4248793" y="5519738"/>
              <a:ext cx="1512888" cy="431800"/>
            </a:xfrm>
            <a:prstGeom prst="flowChartTerminator">
              <a:avLst/>
            </a:prstGeom>
            <a:solidFill>
              <a:srgbClr val="D1E8FF"/>
            </a:solidFill>
            <a:ln w="38100">
              <a:solidFill>
                <a:srgbClr val="018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конец </a:t>
              </a: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5002213" y="5303838"/>
              <a:ext cx="0" cy="21590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2196" y="605361"/>
            <a:ext cx="3531253" cy="106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1398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260648"/>
            <a:ext cx="752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kern="0" dirty="0">
                <a:solidFill>
                  <a:sysClr val="windowText" lastClr="000000"/>
                </a:solidFill>
              </a:rPr>
              <a:t>1. Закраска всех клеток коридора левее исходной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1960836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нц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пока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сверху стена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снизу стена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>.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закрасить</a:t>
            </a:r>
            <a:r>
              <a:rPr lang="ru-RU" sz="2400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; </a:t>
            </a:r>
            <a:r>
              <a:rPr lang="ru-RU" sz="2400" b="1" dirty="0">
                <a:solidFill>
                  <a:srgbClr val="0000C8"/>
                </a:solidFill>
                <a:latin typeface="Consolas" pitchFamily="49" charset="0"/>
                <a:cs typeface="Consolas" pitchFamily="49" charset="0"/>
              </a:rPr>
              <a:t>влево</a:t>
            </a:r>
            <a:r>
              <a:rPr lang="ru-RU" sz="2400" dirty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>
                <a:latin typeface="Consolas" pitchFamily="49" charset="0"/>
                <a:cs typeface="Consolas" pitchFamily="49" charset="0"/>
              </a:rPr>
            </a:br>
            <a:r>
              <a:rPr lang="ru-RU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кц</a:t>
            </a:r>
            <a:r>
              <a:rPr lang="ru-RU" sz="2400" dirty="0" smtClean="0">
                <a:latin typeface="Consolas" pitchFamily="49" charset="0"/>
                <a:cs typeface="Consolas" pitchFamily="49" charset="0"/>
              </a:rPr>
              <a:t/>
            </a:r>
            <a:br>
              <a:rPr lang="ru-RU" sz="2400" dirty="0" smtClean="0">
                <a:latin typeface="Consolas" pitchFamily="49" charset="0"/>
                <a:cs typeface="Consolas" pitchFamily="49" charset="0"/>
              </a:rPr>
            </a:b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1931" y="3969060"/>
            <a:ext cx="3708875" cy="11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9627" y="740200"/>
            <a:ext cx="3693484" cy="111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5646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Сеть 2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еть 2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Сеть 2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3796</TotalTime>
  <Words>490</Words>
  <Application>Microsoft Office PowerPoint</Application>
  <PresentationFormat>Экран (4:3)</PresentationFormat>
  <Paragraphs>80</Paragraphs>
  <Slides>18</Slides>
  <Notes>0</Notes>
  <HiddenSlides>4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Сеть 2</vt:lpstr>
      <vt:lpstr>1_Сеть 2</vt:lpstr>
      <vt:lpstr>2_Сеть 2</vt:lpstr>
      <vt:lpstr>Основы  алгоритмизации</vt:lpstr>
      <vt:lpstr>Комбинирование алгоритмических структур</vt:lpstr>
      <vt:lpstr>Комбинирование алгоритмических структур</vt:lpstr>
      <vt:lpstr>Комбинирование алгоритмических структур</vt:lpstr>
      <vt:lpstr>Комбинирование алгоритмических структур</vt:lpstr>
      <vt:lpstr>Разработка алгоритма  методом последовательной детализации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Вспомогательные алгоритмы</vt:lpstr>
      <vt:lpstr>Презентация PowerPoint</vt:lpstr>
      <vt:lpstr>Вспомогательные алгоритмы</vt:lpstr>
    </vt:vector>
  </TitlesOfParts>
  <Company>Сеть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 и его свойства</dc:title>
  <dc:creator>Админ</dc:creator>
  <cp:lastModifiedBy>Папа-админ</cp:lastModifiedBy>
  <cp:revision>160</cp:revision>
  <dcterms:created xsi:type="dcterms:W3CDTF">2010-02-14T19:37:55Z</dcterms:created>
  <dcterms:modified xsi:type="dcterms:W3CDTF">2018-07-31T19:07:20Z</dcterms:modified>
</cp:coreProperties>
</file>