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58" r:id="rId4"/>
    <p:sldId id="276" r:id="rId5"/>
    <p:sldId id="268" r:id="rId6"/>
    <p:sldId id="269" r:id="rId7"/>
    <p:sldId id="279" r:id="rId8"/>
    <p:sldId id="281" r:id="rId9"/>
    <p:sldId id="275" r:id="rId10"/>
    <p:sldId id="284" r:id="rId11"/>
    <p:sldId id="278" r:id="rId12"/>
    <p:sldId id="267" r:id="rId13"/>
    <p:sldId id="260" r:id="rId14"/>
    <p:sldId id="263" r:id="rId15"/>
    <p:sldId id="264" r:id="rId16"/>
    <p:sldId id="265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AA5640-651D-44EF-88D0-EEC951F5B19F}">
          <p14:sldIdLst>
            <p14:sldId id="257"/>
            <p14:sldId id="282"/>
            <p14:sldId id="258"/>
            <p14:sldId id="276"/>
            <p14:sldId id="268"/>
            <p14:sldId id="269"/>
            <p14:sldId id="279"/>
            <p14:sldId id="281"/>
            <p14:sldId id="275"/>
          </p14:sldIdLst>
        </p14:section>
        <p14:section name="Раздел без заголовка" id="{15D9D773-B412-4192-B01D-0ABF78145A77}">
          <p14:sldIdLst>
            <p14:sldId id="284"/>
            <p14:sldId id="278"/>
            <p14:sldId id="267"/>
            <p14:sldId id="260"/>
            <p14:sldId id="263"/>
            <p14:sldId id="264"/>
            <p14:sldId id="265"/>
            <p14:sldId id="270"/>
            <p14:sldId id="271"/>
            <p14:sldId id="272"/>
            <p14:sldId id="273"/>
            <p14:sldId id="27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33400" y="685800"/>
            <a:ext cx="7742664" cy="4028705"/>
            <a:chOff x="890298" y="1469723"/>
            <a:chExt cx="7165477" cy="42440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90298" y="1469723"/>
              <a:ext cx="7165477" cy="3015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Нетрадиционные формы рисования во второй младшей группе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972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: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Горячёва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Юлия Александровна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МБОУ «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Луковниковская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СОШ»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781" y="0"/>
            <a:ext cx="8229600" cy="609600"/>
          </a:xfrm>
        </p:spPr>
        <p:txBody>
          <a:bodyPr/>
          <a:lstStyle/>
          <a:p>
            <a:r>
              <a:rPr lang="ru-RU" dirty="0" smtClean="0"/>
              <a:t>Работа с родителями </a:t>
            </a:r>
            <a:endParaRPr lang="ru-RU" dirty="0"/>
          </a:p>
        </p:txBody>
      </p:sp>
      <p:pic>
        <p:nvPicPr>
          <p:cNvPr id="6" name="Объект 5" descr="https://nsportal.ru/sites/default/files/2015/09/22/risunok1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672">
            <a:off x="324696" y="994368"/>
            <a:ext cx="21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nsportal.ru/sites/default/files/2015/09/22/risunok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8200"/>
            <a:ext cx="2160000" cy="323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nsportal.ru/sites/default/files/2015/09/22/risunok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13" y="682390"/>
            <a:ext cx="21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nsportal.ru/sites/default/files/2015/09/22/risunok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354">
            <a:off x="912430" y="3370926"/>
            <a:ext cx="21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nsportal.ru/sites/default/files/2015/09/22/risunok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81" y="3141837"/>
            <a:ext cx="21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nsportal.ru/sites/default/files/2015/09/22/risunok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249">
            <a:off x="6021233" y="3344301"/>
            <a:ext cx="216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2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762000"/>
            <a:ext cx="7620000" cy="452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проведения занятия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словесные (беседа, художественное слово, загадки, напоминание о последовательности работы, совет);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наглядные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-практические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/>
          <a:stretch/>
        </p:blipFill>
        <p:spPr>
          <a:xfrm rot="5400000">
            <a:off x="1098365" y="2330635"/>
            <a:ext cx="3137269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9435" y="2302431"/>
            <a:ext cx="3154595" cy="23597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5000" y="8382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исование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65029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r="1786" b="12500"/>
          <a:stretch/>
        </p:blipFill>
        <p:spPr>
          <a:xfrm rot="20874721">
            <a:off x="1600200" y="2209800"/>
            <a:ext cx="2514600" cy="3352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3750" r="2084" b="26250"/>
          <a:stretch/>
        </p:blipFill>
        <p:spPr>
          <a:xfrm>
            <a:off x="3886200" y="1976747"/>
            <a:ext cx="2285999" cy="3215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 b="22222"/>
          <a:stretch/>
        </p:blipFill>
        <p:spPr>
          <a:xfrm rot="828393">
            <a:off x="6112539" y="2186718"/>
            <a:ext cx="2193839" cy="358585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ладошкой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t="6190" r="34042"/>
          <a:stretch/>
        </p:blipFill>
        <p:spPr>
          <a:xfrm rot="5400000">
            <a:off x="1078708" y="673892"/>
            <a:ext cx="1981199" cy="2309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 r="23376"/>
          <a:stretch/>
        </p:blipFill>
        <p:spPr>
          <a:xfrm rot="5400000">
            <a:off x="5223933" y="2243668"/>
            <a:ext cx="3886202" cy="2446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2" y="3048000"/>
            <a:ext cx="430106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6096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палочки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9" r="-1852" b="18283"/>
          <a:stretch/>
        </p:blipFill>
        <p:spPr>
          <a:xfrm>
            <a:off x="5363308" y="1600200"/>
            <a:ext cx="3094892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852" b="10000"/>
          <a:stretch/>
        </p:blipFill>
        <p:spPr>
          <a:xfrm>
            <a:off x="381000" y="457200"/>
            <a:ext cx="21336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-1851" b="7778"/>
          <a:stretch/>
        </p:blipFill>
        <p:spPr>
          <a:xfrm>
            <a:off x="3206262" y="1132820"/>
            <a:ext cx="2157046" cy="3990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778" r="14166"/>
          <a:stretch/>
        </p:blipFill>
        <p:spPr>
          <a:xfrm>
            <a:off x="623456" y="3733800"/>
            <a:ext cx="2236975" cy="19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1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F3F3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ватными палочками «Деревья осенью</a:t>
            </a:r>
            <a:r>
              <a:rPr lang="ru-RU" sz="2400" dirty="0">
                <a:solidFill>
                  <a:srgbClr val="3F3F3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 r="15556"/>
          <a:stretch/>
        </p:blipFill>
        <p:spPr>
          <a:xfrm rot="4531198">
            <a:off x="430102" y="2082653"/>
            <a:ext cx="3349148" cy="2051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5746" r="14363"/>
          <a:stretch/>
        </p:blipFill>
        <p:spPr>
          <a:xfrm rot="5400000">
            <a:off x="2895601" y="1909465"/>
            <a:ext cx="3505198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 rot="726733">
            <a:off x="5896508" y="1787908"/>
            <a:ext cx="2288518" cy="35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20371" b="23333"/>
          <a:stretch/>
        </p:blipFill>
        <p:spPr>
          <a:xfrm>
            <a:off x="1143000" y="1266296"/>
            <a:ext cx="2209800" cy="3083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" b="21111"/>
          <a:stretch/>
        </p:blipFill>
        <p:spPr>
          <a:xfrm>
            <a:off x="6108751" y="1879360"/>
            <a:ext cx="2133600" cy="348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7" t="15556" r="12963" b="21111"/>
          <a:stretch/>
        </p:blipFill>
        <p:spPr>
          <a:xfrm>
            <a:off x="3248526" y="2057400"/>
            <a:ext cx="2795337" cy="3124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0" y="673885"/>
            <a:ext cx="6341362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3F3F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свечой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762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593" r="41111"/>
          <a:stretch/>
        </p:blipFill>
        <p:spPr>
          <a:xfrm rot="5400000">
            <a:off x="5261358" y="1368042"/>
            <a:ext cx="2583681" cy="335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592" r="15001" b="1"/>
          <a:stretch/>
        </p:blipFill>
        <p:spPr>
          <a:xfrm>
            <a:off x="1905000" y="3048000"/>
            <a:ext cx="2782297" cy="2576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-1358" r="23333"/>
          <a:stretch/>
        </p:blipFill>
        <p:spPr>
          <a:xfrm rot="5400000">
            <a:off x="484650" y="1390452"/>
            <a:ext cx="2461695" cy="2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r="20000" b="6544"/>
          <a:stretch/>
        </p:blipFill>
        <p:spPr>
          <a:xfrm rot="4689425">
            <a:off x="16529" y="2203861"/>
            <a:ext cx="3677105" cy="2193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-1358"/>
          <a:stretch/>
        </p:blipFill>
        <p:spPr>
          <a:xfrm rot="5991414">
            <a:off x="4977835" y="2340566"/>
            <a:ext cx="4292519" cy="2546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18" r="7778"/>
          <a:stretch/>
        </p:blipFill>
        <p:spPr>
          <a:xfrm rot="5400000">
            <a:off x="2539720" y="2409142"/>
            <a:ext cx="3543553" cy="2409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457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Тычки жёсткой кистью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1824" r="10219" b="3286"/>
          <a:stretch/>
        </p:blipFill>
        <p:spPr>
          <a:xfrm>
            <a:off x="1524000" y="1295400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759199" cy="2114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7500"/>
          <a:stretch/>
        </p:blipFill>
        <p:spPr>
          <a:xfrm>
            <a:off x="4444999" y="3657600"/>
            <a:ext cx="4127501" cy="2258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5353"/>
            <a:ext cx="3581400" cy="2014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r="32727" b="14950"/>
          <a:stretch/>
        </p:blipFill>
        <p:spPr>
          <a:xfrm rot="5400000">
            <a:off x="1638299" y="3796485"/>
            <a:ext cx="2819402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Рисование мыльными               пузырями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284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4569" r="1110" b="10494"/>
          <a:stretch/>
        </p:blipFill>
        <p:spPr>
          <a:xfrm rot="5400000">
            <a:off x="5366783" y="2937246"/>
            <a:ext cx="3515833" cy="23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593" r="18889" b="6544"/>
          <a:stretch/>
        </p:blipFill>
        <p:spPr>
          <a:xfrm rot="5400000">
            <a:off x="191102" y="1028098"/>
            <a:ext cx="3200286" cy="2210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1" r="749" b="6741"/>
          <a:stretch/>
        </p:blipFill>
        <p:spPr>
          <a:xfrm>
            <a:off x="2992506" y="1600200"/>
            <a:ext cx="2855276" cy="3555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53339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Скатывание бумаги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981200"/>
            <a:ext cx="11353800" cy="4144963"/>
          </a:xfrm>
        </p:spPr>
        <p:txBody>
          <a:bodyPr/>
          <a:lstStyle/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374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1804987"/>
          </a:xfrm>
        </p:spPr>
        <p:txBody>
          <a:bodyPr/>
          <a:lstStyle/>
          <a:p>
            <a:r>
              <a:rPr lang="ru-RU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«…Это 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правда! Ну чего же тут скрывать? Дети любят, очень любят рисовать На бумаге, на асфальте, на стене 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трамвае на окне… 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3333"/>
          <a:stretch/>
        </p:blipFill>
        <p:spPr>
          <a:xfrm>
            <a:off x="2514600" y="2463079"/>
            <a:ext cx="3581400" cy="339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 детей художественно-творческих способностей  посредством нетрадиционных техник рисования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09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7543800" cy="521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Формировать  творческое  мышление,  устойчивый  интерес  к  художественной деятельности;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  художественный  вкус,  фантазию,  изобретательность,  пространственное  воображение.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   умения  и  навыки,  необходимые  для  создания  творческих  работ.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  желание  экспериментировать,  проявляя  яркие  познавательные  чувства:    удивление, сомнение,  радость от узнавания  нового.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5025" y="-134775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Формировать  творческое  мышление,  устойчивый  интерес  к  художественной деятельности;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086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Закреплять и обогащать знания детей о разных видах художественного  творчества.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детей  различными  видами  изобразительной  деятельности,  многообразием  художественных  материалов  и  </a:t>
            </a:r>
            <a:r>
              <a:rPr lang="ru-RU" sz="24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приёмамиработы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с  ними,  закреплять  приобретённые  умения  и  навыки  и  показывать  детям   широту  их  возможного  применения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  трудолюбие и 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желание добиваться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успеха  собственным  трудом.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внимание, аккуратность,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целеустремлённость, творческую 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самореализацию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 flipV="1">
            <a:off x="2057400" y="914397"/>
            <a:ext cx="5181600" cy="457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ru-RU" sz="4000" dirty="0" smtClean="0"/>
              <a:t>Нетрадиционные техники рисования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Рисование пальчиком и ладошкой</a:t>
            </a:r>
          </a:p>
          <a:p>
            <a:pPr marL="0" indent="0">
              <a:buNone/>
            </a:pPr>
            <a:r>
              <a:rPr lang="ru-RU" dirty="0" smtClean="0"/>
              <a:t>Рисование ватной палочкой</a:t>
            </a:r>
          </a:p>
          <a:p>
            <a:pPr marL="0" indent="0">
              <a:buNone/>
            </a:pPr>
            <a:r>
              <a:rPr lang="ru-RU" dirty="0" smtClean="0"/>
              <a:t>Рисование свечой и восковыми мелками</a:t>
            </a:r>
          </a:p>
          <a:p>
            <a:pPr marL="0" indent="0">
              <a:buNone/>
            </a:pPr>
            <a:r>
              <a:rPr lang="ru-RU" dirty="0" smtClean="0"/>
              <a:t>Метод тычка жёсткой полусухой кистью</a:t>
            </a:r>
          </a:p>
          <a:p>
            <a:pPr marL="0" indent="0">
              <a:buNone/>
            </a:pPr>
            <a:r>
              <a:rPr lang="ru-RU" dirty="0" smtClean="0"/>
              <a:t>Кляксография</a:t>
            </a:r>
          </a:p>
          <a:p>
            <a:pPr marL="0" indent="0">
              <a:buNone/>
            </a:pPr>
            <a:r>
              <a:rPr lang="ru-RU" dirty="0" smtClean="0"/>
              <a:t>Комкание, скатывание бумаги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2711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1864">
            <a:off x="334578" y="1765184"/>
            <a:ext cx="4498894" cy="2737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4470">
            <a:off x="3767768" y="1851068"/>
            <a:ext cx="4231485" cy="27781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4815" b="28889"/>
          <a:stretch/>
        </p:blipFill>
        <p:spPr>
          <a:xfrm>
            <a:off x="4800600" y="1981200"/>
            <a:ext cx="3505200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852"/>
          <a:stretch/>
        </p:blipFill>
        <p:spPr>
          <a:xfrm>
            <a:off x="1636240" y="1524000"/>
            <a:ext cx="2783359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90758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 «Нетрадиционные техники рисования»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157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Helvetica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Нетрадиционные техники рисования</vt:lpstr>
      <vt:lpstr>Развивающая среда</vt:lpstr>
      <vt:lpstr>Презентация PowerPoint</vt:lpstr>
      <vt:lpstr>Работа с родителями </vt:lpstr>
      <vt:lpstr>Презентация PowerPoint</vt:lpstr>
      <vt:lpstr>Презентация PowerPoint</vt:lpstr>
      <vt:lpstr>Рисование ладошкой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77</cp:revision>
  <dcterms:created xsi:type="dcterms:W3CDTF">2014-07-06T18:18:01Z</dcterms:created>
  <dcterms:modified xsi:type="dcterms:W3CDTF">2019-02-27T20:39:55Z</dcterms:modified>
</cp:coreProperties>
</file>