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58" r:id="rId4"/>
    <p:sldId id="292" r:id="rId5"/>
    <p:sldId id="279" r:id="rId6"/>
    <p:sldId id="291" r:id="rId7"/>
    <p:sldId id="272" r:id="rId8"/>
    <p:sldId id="297" r:id="rId9"/>
    <p:sldId id="285" r:id="rId10"/>
    <p:sldId id="276" r:id="rId11"/>
    <p:sldId id="290" r:id="rId12"/>
    <p:sldId id="268" r:id="rId13"/>
    <p:sldId id="266" r:id="rId14"/>
    <p:sldId id="287" r:id="rId15"/>
    <p:sldId id="265" r:id="rId16"/>
    <p:sldId id="264" r:id="rId17"/>
    <p:sldId id="260" r:id="rId18"/>
    <p:sldId id="298" r:id="rId19"/>
    <p:sldId id="299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B8DD"/>
    <a:srgbClr val="461E64"/>
    <a:srgbClr val="003300"/>
    <a:srgbClr val="663300"/>
    <a:srgbClr val="660066"/>
    <a:srgbClr val="818FAF"/>
    <a:srgbClr val="E14F6E"/>
    <a:srgbClr val="C7697F"/>
    <a:srgbClr val="DF51AC"/>
    <a:srgbClr val="B37D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8" d="100"/>
          <a:sy n="58" d="100"/>
        </p:scale>
        <p:origin x="-102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F6D6F-3B2F-405E-B050-984D0002507F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67DE-2625-4977-B3F4-0CB93696C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772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F6D6F-3B2F-405E-B050-984D0002507F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67DE-2625-4977-B3F4-0CB93696C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032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F6D6F-3B2F-405E-B050-984D0002507F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67DE-2625-4977-B3F4-0CB93696C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86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F6D6F-3B2F-405E-B050-984D0002507F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67DE-2625-4977-B3F4-0CB93696C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599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F6D6F-3B2F-405E-B050-984D0002507F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67DE-2625-4977-B3F4-0CB93696C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523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F6D6F-3B2F-405E-B050-984D0002507F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67DE-2625-4977-B3F4-0CB93696C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907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F6D6F-3B2F-405E-B050-984D0002507F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67DE-2625-4977-B3F4-0CB93696C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91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F6D6F-3B2F-405E-B050-984D0002507F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67DE-2625-4977-B3F4-0CB93696C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488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F6D6F-3B2F-405E-B050-984D0002507F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67DE-2625-4977-B3F4-0CB93696C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967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F6D6F-3B2F-405E-B050-984D0002507F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67DE-2625-4977-B3F4-0CB93696C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234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F6D6F-3B2F-405E-B050-984D0002507F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67DE-2625-4977-B3F4-0CB93696C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31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F6D6F-3B2F-405E-B050-984D0002507F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C67DE-2625-4977-B3F4-0CB93696C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85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gif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6629" y="261257"/>
            <a:ext cx="10769598" cy="268514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8628" y="5442857"/>
            <a:ext cx="6197599" cy="1415143"/>
          </a:xfrm>
        </p:spPr>
        <p:txBody>
          <a:bodyPr>
            <a:noAutofit/>
          </a:bodyPr>
          <a:lstStyle/>
          <a:p>
            <a:pPr algn="r"/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46629" y="261257"/>
            <a:ext cx="10769600" cy="2685143"/>
          </a:xfrm>
          <a:prstGeom prst="roundRect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latin typeface="Bookman Old Style" panose="02050604050505020204" pitchFamily="18" charset="0"/>
              </a:rPr>
              <a:t>Только конфеты так дивно одеты</a:t>
            </a:r>
            <a:endParaRPr lang="ru-RU" sz="6000" b="1" dirty="0">
              <a:latin typeface="Bookman Old Style" panose="020506040505050202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46628" y="3509963"/>
            <a:ext cx="10769600" cy="1570037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История конфетного фантика</a:t>
            </a:r>
            <a:endParaRPr lang="ru-RU" sz="5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82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Объект 10" descr="https://imgprx.livejournal.net/b51fbf7ebb861ee6eec725ee8d9e4d1ad88b256c/54wDLHdyV_3z7uhK5EJ9AKtGl1XC5Nkigy1-Ur-sJMFyLq5zMo5HwQnffq7vl_uSUhloK53zo8Wpo-gLlkNnucu3f76cfBAnN89C-OdQtgpSCa3neWH4KuSiOBVLUaRj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49" y="116115"/>
            <a:ext cx="3497943" cy="335280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2" name="Рисунок 11" descr="https://imgprx.livejournal.net/7b1f40d692ee99c8b889353260ee56c63420f442/54wDLHdyV_3z7uhK5EJ9AKtGl1XC5Nkigy1-Ur-sJMFyLq5zMo5HwQnffq7vl_uSUhloK53zo8Wpo-gLlkNnuaCFZrEEgSV8RONDx-fkzyEJfqmtWp2VLAQqZhOWOUp-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6" y="116115"/>
            <a:ext cx="3588022" cy="335280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5" name="Рисунок 14" descr="image07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00" y="2997201"/>
            <a:ext cx="5181601" cy="374587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0" name="Рисунок 9" descr="https://ic.pics.livejournal.com/the_morning_spb/75064462/1735487/1735487_original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822" y="116115"/>
            <a:ext cx="3904978" cy="335279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3" name="Рисунок 12" descr="https://imgprx.livejournal.net/7c967abe454d4cd2d7792f3a44fec99e5d480b5e/54wDLHdyV_3z7uhK5EJ9AKtGl1XC5Nkigy1-Ur-sJMFyLq5zMo5HwQnffq7vl_uSUhloK53zo8Wpo-gLlkNnuWuVd2_aXVNgGR3KiUliMA-WZNqkaTinFYseqrENIllS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49" y="3661285"/>
            <a:ext cx="3497942" cy="308179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4" name="Рисунок 13" descr="https://news2world.net/upload/62-1491725701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3661285"/>
            <a:ext cx="3807868" cy="308179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91993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 t="-35000" b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886" y="435428"/>
            <a:ext cx="3556000" cy="4064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25600" y="2104571"/>
            <a:ext cx="2278743" cy="211908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ÐÑÐ°ÑÐºÐ°Ñ Ð¸ÑÑÐ¾ÑÐ¸Ñ ÑÑÑÑÐºÐ¸Ñ ÐºÐ¾Ð½ÑÐµÑ. Ð ÑÑÑÐºÐ¸Ð¹ ÑÐ¾ÐºÐ¾Ð»Ð°Ð´, ÐÑÑÐ¾ÑÐ¸Ñ ÑÐ¾ÐºÐ¾Ð»Ð°Ð´Ð°, ÐÐ¾Ð½ÑÐµÑÑ, Ð¡Ð»Ð°Ð´Ð¾ÑÑÐ¸, ÐÑÑÐ¾ÑÐ¸Ñ, ÐÐ»Ð¸Ð½Ð½Ð¾Ð¿Ð¾ÑÑ, ÐÐ¾ÑÑ"/>
          <p:cNvPicPr>
            <a:picLocks noGrp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9" r="23689"/>
          <a:stretch>
            <a:fillRect/>
          </a:stretch>
        </p:blipFill>
        <p:spPr bwMode="auto">
          <a:xfrm>
            <a:off x="8592911" y="1"/>
            <a:ext cx="3599089" cy="3193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i.pinimg.com/originals/2d/04/e7/2d04e7642dbd75c5754ae4003cb784e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1"/>
            <a:ext cx="3709307" cy="3062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i.pinimg.com/originals/7b/da/a6/7bdaa6bfcc003361409914efc8a28069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972" y="3193144"/>
            <a:ext cx="2902857" cy="3512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historybiz.ru/assets/images/news/1-2017/konditerskaya-upakovka-4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087" y="3193144"/>
            <a:ext cx="3698420" cy="3512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6104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493486"/>
            <a:ext cx="2481943" cy="64951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7431314" y="1799770"/>
            <a:ext cx="2235200" cy="3759655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 descr="ÐÐ»Ð»ÑÑÑÑÐ°ÑÐ¸Ñ Ðº ÐºÐ¾Ð¼Ð¼ÐµÐ½ÑÐ°ÑÐ¸Ñ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371" y="609600"/>
            <a:ext cx="3643085" cy="58057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386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47850" y="1809750"/>
            <a:ext cx="8458200" cy="340995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393700" y="482600"/>
            <a:ext cx="11468100" cy="612140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3300"/>
                </a:solidFill>
                <a:latin typeface="Arial Black" panose="020B0A04020102020204" pitchFamily="34" charset="0"/>
              </a:rPr>
              <a:t>ЭТО ИНТЕРЕСНО</a:t>
            </a:r>
          </a:p>
          <a:p>
            <a:pPr algn="ctr"/>
            <a:r>
              <a:rPr lang="ru-RU" sz="3600" b="1" dirty="0" smtClean="0"/>
              <a:t>САМЫЕ НЕОБЫЧНЫЕ КОНФЕТЫ В МИРЕ</a:t>
            </a:r>
          </a:p>
          <a:p>
            <a:pPr algn="ctr"/>
            <a:r>
              <a:rPr lang="ru-RU" sz="2800" b="1" dirty="0" smtClean="0">
                <a:solidFill>
                  <a:srgbClr val="003300"/>
                </a:solidFill>
              </a:rPr>
              <a:t>Сладости, как и места, где их производят, бывают самые разные. Наверное, вам было бы интересно узнать, как выглядят самые необычные конфеты в мире? Их вы точно  не увидите в ближайшем магазине. Даже на фото они запоминаются надолго.</a:t>
            </a:r>
            <a:endParaRPr lang="ru-RU" sz="2800" b="1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33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58" y="203200"/>
            <a:ext cx="4731656" cy="65314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1712686"/>
            <a:ext cx="4383314" cy="42962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9658" y="203200"/>
            <a:ext cx="4731656" cy="653143"/>
          </a:xfrm>
          <a:prstGeom prst="roundRect">
            <a:avLst/>
          </a:prstGeom>
          <a:solidFill>
            <a:srgbClr val="E14F6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Самые необычные конфеты в мире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9658" y="1712686"/>
            <a:ext cx="4731656" cy="4296228"/>
          </a:xfrm>
          <a:prstGeom prst="roundRect">
            <a:avLst/>
          </a:prstGeom>
          <a:solidFill>
            <a:srgbClr val="E14F6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Музее истории шоколада и какао можно увидеть </a:t>
            </a:r>
            <a:r>
              <a:rPr lang="ru-RU" b="1" dirty="0" smtClean="0"/>
              <a:t>шоколадного мишку, </a:t>
            </a:r>
            <a:r>
              <a:rPr lang="ru-RU" b="1" dirty="0"/>
              <a:t>в котором целых 100 килограммов весу. Топтыгину уже 57 лет от роду.</a:t>
            </a:r>
          </a:p>
        </p:txBody>
      </p:sp>
      <p:pic>
        <p:nvPicPr>
          <p:cNvPr id="7" name="Рисунок 6" descr="https://b1.culture.ru/c/283203.jpg"/>
          <p:cNvPicPr>
            <a:picLocks noGrp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4" r="9704"/>
          <a:stretch>
            <a:fillRect/>
          </a:stretch>
        </p:blipFill>
        <p:spPr bwMode="auto">
          <a:xfrm>
            <a:off x="5183188" y="203201"/>
            <a:ext cx="6729412" cy="565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8039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351" y="819150"/>
            <a:ext cx="2895600" cy="8001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76351" y="2705100"/>
            <a:ext cx="2571750" cy="22479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4351" y="457200"/>
            <a:ext cx="4257674" cy="16002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Black" panose="020B0A04020102020204" pitchFamily="34" charset="0"/>
              </a:rPr>
              <a:t>Самые необычные конфеты в мире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6751" y="2184399"/>
            <a:ext cx="3943349" cy="415925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Самая большая конфета - это мишка по прозвищу </a:t>
            </a:r>
            <a:r>
              <a:rPr lang="ru-RU" b="1" dirty="0" err="1"/>
              <a:t>Хаги</a:t>
            </a:r>
            <a:r>
              <a:rPr lang="ru-RU" b="1" dirty="0"/>
              <a:t>-Бой высотой в 1,68 метра и весом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633 </a:t>
            </a:r>
            <a:r>
              <a:rPr lang="ru-RU" b="1" dirty="0"/>
              <a:t>килограмма. Его сделали кондитеры фирмы </a:t>
            </a:r>
            <a:r>
              <a:rPr lang="ru-RU" b="1" dirty="0" err="1"/>
              <a:t>Gummi</a:t>
            </a:r>
            <a:r>
              <a:rPr lang="ru-RU" b="1" dirty="0"/>
              <a:t> </a:t>
            </a:r>
            <a:r>
              <a:rPr lang="ru-RU" b="1" dirty="0" err="1"/>
              <a:t>Bear</a:t>
            </a:r>
            <a:r>
              <a:rPr lang="ru-RU" b="1" dirty="0"/>
              <a:t> </a:t>
            </a:r>
            <a:r>
              <a:rPr lang="ru-RU" b="1" dirty="0" err="1"/>
              <a:t>Factory</a:t>
            </a:r>
            <a:r>
              <a:rPr lang="ru-RU" b="1" dirty="0"/>
              <a:t>. Для отливки медведя понадобилась специальная форма весом 4 тонны. Залитая в форму фруктовая масса сохла около двух недель, после чего ее вынули и отполировали до блеска.</a:t>
            </a:r>
          </a:p>
        </p:txBody>
      </p:sp>
      <p:pic>
        <p:nvPicPr>
          <p:cNvPr id="7" name="Рисунок 6" descr="https://ic.pics.livejournal.com/lenuhka/43809903/79648/79648_original.jpg"/>
          <p:cNvPicPr>
            <a:picLocks noGrp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 bwMode="auto">
          <a:xfrm>
            <a:off x="5054600" y="457200"/>
            <a:ext cx="6629400" cy="5511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588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49" y="457199"/>
            <a:ext cx="3124201" cy="6477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7249" y="2209800"/>
            <a:ext cx="2838451" cy="35242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7649" y="106816"/>
            <a:ext cx="4114801" cy="1170441"/>
          </a:xfrm>
          <a:prstGeom prst="roundRect">
            <a:avLst/>
          </a:prstGeom>
          <a:solidFill>
            <a:srgbClr val="B37D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Black" panose="020B0A04020102020204" pitchFamily="34" charset="0"/>
              </a:rPr>
              <a:t>Самые необычные конфеты в мире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7649" y="1809750"/>
            <a:ext cx="4114802" cy="4402363"/>
          </a:xfrm>
          <a:prstGeom prst="roundRect">
            <a:avLst/>
          </a:prstGeom>
          <a:solidFill>
            <a:srgbClr val="B37D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Компания Мастер </a:t>
            </a:r>
            <a:r>
              <a:rPr lang="ru-RU" sz="2400" b="1" dirty="0" err="1"/>
              <a:t>Фуд</a:t>
            </a:r>
            <a:r>
              <a:rPr lang="ru-RU" sz="2400" b="1" dirty="0"/>
              <a:t> изготовила самую большую коробку конфет для всемирного кулинарного шоу. В коробку шириной 1,5 и длиной 2,5 метра вошло 800 кг шоколадных конфет!</a:t>
            </a:r>
          </a:p>
        </p:txBody>
      </p:sp>
      <p:pic>
        <p:nvPicPr>
          <p:cNvPr id="7" name="Рисунок 6" descr="https://img1.liveinternet.ru/images/attach/c/7/96/946/96946147_8.jpg"/>
          <p:cNvPicPr>
            <a:picLocks noGrp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2" r="7652"/>
          <a:stretch>
            <a:fillRect/>
          </a:stretch>
        </p:blipFill>
        <p:spPr bwMode="auto">
          <a:xfrm>
            <a:off x="5041900" y="304800"/>
            <a:ext cx="6819900" cy="62610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818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744687" y="841830"/>
            <a:ext cx="5384800" cy="84182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831850" y="2345187"/>
            <a:ext cx="10532836" cy="37444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77811" y="841830"/>
            <a:ext cx="8040914" cy="95997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381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ЭТО ИНТЕРЕСНО!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2900" y="2002971"/>
            <a:ext cx="11544300" cy="453117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381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dirty="0" smtClean="0"/>
              <a:t>   На </a:t>
            </a:r>
            <a:r>
              <a:rPr lang="ru-RU" sz="2400" b="1" dirty="0"/>
              <a:t>современных кондитерских производствах существует множество способов упаковки (завёртки) конфет. Самые распространённые способы на языке кондитеров называются следующим образом:</a:t>
            </a:r>
          </a:p>
          <a:p>
            <a:r>
              <a:rPr lang="ru-RU" sz="2800" b="1" dirty="0" smtClean="0"/>
              <a:t>*</a:t>
            </a:r>
            <a:r>
              <a:rPr lang="ru-RU" b="1" dirty="0" smtClean="0"/>
              <a:t> </a:t>
            </a:r>
            <a:r>
              <a:rPr lang="ru-RU" sz="2000" b="1" dirty="0" smtClean="0"/>
              <a:t>«</a:t>
            </a:r>
            <a:r>
              <a:rPr lang="ru-RU" sz="2000" b="1" dirty="0"/>
              <a:t>в </a:t>
            </a:r>
            <a:r>
              <a:rPr lang="ru-RU" sz="2000" b="1" dirty="0" err="1"/>
              <a:t>перекрутку</a:t>
            </a:r>
            <a:r>
              <a:rPr lang="ru-RU" sz="2000" b="1" dirty="0"/>
              <a:t>», т</a:t>
            </a:r>
            <a:r>
              <a:rPr lang="ru-RU" sz="2000" b="1" dirty="0" smtClean="0"/>
              <a:t>. е</a:t>
            </a:r>
            <a:r>
              <a:rPr lang="ru-RU" sz="2000" b="1" dirty="0"/>
              <a:t>. с «хвостиками» на концах (например, карамель «Лимончики»);</a:t>
            </a:r>
          </a:p>
          <a:p>
            <a:r>
              <a:rPr lang="ru-RU" sz="2800" b="1" dirty="0" smtClean="0"/>
              <a:t>*</a:t>
            </a:r>
            <a:r>
              <a:rPr lang="ru-RU" b="1" dirty="0" smtClean="0"/>
              <a:t>«</a:t>
            </a:r>
            <a:r>
              <a:rPr lang="ru-RU" sz="2000" b="1" dirty="0"/>
              <a:t>в замок» – когда концы этикетки уголками загибают на основание (ирис «Кис-Кис»);</a:t>
            </a:r>
          </a:p>
          <a:p>
            <a:r>
              <a:rPr lang="ru-RU" sz="2800" b="1" dirty="0" smtClean="0"/>
              <a:t>*</a:t>
            </a:r>
            <a:r>
              <a:rPr lang="ru-RU" b="1" dirty="0" smtClean="0"/>
              <a:t>«</a:t>
            </a:r>
            <a:r>
              <a:rPr lang="ru-RU" sz="2000" b="1" dirty="0"/>
              <a:t>в затяжку» – когда один пышный «хвостик» наверху («Трюфель»);</a:t>
            </a:r>
          </a:p>
          <a:p>
            <a:r>
              <a:rPr lang="ru-RU" sz="2800" b="1" dirty="0" smtClean="0"/>
              <a:t>*</a:t>
            </a:r>
            <a:r>
              <a:rPr lang="ru-RU" b="1" dirty="0" smtClean="0"/>
              <a:t>«</a:t>
            </a:r>
            <a:r>
              <a:rPr lang="ru-RU" sz="2000" b="1" dirty="0"/>
              <a:t>в носок» – когда концы фантика заделаны в виде уголков («Столичные»);</a:t>
            </a:r>
          </a:p>
          <a:p>
            <a:pPr algn="just"/>
            <a:r>
              <a:rPr lang="ru-RU" sz="2800" b="1" dirty="0" smtClean="0"/>
              <a:t>*</a:t>
            </a:r>
            <a:r>
              <a:rPr lang="ru-RU" b="1" dirty="0" smtClean="0"/>
              <a:t>«</a:t>
            </a:r>
            <a:r>
              <a:rPr lang="ru-RU" sz="2000" b="1" dirty="0"/>
              <a:t>конверт» – это и есть конверт, на основании которого – клапаны (обычный способ упаковки плиток шоколада) </a:t>
            </a:r>
          </a:p>
        </p:txBody>
      </p:sp>
    </p:spTree>
    <p:extLst>
      <p:ext uri="{BB962C8B-B14F-4D97-AF65-F5344CB8AC3E}">
        <p14:creationId xmlns:p14="http://schemas.microsoft.com/office/powerpoint/2010/main" val="132043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delalsam.guru/wp-content/uploads/2020/02/podelki-iz-fantikov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0"/>
            <a:ext cx="4892675" cy="323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delalsam.guru/wp-content/uploads/2020/02/podelki-iz-fantikov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0"/>
            <a:ext cx="71437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delalsam.guru/wp-content/uploads/2020/02/podelki-iz-fantikov-7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33057"/>
            <a:ext cx="5192486" cy="3624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287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sdelalsam.guru/wp-content/uploads/2020/02/podelki-iz-fantikov-6-scal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0"/>
            <a:ext cx="57340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delalsam.guru/wp-content/uploads/2020/02/podelki-iz-fantikov-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013" y="1"/>
            <a:ext cx="652598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delalsam.guru/wp-content/uploads/2020/02/podelki-iz-fantikov-3-scaled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850" y="3429000"/>
            <a:ext cx="6407149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127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788229" y="1741714"/>
            <a:ext cx="4426857" cy="33673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1809750" y="1146629"/>
            <a:ext cx="8466364" cy="4492171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81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Ах, вы сладкие </a:t>
            </a:r>
            <a:r>
              <a:rPr lang="ru-RU" sz="3200" b="1" dirty="0" err="1"/>
              <a:t>вкусняшки</a:t>
            </a:r>
            <a:r>
              <a:rPr lang="ru-RU" sz="3200" b="1" dirty="0"/>
              <a:t>, </a:t>
            </a:r>
          </a:p>
          <a:p>
            <a:pPr algn="ctr"/>
            <a:r>
              <a:rPr lang="ru-RU" sz="3200" b="1" dirty="0"/>
              <a:t>Что вы прячетесь в бумажки? –</a:t>
            </a:r>
            <a:br>
              <a:rPr lang="ru-RU" sz="3200" b="1" dirty="0"/>
            </a:br>
            <a:r>
              <a:rPr lang="ru-RU" sz="3200" b="1" dirty="0"/>
              <a:t>Не получится, найдут! –</a:t>
            </a:r>
            <a:br>
              <a:rPr lang="ru-RU" sz="3200" b="1" dirty="0"/>
            </a:br>
            <a:r>
              <a:rPr lang="ru-RU" sz="3200" b="1" dirty="0"/>
              <a:t>Вас они и выдают</a:t>
            </a:r>
            <a:r>
              <a:rPr lang="ru-RU" sz="3200" b="1" dirty="0" smtClean="0"/>
              <a:t>…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010861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8687" y="0"/>
            <a:ext cx="4775198" cy="87085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663300"/>
                </a:solidFill>
              </a:rPr>
              <a:t>Немного из истории конфет…</a:t>
            </a:r>
            <a:endParaRPr lang="ru-RU" sz="3200" b="1" dirty="0">
              <a:solidFill>
                <a:srgbClr val="6633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8686" y="986972"/>
            <a:ext cx="4775199" cy="567508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663300"/>
                </a:solidFill>
              </a:rPr>
              <a:t>История конфет охватывает географию всего земного шара. Само слово «конфета» переводится с латыни как «приготовленное снадобье». Первые кондитеры появились в Древнем Египте, где знатные граждане всегда отличались любовью к кулинарным изыскам: поскольку сахар тогда еще не был известен, они варили конфеты из меда и фиников, на Востоке конфеты делали из миндаля и фиги. В Древнем Риме рецепт конфет из орехов, маковых зерен, меда и кунжута держался в строжайшей тайне, а в Древней Руси конфеты готовили из кленового сиропа, патоки и меда.</a:t>
            </a:r>
          </a:p>
        </p:txBody>
      </p:sp>
      <p:pic>
        <p:nvPicPr>
          <p:cNvPr id="1026" name="Picture 2" descr="https://i.dailymail.co.uk/i/pix/2008/10/23/article-0-02350A34000005DC-320_468x350_popup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5" r="7915"/>
          <a:stretch>
            <a:fillRect/>
          </a:stretch>
        </p:blipFill>
        <p:spPr bwMode="auto">
          <a:xfrm>
            <a:off x="5183187" y="457200"/>
            <a:ext cx="6843703" cy="5930899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33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5000" b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84300" y="634999"/>
            <a:ext cx="9537700" cy="57150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606800" y="3213101"/>
            <a:ext cx="4140200" cy="15874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71500" y="365125"/>
            <a:ext cx="10782300" cy="1325563"/>
          </a:xfrm>
          <a:prstGeom prst="round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ИСТОРИЯ ПОЯВЛЕНИЯ ФАНТИКОВ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38200" y="2679701"/>
            <a:ext cx="10509250" cy="3409949"/>
          </a:xfrm>
          <a:prstGeom prst="ellips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Почему обертка для конфет называется фантиком и когда она вошла в употребление? Польское слово </a:t>
            </a:r>
            <a:r>
              <a:rPr lang="ru-RU" b="1" dirty="0" err="1">
                <a:solidFill>
                  <a:srgbClr val="002060"/>
                </a:solidFill>
              </a:rPr>
              <a:t>fant</a:t>
            </a:r>
            <a:r>
              <a:rPr lang="ru-RU" b="1" dirty="0">
                <a:solidFill>
                  <a:srgbClr val="002060"/>
                </a:solidFill>
              </a:rPr>
              <a:t> (немецкий вариант </a:t>
            </a:r>
            <a:r>
              <a:rPr lang="ru-RU" b="1" dirty="0" err="1">
                <a:solidFill>
                  <a:srgbClr val="002060"/>
                </a:solidFill>
              </a:rPr>
              <a:t>Pfand</a:t>
            </a:r>
            <a:r>
              <a:rPr lang="ru-RU" b="1" dirty="0">
                <a:solidFill>
                  <a:srgbClr val="002060"/>
                </a:solidFill>
              </a:rPr>
              <a:t>) означает «залог». Фантик — разновидность этикетки, народное название конфетной обертки из бумаги, фольги или фольгированного полимера.</a:t>
            </a:r>
          </a:p>
        </p:txBody>
      </p:sp>
    </p:spTree>
    <p:extLst>
      <p:ext uri="{BB962C8B-B14F-4D97-AF65-F5344CB8AC3E}">
        <p14:creationId xmlns:p14="http://schemas.microsoft.com/office/powerpoint/2010/main" val="604226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</a14:imgLayer>
                </a14:imgProps>
              </a:ext>
            </a:extLst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6685" y="406401"/>
            <a:ext cx="5965371" cy="39188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495144" y="2293256"/>
            <a:ext cx="2024742" cy="2365829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59199" y="2975429"/>
            <a:ext cx="4760687" cy="239485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3944" y="101601"/>
            <a:ext cx="8824686" cy="899886"/>
          </a:xfrm>
          <a:prstGeom prst="roundRect">
            <a:avLst/>
          </a:prstGeom>
          <a:solidFill>
            <a:srgbClr val="F2B8DD"/>
          </a:solidFill>
          <a:ln w="38100">
            <a:solidFill>
              <a:srgbClr val="461E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461E64"/>
                </a:solidFill>
              </a:rPr>
              <a:t>ИСТОРИЯ ПОЯВЛЕНИЯ ФАНТИКОВ</a:t>
            </a:r>
            <a:endParaRPr lang="ru-RU" sz="2800" b="1" dirty="0">
              <a:solidFill>
                <a:srgbClr val="461E64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43314" y="1480457"/>
            <a:ext cx="8955316" cy="4426857"/>
          </a:xfrm>
          <a:prstGeom prst="roundRect">
            <a:avLst/>
          </a:prstGeom>
          <a:solidFill>
            <a:srgbClr val="F2B8DD"/>
          </a:solidFill>
          <a:ln w="38100">
            <a:solidFill>
              <a:srgbClr val="461E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b="1" dirty="0" smtClean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Простенькие </a:t>
            </a:r>
            <a:r>
              <a:rPr lang="ru-RU" sz="2400" b="1" dirty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этикетки в России появились еще при </a:t>
            </a:r>
            <a:r>
              <a:rPr lang="ru-RU" sz="2400" b="1" dirty="0" smtClean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Петре </a:t>
            </a:r>
            <a:r>
              <a:rPr lang="ru-RU" sz="2400" b="1" dirty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Но до середины XIX в. конфеты в обертки не заворачивались. Их раскладывали в стеклянные вазочки и на фарфоровые блюда, а брали специальными щипчиками. С</a:t>
            </a:r>
            <a:r>
              <a:rPr lang="ru-RU" sz="2400" b="1" dirty="0" smtClean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тоили они баснословно дорого и хранились </a:t>
            </a:r>
            <a:r>
              <a:rPr lang="ru-RU" sz="2400" b="1" dirty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красивых жестяных </a:t>
            </a:r>
            <a:r>
              <a:rPr lang="ru-RU" sz="2400" b="1" dirty="0" smtClean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коробках. Но большую </a:t>
            </a:r>
            <a:r>
              <a:rPr lang="ru-RU" sz="2400" b="1" dirty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коробку конфет продать очень сложно из-за ее дороговизны, </a:t>
            </a:r>
            <a:r>
              <a:rPr lang="ru-RU" sz="2400" b="1" dirty="0" smtClean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стали </a:t>
            </a:r>
            <a:r>
              <a:rPr lang="ru-RU" sz="2400" b="1" dirty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индивидуальную упаковку для каждой конфеты</a:t>
            </a:r>
            <a:r>
              <a:rPr lang="ru-RU" sz="2400" b="1" dirty="0" smtClean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400" b="1" dirty="0" smtClean="0">
                <a:solidFill>
                  <a:srgbClr val="461E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же были первые изобретатели конфетной «одежки»?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461E64"/>
                </a:solidFill>
              </a:rPr>
              <a:t/>
            </a:r>
            <a:br>
              <a:rPr lang="ru-RU" b="1" dirty="0" smtClean="0">
                <a:solidFill>
                  <a:srgbClr val="461E64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9096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1800" y="362858"/>
            <a:ext cx="3070225" cy="4245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65400" y="2120900"/>
            <a:ext cx="2206625" cy="19431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https://images.fineartamerica.com/images-medium-large/a-portrait-of-thomas-edison-1847-1931-everett.jpg"/>
          <p:cNvPicPr>
            <a:picLocks noGrp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16" b="9516"/>
          <a:stretch>
            <a:fillRect/>
          </a:stretch>
        </p:blipFill>
        <p:spPr bwMode="auto">
          <a:xfrm>
            <a:off x="6255658" y="362858"/>
            <a:ext cx="5181600" cy="574788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203199" y="174171"/>
            <a:ext cx="5631544" cy="914400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3300"/>
                </a:solidFill>
              </a:rPr>
              <a:t>Томас </a:t>
            </a:r>
            <a:r>
              <a:rPr lang="ru-RU" sz="3600" b="1" dirty="0" err="1" smtClean="0">
                <a:solidFill>
                  <a:srgbClr val="003300"/>
                </a:solidFill>
              </a:rPr>
              <a:t>Алва</a:t>
            </a:r>
            <a:r>
              <a:rPr lang="ru-RU" sz="3600" b="1" dirty="0" smtClean="0">
                <a:solidFill>
                  <a:srgbClr val="003300"/>
                </a:solidFill>
              </a:rPr>
              <a:t> Эдисон</a:t>
            </a:r>
            <a:endParaRPr lang="ru-RU" sz="3600" b="1" dirty="0">
              <a:solidFill>
                <a:srgbClr val="0033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3199" y="1335314"/>
            <a:ext cx="5631544" cy="4533674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/>
              <a:t>   </a:t>
            </a:r>
            <a:r>
              <a:rPr lang="ru-RU" b="1" dirty="0" smtClean="0">
                <a:solidFill>
                  <a:srgbClr val="003300"/>
                </a:solidFill>
              </a:rPr>
              <a:t>Имя </a:t>
            </a:r>
            <a:r>
              <a:rPr lang="ru-RU" b="1" dirty="0">
                <a:solidFill>
                  <a:srgbClr val="003300"/>
                </a:solidFill>
              </a:rPr>
              <a:t>великого изобретателя Томаса Эдисона известно всем. И когда о нем говорят, то вспоминают о самых известных его творениях: фонографе, пишущей машинке, биржевом телеграфе, генераторе переменного тока и, конечно же, лампочке...</a:t>
            </a:r>
          </a:p>
          <a:p>
            <a:pPr algn="just"/>
            <a:r>
              <a:rPr lang="ru-RU" b="1" dirty="0" smtClean="0">
                <a:solidFill>
                  <a:srgbClr val="003300"/>
                </a:solidFill>
              </a:rPr>
              <a:t>   В </a:t>
            </a:r>
            <a:r>
              <a:rPr lang="ru-RU" b="1" dirty="0">
                <a:solidFill>
                  <a:srgbClr val="003300"/>
                </a:solidFill>
              </a:rPr>
              <a:t>1882 году по проекту Эдисона в Нью-Йорке была построена первая в мире электростанция постоянного тока. Также он создал прибор, который послужил прототипом диктофона...</a:t>
            </a:r>
          </a:p>
          <a:p>
            <a:pPr algn="just"/>
            <a:r>
              <a:rPr lang="ru-RU" b="1" dirty="0" smtClean="0">
                <a:solidFill>
                  <a:srgbClr val="003300"/>
                </a:solidFill>
              </a:rPr>
              <a:t>   Но </a:t>
            </a:r>
            <a:r>
              <a:rPr lang="ru-RU" b="1" dirty="0">
                <a:solidFill>
                  <a:srgbClr val="003300"/>
                </a:solidFill>
              </a:rPr>
              <a:t>мало кто знает, что в </a:t>
            </a:r>
            <a:r>
              <a:rPr lang="ru-RU" b="1" dirty="0" smtClean="0">
                <a:solidFill>
                  <a:srgbClr val="003300"/>
                </a:solidFill>
              </a:rPr>
              <a:t>1872 </a:t>
            </a:r>
            <a:r>
              <a:rPr lang="ru-RU" b="1" dirty="0">
                <a:solidFill>
                  <a:srgbClr val="003300"/>
                </a:solidFill>
              </a:rPr>
              <a:t>году именно Эдисон придумал парафинированную бумагу для телеграфа, но получилось так, </a:t>
            </a:r>
            <a:r>
              <a:rPr lang="ru-RU" b="1" dirty="0" smtClean="0">
                <a:solidFill>
                  <a:srgbClr val="003300"/>
                </a:solidFill>
              </a:rPr>
              <a:t>что она стала идеально отвечать </a:t>
            </a:r>
            <a:r>
              <a:rPr lang="ru-RU" b="1" dirty="0">
                <a:solidFill>
                  <a:srgbClr val="003300"/>
                </a:solidFill>
              </a:rPr>
              <a:t>запросам кондитерского </a:t>
            </a:r>
            <a:r>
              <a:rPr lang="ru-RU" b="1" dirty="0" smtClean="0">
                <a:solidFill>
                  <a:srgbClr val="003300"/>
                </a:solidFill>
              </a:rPr>
              <a:t>производства.</a:t>
            </a:r>
            <a:endParaRPr lang="ru-RU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909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848100" y="1765300"/>
            <a:ext cx="4368800" cy="1346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74700" y="823912"/>
            <a:ext cx="10515600" cy="3228975"/>
          </a:xfrm>
          <a:prstGeom prst="roundRect">
            <a:avLst/>
          </a:prstGeom>
          <a:solidFill>
            <a:srgbClr val="F2B8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Даже если бегло просмотреть  подборку  этикеток разных лет, можно заметить, как с изменением общества, настроений и моды менялось и художественное оформление конфет.</a:t>
            </a:r>
          </a:p>
        </p:txBody>
      </p:sp>
    </p:spTree>
    <p:extLst>
      <p:ext uri="{BB962C8B-B14F-4D97-AF65-F5344CB8AC3E}">
        <p14:creationId xmlns:p14="http://schemas.microsoft.com/office/powerpoint/2010/main" val="128826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0913" y="3265714"/>
            <a:ext cx="3222173" cy="260327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ÐÐ· ÑÐµÑÐ¸Ð¸ ÑÐ»Ð°Ð²ÑÐ½ÑÐºÐ¸Ñ Ð³ÐµÑÐ¾ÐµÐ², ÐºÐ¾ÑÐ¾Ð»Ñ ÑÐµÑÐ±ÑÐºÐ¸Ð¹ ÐÑÑÑ I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 bwMode="auto">
          <a:xfrm>
            <a:off x="7653578" y="174172"/>
            <a:ext cx="4224323" cy="3335564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Ð¤Ð°Ð½ÑÐ¸Ðº ÐºÐ¾Ð½ÑÐµÑÑ Ð¿ÐµÑÑÑÐ¸Ð½ÑÐµ Ð³ÑÐµÐ±ÐµÑÐºÐ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429" y="174172"/>
            <a:ext cx="3445335" cy="333556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203201" y="2525486"/>
            <a:ext cx="3570288" cy="4180112"/>
          </a:xfrm>
          <a:prstGeom prst="round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фантиках царского времени можно увидеть: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изображения русских красавиц,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сказочных героев,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детей,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животных,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царских особ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даже георгиевских кавалеров.</a:t>
            </a:r>
          </a:p>
        </p:txBody>
      </p:sp>
      <p:pic>
        <p:nvPicPr>
          <p:cNvPr id="11" name="Рисунок 10" descr="https://a-a-ah-ru.s3.amazonaws.com/uploads/items/101199/127664/large_58d2c012e5f9562867517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428" y="3773713"/>
            <a:ext cx="3860799" cy="293188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2" name="Рисунок 11" descr="https://imgprx.livejournal.net/b934854a3041684bd0e596a1b14e728a4efc4a40/aCovBGryxARDfeO1mtgRO7hWIyDNMJJwcJM4EVCDF2pwZgHaKxN2M8Qq-TR7XQD57v-fpXOhi3faVqXsyomaQ9tDlxEYCSZDj7yV_GbhPvc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939" y="3641725"/>
            <a:ext cx="3747529" cy="306387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03200" y="174625"/>
            <a:ext cx="3570288" cy="6096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3200" y="174171"/>
            <a:ext cx="3570515" cy="60960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http://cn15.nevsedoma.com.ua/photo/12/1239/140_files/1-russkie-krasavy-fant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73" y="174171"/>
            <a:ext cx="3570515" cy="224581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022112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152900" y="2400300"/>
            <a:ext cx="4749800" cy="20447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36800" y="1333500"/>
            <a:ext cx="7670800" cy="3302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Конфетные фантики были настолько привлекательны, что их было жалко выбрасывать, поэтому они становилась предметом коллекционирования.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Прибегали и к хитростям. К примеру, помещали в коробку открытки из серии «Города России», нумеровали их. Разумеется, находилась масса желающих собрать всю коллекцию.</a:t>
            </a:r>
          </a:p>
        </p:txBody>
      </p:sp>
    </p:spTree>
    <p:extLst>
      <p:ext uri="{BB962C8B-B14F-4D97-AF65-F5344CB8AC3E}">
        <p14:creationId xmlns:p14="http://schemas.microsoft.com/office/powerpoint/2010/main" val="16521135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3923</TotalTime>
  <Words>602</Words>
  <Application>Microsoft Office PowerPoint</Application>
  <PresentationFormat>Произвольный</PresentationFormat>
  <Paragraphs>41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Иванов</dc:creator>
  <cp:lastModifiedBy>Пользователь Windows</cp:lastModifiedBy>
  <cp:revision>139</cp:revision>
  <dcterms:created xsi:type="dcterms:W3CDTF">2019-09-23T05:47:10Z</dcterms:created>
  <dcterms:modified xsi:type="dcterms:W3CDTF">2020-04-13T07:34:08Z</dcterms:modified>
</cp:coreProperties>
</file>