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65" r:id="rId9"/>
    <p:sldId id="264" r:id="rId10"/>
    <p:sldId id="266" r:id="rId11"/>
    <p:sldId id="267" r:id="rId12"/>
    <p:sldId id="268" r:id="rId13"/>
    <p:sldId id="269" r:id="rId14"/>
    <p:sldId id="25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rmbdou5.ucoz.net/2018/6/pozharnaya_kopiya.jpg" TargetMode="External"/><Relationship Id="rId2" Type="http://schemas.openxmlformats.org/officeDocument/2006/relationships/hyperlink" Target="https://www.syl.ru/article/175425/new_osnovnyie-pravila-povedeniya-pri-pojare-pravila-bezopasnogo-povedeniya-pri-pojare" TargetMode="External"/><Relationship Id="rId1" Type="http://schemas.openxmlformats.org/officeDocument/2006/relationships/slideLayout" Target="../slideLayouts/slideLayout2.xml"/><Relationship Id="rId6" Type="http://schemas.openxmlformats.org/officeDocument/2006/relationships/hyperlink" Target="https://pptcloud3.ams3.digitaloceanspaces.com/slides/pics/000/082/196/original/Slide15.jpg?1480171792" TargetMode="External"/><Relationship Id="rId5" Type="http://schemas.openxmlformats.org/officeDocument/2006/relationships/hyperlink" Target="http://gamejulia.ru/kartinki-pozharnaya-bezopasnost-detyam.html" TargetMode="External"/><Relationship Id="rId4" Type="http://schemas.openxmlformats.org/officeDocument/2006/relationships/hyperlink" Target="https://w1nnersclub.com/wp-content/uploads/2017/11/Great-Fire-of-London.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357166"/>
            <a:ext cx="7772400" cy="1470025"/>
          </a:xfrm>
        </p:spPr>
        <p:txBody>
          <a:bodyPr>
            <a:noAutofit/>
          </a:bodyPr>
          <a:lstStyle/>
          <a:p>
            <a:r>
              <a:rPr lang="ru-RU" sz="3200" b="1" dirty="0" smtClean="0">
                <a:solidFill>
                  <a:srgbClr val="FF0000"/>
                </a:solidFill>
                <a:latin typeface="Times New Roman" pitchFamily="18" charset="0"/>
                <a:cs typeface="Times New Roman" pitchFamily="18" charset="0"/>
              </a:rPr>
              <a:t>Основные правила поведения при пожаре. Правила безопасного поведения при пожаре.</a:t>
            </a:r>
            <a:endParaRPr lang="ru-RU" sz="32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00298" y="5715016"/>
            <a:ext cx="6400800" cy="757246"/>
          </a:xfrm>
        </p:spPr>
        <p:txBody>
          <a:bodyPr>
            <a:normAutofit/>
          </a:bodyPr>
          <a:lstStyle/>
          <a:p>
            <a:endParaRPr lang="ru-RU" sz="2400"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email"/>
          <a:srcRect/>
          <a:stretch>
            <a:fillRect/>
          </a:stretch>
        </p:blipFill>
        <p:spPr bwMode="auto">
          <a:xfrm>
            <a:off x="3286116" y="2143116"/>
            <a:ext cx="2643206" cy="310734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2198" y="2786058"/>
            <a:ext cx="2643190" cy="923330"/>
          </a:xfrm>
          <a:prstGeom prst="rect">
            <a:avLst/>
          </a:prstGeom>
        </p:spPr>
        <p:txBody>
          <a:bodyPr wrap="square">
            <a:spAutoFit/>
          </a:bodyPr>
          <a:lstStyle/>
          <a:p>
            <a:r>
              <a:rPr lang="ru-RU" dirty="0" smtClean="0"/>
              <a:t>Спички детям не игрушка. Не стоит играть с огнем!</a:t>
            </a:r>
            <a:endParaRPr lang="ru-RU" dirty="0"/>
          </a:p>
        </p:txBody>
      </p:sp>
      <p:pic>
        <p:nvPicPr>
          <p:cNvPr id="23554" name="Picture 2" descr="http://gamejulia.ru/images/i/pozharka10.jpg"/>
          <p:cNvPicPr>
            <a:picLocks noChangeAspect="1" noChangeArrowheads="1"/>
          </p:cNvPicPr>
          <p:nvPr/>
        </p:nvPicPr>
        <p:blipFill>
          <a:blip r:embed="rId2" cstate="email"/>
          <a:srcRect/>
          <a:stretch>
            <a:fillRect/>
          </a:stretch>
        </p:blipFill>
        <p:spPr bwMode="auto">
          <a:xfrm>
            <a:off x="357158" y="428604"/>
            <a:ext cx="4277759" cy="59531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14942" y="2428868"/>
            <a:ext cx="3643322" cy="1477328"/>
          </a:xfrm>
          <a:prstGeom prst="rect">
            <a:avLst/>
          </a:prstGeom>
        </p:spPr>
        <p:txBody>
          <a:bodyPr wrap="square">
            <a:spAutoFit/>
          </a:bodyPr>
          <a:lstStyle/>
          <a:p>
            <a:r>
              <a:rPr lang="ru-RU" dirty="0" smtClean="0"/>
              <a:t>Розетки - не игрушки для детей. Нельзя совать в розетку спицы, гвозди и другие предметы - можно вызвать короткое замыкание и пожар!</a:t>
            </a:r>
            <a:endParaRPr lang="ru-RU" dirty="0"/>
          </a:p>
        </p:txBody>
      </p:sp>
      <p:pic>
        <p:nvPicPr>
          <p:cNvPr id="25602" name="Picture 2" descr="http://gamejulia.ru/images/i/pozharka9.jpg"/>
          <p:cNvPicPr>
            <a:picLocks noChangeAspect="1" noChangeArrowheads="1"/>
          </p:cNvPicPr>
          <p:nvPr/>
        </p:nvPicPr>
        <p:blipFill>
          <a:blip r:embed="rId2" cstate="email"/>
          <a:srcRect/>
          <a:stretch>
            <a:fillRect/>
          </a:stretch>
        </p:blipFill>
        <p:spPr bwMode="auto">
          <a:xfrm>
            <a:off x="571472" y="642918"/>
            <a:ext cx="4000528" cy="55673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43570" y="2857496"/>
            <a:ext cx="3286132" cy="923330"/>
          </a:xfrm>
          <a:prstGeom prst="rect">
            <a:avLst/>
          </a:prstGeom>
        </p:spPr>
        <p:txBody>
          <a:bodyPr wrap="square">
            <a:spAutoFit/>
          </a:bodyPr>
          <a:lstStyle/>
          <a:p>
            <a:r>
              <a:rPr lang="ru-RU" dirty="0" smtClean="0"/>
              <a:t>Если вдруг начался пожар - не прячься под кровать или стол - убегай из квартиры и звони 01!</a:t>
            </a:r>
            <a:endParaRPr lang="ru-RU" dirty="0"/>
          </a:p>
        </p:txBody>
      </p:sp>
      <p:pic>
        <p:nvPicPr>
          <p:cNvPr id="24578" name="Picture 2" descr="http://gamejulia.ru/images/i/pozharka16.jpg"/>
          <p:cNvPicPr>
            <a:picLocks noChangeAspect="1" noChangeArrowheads="1"/>
          </p:cNvPicPr>
          <p:nvPr/>
        </p:nvPicPr>
        <p:blipFill>
          <a:blip r:embed="rId2" cstate="email"/>
          <a:srcRect/>
          <a:stretch>
            <a:fillRect/>
          </a:stretch>
        </p:blipFill>
        <p:spPr bwMode="auto">
          <a:xfrm>
            <a:off x="571472" y="714356"/>
            <a:ext cx="3857652" cy="53685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ptcloud3.ams3.digitaloceanspaces.com/slides/pics/000/082/196/original/Slide15.jpg?1480171792"/>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dirty="0" smtClean="0">
                <a:latin typeface="Times New Roman" pitchFamily="18" charset="0"/>
                <a:cs typeface="Times New Roman" pitchFamily="18" charset="0"/>
              </a:rPr>
              <a:t>Источники:</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400" dirty="0" smtClean="0">
                <a:latin typeface="Times New Roman" pitchFamily="18" charset="0"/>
                <a:cs typeface="Times New Roman" pitchFamily="18" charset="0"/>
                <a:hlinkClick r:id="rId2"/>
              </a:rPr>
              <a:t>https://www.syl.ru/article/175425/new_osnovnyie-pravila-povedeniya-pri-pojare-pravila-bezopasnogo-povedeniya-pri-pojare</a:t>
            </a:r>
            <a:r>
              <a:rPr lang="ru-RU"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hlinkClick r:id="rId3"/>
              </a:rPr>
              <a:t>http://sormbdou5.ucoz.net/2018/6/pozharnaya_kopiya.jpg</a:t>
            </a:r>
            <a:r>
              <a:rPr lang="ru-RU"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hlinkClick r:id="rId4"/>
              </a:rPr>
              <a:t>https://w1nnersclub.com/wp-content/uploads/2017/11/Great-Fire-of-London.jpg</a:t>
            </a:r>
            <a:r>
              <a:rPr lang="ru-RU"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hlinkClick r:id="rId5"/>
              </a:rPr>
              <a:t>http://gamejulia.ru/kartinki-pozharnaya-bezopasnost-detyam.html</a:t>
            </a:r>
            <a:r>
              <a:rPr lang="ru-RU"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hlinkClick r:id="rId6"/>
              </a:rPr>
              <a:t>https://pptcloud3.ams3.digitaloceanspaces.com/slides/pics/000/082/196/original/Slide15.jpg?1480171792</a:t>
            </a:r>
            <a:r>
              <a:rPr lang="ru-RU" sz="2400" dirty="0" smtClean="0">
                <a:latin typeface="Times New Roman" pitchFamily="18" charset="0"/>
                <a:cs typeface="Times New Roman" pitchFamily="18" charset="0"/>
              </a:rPr>
              <a:t> </a:t>
            </a: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329642" cy="2928958"/>
          </a:xfrm>
        </p:spPr>
        <p:txBody>
          <a:bodyPr>
            <a:normAutofit/>
          </a:bodyPr>
          <a:lstStyle/>
          <a:p>
            <a:pPr marL="0" indent="17463">
              <a:buNone/>
            </a:pPr>
            <a:r>
              <a:rPr lang="ru-RU" sz="2000" b="1" dirty="0" smtClean="0">
                <a:solidFill>
                  <a:srgbClr val="FF0000"/>
                </a:solidFill>
                <a:latin typeface="Times New Roman" pitchFamily="18" charset="0"/>
                <a:cs typeface="Times New Roman" pitchFamily="18" charset="0"/>
              </a:rPr>
              <a:t>Что такое пожар?</a:t>
            </a:r>
          </a:p>
          <a:p>
            <a:pPr marL="0" indent="17463">
              <a:buNone/>
            </a:pPr>
            <a:r>
              <a:rPr lang="ru-RU" sz="2000" dirty="0" smtClean="0">
                <a:latin typeface="Times New Roman" pitchFamily="18" charset="0"/>
                <a:cs typeface="Times New Roman" pitchFamily="18" charset="0"/>
              </a:rPr>
              <a:t> Пожаром называется самопроизвольный процесс горения, который никем не контролируется. Он наносит материальный ущерб, причиняет вред здоровью, несет угрозу жизни людей. Пожары сопровождаются высокой температурой. Особо опасным считается горение токсичных веществ, которые отравляют воздух и могут привести к гибели большого количества людей. Правила поведения при пожаре разъясняют, как уберечься от огня и дыма, а также спастись от возможного обрушения зданий и техногенных взрывов.</a:t>
            </a:r>
            <a:endParaRPr lang="ru-RU"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srcRect/>
          <a:stretch>
            <a:fillRect/>
          </a:stretch>
        </p:blipFill>
        <p:spPr bwMode="auto">
          <a:xfrm>
            <a:off x="1928794" y="3357562"/>
            <a:ext cx="5286412" cy="2973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800" b="1" dirty="0" smtClean="0">
                <a:solidFill>
                  <a:srgbClr val="FF0000"/>
                </a:solidFill>
                <a:latin typeface="Times New Roman" pitchFamily="18" charset="0"/>
                <a:cs typeface="Times New Roman" pitchFamily="18" charset="0"/>
              </a:rPr>
              <a:t>Частые причины пожаров.</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142984"/>
            <a:ext cx="8229600" cy="5143536"/>
          </a:xfrm>
        </p:spPr>
        <p:txBody>
          <a:bodyPr>
            <a:normAutofit lnSpcReduction="10000"/>
          </a:bodyPr>
          <a:lstStyle/>
          <a:p>
            <a:pPr marL="0" indent="0">
              <a:buNone/>
            </a:pPr>
            <a:r>
              <a:rPr lang="ru-RU" sz="2000" dirty="0" smtClean="0">
                <a:latin typeface="Times New Roman" pitchFamily="18" charset="0"/>
                <a:cs typeface="Times New Roman" pitchFamily="18" charset="0"/>
              </a:rPr>
              <a:t>Чтобы избежать катастрофы, нужно знать не только правила безопасного поведения при пожаре, но и основные причины его возникновения.</a:t>
            </a:r>
          </a:p>
          <a:p>
            <a:pPr marL="0" indent="0">
              <a:buNone/>
            </a:pPr>
            <a:r>
              <a:rPr lang="ru-RU" sz="2000" b="1" dirty="0" smtClean="0">
                <a:solidFill>
                  <a:srgbClr val="FF0000"/>
                </a:solidFill>
                <a:latin typeface="Times New Roman" pitchFamily="18" charset="0"/>
                <a:cs typeface="Times New Roman" pitchFamily="18" charset="0"/>
              </a:rPr>
              <a:t> К ним относятся: </a:t>
            </a:r>
          </a:p>
          <a:p>
            <a:pPr marL="0" indent="0"/>
            <a:r>
              <a:rPr lang="ru-RU" sz="2000" dirty="0" smtClean="0">
                <a:latin typeface="Times New Roman" pitchFamily="18" charset="0"/>
                <a:cs typeface="Times New Roman" pitchFamily="18" charset="0"/>
              </a:rPr>
              <a:t>Неаккуратное обращение с открытым огнем.</a:t>
            </a:r>
          </a:p>
          <a:p>
            <a:pPr marL="0" indent="0"/>
            <a:r>
              <a:rPr lang="ru-RU" sz="2000" dirty="0" smtClean="0">
                <a:latin typeface="Times New Roman" pitchFamily="18" charset="0"/>
                <a:cs typeface="Times New Roman" pitchFamily="18" charset="0"/>
              </a:rPr>
              <a:t> Это может быть непотушенная сигарета или разведение костров вблизи горючих материалов. </a:t>
            </a:r>
          </a:p>
          <a:p>
            <a:pPr marL="0" indent="0"/>
            <a:r>
              <a:rPr lang="ru-RU" sz="2000" dirty="0" smtClean="0">
                <a:latin typeface="Times New Roman" pitchFamily="18" charset="0"/>
                <a:cs typeface="Times New Roman" pitchFamily="18" charset="0"/>
              </a:rPr>
              <a:t>Неправильная эксплуатация бытовых приборов и электрооборудования. Оставление без присмотра печей или разведение в них огня при помощи легковоспламеняющихся жидкостей. </a:t>
            </a:r>
          </a:p>
          <a:p>
            <a:pPr marL="0" indent="0"/>
            <a:r>
              <a:rPr lang="ru-RU" sz="2000" dirty="0" smtClean="0">
                <a:latin typeface="Times New Roman" pitchFamily="18" charset="0"/>
                <a:cs typeface="Times New Roman" pitchFamily="18" charset="0"/>
              </a:rPr>
              <a:t>Неисправность газовых бытовых приборов.</a:t>
            </a:r>
          </a:p>
          <a:p>
            <a:pPr marL="0" indent="0"/>
            <a:r>
              <a:rPr lang="ru-RU" sz="2000" dirty="0" smtClean="0">
                <a:latin typeface="Times New Roman" pitchFamily="18" charset="0"/>
                <a:cs typeface="Times New Roman" pitchFamily="18" charset="0"/>
              </a:rPr>
              <a:t> Игры детей с огнем. </a:t>
            </a:r>
          </a:p>
          <a:p>
            <a:pPr marL="0" indent="0"/>
            <a:r>
              <a:rPr lang="ru-RU" sz="2000" dirty="0" smtClean="0">
                <a:latin typeface="Times New Roman" pitchFamily="18" charset="0"/>
                <a:cs typeface="Times New Roman" pitchFamily="18" charset="0"/>
              </a:rPr>
              <a:t>Нарушение правил пользования транспортными средствами. Неправильное проведение электрогазосварочных работ.</a:t>
            </a:r>
          </a:p>
          <a:p>
            <a:pPr marL="0" indent="0"/>
            <a:r>
              <a:rPr lang="ru-RU" sz="2000" dirty="0" smtClean="0">
                <a:latin typeface="Times New Roman" pitchFamily="18" charset="0"/>
                <a:cs typeface="Times New Roman" pitchFamily="18" charset="0"/>
              </a:rPr>
              <a:t> Умышленный поджог.</a:t>
            </a:r>
          </a:p>
          <a:p>
            <a:pPr marL="0" indent="0"/>
            <a:r>
              <a:rPr lang="ru-RU" sz="2000" dirty="0" smtClean="0">
                <a:latin typeface="Times New Roman" pitchFamily="18" charset="0"/>
                <a:cs typeface="Times New Roman" pitchFamily="18" charset="0"/>
              </a:rPr>
              <a:t> Гроза. </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latin typeface="Times New Roman" pitchFamily="18" charset="0"/>
                <a:cs typeface="Times New Roman" pitchFamily="18" charset="0"/>
              </a:rPr>
              <a:t>Как предупредить пожар. </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285860"/>
            <a:ext cx="8229600" cy="4525963"/>
          </a:xfrm>
        </p:spPr>
        <p:txBody>
          <a:bodyPr>
            <a:normAutofit/>
          </a:bodyPr>
          <a:lstStyle/>
          <a:p>
            <a:pPr marL="0" indent="0">
              <a:buNone/>
            </a:pPr>
            <a:r>
              <a:rPr lang="ru-RU" sz="2000" dirty="0" smtClean="0">
                <a:latin typeface="Times New Roman" pitchFamily="18" charset="0"/>
                <a:cs typeface="Times New Roman" pitchFamily="18" charset="0"/>
              </a:rPr>
              <a:t>Последствия пожара бывают очень трагичными. Чтобы обезопасить себя, необходимо соблюдать меры предосторожности, которые устанавливают правила поведения при пожаре. </a:t>
            </a:r>
          </a:p>
          <a:p>
            <a:pPr marL="0" indent="0">
              <a:buNone/>
            </a:pPr>
            <a:r>
              <a:rPr lang="ru-RU" sz="2000" dirty="0" smtClean="0">
                <a:latin typeface="Times New Roman" pitchFamily="18" charset="0"/>
                <a:cs typeface="Times New Roman" pitchFamily="18" charset="0"/>
              </a:rPr>
              <a:t>Уходя из дома, следует тщательно осмотреть его на предмет возможных очагов возгорания. Убедитесь в отсутствии тлеющих свечей и сигарет. Выключите из розеток все электроприборы и нагреватели, перекройте подачу газа.</a:t>
            </a:r>
          </a:p>
          <a:p>
            <a:pPr marL="0" indent="0">
              <a:buNone/>
            </a:pPr>
            <a:r>
              <a:rPr lang="ru-RU" sz="2000" dirty="0" smtClean="0">
                <a:latin typeface="Times New Roman" pitchFamily="18" charset="0"/>
                <a:cs typeface="Times New Roman" pitchFamily="18" charset="0"/>
              </a:rPr>
              <a:t>Проверьте балкон - на нем не должно быть горючих веществ и материалов. Все окна и дверь лоджии следует закрыть, чтобы исключить возможность попадания в квартиру непотушенной сигареты или искры от соседей. Только после того, как вы удостоверитесь в том, что возгорание не произойдет, можно покидать квартиру. </a:t>
            </a:r>
            <a:endParaRPr lang="ru-RU"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amejulia.ru/images/i/pozharka1.jpg"/>
          <p:cNvPicPr>
            <a:picLocks noChangeAspect="1" noChangeArrowheads="1"/>
          </p:cNvPicPr>
          <p:nvPr/>
        </p:nvPicPr>
        <p:blipFill>
          <a:blip r:embed="rId2" cstate="email"/>
          <a:srcRect/>
          <a:stretch>
            <a:fillRect/>
          </a:stretch>
        </p:blipFill>
        <p:spPr bwMode="auto">
          <a:xfrm>
            <a:off x="357158" y="500042"/>
            <a:ext cx="4209314" cy="5857892"/>
          </a:xfrm>
          <a:prstGeom prst="rect">
            <a:avLst/>
          </a:prstGeom>
          <a:noFill/>
        </p:spPr>
      </p:pic>
      <p:sp>
        <p:nvSpPr>
          <p:cNvPr id="5" name="Прямоугольник 4"/>
          <p:cNvSpPr/>
          <p:nvPr/>
        </p:nvSpPr>
        <p:spPr>
          <a:xfrm>
            <a:off x="4786314" y="2571744"/>
            <a:ext cx="3929090" cy="646331"/>
          </a:xfrm>
          <a:prstGeom prst="rect">
            <a:avLst/>
          </a:prstGeom>
        </p:spPr>
        <p:txBody>
          <a:bodyPr wrap="square">
            <a:spAutoFit/>
          </a:bodyPr>
          <a:lstStyle/>
          <a:p>
            <a:r>
              <a:rPr lang="ru-RU" dirty="0" smtClean="0">
                <a:latin typeface="Times New Roman" pitchFamily="18" charset="0"/>
                <a:cs typeface="Times New Roman" pitchFamily="18" charset="0"/>
              </a:rPr>
              <a:t>Первое правило - знать номер вызова Пожарной бригады.</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214554"/>
            <a:ext cx="3571900" cy="2308324"/>
          </a:xfrm>
          <a:prstGeom prst="rect">
            <a:avLst/>
          </a:prstGeom>
        </p:spPr>
        <p:txBody>
          <a:bodyPr wrap="square">
            <a:spAutoFit/>
          </a:bodyPr>
          <a:lstStyle/>
          <a:p>
            <a:r>
              <a:rPr lang="ru-RU" dirty="0" smtClean="0">
                <a:latin typeface="Times New Roman" pitchFamily="18" charset="0"/>
                <a:cs typeface="Times New Roman" pitchFamily="18" charset="0"/>
              </a:rPr>
              <a:t>Пожар может произойти где угодно: на заводе, на улице и даже в твоей собственной квартире, если ты, малыш, не будешь соблюдать простые правила. Например, не стоит включать все электроприборы в одну розетку!</a:t>
            </a:r>
            <a:endParaRPr lang="ru-RU" dirty="0">
              <a:latin typeface="Times New Roman" pitchFamily="18" charset="0"/>
              <a:cs typeface="Times New Roman" pitchFamily="18" charset="0"/>
            </a:endParaRPr>
          </a:p>
        </p:txBody>
      </p:sp>
      <p:pic>
        <p:nvPicPr>
          <p:cNvPr id="3074" name="Picture 2" descr="http://gamejulia.ru/images/i/pozharka3.jpg"/>
          <p:cNvPicPr>
            <a:picLocks noChangeAspect="1" noChangeArrowheads="1"/>
          </p:cNvPicPr>
          <p:nvPr/>
        </p:nvPicPr>
        <p:blipFill>
          <a:blip r:embed="rId2" cstate="email"/>
          <a:srcRect/>
          <a:stretch>
            <a:fillRect/>
          </a:stretch>
        </p:blipFill>
        <p:spPr bwMode="auto">
          <a:xfrm>
            <a:off x="4357686" y="285728"/>
            <a:ext cx="4500594" cy="62632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2198" y="2000240"/>
            <a:ext cx="2714628" cy="2308324"/>
          </a:xfrm>
          <a:prstGeom prst="rect">
            <a:avLst/>
          </a:prstGeom>
        </p:spPr>
        <p:txBody>
          <a:bodyPr wrap="square">
            <a:spAutoFit/>
          </a:bodyPr>
          <a:lstStyle/>
          <a:p>
            <a:r>
              <a:rPr lang="ru-RU" dirty="0" smtClean="0"/>
              <a:t>Не стоит забывать о пожарной безопасности при играх. Не поджигай бумажные самолеты и не бросай их с балконов! Такая игрушка может вызвать пожар на балконе у твоих соседей!</a:t>
            </a:r>
            <a:endParaRPr lang="ru-RU" dirty="0"/>
          </a:p>
        </p:txBody>
      </p:sp>
      <p:pic>
        <p:nvPicPr>
          <p:cNvPr id="4098" name="Picture 2" descr="http://gamejulia.ru/images/i/pozharka5.jpg"/>
          <p:cNvPicPr>
            <a:picLocks noChangeAspect="1" noChangeArrowheads="1"/>
          </p:cNvPicPr>
          <p:nvPr/>
        </p:nvPicPr>
        <p:blipFill>
          <a:blip r:embed="rId2" cstate="email"/>
          <a:srcRect/>
          <a:stretch>
            <a:fillRect/>
          </a:stretch>
        </p:blipFill>
        <p:spPr bwMode="auto">
          <a:xfrm>
            <a:off x="500034" y="500042"/>
            <a:ext cx="4175093" cy="58102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86446" y="2143116"/>
            <a:ext cx="2786066" cy="2031325"/>
          </a:xfrm>
          <a:prstGeom prst="rect">
            <a:avLst/>
          </a:prstGeom>
        </p:spPr>
        <p:txBody>
          <a:bodyPr wrap="square">
            <a:spAutoFit/>
          </a:bodyPr>
          <a:lstStyle/>
          <a:p>
            <a:r>
              <a:rPr lang="ru-RU" dirty="0" smtClean="0"/>
              <a:t>Если тебе подарили пиротехнику: водопад цветных огней, салюты или даже маленькую ракету, не стоит запускать их дома, в квартире и без взрослых!</a:t>
            </a:r>
            <a:endParaRPr lang="ru-RU" dirty="0"/>
          </a:p>
        </p:txBody>
      </p:sp>
      <p:pic>
        <p:nvPicPr>
          <p:cNvPr id="21506" name="Picture 2" descr="http://gamejulia.ru/images/i/pozharka4.jpg"/>
          <p:cNvPicPr>
            <a:picLocks noChangeAspect="1" noChangeArrowheads="1"/>
          </p:cNvPicPr>
          <p:nvPr/>
        </p:nvPicPr>
        <p:blipFill>
          <a:blip r:embed="rId2" cstate="email"/>
          <a:srcRect/>
          <a:stretch>
            <a:fillRect/>
          </a:stretch>
        </p:blipFill>
        <p:spPr bwMode="auto">
          <a:xfrm>
            <a:off x="285720" y="285728"/>
            <a:ext cx="4517314" cy="6286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86380" y="2928934"/>
            <a:ext cx="3571884" cy="646331"/>
          </a:xfrm>
          <a:prstGeom prst="rect">
            <a:avLst/>
          </a:prstGeom>
        </p:spPr>
        <p:txBody>
          <a:bodyPr wrap="square">
            <a:spAutoFit/>
          </a:bodyPr>
          <a:lstStyle/>
          <a:p>
            <a:r>
              <a:rPr lang="ru-RU" dirty="0" smtClean="0"/>
              <a:t>Нельзя для украшения елки зажигать на ней настоящие свечи!</a:t>
            </a:r>
            <a:endParaRPr lang="ru-RU" dirty="0"/>
          </a:p>
        </p:txBody>
      </p:sp>
      <p:pic>
        <p:nvPicPr>
          <p:cNvPr id="22530" name="Picture 2" descr="http://gamejulia.ru/images/i/pozharka8.jpg"/>
          <p:cNvPicPr>
            <a:picLocks noChangeAspect="1" noChangeArrowheads="1"/>
          </p:cNvPicPr>
          <p:nvPr/>
        </p:nvPicPr>
        <p:blipFill>
          <a:blip r:embed="rId2" cstate="email"/>
          <a:srcRect/>
          <a:stretch>
            <a:fillRect/>
          </a:stretch>
        </p:blipFill>
        <p:spPr bwMode="auto">
          <a:xfrm>
            <a:off x="357158" y="571480"/>
            <a:ext cx="4072426" cy="566739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435</Words>
  <Application>Microsoft Office PowerPoint</Application>
  <PresentationFormat>Экран (4:3)</PresentationFormat>
  <Paragraphs>32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Основные правила поведения при пожаре. Правила безопасного поведения при пожаре.</vt:lpstr>
      <vt:lpstr>Презентация PowerPoint</vt:lpstr>
      <vt:lpstr>Частые причины пожаров.</vt:lpstr>
      <vt:lpstr>Как предупредить пожар.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правила поведения при пожаре. Правила безопасного поведения при пожаре.</dc:title>
  <dc:creator>user</dc:creator>
  <cp:lastModifiedBy>ukt</cp:lastModifiedBy>
  <cp:revision>10</cp:revision>
  <dcterms:created xsi:type="dcterms:W3CDTF">2018-12-14T04:35:40Z</dcterms:created>
  <dcterms:modified xsi:type="dcterms:W3CDTF">2020-07-14T06:27:24Z</dcterms:modified>
</cp:coreProperties>
</file>