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13.09.2014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13.09.2014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764705"/>
            <a:ext cx="7772400" cy="1656183"/>
          </a:xfrm>
        </p:spPr>
        <p:txBody>
          <a:bodyPr/>
          <a:lstStyle/>
          <a:p>
            <a:r>
              <a:rPr lang="ru-RU" dirty="0" smtClean="0"/>
              <a:t>Классный час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420888"/>
            <a:ext cx="6400800" cy="3217912"/>
          </a:xfrm>
        </p:spPr>
        <p:txBody>
          <a:bodyPr>
            <a:normAutofit/>
          </a:bodyPr>
          <a:lstStyle/>
          <a:p>
            <a:r>
              <a:rPr lang="ru-RU" sz="6600" b="1" dirty="0" smtClean="0">
                <a:solidFill>
                  <a:schemeClr val="tx1"/>
                </a:solidFill>
              </a:rPr>
              <a:t>Безопасность в чрезвычайных ситуациях</a:t>
            </a:r>
            <a:r>
              <a:rPr lang="ru-RU" sz="4000" b="1" dirty="0" smtClean="0"/>
              <a:t> </a:t>
            </a:r>
            <a:endParaRPr lang="ru-RU" sz="4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5749248"/>
          </a:xfrm>
        </p:spPr>
        <p:txBody>
          <a:bodyPr>
            <a:normAutofit fontScale="90000"/>
          </a:bodyPr>
          <a:lstStyle/>
          <a:p>
            <a:r>
              <a:rPr lang="ru-RU" sz="3100" b="1" u="sng" dirty="0" smtClean="0">
                <a:solidFill>
                  <a:schemeClr val="tx1"/>
                </a:solidFill>
              </a:rPr>
              <a:t>Если землетрясение застало вас в доме</a:t>
            </a:r>
            <a:r>
              <a:rPr lang="ru-RU" sz="3100" b="1" u="sng" dirty="0" smtClean="0">
                <a:solidFill>
                  <a:schemeClr val="tx1"/>
                </a:solidFill>
              </a:rPr>
              <a:t>:</a:t>
            </a:r>
            <a:r>
              <a:rPr lang="ru-RU" sz="2200" b="1" u="sng" dirty="0" smtClean="0">
                <a:solidFill>
                  <a:schemeClr val="tx1"/>
                </a:solidFill>
              </a:rPr>
              <a:t/>
            </a:r>
            <a:br>
              <a:rPr lang="ru-RU" sz="2200" b="1" u="sng" dirty="0" smtClean="0">
                <a:solidFill>
                  <a:schemeClr val="tx1"/>
                </a:solidFill>
              </a:rPr>
            </a:br>
            <a:r>
              <a:rPr lang="ru-RU" sz="2200" dirty="0" smtClean="0"/>
              <a:t/>
            </a:r>
            <a:br>
              <a:rPr lang="ru-RU" sz="2200" dirty="0" smtClean="0"/>
            </a:br>
            <a:r>
              <a:rPr lang="ru-RU" sz="2200" b="1" dirty="0" smtClean="0">
                <a:solidFill>
                  <a:schemeClr val="accent1">
                    <a:lumMod val="75000"/>
                  </a:schemeClr>
                </a:solidFill>
              </a:rPr>
              <a:t>1. В нашем районе преобладают, в основном, невысокие малоэтажные строения, поэтому если здание, в котором вы находитесь, невысокое, например, кирпичный дом и есть возможность немедленно покинуть его, то в этом случае необходимо осторожно и быстро покинуть здание, отбежать от него на безопасное расстояние.</a:t>
            </a:r>
            <a:br>
              <a:rPr lang="ru-RU" sz="22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200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22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200" b="1" dirty="0" smtClean="0">
                <a:solidFill>
                  <a:schemeClr val="accent1">
                    <a:lumMod val="75000"/>
                  </a:schemeClr>
                </a:solidFill>
              </a:rPr>
              <a:t>2. Если не удалось покинуть здание, постарайтесь добраться до безопасного места и защитить голову от падающих предметов. Можно спрятаться под обеденный или письменный стол, верстак и другую прочную мебель. Наибольшую опасность представляют падающие сверху предметы, камни, балки и т. д</a:t>
            </a:r>
            <a:r>
              <a:rPr lang="ru-RU" sz="2200" b="1" dirty="0" smtClean="0">
                <a:solidFill>
                  <a:schemeClr val="accent1">
                    <a:lumMod val="75000"/>
                  </a:schemeClr>
                </a:solidFill>
              </a:rPr>
              <a:t>.</a:t>
            </a:r>
            <a:br>
              <a:rPr lang="ru-RU" sz="22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200" b="1" dirty="0" smtClean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22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200" b="1" dirty="0" smtClean="0">
                <a:solidFill>
                  <a:schemeClr val="accent1">
                    <a:lumMod val="75000"/>
                  </a:schemeClr>
                </a:solidFill>
              </a:rPr>
              <a:t>3. Не пытайтесь покинуть здание до окончания сильных подземных толчков. Не пользуйтесь лифтом.</a:t>
            </a:r>
            <a:br>
              <a:rPr lang="ru-RU" sz="2200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ru-RU" sz="2200" b="1" dirty="0" smtClean="0">
                <a:solidFill>
                  <a:schemeClr val="accent1">
                    <a:lumMod val="75000"/>
                  </a:schemeClr>
                </a:solidFill>
              </a:rPr>
              <a:t>4. Держитесь подальше от окон, зеркал, витрин, неустойчивой мебели.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305800" cy="5616624"/>
          </a:xfrm>
        </p:spPr>
        <p:txBody>
          <a:bodyPr>
            <a:noAutofit/>
          </a:bodyPr>
          <a:lstStyle/>
          <a:p>
            <a:r>
              <a:rPr lang="ru-RU" sz="3200" b="1" u="sng" dirty="0" smtClean="0">
                <a:solidFill>
                  <a:schemeClr val="tx1"/>
                </a:solidFill>
              </a:rPr>
              <a:t>Если </a:t>
            </a:r>
            <a:r>
              <a:rPr lang="ru-RU" sz="3200" b="1" u="sng" dirty="0" smtClean="0">
                <a:solidFill>
                  <a:schemeClr val="tx1"/>
                </a:solidFill>
              </a:rPr>
              <a:t>землетрясение застало вас на улице</a:t>
            </a:r>
            <a:r>
              <a:rPr lang="ru-RU" sz="3200" b="1" u="sng" dirty="0" smtClean="0">
                <a:solidFill>
                  <a:schemeClr val="tx1"/>
                </a:solidFill>
              </a:rPr>
              <a:t>:</a:t>
            </a:r>
            <a:br>
              <a:rPr lang="ru-RU" sz="3200" b="1" u="sng" dirty="0" smtClean="0">
                <a:solidFill>
                  <a:schemeClr val="tx1"/>
                </a:solidFill>
              </a:rPr>
            </a:br>
            <a:r>
              <a:rPr lang="ru-RU" sz="3200" dirty="0" smtClean="0"/>
              <a:t/>
            </a:r>
            <a:br>
              <a:rPr lang="ru-RU" sz="3200" dirty="0" smtClean="0"/>
            </a:br>
            <a:r>
              <a:rPr lang="ru-RU" sz="3200" dirty="0" smtClean="0"/>
              <a:t>1. Отойдите на открытое место.</a:t>
            </a:r>
            <a:br>
              <a:rPr lang="ru-RU" sz="3200" dirty="0" smtClean="0"/>
            </a:br>
            <a:r>
              <a:rPr lang="ru-RU" sz="3200" dirty="0" smtClean="0"/>
              <a:t>2. Не подходите к поврежденным зданиям, оборванным проводам, столбам и линиям электропередач, не стойте под мостами, навесами.</a:t>
            </a:r>
            <a:br>
              <a:rPr lang="ru-RU" sz="3200" dirty="0" smtClean="0"/>
            </a:br>
            <a:r>
              <a:rPr lang="ru-RU" sz="3200" dirty="0" smtClean="0"/>
              <a:t>3. Не возвращайтесь в дом, пока землетрясение не закончится.</a:t>
            </a:r>
            <a:br>
              <a:rPr lang="ru-RU" sz="3200" dirty="0" smtClean="0"/>
            </a:br>
            <a:r>
              <a:rPr lang="ru-RU" sz="3200" dirty="0" smtClean="0"/>
              <a:t>4. Если вы находитесь в машине, нужно остановиться и выйти из нее.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2076840"/>
          </a:xfrm>
        </p:spPr>
        <p:txBody>
          <a:bodyPr>
            <a:noAutofit/>
          </a:bodyPr>
          <a:lstStyle/>
          <a:p>
            <a:r>
              <a:rPr lang="ru-RU" sz="3200" b="1" u="sng" dirty="0" smtClean="0">
                <a:solidFill>
                  <a:schemeClr val="tx1"/>
                </a:solidFill>
              </a:rPr>
              <a:t>Пожар</a:t>
            </a:r>
            <a:r>
              <a:rPr lang="ru-RU" sz="3200" dirty="0" smtClean="0">
                <a:solidFill>
                  <a:schemeClr val="tx1"/>
                </a:solidFill>
              </a:rPr>
              <a:t> – это неконтролируемый процесс горения, влекущий за собой гибель людей, уничтожение материальных ценностей. Пожары возникают стихийно (до 10%) или по воле человека (до 90%).</a:t>
            </a:r>
            <a:endParaRPr lang="ru-RU" sz="3200" dirty="0">
              <a:solidFill>
                <a:schemeClr val="tx1"/>
              </a:solidFill>
            </a:endParaRPr>
          </a:p>
        </p:txBody>
      </p:sp>
      <p:pic>
        <p:nvPicPr>
          <p:cNvPr id="5" name="Содержимое 4" descr="загруженное (3)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2708920"/>
            <a:ext cx="4032448" cy="3527474"/>
          </a:xfrm>
        </p:spPr>
      </p:pic>
      <p:pic>
        <p:nvPicPr>
          <p:cNvPr id="6" name="Содержимое 5" descr="images (6)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4644008" y="2708920"/>
            <a:ext cx="4176464" cy="3528391"/>
          </a:xfr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3012944"/>
          </a:xfrm>
        </p:spPr>
        <p:txBody>
          <a:bodyPr>
            <a:normAutofit fontScale="90000"/>
          </a:bodyPr>
          <a:lstStyle/>
          <a:p>
            <a:r>
              <a:rPr lang="ru-RU" sz="2700" b="1" u="sng" dirty="0" smtClean="0">
                <a:solidFill>
                  <a:schemeClr val="tx1"/>
                </a:solidFill>
              </a:rPr>
              <a:t>Как действовать во время лесного пожара.</a:t>
            </a: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>1. Выходить из горящего леса необходимо в направлении, перпендикулярном распространению огня, то есть по «горелому» лесу.</a:t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>2. Двигаться вдоль речек, ручьев, по воде.</a:t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</a:rPr>
              <a:t>3. Рот и нос прикрывать влажной ватно-марлевой повязкой, платком, полотенцем.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Содержимое 3" descr="images (7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475656" y="2996953"/>
            <a:ext cx="6192688" cy="3537148"/>
          </a:xfr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692696"/>
            <a:ext cx="8229600" cy="2376264"/>
          </a:xfrm>
        </p:spPr>
        <p:txBody>
          <a:bodyPr>
            <a:normAutofit fontScale="90000"/>
          </a:bodyPr>
          <a:lstStyle/>
          <a:p>
            <a:r>
              <a:rPr lang="ru-RU" sz="2200" u="sng" dirty="0" smtClean="0">
                <a:solidFill>
                  <a:schemeClr val="tx1"/>
                </a:solidFill>
              </a:rPr>
              <a:t>В случае </a:t>
            </a:r>
            <a:r>
              <a:rPr lang="ru-RU" sz="2200" b="1" u="sng" dirty="0" smtClean="0">
                <a:solidFill>
                  <a:schemeClr val="tx1"/>
                </a:solidFill>
              </a:rPr>
              <a:t>пожара в зданиях и сооружениях </a:t>
            </a:r>
            <a:r>
              <a:rPr lang="ru-RU" sz="2200" u="sng" dirty="0" smtClean="0">
                <a:solidFill>
                  <a:schemeClr val="tx1"/>
                </a:solidFill>
              </a:rPr>
              <a:t>нужно действовать следующим образом.</a:t>
            </a:r>
            <a:r>
              <a:rPr lang="ru-RU" sz="2200" dirty="0" smtClean="0">
                <a:solidFill>
                  <a:schemeClr val="tx1"/>
                </a:solidFill>
              </a:rPr>
              <a:t/>
            </a:r>
            <a:br>
              <a:rPr lang="ru-RU" sz="2200" dirty="0" smtClean="0">
                <a:solidFill>
                  <a:schemeClr val="tx1"/>
                </a:solidFill>
              </a:rPr>
            </a:br>
            <a:r>
              <a:rPr lang="ru-RU" sz="2200" dirty="0" smtClean="0">
                <a:solidFill>
                  <a:schemeClr val="tx1"/>
                </a:solidFill>
              </a:rPr>
              <a:t>1. Немедленно покинуть загоревшееся здание и сразу же позвонить в пожарную команду по телефону 01, 010 (с мобильного телефона</a:t>
            </a:r>
            <a:r>
              <a:rPr lang="ru-RU" sz="2200" dirty="0" smtClean="0">
                <a:solidFill>
                  <a:schemeClr val="tx1"/>
                </a:solidFill>
              </a:rPr>
              <a:t>) </a:t>
            </a:r>
            <a:r>
              <a:rPr lang="ru-RU" sz="2200" dirty="0" smtClean="0">
                <a:solidFill>
                  <a:schemeClr val="tx1"/>
                </a:solidFill>
              </a:rPr>
              <a:t/>
            </a:r>
            <a:br>
              <a:rPr lang="ru-RU" sz="2200" dirty="0" smtClean="0">
                <a:solidFill>
                  <a:schemeClr val="tx1"/>
                </a:solidFill>
              </a:rPr>
            </a:br>
            <a:r>
              <a:rPr lang="ru-RU" sz="2200" dirty="0" smtClean="0">
                <a:solidFill>
                  <a:schemeClr val="tx1"/>
                </a:solidFill>
              </a:rPr>
              <a:t>2. Никогда не прячьтесь в загоревшейся квартире в комнаты, не объятые огнем, а еще хуже в кладовках, в ванных.</a:t>
            </a:r>
            <a:br>
              <a:rPr lang="ru-RU" sz="2200" dirty="0" smtClean="0">
                <a:solidFill>
                  <a:schemeClr val="tx1"/>
                </a:solidFill>
              </a:rPr>
            </a:br>
            <a:r>
              <a:rPr lang="ru-RU" sz="2200" dirty="0" smtClean="0">
                <a:solidFill>
                  <a:schemeClr val="tx1"/>
                </a:solidFill>
              </a:rPr>
              <a:t>3. Не открывайте во время пожара окна, двери, балконы. Свежий воздух только усиливает разбушевавшийся огонь.</a:t>
            </a:r>
            <a:r>
              <a:rPr lang="ru-RU" sz="1050" dirty="0" smtClean="0"/>
              <a:t/>
            </a:r>
            <a:br>
              <a:rPr lang="ru-RU" sz="1050" dirty="0" smtClean="0"/>
            </a:br>
            <a:endParaRPr lang="ru-RU" sz="1050" dirty="0"/>
          </a:p>
        </p:txBody>
      </p:sp>
      <p:pic>
        <p:nvPicPr>
          <p:cNvPr id="4" name="Содержимое 3" descr="images (8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363830" y="3325019"/>
            <a:ext cx="5800458" cy="3044501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620688"/>
            <a:ext cx="8218112" cy="2058504"/>
          </a:xfrm>
        </p:spPr>
        <p:txBody>
          <a:bodyPr/>
          <a:lstStyle/>
          <a:p>
            <a:r>
              <a:rPr lang="ru-RU" sz="7200" dirty="0" smtClean="0">
                <a:solidFill>
                  <a:srgbClr val="FF0000"/>
                </a:solidFill>
              </a:rPr>
              <a:t>!!!</a:t>
            </a:r>
            <a:r>
              <a:rPr lang="ru-RU" sz="4000" dirty="0" smtClean="0">
                <a:solidFill>
                  <a:srgbClr val="FFFF00"/>
                </a:solidFill>
              </a:rPr>
              <a:t>    </a:t>
            </a:r>
            <a:r>
              <a:rPr lang="ru-RU" sz="4000" u="sng" dirty="0" smtClean="0">
                <a:solidFill>
                  <a:srgbClr val="FFFF00"/>
                </a:solidFill>
              </a:rPr>
              <a:t>Чрезвычайная </a:t>
            </a:r>
            <a:r>
              <a:rPr lang="ru-RU" sz="4000" u="sng" dirty="0" smtClean="0">
                <a:solidFill>
                  <a:srgbClr val="FFFF00"/>
                </a:solidFill>
              </a:rPr>
              <a:t>ситуация – это опасность, угрожающая сразу многим людям</a:t>
            </a:r>
            <a:endParaRPr lang="ru-RU" sz="4000" u="sng" dirty="0">
              <a:solidFill>
                <a:srgbClr val="FFFF0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996952"/>
            <a:ext cx="7772400" cy="3168352"/>
          </a:xfrm>
        </p:spPr>
        <p:txBody>
          <a:bodyPr>
            <a:normAutofit/>
          </a:bodyPr>
          <a:lstStyle/>
          <a:p>
            <a:r>
              <a:rPr lang="ru-RU" sz="4000" dirty="0" smtClean="0"/>
              <a:t>Чрезвычайные ситуации могут быть </a:t>
            </a:r>
            <a:r>
              <a:rPr lang="ru-RU" sz="4000" u="sng" dirty="0" smtClean="0"/>
              <a:t>природные, техногенные и экологические</a:t>
            </a:r>
            <a:r>
              <a:rPr lang="ru-RU" sz="4000" dirty="0" smtClean="0"/>
              <a:t>.</a:t>
            </a:r>
            <a:endParaRPr lang="ru-RU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24744"/>
            <a:ext cx="8229600" cy="2016224"/>
          </a:xfrm>
        </p:spPr>
        <p:txBody>
          <a:bodyPr>
            <a:normAutofit fontScale="90000"/>
          </a:bodyPr>
          <a:lstStyle/>
          <a:p>
            <a:r>
              <a:rPr lang="ru-RU" sz="2200" b="1" u="sng" dirty="0" smtClean="0">
                <a:solidFill>
                  <a:schemeClr val="tx1"/>
                </a:solidFill>
              </a:rPr>
              <a:t/>
            </a:r>
            <a:br>
              <a:rPr lang="ru-RU" sz="2200" b="1" u="sng" dirty="0" smtClean="0">
                <a:solidFill>
                  <a:schemeClr val="tx1"/>
                </a:solidFill>
              </a:rPr>
            </a:br>
            <a:r>
              <a:rPr lang="ru-RU" sz="2200" b="1" u="sng" dirty="0" smtClean="0">
                <a:solidFill>
                  <a:schemeClr val="tx1"/>
                </a:solidFill>
              </a:rPr>
              <a:t/>
            </a:r>
            <a:br>
              <a:rPr lang="ru-RU" sz="2200" b="1" u="sng" dirty="0" smtClean="0">
                <a:solidFill>
                  <a:schemeClr val="tx1"/>
                </a:solidFill>
              </a:rPr>
            </a:br>
            <a:r>
              <a:rPr lang="ru-RU" sz="2200" b="1" u="sng" dirty="0" smtClean="0">
                <a:solidFill>
                  <a:schemeClr val="tx1"/>
                </a:solidFill>
              </a:rPr>
              <a:t/>
            </a:r>
            <a:br>
              <a:rPr lang="ru-RU" sz="2200" b="1" u="sng" dirty="0" smtClean="0">
                <a:solidFill>
                  <a:schemeClr val="tx1"/>
                </a:solidFill>
              </a:rPr>
            </a:br>
            <a:r>
              <a:rPr lang="ru-RU" sz="2200" b="1" u="sng" dirty="0" smtClean="0">
                <a:solidFill>
                  <a:schemeClr val="tx1"/>
                </a:solidFill>
              </a:rPr>
              <a:t/>
            </a:r>
            <a:br>
              <a:rPr lang="ru-RU" sz="2200" b="1" u="sng" dirty="0" smtClean="0">
                <a:solidFill>
                  <a:schemeClr val="tx1"/>
                </a:solidFill>
              </a:rPr>
            </a:br>
            <a:r>
              <a:rPr lang="ru-RU" sz="2000" b="1" u="sng" dirty="0" smtClean="0">
                <a:solidFill>
                  <a:schemeClr val="tx1"/>
                </a:solidFill>
              </a:rPr>
              <a:t>Наводнение</a:t>
            </a:r>
            <a:r>
              <a:rPr lang="ru-RU" sz="2000" b="1" dirty="0" smtClean="0">
                <a:solidFill>
                  <a:schemeClr val="tx1"/>
                </a:solidFill>
              </a:rPr>
              <a:t> </a:t>
            </a:r>
            <a:r>
              <a:rPr lang="ru-RU" sz="2000" b="1" dirty="0" smtClean="0">
                <a:solidFill>
                  <a:schemeClr val="tx1"/>
                </a:solidFill>
              </a:rPr>
              <a:t>это временный подъем воды в реке, озере или море. При этом вода затопляет и разрушает дома, мосты, дороги, линии электропередач. Причины наводнения</a:t>
            </a:r>
            <a:r>
              <a:rPr lang="ru-RU" sz="2000" b="1" dirty="0" smtClean="0">
                <a:solidFill>
                  <a:schemeClr val="tx1"/>
                </a:solidFill>
              </a:rPr>
              <a:t>:</a:t>
            </a: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>- обильные осадки, дожди;</a:t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>- интенсивное таяние снега;</a:t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>- образование заторов (льдины весной);</a:t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>- разрушение плотин и дамб;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5" name="Содержимое 4" descr="загруженное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467544" y="3271044"/>
            <a:ext cx="3888431" cy="2966268"/>
          </a:xfrm>
        </p:spPr>
      </p:pic>
      <p:pic>
        <p:nvPicPr>
          <p:cNvPr id="6" name="Содержимое 5" descr="загруженное (1)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4788024" y="3284984"/>
            <a:ext cx="3888432" cy="2952328"/>
          </a:xfr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2148848"/>
          </a:xfrm>
        </p:spPr>
        <p:txBody>
          <a:bodyPr>
            <a:noAutofit/>
          </a:bodyPr>
          <a:lstStyle/>
          <a:p>
            <a:r>
              <a:rPr lang="ru-RU" sz="2400" dirty="0" smtClean="0">
                <a:solidFill>
                  <a:schemeClr val="tx1"/>
                </a:solidFill>
              </a:rPr>
              <a:t>1. Как только сработает сигнал о наводнении «Внимание всем!», передаваемый сиренами, прерывистыми гудками транспортных средств. Необходимо без промедления покинуть зону затопления. Как можно быстрее найдите возвышенное место и поднимитесь на него, чтобы вода вас не смыла.</a:t>
            </a:r>
            <a:endParaRPr lang="ru-RU" sz="2400" dirty="0">
              <a:solidFill>
                <a:schemeClr val="tx1"/>
              </a:solidFill>
            </a:endParaRPr>
          </a:p>
        </p:txBody>
      </p:sp>
      <p:pic>
        <p:nvPicPr>
          <p:cNvPr id="4" name="Содержимое 3" descr="images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979712" y="3258344"/>
            <a:ext cx="4536504" cy="2906960"/>
          </a:xfr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932824"/>
          </a:xfrm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chemeClr val="tx1"/>
                </a:solidFill>
              </a:rPr>
              <a:t>2. Не тратьте время на сбор вещей, денег, документов - все это помогут восстановить местные власти. Минуты промедления могут стоить жизни.</a:t>
            </a:r>
            <a:endParaRPr lang="ru-RU" sz="2800" dirty="0">
              <a:solidFill>
                <a:schemeClr val="tx1"/>
              </a:solidFill>
            </a:endParaRPr>
          </a:p>
        </p:txBody>
      </p:sp>
      <p:pic>
        <p:nvPicPr>
          <p:cNvPr id="4" name="Содержимое 3" descr="images (1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267744" y="2708920"/>
            <a:ext cx="5112568" cy="3888432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2292864"/>
          </a:xfrm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chemeClr val="tx1"/>
                </a:solidFill>
              </a:rPr>
              <a:t>По возможности необходимо помочь эвакуироваться родственникам, инвалидам и людям преклонного возраста.</a:t>
            </a:r>
            <a:endParaRPr lang="ru-RU" sz="3600" dirty="0">
              <a:solidFill>
                <a:schemeClr val="tx1"/>
              </a:solidFill>
            </a:endParaRPr>
          </a:p>
        </p:txBody>
      </p:sp>
      <p:pic>
        <p:nvPicPr>
          <p:cNvPr id="4" name="Содержимое 3" descr="images (2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411760" y="3282156"/>
            <a:ext cx="5400600" cy="3171180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2436880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tx1"/>
                </a:solidFill>
              </a:rPr>
              <a:t>Если эвакуация невозможна, поднимитесь на чердак или крышу дома. Привлекайте внимание спасателей кусками пестрой или белой ткани, привязанной к антенне или палке, в ночное время подавайте сигнал фонарями или факелами</a:t>
            </a:r>
            <a:r>
              <a:rPr lang="ru-RU" sz="2400" dirty="0" smtClean="0">
                <a:solidFill>
                  <a:schemeClr val="tx1"/>
                </a:solidFill>
              </a:rPr>
              <a:t>.</a:t>
            </a:r>
            <a:br>
              <a:rPr lang="ru-RU" sz="2400" dirty="0" smtClean="0">
                <a:solidFill>
                  <a:schemeClr val="tx1"/>
                </a:solidFill>
              </a:rPr>
            </a:br>
            <a:r>
              <a:rPr lang="ru-RU" sz="2400" dirty="0" smtClean="0"/>
              <a:t> </a:t>
            </a:r>
            <a:r>
              <a:rPr lang="ru-RU" sz="2400" dirty="0" smtClean="0">
                <a:solidFill>
                  <a:schemeClr val="tx1"/>
                </a:solidFill>
              </a:rPr>
              <a:t>Не взбирайтесь на деревья, столбы и непрочные сооружения, они могут быть смыты водой.</a:t>
            </a:r>
            <a:endParaRPr lang="ru-RU" sz="2400" dirty="0">
              <a:solidFill>
                <a:schemeClr val="tx1"/>
              </a:solidFill>
            </a:endParaRPr>
          </a:p>
        </p:txBody>
      </p:sp>
      <p:pic>
        <p:nvPicPr>
          <p:cNvPr id="4" name="Содержимое 3" descr="images (3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835696" y="3267869"/>
            <a:ext cx="5328592" cy="3329483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764704"/>
            <a:ext cx="8229600" cy="1644792"/>
          </a:xfrm>
        </p:spPr>
        <p:txBody>
          <a:bodyPr>
            <a:noAutofit/>
          </a:bodyPr>
          <a:lstStyle/>
          <a:p>
            <a:r>
              <a:rPr lang="ru-RU" sz="3200" b="1" u="sng" dirty="0" smtClean="0">
                <a:solidFill>
                  <a:schemeClr val="tx1"/>
                </a:solidFill>
              </a:rPr>
              <a:t>Землетрясение</a:t>
            </a:r>
            <a:r>
              <a:rPr lang="ru-RU" sz="3200" dirty="0" smtClean="0">
                <a:solidFill>
                  <a:schemeClr val="tx1"/>
                </a:solidFill>
              </a:rPr>
              <a:t> - это подземные толчки и колебания земной поверхности, возникающие в результате внезапных смещений и разрывов в земной коре.</a:t>
            </a:r>
            <a:endParaRPr lang="ru-RU" sz="3200" dirty="0">
              <a:solidFill>
                <a:schemeClr val="tx1"/>
              </a:solidFill>
            </a:endParaRPr>
          </a:p>
        </p:txBody>
      </p:sp>
      <p:pic>
        <p:nvPicPr>
          <p:cNvPr id="5" name="Содержимое 4" descr="images (4)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250374" y="2636912"/>
            <a:ext cx="4321626" cy="3814030"/>
          </a:xfrm>
        </p:spPr>
      </p:pic>
      <p:pic>
        <p:nvPicPr>
          <p:cNvPr id="6" name="Содержимое 5" descr="загруженное (2)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4644008" y="2636912"/>
            <a:ext cx="4176464" cy="3744416"/>
          </a:xfr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476672"/>
            <a:ext cx="3742184" cy="5771728"/>
          </a:xfrm>
        </p:spPr>
        <p:txBody>
          <a:bodyPr>
            <a:normAutofit fontScale="92500" lnSpcReduction="20000"/>
          </a:bodyPr>
          <a:lstStyle/>
          <a:p>
            <a:r>
              <a:rPr lang="ru-RU" sz="2000" b="1" dirty="0" smtClean="0"/>
              <a:t>Мы живем в домах, которые при подземных толчках ведут себя по-разному. Деревянные и бревенчатые здания наиболее устойчивы. Стойкость кирпичных и панельных домов зависит от качества стройматериалов и условий эксплуатации. Здания с большим количеством остекления очень опасны из-за вероятности разброса осколков стекла. Это опасно и для тех, кто находится снаружи.</a:t>
            </a:r>
          </a:p>
          <a:p>
            <a:r>
              <a:rPr lang="ru-RU" sz="2000" b="1" dirty="0" smtClean="0"/>
              <a:t>Самые безопасные места в помещении – это углы пересечения капитальных стен, дверные проемы в капитальных стенах, рядом с массивной устойчивой мебелью.</a:t>
            </a:r>
          </a:p>
          <a:p>
            <a:endParaRPr lang="ru-RU" dirty="0"/>
          </a:p>
        </p:txBody>
      </p:sp>
      <p:pic>
        <p:nvPicPr>
          <p:cNvPr id="5" name="Содержимое 4" descr="images (5)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4716017" y="2132856"/>
            <a:ext cx="3960440" cy="4032448"/>
          </a:xfrm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45</TotalTime>
  <Words>242</Words>
  <Application>Microsoft Office PowerPoint</Application>
  <PresentationFormat>Экран (4:3)</PresentationFormat>
  <Paragraphs>17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Поток</vt:lpstr>
      <vt:lpstr>Классный час</vt:lpstr>
      <vt:lpstr>!!!    Чрезвычайная ситуация – это опасность, угрожающая сразу многим людям</vt:lpstr>
      <vt:lpstr>    Наводнение это временный подъем воды в реке, озере или море. При этом вода затопляет и разрушает дома, мосты, дороги, линии электропередач. Причины наводнения: - обильные осадки, дожди; - интенсивное таяние снега; - образование заторов (льдины весной); - разрушение плотин и дамб; </vt:lpstr>
      <vt:lpstr>1. Как только сработает сигнал о наводнении «Внимание всем!», передаваемый сиренами, прерывистыми гудками транспортных средств. Необходимо без промедления покинуть зону затопления. Как можно быстрее найдите возвышенное место и поднимитесь на него, чтобы вода вас не смыла.</vt:lpstr>
      <vt:lpstr>2. Не тратьте время на сбор вещей, денег, документов - все это помогут восстановить местные власти. Минуты промедления могут стоить жизни.</vt:lpstr>
      <vt:lpstr>По возможности необходимо помочь эвакуироваться родственникам, инвалидам и людям преклонного возраста.</vt:lpstr>
      <vt:lpstr>Если эвакуация невозможна, поднимитесь на чердак или крышу дома. Привлекайте внимание спасателей кусками пестрой или белой ткани, привязанной к антенне или палке, в ночное время подавайте сигнал фонарями или факелами.  Не взбирайтесь на деревья, столбы и непрочные сооружения, они могут быть смыты водой.</vt:lpstr>
      <vt:lpstr>Землетрясение - это подземные толчки и колебания земной поверхности, возникающие в результате внезапных смещений и разрывов в земной коре.</vt:lpstr>
      <vt:lpstr>Слайд 9</vt:lpstr>
      <vt:lpstr>Если землетрясение застало вас в доме:  1. В нашем районе преобладают, в основном, невысокие малоэтажные строения, поэтому если здание, в котором вы находитесь, невысокое, например, кирпичный дом и есть возможность немедленно покинуть его, то в этом случае необходимо осторожно и быстро покинуть здание, отбежать от него на безопасное расстояние.  2. Если не удалось покинуть здание, постарайтесь добраться до безопасного места и защитить голову от падающих предметов. Можно спрятаться под обеденный или письменный стол, верстак и другую прочную мебель. Наибольшую опасность представляют падающие сверху предметы, камни, балки и т. д.  3. Не пытайтесь покинуть здание до окончания сильных подземных толчков. Не пользуйтесь лифтом. 4. Держитесь подальше от окон, зеркал, витрин, неустойчивой мебели. </vt:lpstr>
      <vt:lpstr>Если землетрясение застало вас на улице:  1. Отойдите на открытое место. 2. Не подходите к поврежденным зданиям, оборванным проводам, столбам и линиям электропередач, не стойте под мостами, навесами. 3. Не возвращайтесь в дом, пока землетрясение не закончится. 4. Если вы находитесь в машине, нужно остановиться и выйти из нее. </vt:lpstr>
      <vt:lpstr>Пожар – это неконтролируемый процесс горения, влекущий за собой гибель людей, уничтожение материальных ценностей. Пожары возникают стихийно (до 10%) или по воле человека (до 90%).</vt:lpstr>
      <vt:lpstr>Как действовать во время лесного пожара. 1. Выходить из горящего леса необходимо в направлении, перпендикулярном распространению огня, то есть по «горелому» лесу. 2. Двигаться вдоль речек, ручьев, по воде. 3. Рот и нос прикрывать влажной ватно-марлевой повязкой, платком, полотенцем. </vt:lpstr>
      <vt:lpstr>В случае пожара в зданиях и сооружениях нужно действовать следующим образом. 1. Немедленно покинуть загоревшееся здание и сразу же позвонить в пожарную команду по телефону 01, 010 (с мобильного телефона)  2. Никогда не прячьтесь в загоревшейся квартире в комнаты, не объятые огнем, а еще хуже в кладовках, в ванных. 3. Не открывайте во время пожара окна, двери, балконы. Свежий воздух только усиливает разбушевавшийся огонь.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Классный час</dc:title>
  <dc:creator>павел</dc:creator>
  <cp:lastModifiedBy>павел</cp:lastModifiedBy>
  <cp:revision>6</cp:revision>
  <dcterms:created xsi:type="dcterms:W3CDTF">2014-09-13T15:20:44Z</dcterms:created>
  <dcterms:modified xsi:type="dcterms:W3CDTF">2014-09-13T16:17:00Z</dcterms:modified>
</cp:coreProperties>
</file>