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7" r:id="rId10"/>
    <p:sldId id="268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660066"/>
    <a:srgbClr val="006600"/>
    <a:srgbClr val="000000"/>
    <a:srgbClr val="009900"/>
    <a:srgbClr val="99FF66"/>
    <a:srgbClr val="8BB2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60"/>
  </p:normalViewPr>
  <p:slideViewPr>
    <p:cSldViewPr>
      <p:cViewPr>
        <p:scale>
          <a:sx n="91" d="100"/>
          <a:sy n="91" d="100"/>
        </p:scale>
        <p:origin x="-1214" y="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AD3E0-1C09-4682-BE4D-937E14F1F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90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582AF-A682-4799-A69E-DEE6A9F31B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841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FF57DB-1CDF-42DD-92A2-BB8D1AFE16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495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C66670-CF18-4BAD-A0BF-220422C7DE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01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A118B-F0E4-4766-A791-D7AF3EA1EE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674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98FDA-7B97-45C3-AE23-0CCE98691A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685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14FA4-1EC5-4FB1-B6F6-2C4ABCE565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553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29C51-B1E7-472A-ABBB-4CD681E10C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807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AFB16-FFEF-4116-B5C8-9E8416B9BB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743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DB0A9-C240-44BB-811E-5CA969EAD0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633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88F0A-B063-492C-8DD6-91FE756A21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512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7BDC969-7364-4E2D-993B-25365A8CCC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941888"/>
            <a:ext cx="8229600" cy="22320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>
                <a:latin typeface="Comic Sans MS" pitchFamily="66" charset="0"/>
              </a:rPr>
              <a:t>	</a:t>
            </a:r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Чтобы расти здоровыми, надо кое-что знать о болезнях и о том, что делать, чтобы не заболеть.</a:t>
            </a:r>
          </a:p>
        </p:txBody>
      </p:sp>
      <p:pic>
        <p:nvPicPr>
          <p:cNvPr id="2052" name="Picture 6" descr="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773238"/>
            <a:ext cx="2432050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8" descr="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0713"/>
            <a:ext cx="4422775" cy="4100512"/>
          </a:xfrm>
          <a:prstGeom prst="rect">
            <a:avLst/>
          </a:prstGeom>
          <a:noFill/>
          <a:ln w="38100">
            <a:solidFill>
              <a:srgbClr val="FF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97425"/>
            <a:ext cx="8229600" cy="18002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>
                <a:latin typeface="Comic Sans MS" pitchFamily="66" charset="0"/>
              </a:rPr>
              <a:t>	</a:t>
            </a:r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Это учреждения здравоохранения.</a:t>
            </a:r>
          </a:p>
          <a:p>
            <a:pPr algn="ctr" eaLnBrk="1" hangingPunct="1">
              <a:buFontTx/>
              <a:buNone/>
            </a:pPr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 	В них работают врачи и медицинские сёстры.</a:t>
            </a:r>
          </a:p>
        </p:txBody>
      </p:sp>
      <p:pic>
        <p:nvPicPr>
          <p:cNvPr id="25604" name="Picture 4" descr="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981075"/>
            <a:ext cx="3217863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68313" y="3573463"/>
            <a:ext cx="8020050" cy="647700"/>
            <a:chOff x="295" y="2251"/>
            <a:chExt cx="5052" cy="408"/>
          </a:xfrm>
        </p:grpSpPr>
        <p:sp>
          <p:nvSpPr>
            <p:cNvPr id="11270" name="Text Box 6"/>
            <p:cNvSpPr txBox="1">
              <a:spLocks noChangeArrowheads="1"/>
            </p:cNvSpPr>
            <p:nvPr/>
          </p:nvSpPr>
          <p:spPr bwMode="auto">
            <a:xfrm>
              <a:off x="295" y="2251"/>
              <a:ext cx="1871" cy="389"/>
            </a:xfrm>
            <a:prstGeom prst="rect">
              <a:avLst/>
            </a:prstGeom>
            <a:solidFill>
              <a:srgbClr val="8BB2FF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3200">
                  <a:latin typeface="Comic Sans MS" pitchFamily="66" charset="0"/>
                </a:rPr>
                <a:t>Поликлиника</a:t>
              </a:r>
            </a:p>
          </p:txBody>
        </p:sp>
        <p:sp>
          <p:nvSpPr>
            <p:cNvPr id="11271" name="Text Box 7"/>
            <p:cNvSpPr txBox="1">
              <a:spLocks noChangeArrowheads="1"/>
            </p:cNvSpPr>
            <p:nvPr/>
          </p:nvSpPr>
          <p:spPr bwMode="auto">
            <a:xfrm>
              <a:off x="4014" y="2270"/>
              <a:ext cx="1333" cy="389"/>
            </a:xfrm>
            <a:prstGeom prst="rect">
              <a:avLst/>
            </a:prstGeom>
            <a:solidFill>
              <a:srgbClr val="99FF66"/>
            </a:solidFill>
            <a:ln w="38100">
              <a:solidFill>
                <a:srgbClr val="00990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3200">
                  <a:latin typeface="Comic Sans MS" pitchFamily="66" charset="0"/>
                </a:rPr>
                <a:t>Больница</a:t>
              </a:r>
            </a:p>
          </p:txBody>
        </p:sp>
      </p:grp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660066"/>
                </a:solidFill>
                <a:latin typeface="Comic Sans MS" pitchFamily="66" charset="0"/>
              </a:rPr>
              <a:t>    4). Куда пойти лечиться?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5400" smtClean="0">
                <a:solidFill>
                  <a:srgbClr val="660066"/>
                </a:solidFill>
                <a:latin typeface="Comic Sans MS" pitchFamily="66" charset="0"/>
              </a:rPr>
              <a:t>1). О простуде.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268913"/>
            <a:ext cx="8229600" cy="14001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	</a:t>
            </a:r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Простуда — болезнь, вызванная охлаждением организма.</a:t>
            </a:r>
          </a:p>
        </p:txBody>
      </p:sp>
      <p:pic>
        <p:nvPicPr>
          <p:cNvPr id="3076" name="Picture 4" descr="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341438"/>
            <a:ext cx="5543550" cy="3767137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CC3300"/>
                </a:solidFill>
                <a:latin typeface="Comic Sans MS" pitchFamily="66" charset="0"/>
              </a:rPr>
              <a:t>Признаки простуды.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30675" y="1844675"/>
            <a:ext cx="4762500" cy="45259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Насморк.</a:t>
            </a:r>
          </a:p>
          <a:p>
            <a:pPr eaLnBrk="1" hangingPunct="1"/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Кашель.</a:t>
            </a:r>
          </a:p>
          <a:p>
            <a:pPr eaLnBrk="1" hangingPunct="1"/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Болит горло.</a:t>
            </a:r>
          </a:p>
          <a:p>
            <a:pPr eaLnBrk="1" hangingPunct="1"/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Поднимается. температура.</a:t>
            </a:r>
          </a:p>
          <a:p>
            <a:pPr eaLnBrk="1" hangingPunct="1"/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Краснеют и слезятся глаза.</a:t>
            </a:r>
          </a:p>
        </p:txBody>
      </p:sp>
      <p:pic>
        <p:nvPicPr>
          <p:cNvPr id="5124" name="Picture 4" descr="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773238"/>
            <a:ext cx="3211513" cy="4248150"/>
          </a:xfrm>
          <a:prstGeom prst="rect">
            <a:avLst/>
          </a:prstGeom>
          <a:noFill/>
          <a:ln w="38100">
            <a:solidFill>
              <a:srgbClr val="CCCC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>
                <a:solidFill>
                  <a:srgbClr val="FF5050"/>
                </a:solidFill>
                <a:latin typeface="Comic Sans MS" pitchFamily="66" charset="0"/>
              </a:rPr>
              <a:t/>
            </a:r>
            <a:br>
              <a:rPr lang="ru-RU" sz="3200" smtClean="0">
                <a:solidFill>
                  <a:srgbClr val="FF5050"/>
                </a:solidFill>
                <a:latin typeface="Comic Sans MS" pitchFamily="66" charset="0"/>
              </a:rPr>
            </a:br>
            <a:r>
              <a:rPr lang="ru-RU" sz="3200" smtClean="0">
                <a:solidFill>
                  <a:srgbClr val="CC3300"/>
                </a:solidFill>
                <a:latin typeface="Comic Sans MS" pitchFamily="66" charset="0"/>
              </a:rPr>
              <a:t>Какие правила нужно выполнять, </a:t>
            </a:r>
            <a:br>
              <a:rPr lang="ru-RU" sz="3200" smtClean="0">
                <a:solidFill>
                  <a:srgbClr val="CC3300"/>
                </a:solidFill>
                <a:latin typeface="Comic Sans MS" pitchFamily="66" charset="0"/>
              </a:rPr>
            </a:br>
            <a:r>
              <a:rPr lang="ru-RU" sz="3200" smtClean="0">
                <a:solidFill>
                  <a:srgbClr val="CC3300"/>
                </a:solidFill>
                <a:latin typeface="Comic Sans MS" pitchFamily="66" charset="0"/>
              </a:rPr>
              <a:t>чтобы не простудиться?</a:t>
            </a:r>
            <a:br>
              <a:rPr lang="ru-RU" sz="3200" smtClean="0">
                <a:solidFill>
                  <a:srgbClr val="CC3300"/>
                </a:solidFill>
                <a:latin typeface="Comic Sans MS" pitchFamily="66" charset="0"/>
              </a:rPr>
            </a:br>
            <a:endParaRPr lang="ru-RU" sz="3200" smtClean="0">
              <a:solidFill>
                <a:srgbClr val="CC3300"/>
              </a:solidFill>
              <a:latin typeface="Comic Sans MS" pitchFamily="66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4663" y="3789363"/>
            <a:ext cx="4679950" cy="2376487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Никогда не ходи </a:t>
            </a:r>
          </a:p>
          <a:p>
            <a:pPr algn="ctr" eaLnBrk="1" hangingPunct="1">
              <a:buFontTx/>
              <a:buNone/>
            </a:pPr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с мокрыми ногами </a:t>
            </a:r>
          </a:p>
          <a:p>
            <a:pPr algn="ctr" eaLnBrk="1" hangingPunct="1">
              <a:buFontTx/>
              <a:buNone/>
            </a:pPr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или в мокрой  одежде.</a:t>
            </a:r>
          </a:p>
        </p:txBody>
      </p:sp>
      <p:pic>
        <p:nvPicPr>
          <p:cNvPr id="9220" name="Picture 4" descr="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700213"/>
            <a:ext cx="3063875" cy="4608512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1" name="Picture 5" descr="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484313"/>
            <a:ext cx="5256213" cy="3910012"/>
          </a:xfrm>
          <a:prstGeom prst="rect">
            <a:avLst/>
          </a:prstGeom>
          <a:noFill/>
          <a:ln w="38100">
            <a:solidFill>
              <a:srgbClr val="66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692275" y="5661025"/>
            <a:ext cx="56689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990033"/>
                </a:solidFill>
                <a:latin typeface="Comic Sans MS" pitchFamily="66" charset="0"/>
              </a:rPr>
              <a:t>Всегда одевайся по погоде.</a:t>
            </a:r>
          </a:p>
        </p:txBody>
      </p:sp>
      <p:pic>
        <p:nvPicPr>
          <p:cNvPr id="9223" name="Picture 7" descr="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773238"/>
            <a:ext cx="3402012" cy="4535487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4284663" y="4221163"/>
            <a:ext cx="437515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3200">
                <a:solidFill>
                  <a:srgbClr val="990033"/>
                </a:solidFill>
                <a:latin typeface="Comic Sans MS" pitchFamily="66" charset="0"/>
              </a:rPr>
              <a:t>Если ты промок под </a:t>
            </a:r>
          </a:p>
          <a:p>
            <a:pPr algn="ctr" eaLnBrk="1" hangingPunct="1"/>
            <a:r>
              <a:rPr lang="ru-RU" sz="3200">
                <a:solidFill>
                  <a:srgbClr val="990033"/>
                </a:solidFill>
                <a:latin typeface="Comic Sans MS" pitchFamily="66" charset="0"/>
              </a:rPr>
              <a:t>дождём, беги скорее</a:t>
            </a:r>
          </a:p>
          <a:p>
            <a:pPr algn="ctr" eaLnBrk="1" hangingPunct="1"/>
            <a:r>
              <a:rPr lang="ru-RU" sz="3200">
                <a:solidFill>
                  <a:srgbClr val="990033"/>
                </a:solidFill>
                <a:latin typeface="Comic Sans MS" pitchFamily="66" charset="0"/>
              </a:rPr>
              <a:t>домой, чтобы </a:t>
            </a:r>
          </a:p>
          <a:p>
            <a:pPr algn="ctr" eaLnBrk="1" hangingPunct="1"/>
            <a:r>
              <a:rPr lang="ru-RU" sz="3200">
                <a:solidFill>
                  <a:srgbClr val="990033"/>
                </a:solidFill>
                <a:latin typeface="Comic Sans MS" pitchFamily="66" charset="0"/>
              </a:rPr>
              <a:t>просушиться.</a:t>
            </a:r>
          </a:p>
        </p:txBody>
      </p:sp>
      <p:pic>
        <p:nvPicPr>
          <p:cNvPr id="9226" name="Picture 10" descr="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1484313"/>
            <a:ext cx="4176712" cy="3840162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1763713" y="5373688"/>
            <a:ext cx="585311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3200">
                <a:solidFill>
                  <a:srgbClr val="990033"/>
                </a:solidFill>
                <a:latin typeface="Comic Sans MS" pitchFamily="66" charset="0"/>
              </a:rPr>
              <a:t>Держись подальше от того,  </a:t>
            </a:r>
          </a:p>
          <a:p>
            <a:pPr algn="ctr" eaLnBrk="1" hangingPunct="1"/>
            <a:r>
              <a:rPr lang="ru-RU" sz="3200">
                <a:solidFill>
                  <a:srgbClr val="990033"/>
                </a:solidFill>
                <a:latin typeface="Comic Sans MS" pitchFamily="66" charset="0"/>
              </a:rPr>
              <a:t>кто кашляет или чихает.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2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2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92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9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9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9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9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9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9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30238"/>
            <a:ext cx="8229600" cy="1143000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CC3300"/>
                </a:solidFill>
                <a:latin typeface="Comic Sans MS" pitchFamily="66" charset="0"/>
              </a:rPr>
              <a:t>Что делать, если ты </a:t>
            </a:r>
            <a:br>
              <a:rPr lang="ru-RU" sz="4000" smtClean="0">
                <a:solidFill>
                  <a:srgbClr val="CC3300"/>
                </a:solidFill>
                <a:latin typeface="Comic Sans MS" pitchFamily="66" charset="0"/>
              </a:rPr>
            </a:br>
            <a:r>
              <a:rPr lang="ru-RU" sz="4000" smtClean="0">
                <a:solidFill>
                  <a:srgbClr val="CC3300"/>
                </a:solidFill>
                <a:latin typeface="Comic Sans MS" pitchFamily="66" charset="0"/>
              </a:rPr>
              <a:t>всё-таки заболел?</a:t>
            </a:r>
            <a:br>
              <a:rPr lang="ru-RU" sz="4000" smtClean="0">
                <a:solidFill>
                  <a:srgbClr val="CC3300"/>
                </a:solidFill>
                <a:latin typeface="Comic Sans MS" pitchFamily="66" charset="0"/>
              </a:rPr>
            </a:br>
            <a:endParaRPr lang="ru-RU" sz="4000" smtClean="0">
              <a:solidFill>
                <a:srgbClr val="CC3300"/>
              </a:solidFill>
              <a:latin typeface="Comic Sans MS" pitchFamily="66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79838" y="1600200"/>
            <a:ext cx="4906962" cy="5068888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Когда кашляешь или чихаешь, прикрывай рот и нос платком.</a:t>
            </a:r>
          </a:p>
          <a:p>
            <a:pPr eaLnBrk="1" hangingPunct="1">
              <a:buFontTx/>
              <a:buNone/>
            </a:pPr>
            <a:endParaRPr lang="ru-RU" smtClean="0">
              <a:solidFill>
                <a:srgbClr val="990033"/>
              </a:solidFill>
              <a:latin typeface="Comic Sans MS" pitchFamily="66" charset="0"/>
            </a:endParaRPr>
          </a:p>
          <a:p>
            <a:pPr eaLnBrk="1" hangingPunct="1"/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Не играй с друзьями.</a:t>
            </a:r>
          </a:p>
          <a:p>
            <a:pPr eaLnBrk="1" hangingPunct="1">
              <a:buFontTx/>
              <a:buNone/>
            </a:pPr>
            <a:endParaRPr lang="ru-RU" smtClean="0">
              <a:solidFill>
                <a:srgbClr val="990033"/>
              </a:solidFill>
              <a:latin typeface="Comic Sans MS" pitchFamily="66" charset="0"/>
            </a:endParaRPr>
          </a:p>
          <a:p>
            <a:pPr eaLnBrk="1" hangingPunct="1"/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Не ходи ни в школу, ни в гости, пока не поправишься.</a:t>
            </a:r>
          </a:p>
        </p:txBody>
      </p:sp>
      <p:pic>
        <p:nvPicPr>
          <p:cNvPr id="13316" name="Picture 4" descr="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844675"/>
            <a:ext cx="2695575" cy="4038600"/>
          </a:xfrm>
          <a:prstGeom prst="rect">
            <a:avLst/>
          </a:prstGeom>
          <a:noFill/>
          <a:ln w="38100">
            <a:solidFill>
              <a:srgbClr val="FFCC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5400" smtClean="0">
                <a:solidFill>
                  <a:srgbClr val="660066"/>
                </a:solidFill>
                <a:latin typeface="Comic Sans MS" pitchFamily="66" charset="0"/>
              </a:rPr>
              <a:t>2). О гриппе.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365625"/>
            <a:ext cx="8229600" cy="22320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Эту болезнь вызывают вирусы гриппа.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Грипп так заразен, что одновременно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могут заболеть очень многие люди.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Это – </a:t>
            </a:r>
            <a:r>
              <a:rPr lang="ru-RU" smtClean="0">
                <a:solidFill>
                  <a:srgbClr val="FF0000"/>
                </a:solidFill>
                <a:latin typeface="Comic Sans MS" pitchFamily="66" charset="0"/>
              </a:rPr>
              <a:t>эпидемия гриппа.</a:t>
            </a:r>
          </a:p>
        </p:txBody>
      </p:sp>
      <p:pic>
        <p:nvPicPr>
          <p:cNvPr id="15364" name="Picture 4" descr="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557338"/>
            <a:ext cx="7407275" cy="2640012"/>
          </a:xfrm>
          <a:prstGeom prst="rect">
            <a:avLst/>
          </a:prstGeom>
          <a:noFill/>
          <a:ln w="38100">
            <a:solidFill>
              <a:srgbClr val="6ABCC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5" name="Picture 5" descr="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2781300"/>
            <a:ext cx="1390650" cy="144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CC3300"/>
                </a:solidFill>
                <a:latin typeface="Comic Sans MS" pitchFamily="66" charset="0"/>
              </a:rPr>
              <a:t>Признаки гриппа.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51275" y="1600200"/>
            <a:ext cx="5292725" cy="4525963"/>
          </a:xfrm>
        </p:spPr>
        <p:txBody>
          <a:bodyPr/>
          <a:lstStyle/>
          <a:p>
            <a:pPr eaLnBrk="1" hangingPunct="1"/>
            <a:r>
              <a:rPr lang="ru-RU" smtClean="0">
                <a:latin typeface="Comic Sans MS" pitchFamily="66" charset="0"/>
              </a:rPr>
              <a:t>Высокая температура.</a:t>
            </a:r>
          </a:p>
          <a:p>
            <a:pPr eaLnBrk="1" hangingPunct="1"/>
            <a:r>
              <a:rPr lang="ru-RU" smtClean="0">
                <a:latin typeface="Comic Sans MS" pitchFamily="66" charset="0"/>
              </a:rPr>
              <a:t>Сильные боли в мышцах.</a:t>
            </a:r>
          </a:p>
          <a:p>
            <a:pPr eaLnBrk="1" hangingPunct="1"/>
            <a:r>
              <a:rPr lang="ru-RU" smtClean="0">
                <a:latin typeface="Comic Sans MS" pitchFamily="66" charset="0"/>
              </a:rPr>
              <a:t>Насморк.</a:t>
            </a:r>
          </a:p>
          <a:p>
            <a:pPr eaLnBrk="1" hangingPunct="1"/>
            <a:r>
              <a:rPr lang="ru-RU" smtClean="0">
                <a:latin typeface="Comic Sans MS" pitchFamily="66" charset="0"/>
              </a:rPr>
              <a:t>Кашель.</a:t>
            </a:r>
          </a:p>
          <a:p>
            <a:pPr eaLnBrk="1" hangingPunct="1"/>
            <a:r>
              <a:rPr lang="ru-RU" smtClean="0">
                <a:latin typeface="Comic Sans MS" pitchFamily="66" charset="0"/>
              </a:rPr>
              <a:t>Слабость, вялость.</a:t>
            </a:r>
          </a:p>
          <a:p>
            <a:pPr eaLnBrk="1" hangingPunct="1"/>
            <a:r>
              <a:rPr lang="ru-RU" smtClean="0">
                <a:latin typeface="Comic Sans MS" pitchFamily="66" charset="0"/>
              </a:rPr>
              <a:t>Сильная головная боль.</a:t>
            </a:r>
          </a:p>
        </p:txBody>
      </p:sp>
      <p:pic>
        <p:nvPicPr>
          <p:cNvPr id="17412" name="Picture 4" descr="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916113"/>
            <a:ext cx="3548063" cy="354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CC3300"/>
                </a:solidFill>
                <a:latin typeface="Comic Sans MS" pitchFamily="66" charset="0"/>
              </a:rPr>
              <a:t>Если заболел гриппом…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941888"/>
            <a:ext cx="8229600" cy="1735137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>
                <a:latin typeface="Comic Sans MS" pitchFamily="66" charset="0"/>
              </a:rPr>
              <a:t>	</a:t>
            </a:r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Не вставай с постели, пока хотя бы </a:t>
            </a:r>
          </a:p>
          <a:p>
            <a:pPr algn="ctr" eaLnBrk="1" hangingPunct="1">
              <a:buFontTx/>
              <a:buNone/>
            </a:pPr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	3 дня  у тебя не продержится нормальная температура.</a:t>
            </a:r>
          </a:p>
        </p:txBody>
      </p:sp>
      <p:pic>
        <p:nvPicPr>
          <p:cNvPr id="19460" name="Picture 4" descr="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341438"/>
            <a:ext cx="5353050" cy="353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5" descr="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341438"/>
            <a:ext cx="5311775" cy="3952875"/>
          </a:xfrm>
          <a:prstGeom prst="rect">
            <a:avLst/>
          </a:prstGeom>
          <a:noFill/>
          <a:ln w="3810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2268538" y="5373688"/>
            <a:ext cx="45640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990033"/>
                </a:solidFill>
                <a:latin typeface="Comic Sans MS" pitchFamily="66" charset="0"/>
              </a:rPr>
              <a:t>Принимай лекарства, </a:t>
            </a:r>
          </a:p>
          <a:p>
            <a:pPr eaLnBrk="1" hangingPunct="1"/>
            <a:r>
              <a:rPr lang="ru-RU" sz="3200">
                <a:solidFill>
                  <a:srgbClr val="990033"/>
                </a:solidFill>
                <a:latin typeface="Comic Sans MS" pitchFamily="66" charset="0"/>
              </a:rPr>
              <a:t>назначенные врачом.</a:t>
            </a:r>
          </a:p>
        </p:txBody>
      </p:sp>
      <p:pic>
        <p:nvPicPr>
          <p:cNvPr id="19463" name="Picture 7" descr="2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1268413"/>
            <a:ext cx="4614863" cy="3949700"/>
          </a:xfrm>
          <a:prstGeom prst="rect">
            <a:avLst/>
          </a:prstGeom>
          <a:noFill/>
          <a:ln w="38100">
            <a:solidFill>
              <a:srgbClr val="FFC99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1042988" y="5445125"/>
            <a:ext cx="73453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3200">
                <a:solidFill>
                  <a:srgbClr val="990033"/>
                </a:solidFill>
                <a:latin typeface="Comic Sans MS" pitchFamily="66" charset="0"/>
              </a:rPr>
              <a:t>Пей больше воды, фруктовых соков</a:t>
            </a:r>
          </a:p>
          <a:p>
            <a:pPr algn="ctr" eaLnBrk="1" hangingPunct="1"/>
            <a:r>
              <a:rPr lang="ru-RU" sz="3200">
                <a:solidFill>
                  <a:srgbClr val="990033"/>
                </a:solidFill>
                <a:latin typeface="Comic Sans MS" pitchFamily="66" charset="0"/>
              </a:rPr>
              <a:t>и другой жидкости.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  <p:bldP spid="19459" grpId="1" build="p"/>
      <p:bldP spid="19462" grpId="0"/>
      <p:bldP spid="19462" grpId="1"/>
      <p:bldP spid="1946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CC3300"/>
                </a:solidFill>
                <a:latin typeface="Comic Sans MS" pitchFamily="66" charset="0"/>
              </a:rPr>
              <a:t>Как предупредить </a:t>
            </a:r>
            <a:br>
              <a:rPr lang="ru-RU" sz="4000" smtClean="0">
                <a:solidFill>
                  <a:srgbClr val="CC3300"/>
                </a:solidFill>
                <a:latin typeface="Comic Sans MS" pitchFamily="66" charset="0"/>
              </a:rPr>
            </a:br>
            <a:r>
              <a:rPr lang="ru-RU" sz="4000" smtClean="0">
                <a:solidFill>
                  <a:srgbClr val="CC3300"/>
                </a:solidFill>
                <a:latin typeface="Comic Sans MS" pitchFamily="66" charset="0"/>
              </a:rPr>
              <a:t>боли в животе.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229225"/>
            <a:ext cx="8229600" cy="16557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>
                <a:latin typeface="Comic Sans MS" pitchFamily="66" charset="0"/>
              </a:rPr>
              <a:t>	</a:t>
            </a:r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Ешь медленно и хорошо </a:t>
            </a:r>
          </a:p>
          <a:p>
            <a:pPr algn="ctr" eaLnBrk="1" hangingPunct="1">
              <a:buFontTx/>
              <a:buNone/>
            </a:pPr>
            <a:r>
              <a:rPr lang="ru-RU" smtClean="0">
                <a:solidFill>
                  <a:srgbClr val="990033"/>
                </a:solidFill>
                <a:latin typeface="Comic Sans MS" pitchFamily="66" charset="0"/>
              </a:rPr>
              <a:t>	пережёвывай пищу.</a:t>
            </a:r>
          </a:p>
        </p:txBody>
      </p:sp>
      <p:pic>
        <p:nvPicPr>
          <p:cNvPr id="23557" name="Picture 5" descr="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773238"/>
            <a:ext cx="5905500" cy="3333750"/>
          </a:xfrm>
          <a:prstGeom prst="rect">
            <a:avLst/>
          </a:prstGeom>
          <a:noFill/>
          <a:ln w="38100">
            <a:solidFill>
              <a:srgbClr val="6ABCC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3203575" y="5802313"/>
            <a:ext cx="27987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990033"/>
                </a:solidFill>
                <a:latin typeface="Comic Sans MS" pitchFamily="66" charset="0"/>
              </a:rPr>
              <a:t>Не переедай.</a:t>
            </a:r>
          </a:p>
        </p:txBody>
      </p:sp>
      <p:pic>
        <p:nvPicPr>
          <p:cNvPr id="23561" name="Picture 9" descr="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709738"/>
            <a:ext cx="4897437" cy="3806825"/>
          </a:xfrm>
          <a:prstGeom prst="rect">
            <a:avLst/>
          </a:prstGeom>
          <a:noFill/>
          <a:ln w="38100">
            <a:solidFill>
              <a:srgbClr val="6ABCC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62" name="Picture 10" descr="2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760538"/>
            <a:ext cx="6027738" cy="397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2051050" y="5805488"/>
            <a:ext cx="53038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990033"/>
                </a:solidFill>
                <a:latin typeface="Comic Sans MS" pitchFamily="66" charset="0"/>
              </a:rPr>
              <a:t>Ешь только свежую пищу.</a:t>
            </a:r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1258888" y="5445125"/>
            <a:ext cx="65055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3200">
                <a:solidFill>
                  <a:srgbClr val="990033"/>
                </a:solidFill>
                <a:latin typeface="Comic Sans MS" pitchFamily="66" charset="0"/>
              </a:rPr>
              <a:t>Вырабатывай у себя привычку </a:t>
            </a:r>
          </a:p>
          <a:p>
            <a:pPr algn="ctr" eaLnBrk="1" hangingPunct="1"/>
            <a:r>
              <a:rPr lang="ru-RU" sz="3200">
                <a:solidFill>
                  <a:srgbClr val="990033"/>
                </a:solidFill>
                <a:latin typeface="Comic Sans MS" pitchFamily="66" charset="0"/>
              </a:rPr>
              <a:t>к регулярной работе кишечника.</a:t>
            </a:r>
          </a:p>
        </p:txBody>
      </p:sp>
      <p:pic>
        <p:nvPicPr>
          <p:cNvPr id="23569" name="Picture 17" descr="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700213"/>
            <a:ext cx="3297237" cy="352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70" name="Picture 18" descr="Копия Рисунок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620713"/>
            <a:ext cx="2619375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  <p:bldP spid="23558" grpId="0"/>
      <p:bldP spid="23558" grpId="1"/>
      <p:bldP spid="23563" grpId="0"/>
      <p:bldP spid="23563" grpId="1"/>
      <p:bldP spid="23564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197</Words>
  <Application>Microsoft Office PowerPoint</Application>
  <PresentationFormat>Экран (4:3)</PresentationFormat>
  <Paragraphs>57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Comic Sans MS</vt:lpstr>
      <vt:lpstr>Оформление по умолчанию</vt:lpstr>
      <vt:lpstr>Презентация PowerPoint</vt:lpstr>
      <vt:lpstr>1). О простуде.</vt:lpstr>
      <vt:lpstr>Признаки простуды.</vt:lpstr>
      <vt:lpstr> Какие правила нужно выполнять,  чтобы не простудиться? </vt:lpstr>
      <vt:lpstr>Что делать, если ты  всё-таки заболел? </vt:lpstr>
      <vt:lpstr>2). О гриппе.</vt:lpstr>
      <vt:lpstr>Признаки гриппа.</vt:lpstr>
      <vt:lpstr>Если заболел гриппом…</vt:lpstr>
      <vt:lpstr>Как предупредить  боли в животе.</vt:lpstr>
      <vt:lpstr>    4). Куда пойти лечиться?</vt:lpstr>
    </vt:vector>
  </TitlesOfParts>
  <Company>MoBIL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мама</dc:creator>
  <cp:lastModifiedBy>Admin</cp:lastModifiedBy>
  <cp:revision>6</cp:revision>
  <dcterms:created xsi:type="dcterms:W3CDTF">2011-01-04T07:34:17Z</dcterms:created>
  <dcterms:modified xsi:type="dcterms:W3CDTF">2019-11-03T07:21:34Z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982329</vt:lpwstr>
  </property>
  <property fmtid="{D5CDD505-2E9C-101B-9397-08002B2CF9AE}" name="NXPowerLiteSettings" pid="3">
    <vt:lpwstr>F6000400038000</vt:lpwstr>
  </property>
  <property fmtid="{D5CDD505-2E9C-101B-9397-08002B2CF9AE}" name="NXPowerLiteVersion" pid="4">
    <vt:lpwstr>D4.3.1</vt:lpwstr>
  </property>
</Properties>
</file>