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57" r:id="rId3"/>
    <p:sldId id="281" r:id="rId4"/>
    <p:sldId id="284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5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06" autoAdjust="0"/>
  </p:normalViewPr>
  <p:slideViewPr>
    <p:cSldViewPr>
      <p:cViewPr>
        <p:scale>
          <a:sx n="110" d="100"/>
          <a:sy n="110" d="100"/>
        </p:scale>
        <p:origin x="-1008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274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57AE8-C2B5-4E40-9CB0-C17C30900280}" type="datetimeFigureOut">
              <a:rPr lang="ru-RU" smtClean="0"/>
              <a:pPr/>
              <a:t>14.07.2020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7A72D-7231-4742-BA6B-DE1094221BD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511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F0290-0A97-4BC2-B52A-BEC637E2A152}" type="datetimeFigureOut">
              <a:rPr lang="ru-RU" smtClean="0"/>
              <a:pPr/>
              <a:t>14.07.2020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0D8A-6CDE-4220-8C7B-FD6346F8F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F0290-0A97-4BC2-B52A-BEC637E2A152}" type="datetimeFigureOut">
              <a:rPr lang="ru-RU" smtClean="0"/>
              <a:pPr/>
              <a:t>14.07.2020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0D8A-6CDE-4220-8C7B-FD6346F8F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F0290-0A97-4BC2-B52A-BEC637E2A152}" type="datetimeFigureOut">
              <a:rPr lang="ru-RU" smtClean="0"/>
              <a:pPr/>
              <a:t>14.07.2020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0D8A-6CDE-4220-8C7B-FD6346F8F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F0290-0A97-4BC2-B52A-BEC637E2A152}" type="datetimeFigureOut">
              <a:rPr lang="ru-RU" smtClean="0"/>
              <a:pPr/>
              <a:t>14.07.2020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0D8A-6CDE-4220-8C7B-FD6346F8F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F0290-0A97-4BC2-B52A-BEC637E2A152}" type="datetimeFigureOut">
              <a:rPr lang="ru-RU" smtClean="0"/>
              <a:pPr/>
              <a:t>14.07.2020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0D8A-6CDE-4220-8C7B-FD6346F8F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F0290-0A97-4BC2-B52A-BEC637E2A152}" type="datetimeFigureOut">
              <a:rPr lang="ru-RU" smtClean="0"/>
              <a:pPr/>
              <a:t>14.07.2020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0D8A-6CDE-4220-8C7B-FD6346F8F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F0290-0A97-4BC2-B52A-BEC637E2A152}" type="datetimeFigureOut">
              <a:rPr lang="ru-RU" smtClean="0"/>
              <a:pPr/>
              <a:t>14.07.2020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0D8A-6CDE-4220-8C7B-FD6346F8F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F0290-0A97-4BC2-B52A-BEC637E2A152}" type="datetimeFigureOut">
              <a:rPr lang="ru-RU" smtClean="0"/>
              <a:pPr/>
              <a:t>14.07.2020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0D8A-6CDE-4220-8C7B-FD6346F8F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F0290-0A97-4BC2-B52A-BEC637E2A152}" type="datetimeFigureOut">
              <a:rPr lang="ru-RU" smtClean="0"/>
              <a:pPr/>
              <a:t>14.07.2020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0D8A-6CDE-4220-8C7B-FD6346F8F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F0290-0A97-4BC2-B52A-BEC637E2A152}" type="datetimeFigureOut">
              <a:rPr lang="ru-RU" smtClean="0"/>
              <a:pPr/>
              <a:t>14.07.2020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0D8A-6CDE-4220-8C7B-FD6346F8F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F0290-0A97-4BC2-B52A-BEC637E2A152}" type="datetimeFigureOut">
              <a:rPr lang="ru-RU" smtClean="0"/>
              <a:pPr/>
              <a:t>14.07.2020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00D8A-6CDE-4220-8C7B-FD6346F8F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F0290-0A97-4BC2-B52A-BEC637E2A152}" type="datetimeFigureOut">
              <a:rPr lang="ru-RU" smtClean="0"/>
              <a:pPr/>
              <a:t>14.07.2020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00D8A-6CDE-4220-8C7B-FD6346F8F3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ru.wikipedia.org/wiki/%D0%A0%D0%B6%D0%B5%D0%B2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ru.wikipedia.org/wiki/%D0%9B%D1%83%D0%B3%D0%B0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ru.wikipedia.org/wiki/%D0%92%D0%B5%D0%BB%D0%B8%D0%BA%D0%B8%D0%B9_%D0%9D%D0%BE%D0%B2%D0%B3%D0%BE%D1%80%D0%BE%D0%B4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ru.wikipedia.org/wiki/%D0%91%D1%80%D1%8F%D0%BD%D1%81%D0%BA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ru.wikipedia.org/wiki/%D0%93%D0%B0%D1%82%D1%87%D0%B8%D0%BD%D0%B0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rus-towns.ru/centralnyj-federalnyj-okrug/elnya/" TargetMode="External"/><Relationship Id="rId13" Type="http://schemas.openxmlformats.org/officeDocument/2006/relationships/hyperlink" Target="https://rus-towns.ru/yuzhnyj-federalnyj-okrug/rostov-na-donu/" TargetMode="External"/><Relationship Id="rId18" Type="http://schemas.openxmlformats.org/officeDocument/2006/relationships/hyperlink" Target="https://rus-towns.ru/centralnyj-federalnyj-okrug/vyazma/" TargetMode="External"/><Relationship Id="rId26" Type="http://schemas.openxmlformats.org/officeDocument/2006/relationships/hyperlink" Target="https://rus-towns.ru/yuzhnyj-federalnyj-okrug/kalach-na-donu/" TargetMode="External"/><Relationship Id="rId39" Type="http://schemas.openxmlformats.org/officeDocument/2006/relationships/hyperlink" Target="https://rus-towns.ru/dalnevostochnyj-federalnyj-okrug/xabarovsk/" TargetMode="External"/><Relationship Id="rId3" Type="http://schemas.openxmlformats.org/officeDocument/2006/relationships/hyperlink" Target="https://rus-towns.ru/centralnyj-federalnyj-okrug/kursk/" TargetMode="External"/><Relationship Id="rId21" Type="http://schemas.openxmlformats.org/officeDocument/2006/relationships/hyperlink" Target="https://rus-towns.ru/severo-zapadnyj-federalnyj-okrug/pskov/" TargetMode="External"/><Relationship Id="rId34" Type="http://schemas.openxmlformats.org/officeDocument/2006/relationships/hyperlink" Target="https://rus-towns.ru/severo-zapadnyj-federalnyj-okrug/lomonosov/" TargetMode="External"/><Relationship Id="rId42" Type="http://schemas.openxmlformats.org/officeDocument/2006/relationships/hyperlink" Target="https://rus-towns.ru/centralnyj-federalnyj-okrug/volokolamsk/" TargetMode="External"/><Relationship Id="rId7" Type="http://schemas.openxmlformats.org/officeDocument/2006/relationships/hyperlink" Target="https://rus-towns.ru/centralnyj-federalnyj-okrug/rzhev/" TargetMode="External"/><Relationship Id="rId12" Type="http://schemas.openxmlformats.org/officeDocument/2006/relationships/hyperlink" Target="https://rus-towns.ru/severo-zapadnyj-federalnyj-okrug/polyarnyj/" TargetMode="External"/><Relationship Id="rId17" Type="http://schemas.openxmlformats.org/officeDocument/2006/relationships/hyperlink" Target="https://rus-towns.ru/centralnyj-federalnyj-okrug/dmitrov/" TargetMode="External"/><Relationship Id="rId25" Type="http://schemas.openxmlformats.org/officeDocument/2006/relationships/hyperlink" Target="https://rus-towns.ru/severo-zapadnyj-federalnyj-okrug/vyborg/" TargetMode="External"/><Relationship Id="rId33" Type="http://schemas.openxmlformats.org/officeDocument/2006/relationships/hyperlink" Target="https://rus-towns.ru/centralnyj-federalnyj-okrug/kovrov/" TargetMode="External"/><Relationship Id="rId38" Type="http://schemas.openxmlformats.org/officeDocument/2006/relationships/hyperlink" Target="https://rus-towns.ru/centralnyj-federalnyj-okrug/mozhajsk/" TargetMode="External"/><Relationship Id="rId46" Type="http://schemas.openxmlformats.org/officeDocument/2006/relationships/hyperlink" Target="https://rus-towns.ru/krymskij-federalnyj-okrug/feodosiya/" TargetMode="External"/><Relationship Id="rId2" Type="http://schemas.openxmlformats.org/officeDocument/2006/relationships/hyperlink" Target="https://rus-towns.ru/centralnyj-federalnyj-okrug/belgorod/" TargetMode="External"/><Relationship Id="rId16" Type="http://schemas.openxmlformats.org/officeDocument/2006/relationships/hyperlink" Target="https://rus-towns.ru/severo-zapadnyj-federalnyj-okrug/velikij-novgorod/" TargetMode="External"/><Relationship Id="rId20" Type="http://schemas.openxmlformats.org/officeDocument/2006/relationships/hyperlink" Target="https://rus-towns.ru/centralnyj-federalnyj-okrug/naro-fominsk/" TargetMode="External"/><Relationship Id="rId29" Type="http://schemas.openxmlformats.org/officeDocument/2006/relationships/hyperlink" Target="https://rus-towns.ru/centralnyj-federalnyj-okrug/tver/" TargetMode="External"/><Relationship Id="rId41" Type="http://schemas.openxmlformats.org/officeDocument/2006/relationships/hyperlink" Target="https://rus-towns.ru/severo-zapadnyj-federalnyj-okrug/arxangelsk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rus-towns.ru/severo-kavkazskij-federalnyj-okrug/malgobek/" TargetMode="External"/><Relationship Id="rId11" Type="http://schemas.openxmlformats.org/officeDocument/2006/relationships/hyperlink" Target="https://rus-towns.ru/severo-zapadnyj-federalnyj-okrug/luga/" TargetMode="External"/><Relationship Id="rId24" Type="http://schemas.openxmlformats.org/officeDocument/2006/relationships/hyperlink" Target="https://rus-towns.ru/severo-kavkazskij-federalnyj-okrug/nalchik/" TargetMode="External"/><Relationship Id="rId32" Type="http://schemas.openxmlformats.org/officeDocument/2006/relationships/hyperlink" Target="https://rus-towns.ru/centralnyj-federalnyj-okrug/staryj-oskol/" TargetMode="External"/><Relationship Id="rId37" Type="http://schemas.openxmlformats.org/officeDocument/2006/relationships/hyperlink" Target="https://rus-towns.ru/centralnyj-federalnyj-okrug/maloyaroslavec/" TargetMode="External"/><Relationship Id="rId40" Type="http://schemas.openxmlformats.org/officeDocument/2006/relationships/hyperlink" Target="https://rus-towns.ru/severo-kavkazskij-federalnyj-okrug/groznyj/" TargetMode="External"/><Relationship Id="rId45" Type="http://schemas.openxmlformats.org/officeDocument/2006/relationships/hyperlink" Target="https://rus-towns.ru/severo-zapadnyj-federalnyj-okrug/petrozavodsk/" TargetMode="External"/><Relationship Id="rId5" Type="http://schemas.openxmlformats.org/officeDocument/2006/relationships/hyperlink" Target="https://rus-towns.ru/severo-kavkazskij-federalnyj-okrug/vladikavkaz/" TargetMode="External"/><Relationship Id="rId15" Type="http://schemas.openxmlformats.org/officeDocument/2006/relationships/hyperlink" Target="https://rus-towns.ru/severo-zapadnyj-federalnyj-okrug/velikie-luki/" TargetMode="External"/><Relationship Id="rId23" Type="http://schemas.openxmlformats.org/officeDocument/2006/relationships/hyperlink" Target="https://rus-towns.ru/centralnyj-federalnyj-okrug/bryansk/" TargetMode="External"/><Relationship Id="rId28" Type="http://schemas.openxmlformats.org/officeDocument/2006/relationships/hyperlink" Target="https://rus-towns.ru/severo-zapadnyj-federalnyj-okrug/tixvin/" TargetMode="External"/><Relationship Id="rId36" Type="http://schemas.openxmlformats.org/officeDocument/2006/relationships/hyperlink" Target="https://rus-towns.ru/yuzhnyj-federalnyj-okrug/taganrog/" TargetMode="External"/><Relationship Id="rId10" Type="http://schemas.openxmlformats.org/officeDocument/2006/relationships/hyperlink" Target="https://rus-towns.ru/centralnyj-federalnyj-okrug/voronezh/" TargetMode="External"/><Relationship Id="rId19" Type="http://schemas.openxmlformats.org/officeDocument/2006/relationships/hyperlink" Target="https://rus-towns.ru/severo-zapadnyj-federalnyj-okrug/kronshtadt/" TargetMode="External"/><Relationship Id="rId31" Type="http://schemas.openxmlformats.org/officeDocument/2006/relationships/hyperlink" Target="https://rus-towns.ru/severo-zapadnyj-federalnyj-okrug/kolpino/" TargetMode="External"/><Relationship Id="rId44" Type="http://schemas.openxmlformats.org/officeDocument/2006/relationships/hyperlink" Target="https://rus-towns.ru/severo-zapadnyj-federalnyj-okrug/gatchina/" TargetMode="External"/><Relationship Id="rId4" Type="http://schemas.openxmlformats.org/officeDocument/2006/relationships/hyperlink" Target="https://rus-towns.ru/centralnyj-federalnyj-okrug/oryol/" TargetMode="External"/><Relationship Id="rId9" Type="http://schemas.openxmlformats.org/officeDocument/2006/relationships/hyperlink" Target="https://rus-towns.ru/centralnyj-federalnyj-okrug/elec/" TargetMode="External"/><Relationship Id="rId14" Type="http://schemas.openxmlformats.org/officeDocument/2006/relationships/hyperlink" Target="https://rus-towns.ru/yuzhnyj-federalnyj-okrug/tuapse/" TargetMode="External"/><Relationship Id="rId22" Type="http://schemas.openxmlformats.org/officeDocument/2006/relationships/hyperlink" Target="https://rus-towns.ru/centralnyj-federalnyj-okrug/kozelsk/" TargetMode="External"/><Relationship Id="rId27" Type="http://schemas.openxmlformats.org/officeDocument/2006/relationships/hyperlink" Target="https://rus-towns.ru/dalnevostochnyj-federalnyj-okrug/vladivostok/" TargetMode="External"/><Relationship Id="rId30" Type="http://schemas.openxmlformats.org/officeDocument/2006/relationships/hyperlink" Target="https://rus-towns.ru/yuzhnyj-federalnyj-okrug/anapa/" TargetMode="External"/><Relationship Id="rId35" Type="http://schemas.openxmlformats.org/officeDocument/2006/relationships/hyperlink" Target="https://rus-towns.ru/dalnevostochnyj-federalnyj-okrug/petropavlovsk-kamchatskij/" TargetMode="External"/><Relationship Id="rId43" Type="http://schemas.openxmlformats.org/officeDocument/2006/relationships/hyperlink" Target="https://rus-towns.ru/severo-zapadnyj-federalnyj-okrug/staraya-russa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ru.wikipedia.org/wiki/%D0%91%D0%B5%D0%BB%D0%B3%D0%BE%D1%80%D0%BE%D0%B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ru.wikipedia.org/wiki/%D0%9A%D1%83%D1%80%D1%81%D0%B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ru.wikipedia.org/wiki/%D0%9E%D1%80%D1%91%D0%BB_(%D0%B3%D0%BE%D1%80%D0%BE%D0%B4)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ru.wikipedia.org/wiki/%D0%92%D0%BB%D0%B0%D0%B4%D0%B8%D0%BA%D0%B0%D0%B2%D0%BA%D0%B0%D0%B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ru.wikipedia.org/wiki/%D0%9C%D0%B0%D0%BB%D0%B3%D0%BE%D0%B1%D0%B5%D0%B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539552" y="1340769"/>
            <a:ext cx="8280920" cy="1872207"/>
          </a:xfrm>
        </p:spPr>
        <p:txBody>
          <a:bodyPr>
            <a:normAutofit fontScale="90000"/>
          </a:bodyPr>
          <a:lstStyle/>
          <a:p>
            <a:r>
              <a:rPr lang="ru-RU" sz="5400" b="1" i="1" dirty="0" smtClean="0">
                <a:solidFill>
                  <a:srgbClr val="002060"/>
                </a:solidFill>
              </a:rPr>
              <a:t/>
            </a:r>
            <a:br>
              <a:rPr lang="ru-RU" sz="5400" b="1" i="1" dirty="0" smtClean="0">
                <a:solidFill>
                  <a:srgbClr val="002060"/>
                </a:solidFill>
              </a:rPr>
            </a:br>
            <a:r>
              <a:rPr lang="ru-RU" sz="5400" b="1" i="1" dirty="0" smtClean="0">
                <a:solidFill>
                  <a:srgbClr val="0070C0"/>
                </a:solidFill>
                <a:latin typeface="Comic Sans MS" pitchFamily="66" charset="0"/>
              </a:rPr>
              <a:t>Города воинской славы 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 flipV="1">
            <a:off x="0" y="5638800"/>
            <a:ext cx="4279900" cy="238125"/>
          </a:xfrm>
        </p:spPr>
        <p:txBody>
          <a:bodyPr>
            <a:normAutofit fontScale="32500" lnSpcReduction="20000"/>
          </a:bodyPr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-312664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>
                <a:hlinkClick r:id="rId2" tooltip="Ржев"/>
              </a:rPr>
              <a:t>Ржев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Город </a:t>
            </a:r>
            <a:r>
              <a:rPr lang="ru-RU" sz="1800" dirty="0"/>
              <a:t>был взят немецкими войсками в октябре 1941 года. В результате боевых действий </a:t>
            </a:r>
            <a:r>
              <a:rPr lang="ru-RU" sz="1800" dirty="0" smtClean="0"/>
              <a:t> </a:t>
            </a:r>
            <a:r>
              <a:rPr lang="ru-RU" sz="1800" dirty="0"/>
              <a:t>за 17 месяцев оккупации Ржев был разрушен до основания. В</a:t>
            </a:r>
            <a:r>
              <a:rPr lang="ru-RU" sz="1800" dirty="0" smtClean="0"/>
              <a:t> </a:t>
            </a:r>
            <a:r>
              <a:rPr lang="ru-RU" sz="1800" dirty="0"/>
              <a:t>1943 </a:t>
            </a:r>
            <a:r>
              <a:rPr lang="ru-RU" sz="1800" dirty="0" smtClean="0"/>
              <a:t>году </a:t>
            </a:r>
            <a:r>
              <a:rPr lang="ru-RU" sz="1800" dirty="0"/>
              <a:t>город был освобожден войсками 30-й армии Западного </a:t>
            </a:r>
            <a:r>
              <a:rPr lang="ru-RU" sz="1800" dirty="0" smtClean="0"/>
              <a:t>фронта.</a:t>
            </a:r>
            <a:endParaRPr lang="ru-RU" sz="1800" dirty="0"/>
          </a:p>
        </p:txBody>
      </p:sp>
      <p:pic>
        <p:nvPicPr>
          <p:cNvPr id="4" name="Содержимое 3" descr="Обелиск_освободителям_Ржева_Вид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437878" y="1844675"/>
            <a:ext cx="6422232" cy="42814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200" b="1" dirty="0" smtClean="0">
                <a:solidFill>
                  <a:srgbClr val="0070C0"/>
                </a:solidFill>
              </a:rPr>
              <a:t>Воронеж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200" dirty="0" smtClean="0"/>
              <a:t>С  </a:t>
            </a:r>
            <a:r>
              <a:rPr lang="ru-RU" sz="2200" dirty="0"/>
              <a:t>1942 года </a:t>
            </a:r>
            <a:r>
              <a:rPr lang="ru-RU" sz="2200" dirty="0" smtClean="0"/>
              <a:t>до </a:t>
            </a:r>
            <a:r>
              <a:rPr lang="ru-RU" sz="2200" dirty="0"/>
              <a:t>1943 года Воронеж, частично находясь под немецкой оккупацией, понёс значительный ущерб.</a:t>
            </a:r>
          </a:p>
        </p:txBody>
      </p:sp>
      <p:pic>
        <p:nvPicPr>
          <p:cNvPr id="4" name="Содержимое 3" descr="площадь-победы-1024x68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69220" y="1600200"/>
            <a:ext cx="6805560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hlinkClick r:id="rId2" tooltip="Луга"/>
              </a:rPr>
              <a:t>Луга</a:t>
            </a:r>
            <a:r>
              <a:rPr lang="ru-RU" sz="2000" b="1" dirty="0" smtClean="0"/>
              <a:t>.</a:t>
            </a:r>
            <a:r>
              <a:rPr lang="ru-RU" sz="2000" b="1" dirty="0"/>
              <a:t> 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dirty="0" smtClean="0"/>
              <a:t>Через </a:t>
            </a:r>
            <a:r>
              <a:rPr lang="ru-RU" sz="2000" dirty="0"/>
              <a:t>город прошел знаменитый «</a:t>
            </a:r>
            <a:r>
              <a:rPr lang="ru-RU" sz="2000" dirty="0" err="1"/>
              <a:t>Лужский</a:t>
            </a:r>
            <a:r>
              <a:rPr lang="ru-RU" sz="2000" dirty="0"/>
              <a:t> рубеж» задержавший продвижение группы армии «Север» на Ленинград.</a:t>
            </a:r>
          </a:p>
        </p:txBody>
      </p:sp>
      <p:pic>
        <p:nvPicPr>
          <p:cNvPr id="4" name="Содержимое 3" descr="8559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786210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hlinkClick r:id="rId2" tooltip="Великий Новгород"/>
              </a:rPr>
              <a:t>Великий </a:t>
            </a:r>
            <a:r>
              <a:rPr lang="ru-RU" sz="2200" b="1" dirty="0" smtClean="0">
                <a:hlinkClick r:id="rId2" tooltip="Великий Новгород"/>
              </a:rPr>
              <a:t>Новгород</a:t>
            </a:r>
            <a:r>
              <a:rPr lang="ru-RU" sz="2200" b="1" dirty="0" smtClean="0"/>
              <a:t>.</a:t>
            </a:r>
            <a:r>
              <a:rPr lang="ru-RU" sz="2200" b="1" dirty="0"/>
              <a:t/>
            </a:r>
            <a:br>
              <a:rPr lang="ru-RU" sz="2200" b="1" dirty="0"/>
            </a:br>
            <a:r>
              <a:rPr lang="ru-RU" sz="2000" dirty="0" smtClean="0"/>
              <a:t>В </a:t>
            </a:r>
            <a:r>
              <a:rPr lang="ru-RU" sz="2000" dirty="0"/>
              <a:t>годы ВОВ был захвачен испанской «Голубой дивизией» беспощадно грабившей город и его жителей. Освобожден войсками </a:t>
            </a:r>
            <a:r>
              <a:rPr lang="ru-RU" sz="2000" dirty="0" err="1"/>
              <a:t>Волховского</a:t>
            </a:r>
            <a:r>
              <a:rPr lang="ru-RU" sz="2000" dirty="0"/>
              <a:t> фронта при проведении Новгородской операции по прорыву </a:t>
            </a:r>
            <a:r>
              <a:rPr lang="ru-RU" sz="2000" dirty="0" smtClean="0"/>
              <a:t>Ленинграда. .</a:t>
            </a:r>
            <a:r>
              <a:rPr lang="ru-RU" dirty="0"/>
              <a:t> </a:t>
            </a:r>
          </a:p>
        </p:txBody>
      </p:sp>
      <p:pic>
        <p:nvPicPr>
          <p:cNvPr id="4" name="Содержимое 3" descr="cd08ba2efa309ff2fb1ff5539066b4a3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889583" y="1484784"/>
            <a:ext cx="7100754" cy="464137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hlinkClick r:id="rId2" tooltip="Брянск"/>
              </a:rPr>
              <a:t>Брянск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200" dirty="0" smtClean="0"/>
              <a:t>Город </a:t>
            </a:r>
            <a:r>
              <a:rPr lang="ru-RU" sz="2200" dirty="0"/>
              <a:t>партизанской славы. В брянских </a:t>
            </a:r>
            <a:r>
              <a:rPr lang="ru-RU" sz="2200" dirty="0" smtClean="0"/>
              <a:t>лесах </a:t>
            </a:r>
            <a:r>
              <a:rPr lang="ru-RU" sz="2200" dirty="0"/>
              <a:t>вели борьбу с захватчиком более 100 партизанских отрядов, порой освобождая целые районы области.</a:t>
            </a:r>
          </a:p>
        </p:txBody>
      </p:sp>
      <p:pic>
        <p:nvPicPr>
          <p:cNvPr id="4" name="Содержимое 3" descr="02037t0009728b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800364" y="1600200"/>
            <a:ext cx="7543272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smtClean="0">
                <a:hlinkClick r:id="rId2" tooltip="Гатчина"/>
              </a:rPr>
              <a:t>Гатчина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1800" dirty="0"/>
              <a:t> Гатчина была оккупирована в</a:t>
            </a:r>
            <a:r>
              <a:rPr lang="ru-RU" sz="1800" dirty="0" smtClean="0"/>
              <a:t> </a:t>
            </a:r>
            <a:r>
              <a:rPr lang="ru-RU" sz="1800" dirty="0"/>
              <a:t>1941 </a:t>
            </a:r>
            <a:r>
              <a:rPr lang="ru-RU" sz="1800" dirty="0" smtClean="0"/>
              <a:t>году. </a:t>
            </a:r>
            <a:r>
              <a:rPr lang="ru-RU" sz="1800" dirty="0"/>
              <a:t>В 1942 </a:t>
            </a:r>
            <a:r>
              <a:rPr lang="ru-RU" sz="1800" dirty="0" smtClean="0"/>
              <a:t>году новые власти  город переименовали  </a:t>
            </a:r>
            <a:r>
              <a:rPr lang="ru-RU" sz="1800" dirty="0"/>
              <a:t>в </a:t>
            </a:r>
            <a:r>
              <a:rPr lang="ru-RU" sz="1800" dirty="0" err="1"/>
              <a:t>Линдеманнштадт</a:t>
            </a:r>
            <a:r>
              <a:rPr lang="ru-RU" sz="1800" dirty="0"/>
              <a:t>.  </a:t>
            </a:r>
            <a:r>
              <a:rPr lang="ru-RU" sz="1800" dirty="0" smtClean="0"/>
              <a:t>Через два года  город  был освобожден от немецко-фашистских захватчиков. Тогда </a:t>
            </a:r>
            <a:r>
              <a:rPr lang="ru-RU" sz="1800" dirty="0"/>
              <a:t>же </a:t>
            </a:r>
            <a:r>
              <a:rPr lang="ru-RU" sz="1800" dirty="0" smtClean="0"/>
              <a:t> </a:t>
            </a:r>
            <a:r>
              <a:rPr lang="ru-RU" sz="1800" dirty="0"/>
              <a:t>было возвращено первоначальное имя – Гатчина.  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pic>
        <p:nvPicPr>
          <p:cNvPr id="4" name="Содержимое 3" descr="98_big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070889" y="1600200"/>
            <a:ext cx="3002222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2020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424936" cy="3744416"/>
          </a:xfrm>
        </p:spPr>
        <p:txBody>
          <a:bodyPr>
            <a:normAutofit fontScale="77500" lnSpcReduction="20000"/>
          </a:bodyPr>
          <a:lstStyle/>
          <a:p>
            <a:pPr algn="ctr" fontAlgn="base"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   Люди!</a:t>
            </a:r>
          </a:p>
          <a:p>
            <a:pPr algn="ctr" fontAlgn="base"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Покуда сердца</a:t>
            </a:r>
          </a:p>
          <a:p>
            <a:pPr algn="ctr" fontAlgn="base"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стучатся,-</a:t>
            </a:r>
          </a:p>
          <a:p>
            <a:pPr algn="ctr" fontAlgn="base"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помните!</a:t>
            </a:r>
          </a:p>
          <a:p>
            <a:pPr algn="ctr" fontAlgn="base"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Какою ценой</a:t>
            </a:r>
          </a:p>
          <a:p>
            <a:pPr algn="ctr" fontAlgn="base"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завоёвано счастье,-</a:t>
            </a:r>
          </a:p>
          <a:p>
            <a:pPr algn="ctr" fontAlgn="base">
              <a:buNone/>
            </a:pPr>
            <a:r>
              <a:rPr lang="ru-RU" sz="4400" b="1" dirty="0" smtClean="0">
                <a:solidFill>
                  <a:srgbClr val="002060"/>
                </a:solidFill>
              </a:rPr>
              <a:t>пожалуйста,  помните!</a:t>
            </a:r>
            <a:endParaRPr lang="ru-RU" sz="44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732240" y="5085184"/>
            <a:ext cx="2088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Р.Рождественский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b="1" i="1" dirty="0" smtClean="0">
                <a:solidFill>
                  <a:srgbClr val="0070C0"/>
                </a:solidFill>
                <a:latin typeface="Comic Sans MS" pitchFamily="66" charset="0"/>
              </a:rPr>
              <a:t>Спасибо за внимание!</a:t>
            </a:r>
            <a:endParaRPr lang="ru-RU" sz="4400" b="1" i="1" dirty="0">
              <a:solidFill>
                <a:srgbClr val="0070C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980728"/>
            <a:ext cx="8892480" cy="5145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87624" y="836712"/>
            <a:ext cx="66967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"Город воинской славы" — почётное звание, присвоенное городам Российской Федерации за мужество, стойкость и массовый героизм, проявленные защитниками города в борьбе за свободу и независимость Отечества.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075240" cy="83671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Звания "Город воинской славы" удостоены сорок пять городов: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9552" y="620688"/>
            <a:ext cx="4104456" cy="6237312"/>
          </a:xfrm>
        </p:spPr>
        <p:txBody>
          <a:bodyPr>
            <a:noAutofit/>
          </a:bodyPr>
          <a:lstStyle/>
          <a:p>
            <a:pPr fontAlgn="base">
              <a:buNone/>
            </a:pPr>
            <a:r>
              <a:rPr lang="ru-RU" sz="1400" b="1" dirty="0">
                <a:hlinkClick r:id="rId2"/>
              </a:rPr>
              <a:t>Белгород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3"/>
              </a:rPr>
              <a:t>Курск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4"/>
              </a:rPr>
              <a:t>Орёл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5"/>
              </a:rPr>
              <a:t>Владикавказ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 err="1">
                <a:hlinkClick r:id="rId6"/>
              </a:rPr>
              <a:t>Малгобек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7"/>
              </a:rPr>
              <a:t>Ржев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8"/>
              </a:rPr>
              <a:t>Ельня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9"/>
              </a:rPr>
              <a:t>Елец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10"/>
              </a:rPr>
              <a:t>Воронеж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11"/>
              </a:rPr>
              <a:t>Луга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12"/>
              </a:rPr>
              <a:t>Полярный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13"/>
              </a:rPr>
              <a:t>Ростов-на-Дону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14"/>
              </a:rPr>
              <a:t>Туапсе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15"/>
              </a:rPr>
              <a:t>Великие Луки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16"/>
              </a:rPr>
              <a:t>Великий Новгород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17"/>
              </a:rPr>
              <a:t>Дмитров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18"/>
              </a:rPr>
              <a:t>Вязьма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19"/>
              </a:rPr>
              <a:t>Кронштадт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 err="1">
                <a:hlinkClick r:id="rId20"/>
              </a:rPr>
              <a:t>Наро-Фоминск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>
                <a:hlinkClick r:id="rId21"/>
              </a:rPr>
              <a:t>Псков</a:t>
            </a:r>
            <a:endParaRPr lang="ru-RU" sz="1400" b="1" dirty="0"/>
          </a:p>
          <a:p>
            <a:pPr fontAlgn="base">
              <a:buNone/>
            </a:pPr>
            <a:r>
              <a:rPr lang="ru-RU" sz="1400" b="1" dirty="0" smtClean="0">
                <a:hlinkClick r:id="rId22"/>
              </a:rPr>
              <a:t>Козельск</a:t>
            </a:r>
            <a:endParaRPr lang="ru-RU" sz="1400" b="1" dirty="0"/>
          </a:p>
          <a:p>
            <a:pPr fontAlgn="base"/>
            <a:endParaRPr lang="ru-RU" sz="1200" dirty="0"/>
          </a:p>
          <a:p>
            <a:endParaRPr lang="ru-RU" sz="12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275856" y="764704"/>
            <a:ext cx="2592288" cy="5328592"/>
          </a:xfrm>
        </p:spPr>
        <p:txBody>
          <a:bodyPr>
            <a:noAutofit/>
          </a:bodyPr>
          <a:lstStyle/>
          <a:p>
            <a:pPr fontAlgn="base">
              <a:buNone/>
            </a:pPr>
            <a:r>
              <a:rPr lang="ru-RU" sz="1600" b="1" dirty="0" smtClean="0">
                <a:hlinkClick r:id="rId23"/>
              </a:rPr>
              <a:t>Брянск</a:t>
            </a:r>
            <a:endParaRPr lang="ru-RU" sz="1600" b="1" dirty="0"/>
          </a:p>
          <a:p>
            <a:pPr fontAlgn="base">
              <a:buNone/>
            </a:pPr>
            <a:r>
              <a:rPr lang="ru-RU" sz="1600" b="1" dirty="0">
                <a:hlinkClick r:id="rId24"/>
              </a:rPr>
              <a:t>Нальчик</a:t>
            </a:r>
            <a:endParaRPr lang="ru-RU" sz="1600" b="1" dirty="0"/>
          </a:p>
          <a:p>
            <a:pPr fontAlgn="base">
              <a:buNone/>
            </a:pPr>
            <a:r>
              <a:rPr lang="ru-RU" sz="1600" b="1" dirty="0">
                <a:hlinkClick r:id="rId25"/>
              </a:rPr>
              <a:t>Выборг</a:t>
            </a:r>
            <a:endParaRPr lang="ru-RU" sz="1600" b="1" dirty="0"/>
          </a:p>
          <a:p>
            <a:pPr fontAlgn="base">
              <a:buNone/>
            </a:pPr>
            <a:r>
              <a:rPr lang="ru-RU" sz="1600" b="1" dirty="0" err="1">
                <a:hlinkClick r:id="rId26"/>
              </a:rPr>
              <a:t>Калач-на-Дону</a:t>
            </a:r>
            <a:endParaRPr lang="ru-RU" sz="1600" b="1" dirty="0"/>
          </a:p>
          <a:p>
            <a:pPr fontAlgn="base">
              <a:buNone/>
            </a:pPr>
            <a:r>
              <a:rPr lang="ru-RU" sz="1600" b="1" dirty="0">
                <a:hlinkClick r:id="rId27"/>
              </a:rPr>
              <a:t>Владивосток</a:t>
            </a:r>
            <a:endParaRPr lang="ru-RU" sz="1600" b="1" dirty="0"/>
          </a:p>
          <a:p>
            <a:pPr fontAlgn="base">
              <a:buNone/>
            </a:pPr>
            <a:r>
              <a:rPr lang="ru-RU" sz="1600" b="1" dirty="0">
                <a:hlinkClick r:id="rId28"/>
              </a:rPr>
              <a:t>Тихвин</a:t>
            </a:r>
            <a:endParaRPr lang="ru-RU" sz="1600" b="1" dirty="0"/>
          </a:p>
          <a:p>
            <a:pPr fontAlgn="base">
              <a:buNone/>
            </a:pPr>
            <a:r>
              <a:rPr lang="ru-RU" sz="1600" b="1" dirty="0">
                <a:hlinkClick r:id="rId29"/>
              </a:rPr>
              <a:t>Тверь</a:t>
            </a:r>
            <a:endParaRPr lang="ru-RU" sz="1600" b="1" dirty="0"/>
          </a:p>
          <a:p>
            <a:pPr fontAlgn="base">
              <a:buNone/>
            </a:pPr>
            <a:r>
              <a:rPr lang="ru-RU" sz="1600" b="1" dirty="0">
                <a:hlinkClick r:id="rId30"/>
              </a:rPr>
              <a:t>Анапа</a:t>
            </a:r>
            <a:endParaRPr lang="ru-RU" sz="1600" b="1" dirty="0"/>
          </a:p>
          <a:p>
            <a:pPr fontAlgn="base">
              <a:buNone/>
            </a:pPr>
            <a:r>
              <a:rPr lang="ru-RU" sz="1600" b="1" dirty="0">
                <a:hlinkClick r:id="rId31"/>
              </a:rPr>
              <a:t>Колпино</a:t>
            </a:r>
            <a:endParaRPr lang="ru-RU" sz="1600" b="1" dirty="0"/>
          </a:p>
          <a:p>
            <a:pPr fontAlgn="base">
              <a:buNone/>
            </a:pPr>
            <a:r>
              <a:rPr lang="ru-RU" sz="1600" b="1" dirty="0">
                <a:hlinkClick r:id="rId32"/>
              </a:rPr>
              <a:t>Старый Оскол</a:t>
            </a:r>
            <a:endParaRPr lang="ru-RU" sz="1600" b="1" dirty="0"/>
          </a:p>
          <a:p>
            <a:pPr fontAlgn="base">
              <a:buNone/>
            </a:pPr>
            <a:r>
              <a:rPr lang="ru-RU" sz="1600" b="1" dirty="0">
                <a:hlinkClick r:id="rId33"/>
              </a:rPr>
              <a:t>Ковров</a:t>
            </a:r>
            <a:endParaRPr lang="ru-RU" sz="1600" b="1" dirty="0"/>
          </a:p>
          <a:p>
            <a:pPr fontAlgn="base">
              <a:buNone/>
            </a:pPr>
            <a:r>
              <a:rPr lang="ru-RU" sz="1600" b="1" dirty="0">
                <a:hlinkClick r:id="rId34"/>
              </a:rPr>
              <a:t>Ломоносов</a:t>
            </a:r>
            <a:endParaRPr lang="ru-RU" sz="1600" b="1" dirty="0"/>
          </a:p>
          <a:p>
            <a:pPr fontAlgn="base">
              <a:buNone/>
            </a:pPr>
            <a:r>
              <a:rPr lang="ru-RU" sz="1600" b="1" dirty="0" smtClean="0">
                <a:hlinkClick r:id="rId35"/>
              </a:rPr>
              <a:t>Петропавловск-</a:t>
            </a:r>
          </a:p>
          <a:p>
            <a:pPr fontAlgn="base">
              <a:buNone/>
            </a:pPr>
            <a:r>
              <a:rPr lang="ru-RU" sz="1600" b="1" dirty="0" smtClean="0">
                <a:hlinkClick r:id="rId35"/>
              </a:rPr>
              <a:t>Камчатский</a:t>
            </a:r>
            <a:endParaRPr lang="ru-RU" sz="1600" b="1" dirty="0"/>
          </a:p>
          <a:p>
            <a:pPr fontAlgn="base">
              <a:buNone/>
            </a:pPr>
            <a:r>
              <a:rPr lang="ru-RU" sz="1600" b="1" u="sng" dirty="0">
                <a:hlinkClick r:id="rId36"/>
              </a:rPr>
              <a:t>Таганрог</a:t>
            </a:r>
            <a:endParaRPr lang="ru-RU" sz="1600" b="1" dirty="0"/>
          </a:p>
          <a:p>
            <a:pPr fontAlgn="base">
              <a:buNone/>
            </a:pPr>
            <a:r>
              <a:rPr lang="ru-RU" sz="1600" b="1" dirty="0">
                <a:hlinkClick r:id="rId37"/>
              </a:rPr>
              <a:t>Малоярославец</a:t>
            </a:r>
            <a:endParaRPr lang="ru-RU" sz="1600" b="1" dirty="0"/>
          </a:p>
          <a:p>
            <a:pPr fontAlgn="base">
              <a:buNone/>
            </a:pPr>
            <a:r>
              <a:rPr lang="ru-RU" sz="1600" b="1" dirty="0">
                <a:hlinkClick r:id="rId38"/>
              </a:rPr>
              <a:t>Можайск</a:t>
            </a:r>
            <a:endParaRPr lang="ru-RU" sz="1600" b="1" dirty="0"/>
          </a:p>
          <a:p>
            <a:pPr fontAlgn="base">
              <a:buNone/>
            </a:pPr>
            <a:r>
              <a:rPr lang="ru-RU" sz="1600" b="1" dirty="0">
                <a:hlinkClick r:id="rId39"/>
              </a:rPr>
              <a:t>Хабаровск</a:t>
            </a:r>
            <a:endParaRPr lang="ru-RU" sz="1600" b="1" dirty="0"/>
          </a:p>
          <a:p>
            <a:pPr fontAlgn="base">
              <a:buNone/>
            </a:pPr>
            <a:r>
              <a:rPr lang="ru-RU" sz="1600" b="1" dirty="0" smtClean="0">
                <a:hlinkClick r:id="rId40"/>
              </a:rPr>
              <a:t>Грозный</a:t>
            </a:r>
          </a:p>
          <a:p>
            <a:pPr fontAlgn="base"/>
            <a:endParaRPr lang="ru-RU" sz="1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300192" y="1484784"/>
            <a:ext cx="20162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None/>
            </a:pPr>
            <a:r>
              <a:rPr lang="ru-RU" sz="1600" b="1" dirty="0" smtClean="0">
                <a:hlinkClick r:id="rId41"/>
              </a:rPr>
              <a:t>Архангельск</a:t>
            </a:r>
            <a:endParaRPr lang="ru-RU" sz="1600" b="1" dirty="0" smtClean="0"/>
          </a:p>
          <a:p>
            <a:pPr fontAlgn="base">
              <a:buNone/>
            </a:pPr>
            <a:r>
              <a:rPr lang="ru-RU" sz="1600" b="1" dirty="0" smtClean="0">
                <a:hlinkClick r:id="rId42"/>
              </a:rPr>
              <a:t>Волоколамск</a:t>
            </a:r>
            <a:r>
              <a:rPr lang="ru-RU" sz="1600" b="1" dirty="0" smtClean="0"/>
              <a:t>                            </a:t>
            </a:r>
          </a:p>
          <a:p>
            <a:pPr fontAlgn="base">
              <a:buNone/>
            </a:pPr>
            <a:r>
              <a:rPr lang="ru-RU" sz="1600" b="1" dirty="0" smtClean="0">
                <a:hlinkClick r:id="rId43"/>
              </a:rPr>
              <a:t>Старая Русса</a:t>
            </a:r>
            <a:endParaRPr lang="ru-RU" sz="1600" b="1" dirty="0" smtClean="0"/>
          </a:p>
          <a:p>
            <a:pPr fontAlgn="base">
              <a:buNone/>
            </a:pPr>
            <a:r>
              <a:rPr lang="ru-RU" sz="1600" b="1" dirty="0" smtClean="0">
                <a:hlinkClick r:id="rId44"/>
              </a:rPr>
              <a:t>Гатчина</a:t>
            </a:r>
            <a:endParaRPr lang="ru-RU" sz="1600" b="1" dirty="0" smtClean="0"/>
          </a:p>
          <a:p>
            <a:pPr fontAlgn="base">
              <a:buNone/>
            </a:pPr>
            <a:r>
              <a:rPr lang="ru-RU" sz="1600" b="1" dirty="0" smtClean="0">
                <a:hlinkClick r:id="rId45"/>
              </a:rPr>
              <a:t>Петрозаводск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6300192" y="2680191"/>
            <a:ext cx="20162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None/>
            </a:pPr>
            <a:r>
              <a:rPr lang="ru-RU" sz="1600" b="1" dirty="0" smtClean="0">
                <a:hlinkClick r:id="rId46"/>
              </a:rPr>
              <a:t>Феодосия</a:t>
            </a:r>
            <a:endParaRPr lang="ru-RU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Краткая информация о некоторых городах воинской славы .</a:t>
            </a:r>
            <a:endParaRPr lang="ru-RU" sz="2400" b="1" dirty="0"/>
          </a:p>
        </p:txBody>
      </p:sp>
      <p:pic>
        <p:nvPicPr>
          <p:cNvPr id="6" name="Содержимое 5" descr="XX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268760"/>
            <a:ext cx="6480720" cy="486054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hlinkClick r:id="rId2" tooltip="Белгород"/>
              </a:rPr>
              <a:t>Белгород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dirty="0" smtClean="0"/>
              <a:t>Город был дважды оккупирован немцами, в 1943 году за него велись кровопролитные бои, в результате которых он был почти полностью разрушен.</a:t>
            </a:r>
            <a:br>
              <a:rPr lang="ru-RU" sz="2200" dirty="0" smtClean="0"/>
            </a:br>
            <a:endParaRPr lang="ru-RU" sz="2200" dirty="0"/>
          </a:p>
        </p:txBody>
      </p:sp>
      <p:pic>
        <p:nvPicPr>
          <p:cNvPr id="6" name="Содержимое 5" descr="MURZ4247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971600" y="1422502"/>
            <a:ext cx="7344816" cy="478748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hlinkClick r:id="rId2" tooltip="Курск"/>
              </a:rPr>
              <a:t>Курск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dirty="0"/>
              <a:t>В</a:t>
            </a:r>
            <a:r>
              <a:rPr lang="ru-RU" sz="2000" dirty="0" smtClean="0"/>
              <a:t> 1941 году Курск был захвачен немцами, несмотря на усиленное сопротивление армии и народного ополчения. Город сильно пострадал во время немецкой оккупации, и освобождения от неё .</a:t>
            </a:r>
            <a:br>
              <a:rPr lang="ru-RU" sz="2000" dirty="0" smtClean="0"/>
            </a:br>
            <a:endParaRPr lang="ru-RU" sz="2000" b="1" dirty="0"/>
          </a:p>
        </p:txBody>
      </p:sp>
      <p:pic>
        <p:nvPicPr>
          <p:cNvPr id="4" name="Содержимое 3" descr="11354877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115616" y="1748063"/>
            <a:ext cx="6912768" cy="46136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hlinkClick r:id="rId2" tooltip="Орёл (город)"/>
              </a:rPr>
              <a:t>Орёл</a:t>
            </a:r>
            <a:r>
              <a:rPr lang="ru-RU" sz="2200" dirty="0" smtClean="0"/>
              <a:t>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dirty="0" smtClean="0"/>
              <a:t>Во время немецкой оккупации в городе активно формировались подпольные группы, в том числе и молодежные. Партизаны уничтожали важные объекты дислокации врага, склады, коммуникации.</a:t>
            </a:r>
            <a:endParaRPr lang="ru-RU" sz="2200" b="1" dirty="0"/>
          </a:p>
        </p:txBody>
      </p:sp>
      <p:pic>
        <p:nvPicPr>
          <p:cNvPr id="4" name="Содержимое 3" descr="normal_0_38aac_d1f62126_XXL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327582" y="1600200"/>
            <a:ext cx="6488836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b="1" dirty="0" smtClean="0">
                <a:hlinkClick r:id="rId2" tooltip="Владикавказ"/>
              </a:rPr>
              <a:t>Владикавказ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dirty="0" smtClean="0"/>
              <a:t>На западной окраине города, осенью 1942 года</a:t>
            </a:r>
            <a:r>
              <a:rPr lang="ru-RU" sz="2000" dirty="0"/>
              <a:t> </a:t>
            </a:r>
            <a:r>
              <a:rPr lang="ru-RU" sz="2000" dirty="0" smtClean="0"/>
              <a:t>была сорвана масштабная операция и остановлены рвавшиеся к нефтяным ресурсам Каспия фашистские войска, что стало одним из решающих этапов битвы за Кавказ.</a:t>
            </a:r>
            <a:br>
              <a:rPr lang="ru-RU" sz="2000" dirty="0" smtClean="0"/>
            </a:br>
            <a:endParaRPr lang="ru-RU" sz="2000" b="1" dirty="0"/>
          </a:p>
        </p:txBody>
      </p:sp>
      <p:pic>
        <p:nvPicPr>
          <p:cNvPr id="6" name="Содержимое 5" descr="78l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83568" y="1600199"/>
            <a:ext cx="7547859" cy="519387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b="1" dirty="0" err="1" smtClean="0">
                <a:hlinkClick r:id="rId2" tooltip="Малгобек"/>
              </a:rPr>
              <a:t>Малгобек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dirty="0" smtClean="0"/>
              <a:t>Этот город стал ключевым в битве за Кавказ</a:t>
            </a:r>
            <a:r>
              <a:rPr lang="ru-RU" sz="2000" dirty="0"/>
              <a:t>.</a:t>
            </a:r>
            <a:r>
              <a:rPr lang="ru-RU" sz="2000" dirty="0" smtClean="0"/>
              <a:t> В ходе битвы в самом городе велись кровопролитные бои за каждую улицу, за каждый дом. Именно в </a:t>
            </a:r>
            <a:r>
              <a:rPr lang="ru-RU" sz="2000" dirty="0" err="1" smtClean="0"/>
              <a:t>Малгобеке</a:t>
            </a:r>
            <a:r>
              <a:rPr lang="ru-RU" sz="2000" dirty="0" smtClean="0"/>
              <a:t> враг был окончательно остановлен на данном направлении.</a:t>
            </a:r>
            <a:br>
              <a:rPr lang="ru-RU" sz="2000" dirty="0" smtClean="0"/>
            </a:br>
            <a:endParaRPr lang="ru-RU" sz="2000" b="1" dirty="0"/>
          </a:p>
        </p:txBody>
      </p:sp>
      <p:pic>
        <p:nvPicPr>
          <p:cNvPr id="4" name="Содержимое 3" descr="e19366402bf28e3d3a35d9cdd51beba3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177527" y="1600200"/>
            <a:ext cx="678894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tf16412133</Template>
  <TotalTime>425</TotalTime>
  <Words>108</Words>
  <Application>Microsoft Office PowerPoint</Application>
  <PresentationFormat>Экран (4:3)</PresentationFormat>
  <Paragraphs>72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Города воинской славы  </vt:lpstr>
      <vt:lpstr>Презентация PowerPoint</vt:lpstr>
      <vt:lpstr>Звания "Город воинской славы" удостоены сорок пять городов:</vt:lpstr>
      <vt:lpstr>Краткая информация о некоторых городах воинской славы .</vt:lpstr>
      <vt:lpstr>Белгород Город был дважды оккупирован немцами, в 1943 году за него велись кровопролитные бои, в результате которых он был почти полностью разрушен. </vt:lpstr>
      <vt:lpstr>Курск В 1941 году Курск был захвачен немцами, несмотря на усиленное сопротивление армии и народного ополчения. Город сильно пострадал во время немецкой оккупации, и освобождения от неё . </vt:lpstr>
      <vt:lpstr>Орёл  Во время немецкой оккупации в городе активно формировались подпольные группы, в том числе и молодежные. Партизаны уничтожали важные объекты дислокации врага, склады, коммуникации.</vt:lpstr>
      <vt:lpstr>Владикавказ На западной окраине города, осенью 1942 года была сорвана масштабная операция и остановлены рвавшиеся к нефтяным ресурсам Каспия фашистские войска, что стало одним из решающих этапов битвы за Кавказ. </vt:lpstr>
      <vt:lpstr>Малгобек Этот город стал ключевым в битве за Кавказ. В ходе битвы в самом городе велись кровопролитные бои за каждую улицу, за каждый дом. Именно в Малгобеке враг был окончательно остановлен на данном направлении. </vt:lpstr>
      <vt:lpstr>Ржев Город был взят немецкими войсками в октябре 1941 года. В результате боевых действий  за 17 месяцев оккупации Ржев был разрушен до основания. В 1943 году город был освобожден войсками 30-й армии Западного фронта.</vt:lpstr>
      <vt:lpstr> Воронеж С  1942 года до 1943 года Воронеж, частично находясь под немецкой оккупацией, понёс значительный ущерб.</vt:lpstr>
      <vt:lpstr>Луга.  Через город прошел знаменитый «Лужский рубеж» задержавший продвижение группы армии «Север» на Ленинград.</vt:lpstr>
      <vt:lpstr>Великий Новгород. В годы ВОВ был захвачен испанской «Голубой дивизией» беспощадно грабившей город и его жителей. Освобожден войсками Волховского фронта при проведении Новгородской операции по прорыву Ленинграда. . </vt:lpstr>
      <vt:lpstr>Брянск Город партизанской славы. В брянских лесах вели борьбу с захватчиком более 100 партизанских отрядов, порой освобождая целые районы области.</vt:lpstr>
      <vt:lpstr>Гатчина  Гатчина была оккупирована в 1941 году. В 1942 году новые власти  город переименовали  в Линдеманнштадт.  Через два года  город  был освобожден от немецко-фашистских захватчиков. Тогда же  было возвращено первоначальное имя – Гатчина.   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ukt</cp:lastModifiedBy>
  <cp:revision>44</cp:revision>
  <dcterms:created xsi:type="dcterms:W3CDTF">2020-01-26T09:15:28Z</dcterms:created>
  <dcterms:modified xsi:type="dcterms:W3CDTF">2020-07-14T08:01:19Z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853907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