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57" r:id="rId4"/>
    <p:sldId id="260" r:id="rId5"/>
    <p:sldId id="258" r:id="rId6"/>
    <p:sldId id="259" r:id="rId7"/>
    <p:sldId id="262" r:id="rId8"/>
    <p:sldId id="27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2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Полилиния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964451F-3F15-464A-A1FD-CD9D4C608C85}" type="datetimeFigureOut">
              <a:rPr lang="ru-RU"/>
              <a:pPr>
                <a:defRPr/>
              </a:pPr>
              <a:t>02.08.2020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94C6942-82CE-44CC-8409-7F7A3B4E20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DBB06-D134-45CA-83E1-E006CA5E3513}" type="datetimeFigureOut">
              <a:rPr lang="ru-RU"/>
              <a:pPr>
                <a:defRPr/>
              </a:pPr>
              <a:t>02.08.2020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EDC9B-789E-4320-AD09-5166BBA044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28019-2070-453F-A277-C890793B5D47}" type="datetimeFigureOut">
              <a:rPr lang="ru-RU"/>
              <a:pPr>
                <a:defRPr/>
              </a:pPr>
              <a:t>02.08.2020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20CC3-D5C4-45D1-81BD-FF8A7DB67F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37851-FDC9-4883-9440-6560D9C36625}" type="datetimeFigureOut">
              <a:rPr lang="ru-RU"/>
              <a:pPr>
                <a:defRPr/>
              </a:pPr>
              <a:t>02.08.2020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3BA2E-6B46-4A0F-98FF-27369E98A8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2A0AB02-9646-46AE-B97B-6ABFE6470850}" type="datetimeFigureOut">
              <a:rPr lang="ru-RU"/>
              <a:pPr>
                <a:defRPr/>
              </a:pPr>
              <a:t>02.08.2020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B84BE32-516F-48F2-A6CE-574871089F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9034A7-E210-4FA6-89BB-9ECFF2991931}" type="datetimeFigureOut">
              <a:rPr lang="ru-RU"/>
              <a:pPr>
                <a:defRPr/>
              </a:pPr>
              <a:t>02.08.2020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E69F23-46DC-4BF9-A22D-386355CB0D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10B4252-51F7-4792-8ABA-BE47293F925A}" type="datetimeFigureOut">
              <a:rPr lang="ru-RU"/>
              <a:pPr>
                <a:defRPr/>
              </a:pPr>
              <a:t>02.08.2020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9685AD-B547-4F28-B0F8-330D3F9C14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4240B0-A01A-41DD-967F-0D7583FAC1D0}" type="datetimeFigureOut">
              <a:rPr lang="ru-RU"/>
              <a:pPr>
                <a:defRPr/>
              </a:pPr>
              <a:t>02.08.2020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4ACC844-C034-41D1-8E2D-1D58244D59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A918F-6FEB-479A-8074-190127B96146}" type="datetimeFigureOut">
              <a:rPr lang="ru-RU"/>
              <a:pPr>
                <a:defRPr/>
              </a:pPr>
              <a:t>02.08.2020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4C3D5-94B2-4EB4-9B57-A888CAC93B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23C3357-3E38-4C68-A2CE-CEF2D05456AF}" type="datetimeFigureOut">
              <a:rPr lang="ru-RU"/>
              <a:pPr>
                <a:defRPr/>
              </a:pPr>
              <a:t>02.08.2020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558D18-C008-4BE5-8215-DE0AAE33A9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7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8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2E454C5-1A65-4CC9-9C2B-F823D2238F5D}" type="datetimeFigureOut">
              <a:rPr lang="ru-RU"/>
              <a:pPr>
                <a:defRPr/>
              </a:pPr>
              <a:t>02.08.2020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8D133E3-38DE-4E6C-BBAB-1FE2D591A8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37CB021-1893-4CE6-9714-9A98FA6087E0}" type="datetimeFigureOut">
              <a:rPr lang="ru-RU"/>
              <a:pPr>
                <a:defRPr/>
              </a:pPr>
              <a:t>02.08.2020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651A343C-E207-40EE-A38A-2D0F62CB9B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4" r:id="rId4"/>
    <p:sldLayoutId id="2147483675" r:id="rId5"/>
    <p:sldLayoutId id="2147483676" r:id="rId6"/>
    <p:sldLayoutId id="2147483670" r:id="rId7"/>
    <p:sldLayoutId id="2147483677" r:id="rId8"/>
    <p:sldLayoutId id="2147483678" r:id="rId9"/>
    <p:sldLayoutId id="2147483669" r:id="rId10"/>
    <p:sldLayoutId id="214748366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//upload.wikimedia.org/wikipedia/commons/f/f5/%D0%A1%D1%80%D0%B5%D0%B4%D0%BD%D1%8F%D1%8F_%D1%8D%D0%BC%D0%B1%D0%BB%D0%B5%D0%BC%D0%B0_%D0%92%D0%BE%D0%B7%D0%B4%D1%83%D1%88%D0%BD%D0%BE-%D0%B4%D0%B5%D1%81%D0%B0%D0%BD%D1%82%D0%BD%D1%8B%D1%85_%D0%B2%D0%BE%D0%B9%D1%81%D0%BA_%D0%A0%D0%BE%D1%81%D1%81%D0%B8%D0%B8.png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//commons.wikimedia.org/wiki/File:Vladimir_Shamanov._Cabinet_photo.jpg?uselang=ru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hyperlink" Target="//upload.wikimedia.org/wikipedia/commons/b/b5/Signature_of_Vladimir_Shamanov.pn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//upload.wikimedia.org/wikipedia/commons/1/18/Hero_of_the_Russian_Federation_medal.png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//upload.wikimedia.org/wikipedia/commons/6/69/Order_of_Courage.jpg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//upload.wikimedia.org/wikipedia/commons/8/81/St_george_order_IV.jpg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//upload.wikimedia.org/wikipedia/commons/d/da/Order_For_Service_to_the_Homeland_3.jp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hyperlink" Target="//commons.wikimedia.org/wiki/File:Order_service_to_the_homeland3_rib.png?uselang=ru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commons.wikimedia.org/wiki/File:Flag_of_the_Russian_Airborne_Troops.svg?uselang=ru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//upload.wikimedia.org/wikipedia/commons/5/54/Flag_of_the_Soviet_Air_Force.svg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//upload.wikimedia.org/wikipedia/commons/d/d3/Om13937.jpg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//upload.wikimedia.org/wikipedia/commons/6/69/Paratroopers_jumping_from_Tupolev_TB-3.jpg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500174"/>
            <a:ext cx="9144000" cy="2439379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600" b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Воздушно-Десантные Войска</a:t>
            </a:r>
            <a:endParaRPr lang="ru-RU" sz="6600" b="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0" dirty="0" smtClean="0"/>
              <a:t>Средняя эмблема ВДВ России</a:t>
            </a:r>
            <a:endParaRPr lang="ru-RU" b="0" dirty="0"/>
          </a:p>
        </p:txBody>
      </p:sp>
      <p:pic>
        <p:nvPicPr>
          <p:cNvPr id="22530" name="Picture 2" descr="File:Средняя эмблема Воздушно-десантных войск России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1428750"/>
            <a:ext cx="7643812" cy="500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Владимир Анатольевич Шаманов">
            <a:hlinkClick r:id="rId2" tooltip="Владимир Анатольевич Шаманов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38" y="785813"/>
            <a:ext cx="3714750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Прямоугольник 2"/>
          <p:cNvSpPr>
            <a:spLocks noChangeArrowheads="1"/>
          </p:cNvSpPr>
          <p:nvPr/>
        </p:nvSpPr>
        <p:spPr bwMode="auto">
          <a:xfrm>
            <a:off x="214313" y="1285875"/>
            <a:ext cx="5286375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>
                <a:latin typeface="Lucida Sans Unicode" pitchFamily="34" charset="0"/>
              </a:rPr>
              <a:t>Влади́мир Анато́льевич Шама́нов</a:t>
            </a:r>
            <a:r>
              <a:rPr lang="ru-RU" sz="3000">
                <a:latin typeface="Lucida Sans Unicode" pitchFamily="34" charset="0"/>
              </a:rPr>
              <a:t> - российский военачальник, политический и общественный деятель, генерал-полковник. Командующий ВДВ России.</a:t>
            </a:r>
          </a:p>
        </p:txBody>
      </p:sp>
      <p:pic>
        <p:nvPicPr>
          <p:cNvPr id="23555" name="Picture 4" descr="File:Signature of Vladimir Shamanov.pn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50" y="4857750"/>
            <a:ext cx="2143125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Герой Российской Федерации</a:t>
            </a:r>
            <a:endParaRPr lang="ru-RU" dirty="0"/>
          </a:p>
        </p:txBody>
      </p:sp>
      <p:pic>
        <p:nvPicPr>
          <p:cNvPr id="24578" name="Picture 4" descr="File:Hero of the Russian Federation medal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1500188"/>
            <a:ext cx="2357438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Орден Мужества</a:t>
            </a:r>
            <a:endParaRPr lang="ru-RU" dirty="0"/>
          </a:p>
        </p:txBody>
      </p:sp>
      <p:pic>
        <p:nvPicPr>
          <p:cNvPr id="25602" name="Picture 2" descr="File:Order of Courage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50" y="1214438"/>
            <a:ext cx="2762250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939784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Орден Святого Георгия 4 степени</a:t>
            </a:r>
            <a:endParaRPr lang="ru-RU" dirty="0"/>
          </a:p>
        </p:txBody>
      </p:sp>
      <p:pic>
        <p:nvPicPr>
          <p:cNvPr id="26626" name="Picture 2" descr="File:St george order IV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50" y="1357313"/>
            <a:ext cx="2714625" cy="529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Орден «За службу Родине в Вооружённых Силах СССР»</a:t>
            </a:r>
            <a:endParaRPr lang="ru-RU" dirty="0"/>
          </a:p>
        </p:txBody>
      </p:sp>
      <p:pic>
        <p:nvPicPr>
          <p:cNvPr id="27650" name="Picture 2" descr="File:Order For Service to the Homeland 3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5" y="1714500"/>
            <a:ext cx="455295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4" descr="Order service to the homeland3 rib.pn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38" y="2571750"/>
            <a:ext cx="2312987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7620" y="1142984"/>
            <a:ext cx="5286380" cy="500066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Хасанские</a:t>
            </a:r>
            <a:r>
              <a:rPr lang="ru-RU" dirty="0" smtClean="0"/>
              <a:t> бои</a:t>
            </a:r>
            <a:br>
              <a:rPr lang="ru-RU" dirty="0" smtClean="0"/>
            </a:br>
            <a:r>
              <a:rPr lang="ru-RU" dirty="0" smtClean="0"/>
              <a:t>Бои на Халхин-Голе</a:t>
            </a:r>
            <a:br>
              <a:rPr lang="ru-RU" dirty="0" smtClean="0"/>
            </a:br>
            <a:r>
              <a:rPr lang="ru-RU" dirty="0" smtClean="0"/>
              <a:t>Вторая мировая война</a:t>
            </a:r>
            <a:br>
              <a:rPr lang="ru-RU" dirty="0" smtClean="0"/>
            </a:br>
            <a:r>
              <a:rPr lang="ru-RU" dirty="0" smtClean="0"/>
              <a:t>Афганская война</a:t>
            </a:r>
            <a:br>
              <a:rPr lang="ru-RU" dirty="0" smtClean="0"/>
            </a:br>
            <a:r>
              <a:rPr lang="ru-RU" dirty="0" smtClean="0"/>
              <a:t>Чеченские кампании</a:t>
            </a:r>
            <a:br>
              <a:rPr lang="ru-RU" dirty="0" smtClean="0"/>
            </a:br>
            <a:r>
              <a:rPr lang="ru-RU" dirty="0" smtClean="0"/>
              <a:t>Грузинская кампания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00500" y="214313"/>
            <a:ext cx="3500438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rgbClr val="DEF5FA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n-lt"/>
                <a:ea typeface="+mj-ea"/>
                <a:cs typeface="+mj-cs"/>
              </a:rPr>
              <a:t>Участие</a:t>
            </a:r>
            <a:endParaRPr lang="ru-RU" dirty="0">
              <a:latin typeface="+mn-lt"/>
            </a:endParaRPr>
          </a:p>
        </p:txBody>
      </p:sp>
      <p:pic>
        <p:nvPicPr>
          <p:cNvPr id="28675" name="Picture 2" descr="http://gorod.tomsk.ru/uploads/38100/1288582779/7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642938"/>
            <a:ext cx="3436937" cy="229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 descr="http://img-fotki.yandex.ru/get/2/130283026.aa/0_6c6c8_db932255_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3286125"/>
            <a:ext cx="3429000" cy="282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785926"/>
            <a:ext cx="9144000" cy="1846659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</a:rPr>
              <a:t>Девиз: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i="1" cap="all" dirty="0">
                <a:ln>
                  <a:solidFill>
                    <a:srgbClr val="00B0F0"/>
                  </a:solidFill>
                </a:ln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</a:rPr>
              <a:t>«Никто, кроме нас!»</a:t>
            </a:r>
            <a:endParaRPr lang="ru-RU" sz="5400" b="1" cap="all" dirty="0">
              <a:ln>
                <a:solidFill>
                  <a:srgbClr val="00B0F0"/>
                </a:solidFill>
              </a:ln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Воздушно-Десантные Войска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362" name="Прямоугольник 2"/>
          <p:cNvSpPr>
            <a:spLocks noChangeArrowheads="1"/>
          </p:cNvSpPr>
          <p:nvPr/>
        </p:nvSpPr>
        <p:spPr bwMode="auto">
          <a:xfrm>
            <a:off x="571500" y="1500188"/>
            <a:ext cx="7929563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536575"/>
            <a:r>
              <a:rPr lang="ru-RU" sz="2800" i="1">
                <a:latin typeface="Lucida Sans Unicode" pitchFamily="34" charset="0"/>
              </a:rPr>
              <a:t>Воздушно-десантные войска (ВДВ), высокомобильный род войск вооруженных сил, предназначенный для охвата противника по воздуху и ведения боевых действий в его тылу. ВДВ РФ являются средством ВГК и могут составлять основу мобильных сил. Они подчиняются непосредственно командующему ВДВ и состоят из воздушно-десантных дивизий, бригад, отд. частей и учреждений.</a:t>
            </a:r>
            <a:endParaRPr lang="ru-RU" sz="2800">
              <a:latin typeface="Lucida Sans Unicode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dirty="0" smtClean="0">
                <a:solidFill>
                  <a:schemeClr val="accent4">
                    <a:lumMod val="75000"/>
                  </a:schemeClr>
                </a:solidFill>
              </a:rPr>
              <a:t>Предназначение ВДВ</a:t>
            </a:r>
            <a:endParaRPr lang="ru-RU" sz="4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500063" y="1571625"/>
            <a:ext cx="8215312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200">
                <a:latin typeface="Calibri" pitchFamily="34" charset="0"/>
                <a:cs typeface="Times New Roman" pitchFamily="18" charset="0"/>
              </a:rPr>
              <a:t>ВДВ предназначены для высадки с воздуха в тылу противника или для быстрого развёртывания в географически удалённых районах, часто применяются как силы быстрого реагирования. Основным способом доставки </a:t>
            </a:r>
            <a:r>
              <a:rPr lang="ru-RU" sz="3200" i="1">
                <a:latin typeface="Calibri" pitchFamily="34" charset="0"/>
                <a:cs typeface="Times New Roman" pitchFamily="18" charset="0"/>
              </a:rPr>
              <a:t>ВДВ</a:t>
            </a:r>
            <a:r>
              <a:rPr lang="ru-RU" sz="3200">
                <a:latin typeface="Calibri" pitchFamily="34" charset="0"/>
                <a:cs typeface="Times New Roman" pitchFamily="18" charset="0"/>
              </a:rPr>
              <a:t> является парашютное десантирование, также могут доставляться на вертолётах; в период Второй мировой войны практиковалась доставка на планёрах.</a:t>
            </a:r>
            <a:endParaRPr lang="ru-RU" sz="320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9144000" cy="1203348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0" dirty="0" smtClean="0">
                <a:solidFill>
                  <a:schemeClr val="accent4">
                    <a:lumMod val="75000"/>
                  </a:schemeClr>
                </a:solidFill>
              </a:rPr>
              <a:t>История </a:t>
            </a:r>
            <a:br>
              <a:rPr lang="ru-RU" sz="4400" b="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4400" b="0" dirty="0" smtClean="0">
                <a:solidFill>
                  <a:schemeClr val="accent4">
                    <a:lumMod val="75000"/>
                  </a:schemeClr>
                </a:solidFill>
              </a:rPr>
              <a:t>Воздушно-десантных войск</a:t>
            </a:r>
            <a:endParaRPr lang="ru-RU" sz="4400" b="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410" name="Прямоугольник 2"/>
          <p:cNvSpPr>
            <a:spLocks noChangeArrowheads="1"/>
          </p:cNvSpPr>
          <p:nvPr/>
        </p:nvSpPr>
        <p:spPr bwMode="auto">
          <a:xfrm>
            <a:off x="500063" y="1785938"/>
            <a:ext cx="828675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>
              <a:lnSpc>
                <a:spcPct val="80000"/>
              </a:lnSpc>
            </a:pPr>
            <a:r>
              <a:rPr lang="ru-RU" sz="2800" i="1">
                <a:latin typeface="Lucida Sans Unicode" pitchFamily="34" charset="0"/>
              </a:rPr>
              <a:t>История Воздушно-десантных войск берёт своё начало 2 августа 1930 года, когда на учениях ВВС Московского военного округа, под Воронежем, было выброшено с парашютами подразделение десантников в составе 12 человек. Первые авиадесантные подразделения в Советском Союзе стали формироваться в 1931 году. В тот период и появились первые нагрудные знаки с изображением парашюта. </a:t>
            </a:r>
          </a:p>
          <a:p>
            <a:pPr indent="355600">
              <a:lnSpc>
                <a:spcPct val="80000"/>
              </a:lnSpc>
            </a:pPr>
            <a:r>
              <a:rPr lang="ru-RU" sz="2800" i="1">
                <a:latin typeface="Lucida Sans Unicode" pitchFamily="34" charset="0"/>
              </a:rPr>
              <a:t>Первый знак "Парашютист", был утвержден 12 февраля 1931 года.</a:t>
            </a:r>
            <a:endParaRPr lang="ru-RU" sz="2800">
              <a:latin typeface="Lucida Sans Unicode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6858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 smtClean="0">
                <a:solidFill>
                  <a:schemeClr val="accent4">
                    <a:lumMod val="75000"/>
                  </a:schemeClr>
                </a:solidFill>
              </a:rPr>
              <a:t>Флаг ВДВ ВС России</a:t>
            </a:r>
            <a:endParaRPr lang="ru-RU" sz="44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8434" name="Рисунок 2" descr="http://upload.wikimedia.org/wikipedia/commons/thumb/c/ce/Flag_of_the_Russian_Airborne_Troops.svg/200px-Flag_of_the_Russian_Airborne_Troops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447800"/>
            <a:ext cx="7086600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 smtClean="0"/>
              <a:t>Флаг ВВС ВС СССР</a:t>
            </a:r>
            <a:endParaRPr lang="ru-RU" sz="4400" dirty="0"/>
          </a:p>
        </p:txBody>
      </p:sp>
      <p:pic>
        <p:nvPicPr>
          <p:cNvPr id="19458" name="Picture 2" descr="File:Flag of the Soviet Air Force.sv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50" y="1500188"/>
            <a:ext cx="7620000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/>
              <a:t>Нарукавный знак ВДВ ВС России</a:t>
            </a:r>
            <a:endParaRPr lang="ru-RU" sz="4000" dirty="0"/>
          </a:p>
        </p:txBody>
      </p:sp>
      <p:pic>
        <p:nvPicPr>
          <p:cNvPr id="20482" name="Picture 2" descr="File:Om13937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25" y="1714500"/>
            <a:ext cx="485775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Высадка парашютного десанта с бомбардировщика ТБ-3.</a:t>
            </a:r>
            <a:endParaRPr lang="ru-RU" dirty="0"/>
          </a:p>
        </p:txBody>
      </p:sp>
      <p:pic>
        <p:nvPicPr>
          <p:cNvPr id="21506" name="Picture 4" descr="File:Paratroopers jumping from Tupolev TB-3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1785938"/>
            <a:ext cx="8094662" cy="433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</TotalTime>
  <Words>252</Words>
  <Application>Microsoft Office PowerPoint</Application>
  <PresentationFormat>Экран (4:3)</PresentationFormat>
  <Paragraphs>22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Открытая</vt:lpstr>
      <vt:lpstr>Воздушно-Десантные Войска</vt:lpstr>
      <vt:lpstr>Презентация PowerPoint</vt:lpstr>
      <vt:lpstr>Воздушно-Десантные Войска</vt:lpstr>
      <vt:lpstr>Предназначение ВДВ</vt:lpstr>
      <vt:lpstr>История  Воздушно-десантных войск</vt:lpstr>
      <vt:lpstr>Флаг ВДВ ВС России</vt:lpstr>
      <vt:lpstr>Флаг ВВС ВС СССР</vt:lpstr>
      <vt:lpstr>Нарукавный знак ВДВ ВС России</vt:lpstr>
      <vt:lpstr>Высадка парашютного десанта с бомбардировщика ТБ-3.</vt:lpstr>
      <vt:lpstr>Средняя эмблема ВДВ России</vt:lpstr>
      <vt:lpstr>Презентация PowerPoint</vt:lpstr>
      <vt:lpstr>Герой Российской Федерации</vt:lpstr>
      <vt:lpstr>Орден Мужества</vt:lpstr>
      <vt:lpstr>Орден Святого Георгия 4 степени</vt:lpstr>
      <vt:lpstr>Орден «За службу Родине в Вооружённых Силах СССР»</vt:lpstr>
      <vt:lpstr>  Хасанские бои Бои на Халхин-Голе Вторая мировая война Афганская война Чеченские кампании Грузинская кампания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Анжела</dc:creator>
  <cp:lastModifiedBy>ukt</cp:lastModifiedBy>
  <cp:revision>11</cp:revision>
  <dcterms:created xsi:type="dcterms:W3CDTF">2013-01-25T06:47:50Z</dcterms:created>
  <dcterms:modified xsi:type="dcterms:W3CDTF">2020-08-02T16:48:05Z</dcterms:modified>
</cp:coreProperties>
</file>