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0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3D628B-E673-4B7D-84DB-6FFA9C933853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A22A76A-AB91-4895-85AA-D2AAA3CF0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628B-E673-4B7D-84DB-6FFA9C933853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A76A-AB91-4895-85AA-D2AAA3CF0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628B-E673-4B7D-84DB-6FFA9C933853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A76A-AB91-4895-85AA-D2AAA3CF0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3D628B-E673-4B7D-84DB-6FFA9C933853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22A76A-AB91-4895-85AA-D2AAA3CF0E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F3D628B-E673-4B7D-84DB-6FFA9C933853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A22A76A-AB91-4895-85AA-D2AAA3CF0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628B-E673-4B7D-84DB-6FFA9C933853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A76A-AB91-4895-85AA-D2AAA3CF0E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628B-E673-4B7D-84DB-6FFA9C933853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A76A-AB91-4895-85AA-D2AAA3CF0E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3D628B-E673-4B7D-84DB-6FFA9C933853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22A76A-AB91-4895-85AA-D2AAA3CF0E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628B-E673-4B7D-84DB-6FFA9C933853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A76A-AB91-4895-85AA-D2AAA3CF0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3D628B-E673-4B7D-84DB-6FFA9C933853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22A76A-AB91-4895-85AA-D2AAA3CF0E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3D628B-E673-4B7D-84DB-6FFA9C933853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22A76A-AB91-4895-85AA-D2AAA3CF0E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3D628B-E673-4B7D-84DB-6FFA9C933853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22A76A-AB91-4895-85AA-D2AAA3CF0E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1714488"/>
            <a:ext cx="5214958" cy="589430"/>
          </a:xfrm>
        </p:spPr>
        <p:txBody>
          <a:bodyPr/>
          <a:lstStyle/>
          <a:p>
            <a:r>
              <a:rPr lang="ru-RU" dirty="0" smtClean="0"/>
              <a:t>Рациональное питание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071942"/>
            <a:ext cx="6172200" cy="1371600"/>
          </a:xfrm>
        </p:spPr>
        <p:txBody>
          <a:bodyPr/>
          <a:lstStyle/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3071810"/>
            <a:ext cx="4857784" cy="751354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214290"/>
            <a:ext cx="4357718" cy="936623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Рациональное питание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572560" cy="1785950"/>
          </a:xfrm>
        </p:spPr>
        <p:txBody>
          <a:bodyPr>
            <a:noAutofit/>
          </a:bodyPr>
          <a:lstStyle/>
          <a:p>
            <a:r>
              <a:rPr lang="ru-RU" sz="1600" b="0" dirty="0" smtClean="0"/>
              <a:t>Рациональное питание представляет собой максимально сбалансированное сочетание в рационе человека жиров, углеводов, белков, витаминов, аминокислот, микроэлементов и других веществ. Подобный правильный подход к питанию позволяет избежать множества проблем со здоровьем, таких как расстройство иммунитета, атеросклероз, ожирение, заболевания органов пищеварения и т. Д.</a:t>
            </a:r>
            <a:endParaRPr lang="ru-RU" sz="1600" dirty="0"/>
          </a:p>
        </p:txBody>
      </p:sp>
      <p:pic>
        <p:nvPicPr>
          <p:cNvPr id="84994" name="Picture 2" descr="http://cs11248.vkontakte.ru/u100508704/129932121/x_51634d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876"/>
            <a:ext cx="5214974" cy="3073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357166"/>
            <a:ext cx="6286544" cy="60850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Принципы рационального питания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6172200" cy="1371600"/>
          </a:xfrm>
        </p:spPr>
        <p:txBody>
          <a:bodyPr>
            <a:normAutofit fontScale="85000" lnSpcReduction="20000"/>
          </a:bodyPr>
          <a:lstStyle/>
          <a:p>
            <a:r>
              <a:rPr lang="ru-RU" b="0" u="sng" dirty="0" smtClean="0"/>
              <a:t>Принцип 1. Умеренность, умеренность и еще раз умеренность!</a:t>
            </a:r>
          </a:p>
          <a:p>
            <a:r>
              <a:rPr lang="ru-RU" b="0" dirty="0" smtClean="0"/>
              <a:t>Этот постулат можно считать основным правилом рационального питания. Количество пищи, которая поступает в наш организм и превращается в энергию, должно быть равно энергетическим затратам. Но в действительности именно этот принцип становится одним из самых нарушаемых.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2643182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u="sng" dirty="0">
                <a:solidFill>
                  <a:schemeClr val="tx2"/>
                </a:solidFill>
              </a:rPr>
              <a:t>Принцип 2</a:t>
            </a:r>
            <a:r>
              <a:rPr lang="ru-RU" sz="1500" u="sng" dirty="0" smtClean="0">
                <a:solidFill>
                  <a:schemeClr val="tx2"/>
                </a:solidFill>
              </a:rPr>
              <a:t>. </a:t>
            </a:r>
            <a:r>
              <a:rPr lang="ru-RU" sz="1500" u="sng" dirty="0">
                <a:solidFill>
                  <a:schemeClr val="tx2"/>
                </a:solidFill>
              </a:rPr>
              <a:t>Разнообразие в </a:t>
            </a:r>
            <a:r>
              <a:rPr lang="ru-RU" sz="1500" u="sng" dirty="0" smtClean="0">
                <a:solidFill>
                  <a:schemeClr val="tx2"/>
                </a:solidFill>
              </a:rPr>
              <a:t>рационе!</a:t>
            </a:r>
            <a:endParaRPr lang="ru-RU" sz="1500" u="sng" dirty="0">
              <a:solidFill>
                <a:schemeClr val="tx2"/>
              </a:solidFill>
            </a:endParaRPr>
          </a:p>
          <a:p>
            <a:r>
              <a:rPr lang="ru-RU" sz="1500" dirty="0">
                <a:solidFill>
                  <a:schemeClr val="tx2"/>
                </a:solidFill>
              </a:rPr>
              <a:t>Только, если ваше питание будет разнообразным, организм сможет получить все те питательные вещества, которые ему необходимы. Именно поэтому, старайтесь не зацикливаться на одних и тех же продуктах, а, наоборот, – стремиться максимально расширить свое меню.</a:t>
            </a:r>
          </a:p>
          <a:p>
            <a:endParaRPr lang="ru-RU" sz="15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286256"/>
            <a:ext cx="81439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u="sng" dirty="0" smtClean="0">
                <a:solidFill>
                  <a:schemeClr val="tx2"/>
                </a:solidFill>
              </a:rPr>
              <a:t>Принцип 3. Соблюдение режима питания!</a:t>
            </a:r>
          </a:p>
          <a:p>
            <a:r>
              <a:rPr lang="ru-RU" sz="1500" dirty="0" smtClean="0">
                <a:solidFill>
                  <a:schemeClr val="tx2"/>
                </a:solidFill>
              </a:rPr>
              <a:t>Завтрак, обед, полдник, ужин – все приемы пищи должны происходить в одно и то же время. Кроме этого, важно грамотно «разбросать» общее количество калорий на весь день. Так, на завтрак должно приходиться не более 30 % от суточной калорийности, обед может составлять 40 %, а ужин – 20 %. Еще 10 % нужно приберечь на полдник либо перекус. Кстати, диетологи считают, что наиболее оптимальным для организма человека является 4-х разовое питание.</a:t>
            </a:r>
            <a:endParaRPr lang="ru-RU" sz="15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http://www.adzinstva.by/wp-content/uploads/2012/09/0_7facd_acc87f7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000372"/>
            <a:ext cx="5143504" cy="3632600"/>
          </a:xfrm>
          <a:prstGeom prst="rect">
            <a:avLst/>
          </a:prstGeom>
          <a:noFill/>
        </p:spPr>
      </p:pic>
      <p:pic>
        <p:nvPicPr>
          <p:cNvPr id="6" name="Picture 2" descr="http://livealong.ru/sites/default/files/u50/2011/05/podderzhanie_immynit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386393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290"/>
            <a:ext cx="7743852" cy="109061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Состав продуктов при организации питания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571612"/>
            <a:ext cx="8101042" cy="1731476"/>
          </a:xfrm>
        </p:spPr>
        <p:txBody>
          <a:bodyPr>
            <a:noAutofit/>
          </a:bodyPr>
          <a:lstStyle/>
          <a:p>
            <a:r>
              <a:rPr lang="ru-RU" sz="1500" b="0" dirty="0" smtClean="0"/>
              <a:t>Взрослый человек в среднем в сутки должен употреблять 80-100гр белков, 400-500гр углеводов, 80-100гр жиров, 25-30гр клетчатки, примерно 12 видов витаминов, около 20 видов микроэлементов. Белок, который поступает в организм, должен быть не только животного, но и растительного происхождения. При рациональном питании диетологи советуют употреблять 70% животных белков и 30% растительных. А вот соотношение жиров обратное: 30% животных жиров должно приходиться на 70% растительных.</a:t>
            </a:r>
            <a:endParaRPr lang="ru-RU" sz="1500" dirty="0"/>
          </a:p>
        </p:txBody>
      </p:sp>
      <p:pic>
        <p:nvPicPr>
          <p:cNvPr id="103426" name="Picture 2" descr="http://international.stockfood.com/Pix/STIL/982/260801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214686"/>
            <a:ext cx="2714644" cy="3471412"/>
          </a:xfrm>
          <a:prstGeom prst="rect">
            <a:avLst/>
          </a:prstGeom>
          <a:noFill/>
        </p:spPr>
      </p:pic>
      <p:pic>
        <p:nvPicPr>
          <p:cNvPr id="103428" name="Picture 4" descr="рациональное питание карт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643314"/>
            <a:ext cx="3357586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0"/>
            <a:ext cx="6172216" cy="1089496"/>
          </a:xfrm>
        </p:spPr>
        <p:txBody>
          <a:bodyPr/>
          <a:lstStyle/>
          <a:p>
            <a:r>
              <a:rPr lang="ru-RU" sz="2800" dirty="0" smtClean="0"/>
              <a:t>Какие продукты выбирать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928670"/>
            <a:ext cx="6500858" cy="2428892"/>
          </a:xfrm>
        </p:spPr>
        <p:txBody>
          <a:bodyPr>
            <a:noAutofit/>
          </a:bodyPr>
          <a:lstStyle/>
          <a:p>
            <a:r>
              <a:rPr lang="ru-RU" sz="1500" b="0" dirty="0" smtClean="0"/>
              <a:t>Старайтесь употреблять в пищу как можно больше фруктов и овощей. Особенно рекомендуются для рационального питания овощи и фрукты, которые произрастают в том регионе, в котором проживает человек. Мясо и птицу лучше выбирать нежирных сортов, а вот жирная рыба, наоборот, очень полезна для организма. В жирных сортах рыбы содержится большое количество 3-омега кислот. </a:t>
            </a:r>
            <a:r>
              <a:rPr lang="ru-RU" sz="1500" dirty="0" smtClean="0"/>
              <a:t>Употребление в пищу жирных сортов рыбы снижает риск сердечнососудистых заболеваний, артрита, склероза.</a:t>
            </a:r>
            <a:endParaRPr lang="ru-RU" sz="1500" dirty="0"/>
          </a:p>
        </p:txBody>
      </p:sp>
      <p:sp>
        <p:nvSpPr>
          <p:cNvPr id="4" name="TextBox 3"/>
          <p:cNvSpPr txBox="1"/>
          <p:nvPr/>
        </p:nvSpPr>
        <p:spPr>
          <a:xfrm>
            <a:off x="4286248" y="3143248"/>
            <a:ext cx="464350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tx2"/>
                </a:solidFill>
              </a:rPr>
              <a:t>Пищу лучше варить, готовить на пару, запекать, можно использовать гриль. Жарить пищу не рекомендуется</a:t>
            </a:r>
            <a:r>
              <a:rPr lang="ru-RU" sz="1500" dirty="0" smtClean="0">
                <a:solidFill>
                  <a:schemeClr val="tx2"/>
                </a:solidFill>
              </a:rPr>
              <a:t>.</a:t>
            </a:r>
            <a:r>
              <a:rPr lang="ru-RU" sz="1500" dirty="0"/>
              <a:t> </a:t>
            </a:r>
            <a:r>
              <a:rPr lang="ru-RU" sz="1500" dirty="0">
                <a:solidFill>
                  <a:schemeClr val="tx2"/>
                </a:solidFill>
              </a:rPr>
              <a:t>Нужно также ограничить употребление консервированных продуктов, соленого, острого, копченого. Не следует злоупотреблять различными полуфабрикатами и замороженными продуктами</a:t>
            </a:r>
            <a:r>
              <a:rPr lang="ru-RU" sz="1500" dirty="0" smtClean="0">
                <a:solidFill>
                  <a:schemeClr val="tx2"/>
                </a:solidFill>
              </a:rPr>
              <a:t>. </a:t>
            </a:r>
            <a:r>
              <a:rPr lang="ru-RU" sz="1500" dirty="0">
                <a:solidFill>
                  <a:schemeClr val="tx2"/>
                </a:solidFill>
              </a:rPr>
              <a:t>Для питья используйте чистую негазированную воду, травяные чаи, натуральные соки, морсы, компоты. Употребление кофе, чая, какао следует ограничить.</a:t>
            </a:r>
            <a:endParaRPr lang="ru-RU" sz="1500" dirty="0" smtClean="0">
              <a:solidFill>
                <a:schemeClr val="tx2"/>
              </a:solidFill>
            </a:endParaRPr>
          </a:p>
          <a:p>
            <a:endParaRPr lang="ru-RU" sz="1500" dirty="0">
              <a:solidFill>
                <a:schemeClr val="tx2"/>
              </a:solidFill>
            </a:endParaRPr>
          </a:p>
          <a:p>
            <a:endParaRPr lang="ru-RU" sz="1500" dirty="0">
              <a:solidFill>
                <a:schemeClr val="tx2"/>
              </a:solidFill>
            </a:endParaRPr>
          </a:p>
        </p:txBody>
      </p:sp>
      <p:pic>
        <p:nvPicPr>
          <p:cNvPr id="104452" name="Picture 4" descr="http://ladybye.ru/wp-content/uploads/2011/01/t4_1444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2857488" cy="3686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qrok.net/uploads/posts/2010-01/thumbs/1263892949_1205759286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4357718" cy="3228448"/>
          </a:xfrm>
          <a:prstGeom prst="rect">
            <a:avLst/>
          </a:prstGeom>
          <a:noFill/>
        </p:spPr>
      </p:pic>
      <p:pic>
        <p:nvPicPr>
          <p:cNvPr id="105476" name="Picture 4" descr="http://www.zid.com.ua/wp-content/uploads/2012/12/%D0%BE%D0%B2%D0%BE%D1%87%D1%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4048068" cy="3238455"/>
          </a:xfrm>
          <a:prstGeom prst="rect">
            <a:avLst/>
          </a:prstGeom>
          <a:noFill/>
        </p:spPr>
      </p:pic>
      <p:pic>
        <p:nvPicPr>
          <p:cNvPr id="105478" name="Picture 6" descr="http://s019.radikal.ru/i642/1205/ab/68dfbc1976f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643314"/>
            <a:ext cx="4087231" cy="3071810"/>
          </a:xfrm>
          <a:prstGeom prst="rect">
            <a:avLst/>
          </a:prstGeom>
          <a:noFill/>
        </p:spPr>
      </p:pic>
      <p:pic>
        <p:nvPicPr>
          <p:cNvPr id="105480" name="Picture 8" descr="http://www.klintsy.ru/lib/img/b4887_4837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71876"/>
            <a:ext cx="4305818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28604"/>
            <a:ext cx="7500990" cy="10191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 золотых правил правильного питания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386646" cy="2857520"/>
          </a:xfrm>
        </p:spPr>
        <p:txBody>
          <a:bodyPr>
            <a:normAutofit fontScale="92500" lnSpcReduction="10000"/>
          </a:bodyPr>
          <a:lstStyle/>
          <a:p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0" dirty="0" smtClean="0"/>
              <a:t>Европейская ассоциация экспертов сформулировала семь «золотых правил», соблюдение которых необходимо для устранения нарушений жирового обмена: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0" dirty="0" smtClean="0"/>
              <a:t>1. Уменьшить на 10% общее потребление жиров.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0" dirty="0" smtClean="0"/>
              <a:t>2. Сократить в рационе долю насыщенных жирных кислот (</a:t>
            </a:r>
            <a:r>
              <a:rPr lang="ru-RU" sz="1500" dirty="0" smtClean="0"/>
              <a:t>животные</a:t>
            </a:r>
            <a:r>
              <a:rPr lang="ru-RU" sz="1500" b="0" dirty="0" smtClean="0"/>
              <a:t> жиры, сливочное масло, сливки, сыр, яйца, мясо).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0" dirty="0" smtClean="0"/>
              <a:t>3. Увеличить потребление продуктов, богатых полиненасыщенными жирными кислотами (растительные масла, рыба, морепродукты).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0" dirty="0" smtClean="0"/>
              <a:t>4. Увеличить долю клетчатки и других сложных углеводов (овощи, фрукты, крупы).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0" dirty="0" smtClean="0"/>
              <a:t>5. Не использовать маргарин в домашнем приготовлении пищи.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0" dirty="0" smtClean="0"/>
              <a:t>6. Уменьшить потребление продуктов, богатых холестерином.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0" dirty="0" smtClean="0"/>
              <a:t>7. Значительно снизить количество поваренной </a:t>
            </a:r>
            <a:r>
              <a:rPr lang="ru-RU" sz="1500" dirty="0" smtClean="0"/>
              <a:t>соли</a:t>
            </a:r>
            <a:r>
              <a:rPr lang="ru-RU" sz="1500" b="0" dirty="0" smtClean="0"/>
              <a:t>.</a:t>
            </a:r>
            <a:endParaRPr lang="ru-RU" sz="1500" dirty="0"/>
          </a:p>
        </p:txBody>
      </p:sp>
      <p:pic>
        <p:nvPicPr>
          <p:cNvPr id="107522" name="Picture 2" descr="http://medical-portal.ru/uploads/posts/2012-12/1355253866_dy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4071942"/>
            <a:ext cx="4214842" cy="2620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8172480" cy="947742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Какими же витаминами необходимо дополнять питание весной?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4572032" cy="4714908"/>
          </a:xfrm>
        </p:spPr>
        <p:txBody>
          <a:bodyPr>
            <a:normAutofit/>
          </a:bodyPr>
          <a:lstStyle/>
          <a:p>
            <a:r>
              <a:rPr lang="ru-RU" sz="1500" b="0" dirty="0" smtClean="0"/>
              <a:t>Прежде всего аскорбатом (витамином С), поскольку он в организме человека не синтезируется. При снижении витаминной активности пищевых продуктов возникает реальная опасность развития в организме чаще всего скрытой, а порой и явно выраженной витаминной недостаточности.</a:t>
            </a:r>
          </a:p>
          <a:p>
            <a:endParaRPr lang="ru-RU" sz="1500" b="0" dirty="0" smtClean="0"/>
          </a:p>
          <a:p>
            <a:r>
              <a:rPr lang="ru-RU" sz="1500" b="0" dirty="0" smtClean="0"/>
              <a:t>Весной растет потребность и в других витаминах: B</a:t>
            </a:r>
            <a:r>
              <a:rPr lang="ru-RU" sz="1500" b="0" baseline="-25000" dirty="0" smtClean="0"/>
              <a:t>1</a:t>
            </a:r>
            <a:r>
              <a:rPr lang="ru-RU" sz="1500" b="0" dirty="0" smtClean="0"/>
              <a:t>, В</a:t>
            </a:r>
            <a:r>
              <a:rPr lang="ru-RU" sz="1500" b="0" baseline="-25000" dirty="0" smtClean="0"/>
              <a:t>2</a:t>
            </a:r>
            <a:r>
              <a:rPr lang="ru-RU" sz="1500" b="0" dirty="0" smtClean="0"/>
              <a:t>, В</a:t>
            </a:r>
            <a:r>
              <a:rPr lang="ru-RU" sz="1500" b="0" baseline="-25000" dirty="0" smtClean="0"/>
              <a:t>6</a:t>
            </a:r>
            <a:r>
              <a:rPr lang="ru-RU" sz="1500" b="0" dirty="0" smtClean="0"/>
              <a:t>, Е и т. д. Некоторые комплексные витаминные препараты, выпускаемые промышленностью, сбалансированы по целому ряду витаминов и вполне приемлемы для обогащения рациона в весенний период.</a:t>
            </a:r>
            <a:endParaRPr lang="ru-RU" sz="1500" dirty="0"/>
          </a:p>
        </p:txBody>
      </p:sp>
      <p:pic>
        <p:nvPicPr>
          <p:cNvPr id="106498" name="Picture 2" descr="http://www.diets.ru/data/cache/2010dec/15/57/21815_19676-7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857364"/>
            <a:ext cx="371477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</TotalTime>
  <Words>488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Рациональное питание</vt:lpstr>
      <vt:lpstr>Рациональное питание </vt:lpstr>
      <vt:lpstr>Принципы рационального питания</vt:lpstr>
      <vt:lpstr>Презентация PowerPoint</vt:lpstr>
      <vt:lpstr>Состав продуктов при организации питания </vt:lpstr>
      <vt:lpstr>Какие продукты выбирать </vt:lpstr>
      <vt:lpstr>Презентация PowerPoint</vt:lpstr>
      <vt:lpstr>Семь золотых правил правильного питания </vt:lpstr>
      <vt:lpstr>Какими же витаминами необходимо дополнять питание весной?</vt:lpstr>
      <vt:lpstr>Спасибо за внимание.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Рациональное питание</dc:title>
  <dc:creator>User</dc:creator>
  <cp:lastModifiedBy>ukt</cp:lastModifiedBy>
  <cp:revision>6</cp:revision>
  <dcterms:created xsi:type="dcterms:W3CDTF">2013-05-06T19:25:06Z</dcterms:created>
  <dcterms:modified xsi:type="dcterms:W3CDTF">2020-08-02T16:50:11Z</dcterms:modified>
</cp:coreProperties>
</file>