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292480" y="179964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8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9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424080"/>
            <a:ext cx="7200000" cy="1024200"/>
          </a:xfrm>
          <a:prstGeom prst="rect">
            <a:avLst/>
          </a:prstGeom>
        </p:spPr>
        <p:txBody>
          <a:bodyPr wrap="none"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wrap="none"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wrap="none" lIns="0" rIns="0" tIns="0" bIns="0" anchor="ctr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rIns="0" tIns="0" bIns="0"/>
          <a:p>
            <a:r>
              <a:rPr lang="ru-RU" sz="1400"/>
              <a:t>&lt;дата/время&gt;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rIns="0" tIns="0" bIns="0"/>
          <a:p>
            <a:pPr algn="ctr"/>
            <a:r>
              <a:rPr lang="ru-RU" sz="1400"/>
              <a:t>&lt;нижний колонтитул&gt;</a:t>
            </a:r>
            <a:endParaRPr/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wrap="none" lIns="0" rIns="0" tIns="0" bIns="0"/>
          <a:p>
            <a:pPr algn="r"/>
            <a:fld id="{7167F02A-8DAF-4D59-AEC5-4C0B612B5498}" type="slidenum">
              <a:rPr lang="ru-RU" sz="1400"/>
              <a:t>&lt;номер&gt;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ru-RU" sz="2200">
                <a:latin typeface="Times New Roman"/>
              </a:rPr>
              <a:t>ГКОУ «Максатихинская школа - интернат»</a:t>
            </a:r>
            <a:endParaRPr/>
          </a:p>
        </p:txBody>
      </p:sp>
      <p:sp>
        <p:nvSpPr>
          <p:cNvPr id="41" name="TextShape 2"/>
          <p:cNvSpPr txBox="1"/>
          <p:nvPr/>
        </p:nvSpPr>
        <p:spPr>
          <a:xfrm>
            <a:off x="432000" y="2520000"/>
            <a:ext cx="9144000" cy="4536000"/>
          </a:xfrm>
          <a:prstGeom prst="rect">
            <a:avLst/>
          </a:prstGeom>
        </p:spPr>
        <p:txBody>
          <a:bodyPr wrap="none" lIns="0" rIns="0" tIns="0" bIns="0" anchor="ctr"/>
          <a:p>
            <a:pPr algn="ctr"/>
            <a:r>
              <a:rPr lang="ru-RU" sz="4400">
                <a:latin typeface="Times New Roman"/>
              </a:rPr>
              <a:t>Опасные предметы дома и в школе.</a:t>
            </a:r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r"/>
            <a:r>
              <a:rPr lang="ru-RU" sz="2000">
                <a:latin typeface="Times New Roman"/>
              </a:rPr>
              <a:t>Презентацию подготовила </a:t>
            </a:r>
            <a:endParaRPr/>
          </a:p>
          <a:p>
            <a:pPr algn="r"/>
            <a:r>
              <a:rPr lang="ru-RU" sz="2000">
                <a:latin typeface="Times New Roman"/>
              </a:rPr>
              <a:t>классный руководитель 3 класса</a:t>
            </a:r>
            <a:endParaRPr/>
          </a:p>
          <a:p>
            <a:pPr algn="r"/>
            <a:r>
              <a:rPr lang="ru-RU" sz="2000">
                <a:latin typeface="Times New Roman"/>
              </a:rPr>
              <a:t>Яблочкова Елена Николаевна.</a:t>
            </a:r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ru-RU" sz="2000">
                <a:latin typeface="Times New Roman"/>
              </a:rPr>
              <a:t>п.Володарка </a:t>
            </a:r>
            <a:endParaRPr/>
          </a:p>
          <a:p>
            <a:pPr algn="ctr"/>
            <a:r>
              <a:rPr lang="ru-RU" sz="2000">
                <a:latin typeface="Times New Roman"/>
              </a:rPr>
              <a:t>2021год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430200"/>
            <a:ext cx="7920000" cy="1225800"/>
          </a:xfrm>
          <a:prstGeom prst="rect">
            <a:avLst/>
          </a:prstGeom>
        </p:spPr>
        <p:txBody>
          <a:bodyPr wrap="none" lIns="0" rIns="0" tIns="0" bIns="0" anchor="ctr"/>
          <a:p>
            <a:r>
              <a:rPr lang="ru-RU">
                <a:latin typeface="Times New Roman"/>
              </a:rPr>
              <a:t>Дома и в школе, везде, есть опасность!</a:t>
            </a:r>
            <a:endParaRPr/>
          </a:p>
        </p:txBody>
      </p:sp>
      <p:sp>
        <p:nvSpPr>
          <p:cNvPr id="43" name="TextShape 2"/>
          <p:cNvSpPr txBox="1"/>
          <p:nvPr/>
        </p:nvSpPr>
        <p:spPr>
          <a:xfrm>
            <a:off x="504000" y="1800000"/>
            <a:ext cx="9072000" cy="5328000"/>
          </a:xfrm>
          <a:prstGeom prst="rect">
            <a:avLst/>
          </a:prstGeom>
        </p:spPr>
        <p:txBody>
          <a:bodyPr wrap="none" lIns="0" rIns="0" tIns="0" bIns="0"/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/>
          </a:p>
          <a:p>
            <a:pPr>
              <a:lnSpc>
                <a:spcPts val="283"/>
              </a:lnSpc>
              <a:buSzPct val="25000"/>
              <a:buFont typeface="StarSymbol"/>
              <a:buChar char=""/>
            </a:pPr>
            <a:r>
              <a:rPr lang="ru-RU" sz="3200">
                <a:latin typeface="Times New Roman"/>
              </a:rPr>
              <a:t>В деревянном домике </a:t>
            </a:r>
            <a:endParaRPr/>
          </a:p>
          <a:p>
            <a:pPr>
              <a:lnSpc>
                <a:spcPts val="283"/>
              </a:lnSpc>
              <a:buSzPct val="25000"/>
              <a:buFont typeface="StarSymbol"/>
              <a:buChar char=""/>
            </a:pPr>
            <a:r>
              <a:rPr lang="ru-RU" sz="3200">
                <a:latin typeface="Times New Roman"/>
              </a:rPr>
              <a:t>Проживают гномики. </a:t>
            </a:r>
            <a:endParaRPr/>
          </a:p>
          <a:p>
            <a:pPr>
              <a:lnSpc>
                <a:spcPts val="283"/>
              </a:lnSpc>
              <a:buSzPct val="25000"/>
              <a:buFont typeface="StarSymbol"/>
              <a:buChar char=""/>
            </a:pPr>
            <a:r>
              <a:rPr lang="ru-RU" sz="3200">
                <a:latin typeface="Times New Roman"/>
              </a:rPr>
              <a:t>Уж такие добряки -</a:t>
            </a:r>
            <a:endParaRPr/>
          </a:p>
          <a:p>
            <a:pPr>
              <a:lnSpc>
                <a:spcPts val="283"/>
              </a:lnSpc>
              <a:buSzPct val="25000"/>
              <a:buFont typeface="StarSymbol"/>
              <a:buChar char=""/>
            </a:pPr>
            <a:r>
              <a:rPr lang="ru-RU" sz="3200">
                <a:latin typeface="Times New Roman"/>
              </a:rPr>
              <a:t> </a:t>
            </a:r>
            <a:r>
              <a:rPr lang="ru-RU" sz="3200">
                <a:latin typeface="Times New Roman"/>
              </a:rPr>
              <a:t>Раздают всем огоньки.</a:t>
            </a:r>
            <a:endParaRPr/>
          </a:p>
          <a:p>
            <a:pPr>
              <a:lnSpc>
                <a:spcPct val="100000"/>
              </a:lnSpc>
              <a:buSzPct val="25000"/>
              <a:buFont typeface="StarSymbol"/>
              <a:buChar char=""/>
            </a:pPr>
            <a:endParaRPr/>
          </a:p>
        </p:txBody>
      </p:sp>
      <p:pic>
        <p:nvPicPr>
          <p:cNvPr id="44" name="" descr=""/>
          <p:cNvPicPr/>
          <p:nvPr/>
        </p:nvPicPr>
        <p:blipFill>
          <a:blip r:embed="rId1"/>
          <a:srcRect l="500000" t="423333" r="479062" b="0"/>
          <a:stretch>
            <a:fillRect/>
          </a:stretch>
        </p:blipFill>
        <p:spPr>
          <a:xfrm>
            <a:off x="5040360" y="2448000"/>
            <a:ext cx="4391640" cy="439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504000" y="1800000"/>
            <a:ext cx="9190800" cy="4039200"/>
          </a:xfrm>
          <a:prstGeom prst="rect">
            <a:avLst/>
          </a:prstGeom>
        </p:spPr>
        <p:txBody>
          <a:bodyPr wrap="none" lIns="90000" rIns="90000" tIns="45000" bIns="45000"/>
          <a:p>
            <a:r>
              <a:rPr lang="ru-RU" sz="3600">
                <a:latin typeface="Times New Roman"/>
              </a:rPr>
              <a:t>Я под мышкой посижу </a:t>
            </a:r>
            <a:endParaRPr/>
          </a:p>
          <a:p>
            <a:r>
              <a:rPr lang="ru-RU" sz="3600">
                <a:latin typeface="Times New Roman"/>
              </a:rPr>
              <a:t>И что делать укажу: </a:t>
            </a:r>
            <a:endParaRPr/>
          </a:p>
          <a:p>
            <a:r>
              <a:rPr lang="ru-RU" sz="3600">
                <a:latin typeface="Times New Roman"/>
              </a:rPr>
              <a:t>Или разрешу гулять,</a:t>
            </a:r>
            <a:endParaRPr/>
          </a:p>
          <a:p>
            <a:r>
              <a:rPr lang="ru-RU" sz="3600">
                <a:latin typeface="Times New Roman"/>
              </a:rPr>
              <a:t>Или уложу в кровать.</a:t>
            </a:r>
            <a:endParaRPr/>
          </a:p>
        </p:txBody>
      </p:sp>
      <p:pic>
        <p:nvPicPr>
          <p:cNvPr id="46" name="" descr=""/>
          <p:cNvPicPr/>
          <p:nvPr/>
        </p:nvPicPr>
        <p:blipFill>
          <a:blip r:embed="rId1"/>
          <a:srcRect l="163666" t="250500" r="166" b="307250"/>
          <a:stretch>
            <a:fillRect/>
          </a:stretch>
        </p:blipFill>
        <p:spPr>
          <a:xfrm>
            <a:off x="5023080" y="3775680"/>
            <a:ext cx="4565520" cy="256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432000" y="1440000"/>
            <a:ext cx="9144000" cy="57600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ru-RU" sz="3200">
                <a:latin typeface="Times New Roman"/>
              </a:rPr>
              <a:t>Из горячего колодца, 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 sz="3200">
                <a:latin typeface="Times New Roman"/>
              </a:rPr>
              <a:t>Через нос водица льется.</a:t>
            </a:r>
            <a:endParaRPr/>
          </a:p>
        </p:txBody>
      </p:sp>
      <p:pic>
        <p:nvPicPr>
          <p:cNvPr id="4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80640" y="2152080"/>
            <a:ext cx="4140000" cy="475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32000" y="1807560"/>
            <a:ext cx="9072000" cy="438444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Нитку за собой ведет,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Вышивает, платья шьёт,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Очень остренька и колка.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Угадали что?.. </a:t>
            </a:r>
            <a:endParaRPr/>
          </a:p>
        </p:txBody>
      </p:sp>
      <p:pic>
        <p:nvPicPr>
          <p:cNvPr id="50" name="" descr=""/>
          <p:cNvPicPr/>
          <p:nvPr/>
        </p:nvPicPr>
        <p:blipFill>
          <a:blip r:embed="rId1"/>
          <a:srcRect l="41666" t="595416" r="1697500" b="161250"/>
          <a:stretch>
            <a:fillRect/>
          </a:stretch>
        </p:blipFill>
        <p:spPr>
          <a:xfrm>
            <a:off x="5146920" y="2016000"/>
            <a:ext cx="3132720" cy="489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wrap="none" lIns="0" rIns="0" tIns="0" bIns="0" anchor="ctr"/>
          <a:p>
            <a:r>
              <a:rPr lang="ru-RU">
                <a:latin typeface="Times New Roman"/>
              </a:rPr>
              <a:t>Острые предметы.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504000" y="1800000"/>
            <a:ext cx="9072000" cy="5400000"/>
          </a:xfrm>
          <a:prstGeom prst="rect">
            <a:avLst/>
          </a:prstGeom>
        </p:spPr>
        <p:txBody>
          <a:bodyPr wrap="none" lIns="0" rIns="0" tIns="0" bIns="0"/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Острые предметы –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Ножницы, иголки –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Пусть хранятся где-то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На высокой полке.</a:t>
            </a:r>
            <a:endParaRPr/>
          </a:p>
          <a:p>
            <a:pPr>
              <a:buSzPct val="25000"/>
              <a:buFont typeface="StarSymbol"/>
              <a:buChar char=""/>
            </a:pP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Ведь шутить опасно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С острыми вещами.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Почему, вам ясно?</a:t>
            </a:r>
            <a:endParaRPr/>
          </a:p>
          <a:p>
            <a:pPr>
              <a:buSzPct val="25000"/>
              <a:buFont typeface="StarSymbol"/>
              <a:buChar char=""/>
            </a:pPr>
            <a:r>
              <a:rPr lang="ru-RU">
                <a:latin typeface="Times New Roman"/>
              </a:rPr>
              <a:t>Догадались сами?</a:t>
            </a:r>
            <a:endParaRPr/>
          </a:p>
        </p:txBody>
      </p:sp>
      <p:sp>
        <p:nvSpPr>
          <p:cNvPr id="53" name="TextShape 3"/>
          <p:cNvSpPr txBox="1"/>
          <p:nvPr/>
        </p:nvSpPr>
        <p:spPr>
          <a:xfrm>
            <a:off x="5667480" y="2952000"/>
            <a:ext cx="3908520" cy="1800000"/>
          </a:xfrm>
          <a:prstGeom prst="rect">
            <a:avLst/>
          </a:prstGeom>
        </p:spPr>
        <p:txBody>
          <a:bodyPr wrap="none" lIns="90000" rIns="90000" tIns="45000" bIns="45000"/>
          <a:p>
            <a:r>
              <a:rPr lang="ru-RU" sz="2400">
                <a:latin typeface="Times New Roman"/>
              </a:rPr>
              <a:t>И ножи, и спицы</a:t>
            </a:r>
            <a:endParaRPr/>
          </a:p>
          <a:p>
            <a:r>
              <a:rPr lang="ru-RU" sz="2400">
                <a:latin typeface="Times New Roman"/>
              </a:rPr>
              <a:t>Мы подальше спрячем:</a:t>
            </a:r>
            <a:endParaRPr/>
          </a:p>
          <a:p>
            <a:r>
              <a:rPr lang="ru-RU" sz="2400">
                <a:latin typeface="Times New Roman"/>
              </a:rPr>
              <a:t>Это не годится</a:t>
            </a:r>
            <a:endParaRPr/>
          </a:p>
          <a:p>
            <a:r>
              <a:rPr lang="ru-RU" sz="2400">
                <a:latin typeface="Times New Roman"/>
              </a:rPr>
              <a:t>Для игры ребячей</a:t>
            </a:r>
            <a:r>
              <a:rPr lang="ru-RU" sz="2400"/>
              <a:t>.</a:t>
            </a:r>
            <a:endParaRPr/>
          </a:p>
        </p:txBody>
      </p:sp>
      <p:pic>
        <p:nvPicPr>
          <p:cNvPr id="54" name="" descr=""/>
          <p:cNvPicPr/>
          <p:nvPr/>
        </p:nvPicPr>
        <p:blipFill>
          <a:blip r:embed="rId1"/>
          <a:srcRect l="323333" t="679027" r="197604" b="244444"/>
          <a:stretch>
            <a:fillRect/>
          </a:stretch>
        </p:blipFill>
        <p:spPr>
          <a:xfrm>
            <a:off x="5040000" y="4429800"/>
            <a:ext cx="4320000" cy="2626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wrap="none" lIns="0" rIns="0" tIns="0" bIns="0" anchor="ctr"/>
          <a:p>
            <a:r>
              <a:rPr lang="ru-RU">
                <a:latin typeface="Times New Roman"/>
              </a:rPr>
              <a:t>Лекарства. Дайте совет Маше.</a:t>
            </a:r>
            <a:endParaRPr/>
          </a:p>
        </p:txBody>
      </p:sp>
      <p:pic>
        <p:nvPicPr>
          <p:cNvPr id="56" name="" descr=""/>
          <p:cNvPicPr/>
          <p:nvPr/>
        </p:nvPicPr>
        <p:blipFill>
          <a:blip r:embed="rId1"/>
          <a:srcRect l="0" t="150166" r="1772375" b="0"/>
          <a:stretch>
            <a:fillRect/>
          </a:stretch>
        </p:blipFill>
        <p:spPr>
          <a:xfrm>
            <a:off x="758160" y="1800000"/>
            <a:ext cx="2380680" cy="510192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592800" y="2009520"/>
            <a:ext cx="5958720" cy="4470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4280" y="1717920"/>
            <a:ext cx="9473400" cy="53280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