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3" r:id="rId2"/>
    <p:sldId id="288" r:id="rId3"/>
    <p:sldId id="264" r:id="rId4"/>
    <p:sldId id="258" r:id="rId5"/>
    <p:sldId id="265" r:id="rId6"/>
    <p:sldId id="268" r:id="rId7"/>
    <p:sldId id="269" r:id="rId8"/>
    <p:sldId id="270" r:id="rId9"/>
    <p:sldId id="271" r:id="rId10"/>
    <p:sldId id="273" r:id="rId11"/>
    <p:sldId id="275" r:id="rId12"/>
    <p:sldId id="276" r:id="rId13"/>
    <p:sldId id="279" r:id="rId14"/>
    <p:sldId id="280" r:id="rId15"/>
    <p:sldId id="281" r:id="rId16"/>
    <p:sldId id="282" r:id="rId17"/>
    <p:sldId id="283" r:id="rId18"/>
    <p:sldId id="284" r:id="rId19"/>
    <p:sldId id="287" r:id="rId20"/>
    <p:sldId id="286" r:id="rId21"/>
    <p:sldId id="285" r:id="rId2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6" d="100"/>
          <a:sy n="96" d="100"/>
        </p:scale>
        <p:origin x="-2064" y="-4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BB425A68-45ED-433C-8D84-04952C268EA1}" type="datetimeFigureOut">
              <a:rPr lang="en-GB"/>
              <a:pPr>
                <a:defRPr/>
              </a:pPr>
              <a:t>04/05/2022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C564C8A1-DC13-4E1C-B131-948E0F387124}" type="slidenum">
              <a:rPr lang="en-GB" altLang="en-US"/>
              <a:pPr>
                <a:defRPr/>
              </a:pPr>
              <a:t>‹#›</a:t>
            </a:fld>
            <a:endParaRPr lang="en-GB" altLang="en-US"/>
          </a:p>
        </p:txBody>
      </p:sp>
    </p:spTree>
    <p:extLst>
      <p:ext uri="{BB962C8B-B14F-4D97-AF65-F5344CB8AC3E}">
        <p14:creationId xmlns:p14="http://schemas.microsoft.com/office/powerpoint/2010/main" val="5830608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62AC838-12F2-41D6-B52E-AA358D49F98A}" type="slidenum">
              <a:rPr lang="en-GB" altLang="en-US">
                <a:latin typeface="Arial" panose="020B0604020202020204" pitchFamily="34" charset="0"/>
              </a:rPr>
              <a:pPr>
                <a:spcBef>
                  <a:spcPct val="0"/>
                </a:spcBef>
              </a:pPr>
              <a:t>4</a:t>
            </a:fld>
            <a:endParaRPr lang="en-GB" altLang="en-US">
              <a:latin typeface="Arial" panose="020B0604020202020204" pitchFamily="34" charset="0"/>
            </a:endParaRPr>
          </a:p>
        </p:txBody>
      </p:sp>
      <p:sp>
        <p:nvSpPr>
          <p:cNvPr id="61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4735068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350838" y="1123950"/>
            <a:ext cx="8569325" cy="1368425"/>
          </a:xfrm>
          <a:prstGeom prst="rect">
            <a:avLst/>
          </a:prstGeom>
          <a:gradFill>
            <a:gsLst>
              <a:gs pos="0">
                <a:schemeClr val="accent1">
                  <a:alpha val="80000"/>
                </a:schemeClr>
              </a:gs>
              <a:gs pos="64000">
                <a:schemeClr val="accent1"/>
              </a:gs>
              <a:gs pos="100000">
                <a:schemeClr val="accent1">
                  <a:alpha val="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Title 1"/>
          <p:cNvSpPr>
            <a:spLocks noGrp="1"/>
          </p:cNvSpPr>
          <p:nvPr>
            <p:ph type="ctrTitle"/>
          </p:nvPr>
        </p:nvSpPr>
        <p:spPr>
          <a:xfrm>
            <a:off x="712574" y="1179732"/>
            <a:ext cx="7772400" cy="722511"/>
          </a:xfrm>
        </p:spPr>
        <p:txBody>
          <a:bodyPr>
            <a:normAutofit/>
          </a:bodyPr>
          <a:lstStyle>
            <a:lvl1pPr algn="ctr">
              <a:defRPr sz="3600" b="1"/>
            </a:lvl1pPr>
          </a:lstStyle>
          <a:p>
            <a:r>
              <a:rPr lang="en-US" dirty="0" smtClean="0"/>
              <a:t>Click to edit Master title style</a:t>
            </a:r>
            <a:endParaRPr lang="en-GB" dirty="0"/>
          </a:p>
        </p:txBody>
      </p:sp>
      <p:sp>
        <p:nvSpPr>
          <p:cNvPr id="3" name="Subtitle 2"/>
          <p:cNvSpPr>
            <a:spLocks noGrp="1"/>
          </p:cNvSpPr>
          <p:nvPr>
            <p:ph type="subTitle" idx="1"/>
          </p:nvPr>
        </p:nvSpPr>
        <p:spPr>
          <a:xfrm>
            <a:off x="1358414" y="1902243"/>
            <a:ext cx="6400800" cy="478904"/>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6" name="Date Placeholder 3"/>
          <p:cNvSpPr>
            <a:spLocks noGrp="1"/>
          </p:cNvSpPr>
          <p:nvPr>
            <p:ph type="dt" sz="half" idx="10"/>
          </p:nvPr>
        </p:nvSpPr>
        <p:spPr/>
        <p:txBody>
          <a:bodyPr/>
          <a:lstStyle>
            <a:lvl1pPr>
              <a:defRPr/>
            </a:lvl1pPr>
          </a:lstStyle>
          <a:p>
            <a:pPr>
              <a:defRPr/>
            </a:pPr>
            <a:fld id="{6E8750C0-07C1-4917-B2EC-5727D2675B87}" type="datetimeFigureOut">
              <a:rPr lang="en-GB"/>
              <a:pPr>
                <a:defRPr/>
              </a:pPr>
              <a:t>04/05/2022</a:t>
            </a:fld>
            <a:endParaRPr lang="en-GB"/>
          </a:p>
        </p:txBody>
      </p:sp>
      <p:sp>
        <p:nvSpPr>
          <p:cNvPr id="7" name="Footer Placeholder 4"/>
          <p:cNvSpPr>
            <a:spLocks noGrp="1"/>
          </p:cNvSpPr>
          <p:nvPr>
            <p:ph type="ftr" sz="quarter" idx="11"/>
          </p:nvPr>
        </p:nvSpPr>
        <p:spPr/>
        <p:txBody>
          <a:bodyPr/>
          <a:lstStyle>
            <a:lvl1pPr>
              <a:defRPr/>
            </a:lvl1pPr>
          </a:lstStyle>
          <a:p>
            <a:pPr>
              <a:defRPr/>
            </a:pPr>
            <a:endParaRPr lang="en-GB"/>
          </a:p>
        </p:txBody>
      </p:sp>
      <p:sp>
        <p:nvSpPr>
          <p:cNvPr id="8" name="Slide Number Placeholder 5"/>
          <p:cNvSpPr>
            <a:spLocks noGrp="1"/>
          </p:cNvSpPr>
          <p:nvPr>
            <p:ph type="sldNum" sz="quarter" idx="12"/>
          </p:nvPr>
        </p:nvSpPr>
        <p:spPr/>
        <p:txBody>
          <a:bodyPr/>
          <a:lstStyle>
            <a:lvl1pPr>
              <a:defRPr smtClean="0"/>
            </a:lvl1pPr>
          </a:lstStyle>
          <a:p>
            <a:pPr>
              <a:defRPr/>
            </a:pPr>
            <a:fld id="{C4F4B42E-4686-452E-94E2-4B97CAEC9488}" type="slidenum">
              <a:rPr lang="en-GB" altLang="en-US"/>
              <a:pPr>
                <a:defRPr/>
              </a:pPr>
              <a:t>‹#›</a:t>
            </a:fld>
            <a:endParaRPr lang="en-GB" altLang="en-US"/>
          </a:p>
        </p:txBody>
      </p:sp>
    </p:spTree>
    <p:extLst>
      <p:ext uri="{BB962C8B-B14F-4D97-AF65-F5344CB8AC3E}">
        <p14:creationId xmlns:p14="http://schemas.microsoft.com/office/powerpoint/2010/main" val="446806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52AE9817-DA68-462F-909E-6D142F737CE3}" type="datetimeFigureOut">
              <a:rPr lang="en-GB"/>
              <a:pPr>
                <a:defRPr/>
              </a:pPr>
              <a:t>04/05/2022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BA0DE5D-2B51-4D70-A9F0-2CFA415F9903}" type="slidenum">
              <a:rPr lang="en-GB" altLang="en-US"/>
              <a:pPr>
                <a:defRPr/>
              </a:pPr>
              <a:t>‹#›</a:t>
            </a:fld>
            <a:endParaRPr lang="en-GB" altLang="en-US"/>
          </a:p>
        </p:txBody>
      </p:sp>
    </p:spTree>
    <p:extLst>
      <p:ext uri="{BB962C8B-B14F-4D97-AF65-F5344CB8AC3E}">
        <p14:creationId xmlns:p14="http://schemas.microsoft.com/office/powerpoint/2010/main" val="2232806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5594FE5-BDA1-4FF2-AC18-C7BCCAA0C5CE}" type="datetimeFigureOut">
              <a:rPr lang="en-GB"/>
              <a:pPr>
                <a:defRPr/>
              </a:pPr>
              <a:t>04/05/2022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9B4F41E-EE86-411C-BDFB-E93AAD3BC093}" type="slidenum">
              <a:rPr lang="en-GB" altLang="en-US"/>
              <a:pPr>
                <a:defRPr/>
              </a:pPr>
              <a:t>‹#›</a:t>
            </a:fld>
            <a:endParaRPr lang="en-GB" altLang="en-US"/>
          </a:p>
        </p:txBody>
      </p:sp>
    </p:spTree>
    <p:extLst>
      <p:ext uri="{BB962C8B-B14F-4D97-AF65-F5344CB8AC3E}">
        <p14:creationId xmlns:p14="http://schemas.microsoft.com/office/powerpoint/2010/main" val="2116156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A21A14A0-222D-422A-AADC-A01FC2622ECF}" type="datetimeFigureOut">
              <a:rPr lang="en-GB"/>
              <a:pPr>
                <a:defRPr/>
              </a:pPr>
              <a:t>04/05/2022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94BA454-E7AC-497E-8CD7-39FD828E0D8E}" type="slidenum">
              <a:rPr lang="en-GB" altLang="en-US"/>
              <a:pPr>
                <a:defRPr/>
              </a:pPr>
              <a:t>‹#›</a:t>
            </a:fld>
            <a:endParaRPr lang="en-GB" altLang="en-US"/>
          </a:p>
        </p:txBody>
      </p:sp>
    </p:spTree>
    <p:extLst>
      <p:ext uri="{BB962C8B-B14F-4D97-AF65-F5344CB8AC3E}">
        <p14:creationId xmlns:p14="http://schemas.microsoft.com/office/powerpoint/2010/main" val="2459310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38C8668-B265-43F5-871F-C6098B151B41}" type="datetimeFigureOut">
              <a:rPr lang="en-GB"/>
              <a:pPr>
                <a:defRPr/>
              </a:pPr>
              <a:t>04/05/2022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5F7FB0E-1973-40AF-B2A0-E5CC0E8CE517}" type="slidenum">
              <a:rPr lang="en-GB" altLang="en-US"/>
              <a:pPr>
                <a:defRPr/>
              </a:pPr>
              <a:t>‹#›</a:t>
            </a:fld>
            <a:endParaRPr lang="en-GB" altLang="en-US"/>
          </a:p>
        </p:txBody>
      </p:sp>
    </p:spTree>
    <p:extLst>
      <p:ext uri="{BB962C8B-B14F-4D97-AF65-F5344CB8AC3E}">
        <p14:creationId xmlns:p14="http://schemas.microsoft.com/office/powerpoint/2010/main" val="670439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6EB45DDA-EEFC-4F1A-BBCD-68B629E2879B}" type="datetimeFigureOut">
              <a:rPr lang="en-GB"/>
              <a:pPr>
                <a:defRPr/>
              </a:pPr>
              <a:t>04/05/2022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F92A784-6BC5-4D52-9397-98E76A348618}" type="slidenum">
              <a:rPr lang="en-GB" altLang="en-US"/>
              <a:pPr>
                <a:defRPr/>
              </a:pPr>
              <a:t>‹#›</a:t>
            </a:fld>
            <a:endParaRPr lang="en-GB" altLang="en-US"/>
          </a:p>
        </p:txBody>
      </p:sp>
    </p:spTree>
    <p:extLst>
      <p:ext uri="{BB962C8B-B14F-4D97-AF65-F5344CB8AC3E}">
        <p14:creationId xmlns:p14="http://schemas.microsoft.com/office/powerpoint/2010/main" val="1954635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133ECEBD-7F65-41B1-868D-57439A79191D}" type="datetimeFigureOut">
              <a:rPr lang="en-GB"/>
              <a:pPr>
                <a:defRPr/>
              </a:pPr>
              <a:t>04/05/2022</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93A0D365-2046-45E0-919A-0B3810988FE7}" type="slidenum">
              <a:rPr lang="en-GB" altLang="en-US"/>
              <a:pPr>
                <a:defRPr/>
              </a:pPr>
              <a:t>‹#›</a:t>
            </a:fld>
            <a:endParaRPr lang="en-GB" altLang="en-US"/>
          </a:p>
        </p:txBody>
      </p:sp>
    </p:spTree>
    <p:extLst>
      <p:ext uri="{BB962C8B-B14F-4D97-AF65-F5344CB8AC3E}">
        <p14:creationId xmlns:p14="http://schemas.microsoft.com/office/powerpoint/2010/main" val="354341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92E462A4-BB51-44F9-A244-D179C1A527BB}" type="datetimeFigureOut">
              <a:rPr lang="en-GB"/>
              <a:pPr>
                <a:defRPr/>
              </a:pPr>
              <a:t>04/05/2022</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2565B4FB-60F1-4D5B-A238-3320D6134DD0}" type="slidenum">
              <a:rPr lang="en-GB" altLang="en-US"/>
              <a:pPr>
                <a:defRPr/>
              </a:pPr>
              <a:t>‹#›</a:t>
            </a:fld>
            <a:endParaRPr lang="en-GB" altLang="en-US"/>
          </a:p>
        </p:txBody>
      </p:sp>
    </p:spTree>
    <p:extLst>
      <p:ext uri="{BB962C8B-B14F-4D97-AF65-F5344CB8AC3E}">
        <p14:creationId xmlns:p14="http://schemas.microsoft.com/office/powerpoint/2010/main" val="687114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DC9B321-BECF-4E7B-8B6D-3A6B56AA01FD}" type="datetimeFigureOut">
              <a:rPr lang="en-GB"/>
              <a:pPr>
                <a:defRPr/>
              </a:pPr>
              <a:t>04/05/2022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D273DD8D-575A-4D7F-BF54-872DC1DEA941}" type="slidenum">
              <a:rPr lang="en-GB" altLang="en-US"/>
              <a:pPr>
                <a:defRPr/>
              </a:pPr>
              <a:t>‹#›</a:t>
            </a:fld>
            <a:endParaRPr lang="en-GB" altLang="en-US"/>
          </a:p>
        </p:txBody>
      </p:sp>
    </p:spTree>
    <p:extLst>
      <p:ext uri="{BB962C8B-B14F-4D97-AF65-F5344CB8AC3E}">
        <p14:creationId xmlns:p14="http://schemas.microsoft.com/office/powerpoint/2010/main" val="240161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661C156-1D99-4CCE-84C2-3B4B65000FF8}" type="datetimeFigureOut">
              <a:rPr lang="en-GB"/>
              <a:pPr>
                <a:defRPr/>
              </a:pPr>
              <a:t>04/05/2022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49B1852-80A1-44D9-B34C-208318143B95}" type="slidenum">
              <a:rPr lang="en-GB" altLang="en-US"/>
              <a:pPr>
                <a:defRPr/>
              </a:pPr>
              <a:t>‹#›</a:t>
            </a:fld>
            <a:endParaRPr lang="en-GB" altLang="en-US"/>
          </a:p>
        </p:txBody>
      </p:sp>
    </p:spTree>
    <p:extLst>
      <p:ext uri="{BB962C8B-B14F-4D97-AF65-F5344CB8AC3E}">
        <p14:creationId xmlns:p14="http://schemas.microsoft.com/office/powerpoint/2010/main" val="367805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B4F0631-9CD7-48AF-8A01-20328D7D3FEC}" type="datetimeFigureOut">
              <a:rPr lang="en-GB"/>
              <a:pPr>
                <a:defRPr/>
              </a:pPr>
              <a:t>04/05/2022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47ACE40-A1CC-47D2-A100-6AC40EAF8B1B}" type="slidenum">
              <a:rPr lang="en-GB" altLang="en-US"/>
              <a:pPr>
                <a:defRPr/>
              </a:pPr>
              <a:t>‹#›</a:t>
            </a:fld>
            <a:endParaRPr lang="en-GB" altLang="en-US"/>
          </a:p>
        </p:txBody>
      </p:sp>
    </p:spTree>
    <p:extLst>
      <p:ext uri="{BB962C8B-B14F-4D97-AF65-F5344CB8AC3E}">
        <p14:creationId xmlns:p14="http://schemas.microsoft.com/office/powerpoint/2010/main" val="4086840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7235825" cy="1439863"/>
          </a:xfrm>
          <a:prstGeom prst="rect">
            <a:avLst/>
          </a:prstGeom>
          <a:gradFill>
            <a:gsLst>
              <a:gs pos="0">
                <a:schemeClr val="accent1">
                  <a:alpha val="80000"/>
                </a:schemeClr>
              </a:gs>
              <a:gs pos="0">
                <a:schemeClr val="accent1"/>
              </a:gs>
              <a:gs pos="100000">
                <a:schemeClr val="accent1">
                  <a:alpha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27" name="Title Placeholder 1"/>
          <p:cNvSpPr>
            <a:spLocks noGrp="1"/>
          </p:cNvSpPr>
          <p:nvPr>
            <p:ph type="title"/>
          </p:nvPr>
        </p:nvSpPr>
        <p:spPr bwMode="auto">
          <a:xfrm>
            <a:off x="250825" y="274638"/>
            <a:ext cx="684212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8" name="Text Placeholder 2"/>
          <p:cNvSpPr>
            <a:spLocks noGrp="1"/>
          </p:cNvSpPr>
          <p:nvPr>
            <p:ph type="body" idx="1"/>
          </p:nvPr>
        </p:nvSpPr>
        <p:spPr bwMode="auto">
          <a:xfrm>
            <a:off x="250825"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D5A62DF9-72E8-4C4B-B5FF-0540C7B0E613}" type="datetimeFigureOut">
              <a:rPr lang="en-GB"/>
              <a:pPr>
                <a:defRPr/>
              </a:pPr>
              <a:t>04/05/2022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F857AD53-DB26-4B26-AE83-BA9C694FE914}" type="slidenum">
              <a:rPr lang="en-GB" altLang="en-US"/>
              <a:pPr>
                <a:defRPr/>
              </a:pPr>
              <a:t>‹#›</a:t>
            </a:fld>
            <a:endParaRPr lang="en-GB" altLang="en-US"/>
          </a:p>
        </p:txBody>
      </p:sp>
      <p:pic>
        <p:nvPicPr>
          <p:cNvPr id="1032" name="Picture 10"/>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235825" y="0"/>
            <a:ext cx="1908175"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55"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rtl="0" eaLnBrk="0" fontAlgn="base" hangingPunct="0">
        <a:spcBef>
          <a:spcPct val="0"/>
        </a:spcBef>
        <a:spcAft>
          <a:spcPct val="0"/>
        </a:spcAft>
        <a:defRPr sz="32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200">
          <a:solidFill>
            <a:schemeClr val="tx1"/>
          </a:solidFill>
          <a:latin typeface="Arial" charset="0"/>
          <a:cs typeface="Arial" charset="0"/>
        </a:defRPr>
      </a:lvl2pPr>
      <a:lvl3pPr algn="l" rtl="0" eaLnBrk="0" fontAlgn="base" hangingPunct="0">
        <a:spcBef>
          <a:spcPct val="0"/>
        </a:spcBef>
        <a:spcAft>
          <a:spcPct val="0"/>
        </a:spcAft>
        <a:defRPr sz="3200">
          <a:solidFill>
            <a:schemeClr val="tx1"/>
          </a:solidFill>
          <a:latin typeface="Arial" charset="0"/>
          <a:cs typeface="Arial" charset="0"/>
        </a:defRPr>
      </a:lvl3pPr>
      <a:lvl4pPr algn="l" rtl="0" eaLnBrk="0" fontAlgn="base" hangingPunct="0">
        <a:spcBef>
          <a:spcPct val="0"/>
        </a:spcBef>
        <a:spcAft>
          <a:spcPct val="0"/>
        </a:spcAft>
        <a:defRPr sz="3200">
          <a:solidFill>
            <a:schemeClr val="tx1"/>
          </a:solidFill>
          <a:latin typeface="Arial" charset="0"/>
          <a:cs typeface="Arial" charset="0"/>
        </a:defRPr>
      </a:lvl4pPr>
      <a:lvl5pPr algn="l" rtl="0" eaLnBrk="0" fontAlgn="base" hangingPunct="0">
        <a:spcBef>
          <a:spcPct val="0"/>
        </a:spcBef>
        <a:spcAft>
          <a:spcPct val="0"/>
        </a:spcAft>
        <a:defRPr sz="3200">
          <a:solidFill>
            <a:schemeClr val="tx1"/>
          </a:solidFill>
          <a:latin typeface="Arial" charset="0"/>
          <a:cs typeface="Arial" charset="0"/>
        </a:defRPr>
      </a:lvl5pPr>
      <a:lvl6pPr marL="457200" algn="l" rtl="0" fontAlgn="base">
        <a:spcBef>
          <a:spcPct val="0"/>
        </a:spcBef>
        <a:spcAft>
          <a:spcPct val="0"/>
        </a:spcAft>
        <a:defRPr sz="3200">
          <a:solidFill>
            <a:schemeClr val="tx1"/>
          </a:solidFill>
          <a:latin typeface="Calibri" pitchFamily="34" charset="0"/>
        </a:defRPr>
      </a:lvl6pPr>
      <a:lvl7pPr marL="914400" algn="l" rtl="0" fontAlgn="base">
        <a:spcBef>
          <a:spcPct val="0"/>
        </a:spcBef>
        <a:spcAft>
          <a:spcPct val="0"/>
        </a:spcAft>
        <a:defRPr sz="3200">
          <a:solidFill>
            <a:schemeClr val="tx1"/>
          </a:solidFill>
          <a:latin typeface="Calibri" pitchFamily="34" charset="0"/>
        </a:defRPr>
      </a:lvl7pPr>
      <a:lvl8pPr marL="1371600" algn="l" rtl="0" fontAlgn="base">
        <a:spcBef>
          <a:spcPct val="0"/>
        </a:spcBef>
        <a:spcAft>
          <a:spcPct val="0"/>
        </a:spcAft>
        <a:defRPr sz="3200">
          <a:solidFill>
            <a:schemeClr val="tx1"/>
          </a:solidFill>
          <a:latin typeface="Calibri" pitchFamily="34" charset="0"/>
        </a:defRPr>
      </a:lvl8pPr>
      <a:lvl9pPr marL="1828800" algn="l" rtl="0" fontAlgn="base">
        <a:spcBef>
          <a:spcPct val="0"/>
        </a:spcBef>
        <a:spcAft>
          <a:spcPct val="0"/>
        </a:spcAft>
        <a:defRPr sz="32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712788" y="1124745"/>
            <a:ext cx="7747644" cy="360039"/>
          </a:xfrm>
        </p:spPr>
        <p:txBody>
          <a:bodyPr>
            <a:normAutofit/>
          </a:bodyPr>
          <a:lstStyle/>
          <a:p>
            <a:r>
              <a:rPr lang="ru-RU" altLang="en-US" sz="1600" dirty="0" smtClean="0">
                <a:latin typeface="Times New Roman" pitchFamily="18" charset="0"/>
                <a:cs typeface="Times New Roman" pitchFamily="18" charset="0"/>
              </a:rPr>
              <a:t>ГКОУ «</a:t>
            </a:r>
            <a:r>
              <a:rPr lang="ru-RU" altLang="en-US" sz="1600" dirty="0" err="1" smtClean="0">
                <a:latin typeface="Times New Roman" pitchFamily="18" charset="0"/>
                <a:cs typeface="Times New Roman" pitchFamily="18" charset="0"/>
              </a:rPr>
              <a:t>Максатихинская</a:t>
            </a:r>
            <a:r>
              <a:rPr lang="ru-RU" altLang="en-US" sz="1600" dirty="0" smtClean="0">
                <a:latin typeface="Times New Roman" pitchFamily="18" charset="0"/>
                <a:cs typeface="Times New Roman" pitchFamily="18" charset="0"/>
              </a:rPr>
              <a:t> школа – интернат»</a:t>
            </a:r>
            <a:endParaRPr lang="en-GB" altLang="en-US" sz="1600" dirty="0" smtClean="0">
              <a:latin typeface="Times New Roman" pitchFamily="18" charset="0"/>
              <a:cs typeface="Times New Roman" pitchFamily="18" charset="0"/>
            </a:endParaRPr>
          </a:p>
        </p:txBody>
      </p:sp>
      <p:sp>
        <p:nvSpPr>
          <p:cNvPr id="4099" name="Subtitle 2"/>
          <p:cNvSpPr>
            <a:spLocks noGrp="1"/>
          </p:cNvSpPr>
          <p:nvPr>
            <p:ph type="subTitle" idx="1"/>
          </p:nvPr>
        </p:nvSpPr>
        <p:spPr>
          <a:xfrm>
            <a:off x="1358900" y="1412776"/>
            <a:ext cx="7245548" cy="968475"/>
          </a:xfrm>
        </p:spPr>
        <p:txBody>
          <a:bodyPr/>
          <a:lstStyle/>
          <a:p>
            <a:r>
              <a:rPr lang="ru-RU" altLang="en-US" sz="3600" b="1" dirty="0" smtClean="0">
                <a:solidFill>
                  <a:schemeClr val="accent2">
                    <a:lumMod val="50000"/>
                  </a:schemeClr>
                </a:solidFill>
                <a:latin typeface="Times New Roman" pitchFamily="18" charset="0"/>
                <a:cs typeface="Times New Roman" pitchFamily="18" charset="0"/>
              </a:rPr>
              <a:t>Безопасное поведение в лесу</a:t>
            </a:r>
            <a:endParaRPr lang="en-GB" altLang="en-US" sz="3600" b="1" dirty="0" smtClean="0">
              <a:solidFill>
                <a:schemeClr val="accent2">
                  <a:lumMod val="50000"/>
                </a:schemeClr>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484784"/>
            <a:ext cx="1872208" cy="461665"/>
          </a:xfrm>
          <a:prstGeom prst="rect">
            <a:avLst/>
          </a:prstGeom>
        </p:spPr>
        <p:txBody>
          <a:bodyPr wrap="square">
            <a:spAutoFit/>
          </a:bodyPr>
          <a:lstStyle/>
          <a:p>
            <a:r>
              <a:rPr lang="ru-RU" sz="2400" b="1" dirty="0" smtClean="0">
                <a:solidFill>
                  <a:srgbClr val="FF0000"/>
                </a:solidFill>
                <a:latin typeface="Times New Roman" pitchFamily="18" charset="0"/>
                <a:cs typeface="Times New Roman" pitchFamily="18" charset="0"/>
              </a:rPr>
              <a:t>БЕЛЕНА</a:t>
            </a:r>
            <a:endParaRPr lang="ru-RU" sz="2400" b="1" dirty="0">
              <a:latin typeface="Times New Roman" pitchFamily="18" charset="0"/>
              <a:cs typeface="Times New Roman" pitchFamily="18" charset="0"/>
            </a:endParaRPr>
          </a:p>
        </p:txBody>
      </p:sp>
      <p:pic>
        <p:nvPicPr>
          <p:cNvPr id="3" name="Picture 4" descr="post-3642-1150183658_thumb белена"/>
          <p:cNvPicPr>
            <a:picLocks noChangeAspect="1" noChangeArrowheads="1"/>
          </p:cNvPicPr>
          <p:nvPr/>
        </p:nvPicPr>
        <p:blipFill>
          <a:blip r:embed="rId2" cstate="print">
            <a:lum bright="-12000"/>
          </a:blip>
          <a:srcRect/>
          <a:stretch>
            <a:fillRect/>
          </a:stretch>
        </p:blipFill>
        <p:spPr bwMode="auto">
          <a:xfrm>
            <a:off x="107504" y="1916832"/>
            <a:ext cx="2080308" cy="2740695"/>
          </a:xfrm>
          <a:prstGeom prst="rect">
            <a:avLst/>
          </a:prstGeom>
          <a:noFill/>
          <a:ln w="9525">
            <a:noFill/>
            <a:miter lim="800000"/>
            <a:headEnd/>
            <a:tailEnd/>
          </a:ln>
        </p:spPr>
      </p:pic>
      <p:pic>
        <p:nvPicPr>
          <p:cNvPr id="4" name="Picture 2" descr="Белена черная"/>
          <p:cNvPicPr>
            <a:picLocks noChangeAspect="1" noChangeArrowheads="1"/>
          </p:cNvPicPr>
          <p:nvPr/>
        </p:nvPicPr>
        <p:blipFill>
          <a:blip r:embed="rId3" cstate="print"/>
          <a:srcRect/>
          <a:stretch>
            <a:fillRect/>
          </a:stretch>
        </p:blipFill>
        <p:spPr bwMode="auto">
          <a:xfrm>
            <a:off x="539552" y="4869160"/>
            <a:ext cx="3328352" cy="1872208"/>
          </a:xfrm>
          <a:prstGeom prst="rect">
            <a:avLst/>
          </a:prstGeom>
          <a:noFill/>
        </p:spPr>
      </p:pic>
      <p:sp>
        <p:nvSpPr>
          <p:cNvPr id="5" name="Прямоугольник 4"/>
          <p:cNvSpPr/>
          <p:nvPr/>
        </p:nvSpPr>
        <p:spPr>
          <a:xfrm>
            <a:off x="2339752" y="1628801"/>
            <a:ext cx="2448272" cy="3139321"/>
          </a:xfrm>
          <a:prstGeom prst="rect">
            <a:avLst/>
          </a:prstGeom>
        </p:spPr>
        <p:txBody>
          <a:bodyPr wrap="square">
            <a:spAutoFit/>
          </a:bodyPr>
          <a:lstStyle/>
          <a:p>
            <a:r>
              <a:rPr lang="ru-RU" dirty="0" smtClean="0">
                <a:solidFill>
                  <a:schemeClr val="accent2">
                    <a:lumMod val="50000"/>
                  </a:schemeClr>
                </a:solidFill>
                <a:latin typeface="Times New Roman" pitchFamily="18" charset="0"/>
                <a:cs typeface="Times New Roman" pitchFamily="18" charset="0"/>
              </a:rPr>
              <a:t>Белена черная У этого растения неприятный запах, отпугивающий насекомых. Само оно покрыто мягким, клейким пушком. </a:t>
            </a:r>
          </a:p>
          <a:p>
            <a:r>
              <a:rPr lang="ru-RU" dirty="0" smtClean="0">
                <a:solidFill>
                  <a:schemeClr val="accent2">
                    <a:lumMod val="50000"/>
                  </a:schemeClr>
                </a:solidFill>
                <a:latin typeface="Times New Roman" pitchFamily="18" charset="0"/>
                <a:cs typeface="Times New Roman" pitchFamily="18" charset="0"/>
              </a:rPr>
              <a:t> Все части растения - от корней до семян ядовиты, даже в высушенном и вареном виде.</a:t>
            </a:r>
            <a:endParaRPr lang="ru-RU" dirty="0">
              <a:solidFill>
                <a:schemeClr val="accent2">
                  <a:lumMod val="50000"/>
                </a:schemeClr>
              </a:solidFill>
              <a:latin typeface="Times New Roman" pitchFamily="18" charset="0"/>
              <a:cs typeface="Times New Roman" pitchFamily="18" charset="0"/>
            </a:endParaRPr>
          </a:p>
        </p:txBody>
      </p:sp>
      <p:sp>
        <p:nvSpPr>
          <p:cNvPr id="6" name="Прямоугольник 5"/>
          <p:cNvSpPr/>
          <p:nvPr/>
        </p:nvSpPr>
        <p:spPr>
          <a:xfrm>
            <a:off x="6156176" y="1556792"/>
            <a:ext cx="2736304" cy="400110"/>
          </a:xfrm>
          <a:prstGeom prst="rect">
            <a:avLst/>
          </a:prstGeom>
        </p:spPr>
        <p:txBody>
          <a:bodyPr wrap="square">
            <a:spAutoFit/>
          </a:bodyPr>
          <a:lstStyle/>
          <a:p>
            <a:r>
              <a:rPr lang="ru-RU" sz="2000" b="1" dirty="0" smtClean="0">
                <a:solidFill>
                  <a:srgbClr val="FF0000"/>
                </a:solidFill>
                <a:latin typeface="Times New Roman" pitchFamily="18" charset="0"/>
                <a:cs typeface="Times New Roman" pitchFamily="18" charset="0"/>
              </a:rPr>
              <a:t>КАЛУЖНИЦА</a:t>
            </a:r>
            <a:endParaRPr lang="ru-RU" sz="2000" b="1" dirty="0">
              <a:latin typeface="Times New Roman" pitchFamily="18" charset="0"/>
              <a:cs typeface="Times New Roman" pitchFamily="18" charset="0"/>
            </a:endParaRPr>
          </a:p>
        </p:txBody>
      </p:sp>
      <p:pic>
        <p:nvPicPr>
          <p:cNvPr id="7" name="Picture 2" descr="http://dic.academic.ru/pictures/wiki/files/77/Miyama-kinpouge.jpg"/>
          <p:cNvPicPr>
            <a:picLocks noChangeAspect="1" noChangeArrowheads="1"/>
          </p:cNvPicPr>
          <p:nvPr/>
        </p:nvPicPr>
        <p:blipFill>
          <a:blip r:embed="rId4" cstate="print"/>
          <a:srcRect/>
          <a:stretch>
            <a:fillRect/>
          </a:stretch>
        </p:blipFill>
        <p:spPr bwMode="auto">
          <a:xfrm>
            <a:off x="4932040" y="2060848"/>
            <a:ext cx="2520280" cy="2259561"/>
          </a:xfrm>
          <a:prstGeom prst="rect">
            <a:avLst/>
          </a:prstGeom>
          <a:noFill/>
        </p:spPr>
      </p:pic>
      <p:sp>
        <p:nvSpPr>
          <p:cNvPr id="9" name="Прямоугольник 8"/>
          <p:cNvSpPr/>
          <p:nvPr/>
        </p:nvSpPr>
        <p:spPr>
          <a:xfrm>
            <a:off x="5004048" y="4509120"/>
            <a:ext cx="3816424" cy="1754326"/>
          </a:xfrm>
          <a:prstGeom prst="rect">
            <a:avLst/>
          </a:prstGeom>
        </p:spPr>
        <p:txBody>
          <a:bodyPr wrap="square">
            <a:spAutoFit/>
          </a:bodyPr>
          <a:lstStyle/>
          <a:p>
            <a:r>
              <a:rPr lang="ru-RU" dirty="0" smtClean="0">
                <a:solidFill>
                  <a:schemeClr val="accent2">
                    <a:lumMod val="50000"/>
                  </a:schemeClr>
                </a:solidFill>
                <a:latin typeface="Times New Roman" pitchFamily="18" charset="0"/>
                <a:cs typeface="Times New Roman" pitchFamily="18" charset="0"/>
              </a:rPr>
              <a:t>На сырых местах, растет красивый желтый цветок, с пятью лепестками. Лепестки у цветка словно лакированные. Это калужница. Листья и стебель этого растения ядовиты</a:t>
            </a:r>
            <a:endParaRPr lang="ru-RU" dirty="0">
              <a:solidFill>
                <a:schemeClr val="accent2">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up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11760" y="1916833"/>
            <a:ext cx="2808312" cy="3024335"/>
          </a:xfrm>
        </p:spPr>
        <p:txBody>
          <a:bodyPr/>
          <a:lstStyle/>
          <a:p>
            <a:r>
              <a:rPr lang="ru-RU" sz="1400" dirty="0" smtClean="0">
                <a:solidFill>
                  <a:schemeClr val="accent2">
                    <a:lumMod val="50000"/>
                  </a:schemeClr>
                </a:solidFill>
                <a:latin typeface="Times New Roman" pitchFamily="18" charset="0"/>
                <a:cs typeface="Times New Roman" pitchFamily="18" charset="0"/>
              </a:rPr>
              <a:t>Волчье лыко – кустарник Цветёт с мая по июнь. Запах этих цветов может вызвать сильную головную боль, тошноту, рвоту. Ягоды ядовиты для человека, но птицы питаются ими.</a:t>
            </a:r>
            <a:br>
              <a:rPr lang="ru-RU" sz="1400" dirty="0" smtClean="0">
                <a:solidFill>
                  <a:schemeClr val="accent2">
                    <a:lumMod val="50000"/>
                  </a:schemeClr>
                </a:solidFill>
                <a:latin typeface="Times New Roman" pitchFamily="18" charset="0"/>
                <a:cs typeface="Times New Roman" pitchFamily="18" charset="0"/>
              </a:rPr>
            </a:br>
            <a:r>
              <a:rPr lang="ru-RU" sz="1400" dirty="0" smtClean="0">
                <a:solidFill>
                  <a:schemeClr val="accent2">
                    <a:lumMod val="50000"/>
                  </a:schemeClr>
                </a:solidFill>
                <a:latin typeface="Times New Roman" pitchFamily="18" charset="0"/>
                <a:cs typeface="Times New Roman" pitchFamily="18" charset="0"/>
              </a:rPr>
              <a:t>    Ни в коем случае нельзя рвать цветущие ветки этого растения для букетов, потому что у него очень ядовитая кора.</a:t>
            </a:r>
            <a:br>
              <a:rPr lang="ru-RU" sz="1400" dirty="0" smtClean="0">
                <a:solidFill>
                  <a:schemeClr val="accent2">
                    <a:lumMod val="50000"/>
                  </a:schemeClr>
                </a:solidFill>
                <a:latin typeface="Times New Roman" pitchFamily="18" charset="0"/>
                <a:cs typeface="Times New Roman" pitchFamily="18" charset="0"/>
              </a:rPr>
            </a:br>
            <a:endParaRPr lang="ru-RU" sz="1400" dirty="0">
              <a:solidFill>
                <a:schemeClr val="accent2">
                  <a:lumMod val="50000"/>
                </a:schemeClr>
              </a:solidFill>
            </a:endParaRPr>
          </a:p>
        </p:txBody>
      </p:sp>
      <p:sp>
        <p:nvSpPr>
          <p:cNvPr id="3" name="Текст 2"/>
          <p:cNvSpPr>
            <a:spLocks noGrp="1"/>
          </p:cNvSpPr>
          <p:nvPr>
            <p:ph type="body" idx="1"/>
          </p:nvPr>
        </p:nvSpPr>
        <p:spPr>
          <a:xfrm>
            <a:off x="323529" y="1412777"/>
            <a:ext cx="2664295" cy="504055"/>
          </a:xfrm>
        </p:spPr>
        <p:txBody>
          <a:bodyPr/>
          <a:lstStyle/>
          <a:p>
            <a:r>
              <a:rPr lang="ru-RU" sz="2400" b="1" dirty="0" smtClean="0">
                <a:solidFill>
                  <a:srgbClr val="FF0000"/>
                </a:solidFill>
                <a:latin typeface="Times New Roman" pitchFamily="18" charset="0"/>
                <a:cs typeface="Times New Roman" pitchFamily="18" charset="0"/>
              </a:rPr>
              <a:t>Волчье лыко</a:t>
            </a:r>
            <a:endParaRPr lang="ru-RU" sz="2400" b="1" dirty="0">
              <a:solidFill>
                <a:srgbClr val="FF0000"/>
              </a:solidFill>
              <a:latin typeface="Times New Roman" pitchFamily="18" charset="0"/>
              <a:cs typeface="Times New Roman" pitchFamily="18" charset="0"/>
            </a:endParaRPr>
          </a:p>
        </p:txBody>
      </p:sp>
      <p:pic>
        <p:nvPicPr>
          <p:cNvPr id="4" name="Picture 2" descr="волчье лыко или волчник ядовитое растение"/>
          <p:cNvPicPr>
            <a:picLocks noChangeAspect="1" noChangeArrowheads="1"/>
          </p:cNvPicPr>
          <p:nvPr/>
        </p:nvPicPr>
        <p:blipFill>
          <a:blip r:embed="rId2" cstate="print"/>
          <a:srcRect/>
          <a:stretch>
            <a:fillRect/>
          </a:stretch>
        </p:blipFill>
        <p:spPr bwMode="auto">
          <a:xfrm>
            <a:off x="0" y="1953123"/>
            <a:ext cx="2411760" cy="2916037"/>
          </a:xfrm>
          <a:prstGeom prst="rect">
            <a:avLst/>
          </a:prstGeom>
          <a:noFill/>
        </p:spPr>
      </p:pic>
      <p:sp>
        <p:nvSpPr>
          <p:cNvPr id="5" name="Прямоугольник 4"/>
          <p:cNvSpPr/>
          <p:nvPr/>
        </p:nvSpPr>
        <p:spPr>
          <a:xfrm>
            <a:off x="5220072" y="1556792"/>
            <a:ext cx="2448272" cy="400110"/>
          </a:xfrm>
          <a:prstGeom prst="rect">
            <a:avLst/>
          </a:prstGeom>
        </p:spPr>
        <p:txBody>
          <a:bodyPr wrap="square">
            <a:spAutoFit/>
          </a:bodyPr>
          <a:lstStyle/>
          <a:p>
            <a:r>
              <a:rPr lang="ru-RU" sz="2000" b="1" dirty="0" smtClean="0">
                <a:solidFill>
                  <a:srgbClr val="FF0000"/>
                </a:solidFill>
                <a:latin typeface="Times New Roman" pitchFamily="18" charset="0"/>
                <a:cs typeface="Times New Roman" pitchFamily="18" charset="0"/>
              </a:rPr>
              <a:t>ВОРОНИЙ  ГЛАЗ</a:t>
            </a:r>
            <a:endParaRPr lang="ru-RU" sz="2000" b="1" dirty="0">
              <a:latin typeface="Times New Roman" pitchFamily="18" charset="0"/>
              <a:cs typeface="Times New Roman" pitchFamily="18" charset="0"/>
            </a:endParaRPr>
          </a:p>
        </p:txBody>
      </p:sp>
      <p:pic>
        <p:nvPicPr>
          <p:cNvPr id="6" name="Picture 2" descr="http://www.flowerbank.ru/wp-content/uploads/2012/07/yadovitye-3.jpg"/>
          <p:cNvPicPr>
            <a:picLocks noChangeAspect="1" noChangeArrowheads="1"/>
          </p:cNvPicPr>
          <p:nvPr/>
        </p:nvPicPr>
        <p:blipFill>
          <a:blip r:embed="rId3" cstate="print"/>
          <a:stretch>
            <a:fillRect/>
          </a:stretch>
        </p:blipFill>
        <p:spPr bwMode="auto">
          <a:xfrm>
            <a:off x="5220072" y="2060848"/>
            <a:ext cx="2232248" cy="2351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5436096" y="4365104"/>
            <a:ext cx="3707904" cy="2031325"/>
          </a:xfrm>
          <a:prstGeom prst="rect">
            <a:avLst/>
          </a:prstGeom>
        </p:spPr>
        <p:txBody>
          <a:bodyPr wrap="square">
            <a:spAutoFit/>
          </a:bodyPr>
          <a:lstStyle/>
          <a:p>
            <a:pPr>
              <a:buNone/>
            </a:pPr>
            <a:r>
              <a:rPr lang="ru-RU" dirty="0" smtClean="0">
                <a:solidFill>
                  <a:schemeClr val="accent2">
                    <a:lumMod val="50000"/>
                  </a:schemeClr>
                </a:solidFill>
                <a:latin typeface="Times New Roman" pitchFamily="18" charset="0"/>
                <a:cs typeface="Times New Roman" pitchFamily="18" charset="0"/>
              </a:rPr>
              <a:t>Ядовитое растение. У этого растения прямой стебель  один цветок. Синевато-чёрная ягодой, которая напоминает глаз вороны. Есть ягоды вороньего глаза нельзя, возможно отравление с рвотой и головокружением.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accent2">
                    <a:lumMod val="50000"/>
                  </a:schemeClr>
                </a:solidFill>
                <a:latin typeface="Times New Roman" pitchFamily="18" charset="0"/>
                <a:cs typeface="Times New Roman" pitchFamily="18" charset="0"/>
              </a:rPr>
              <a:t>Правила безопасного обращения с растениями</a:t>
            </a:r>
            <a:endParaRPr lang="ru-RU" b="1" dirty="0">
              <a:solidFill>
                <a:schemeClr val="accent2">
                  <a:lumMod val="50000"/>
                </a:schemeClr>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r>
              <a:rPr lang="ru-RU" sz="2400" b="1" dirty="0" smtClean="0">
                <a:solidFill>
                  <a:schemeClr val="accent2">
                    <a:lumMod val="50000"/>
                  </a:schemeClr>
                </a:solidFill>
                <a:latin typeface="Times New Roman" pitchFamily="18" charset="0"/>
                <a:cs typeface="Times New Roman" pitchFamily="18" charset="0"/>
              </a:rPr>
              <a:t>Если увидите красивое незнакомое растение с  яркими цветами или плодами, не спешите его срывать: оно может быть ядовито.</a:t>
            </a:r>
          </a:p>
          <a:p>
            <a:r>
              <a:rPr lang="ru-RU" sz="2400" b="1" dirty="0" smtClean="0">
                <a:solidFill>
                  <a:schemeClr val="accent2">
                    <a:lumMod val="50000"/>
                  </a:schemeClr>
                </a:solidFill>
                <a:latin typeface="Times New Roman" pitchFamily="18" charset="0"/>
                <a:cs typeface="Times New Roman" pitchFamily="18" charset="0"/>
              </a:rPr>
              <a:t>Собирать можно только знакомые вам ягоды и цветы.</a:t>
            </a:r>
          </a:p>
          <a:p>
            <a:r>
              <a:rPr lang="ru-RU" sz="2400" b="1" dirty="0" smtClean="0">
                <a:solidFill>
                  <a:schemeClr val="accent2">
                    <a:lumMod val="50000"/>
                  </a:schemeClr>
                </a:solidFill>
                <a:latin typeface="Times New Roman" pitchFamily="18" charset="0"/>
                <a:cs typeface="Times New Roman" pitchFamily="18" charset="0"/>
              </a:rPr>
              <a:t> Ни в коем случае не пробовать на вкус незнакомые ягоды и не жевать первую попавшую травинку.</a:t>
            </a:r>
          </a:p>
          <a:p>
            <a:endParaRPr lang="ru-RU" b="1" dirty="0"/>
          </a:p>
        </p:txBody>
      </p:sp>
      <p:pic>
        <p:nvPicPr>
          <p:cNvPr id="5" name="Picture 4" descr="правила поведения в лесу для детей памятка, поведение в лесу"/>
          <p:cNvPicPr>
            <a:picLocks noChangeAspect="1" noChangeArrowheads="1"/>
          </p:cNvPicPr>
          <p:nvPr/>
        </p:nvPicPr>
        <p:blipFill>
          <a:blip r:embed="rId2" cstate="print"/>
          <a:srcRect/>
          <a:stretch>
            <a:fillRect/>
          </a:stretch>
        </p:blipFill>
        <p:spPr bwMode="auto">
          <a:xfrm>
            <a:off x="5148064" y="4146920"/>
            <a:ext cx="3764836" cy="252244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accent2">
                    <a:lumMod val="50000"/>
                  </a:schemeClr>
                </a:solidFill>
                <a:latin typeface="Times New Roman" pitchFamily="18" charset="0"/>
                <a:cs typeface="Times New Roman" pitchFamily="18" charset="0"/>
              </a:rPr>
              <a:t>Опасные насекомые</a:t>
            </a:r>
            <a:endParaRPr lang="ru-RU" b="1" dirty="0">
              <a:solidFill>
                <a:schemeClr val="accent2">
                  <a:lumMod val="50000"/>
                </a:schemeClr>
              </a:solidFill>
              <a:latin typeface="Times New Roman" pitchFamily="18" charset="0"/>
              <a:cs typeface="Times New Roman" pitchFamily="18" charset="0"/>
            </a:endParaRPr>
          </a:p>
        </p:txBody>
      </p:sp>
      <p:sp>
        <p:nvSpPr>
          <p:cNvPr id="4" name="Содержимое 3"/>
          <p:cNvSpPr>
            <a:spLocks noGrp="1"/>
          </p:cNvSpPr>
          <p:nvPr>
            <p:ph sz="half" idx="2"/>
          </p:nvPr>
        </p:nvSpPr>
        <p:spPr/>
        <p:txBody>
          <a:bodyPr/>
          <a:lstStyle/>
          <a:p>
            <a:endParaRPr lang="ru-RU" sz="1800" dirty="0" smtClean="0">
              <a:latin typeface="Times New Roman" pitchFamily="18" charset="0"/>
              <a:cs typeface="Times New Roman" pitchFamily="18" charset="0"/>
            </a:endParaRPr>
          </a:p>
          <a:p>
            <a:endParaRPr lang="ru-RU" sz="1800" dirty="0" smtClean="0">
              <a:latin typeface="Times New Roman" pitchFamily="18" charset="0"/>
              <a:cs typeface="Times New Roman" pitchFamily="18" charset="0"/>
            </a:endParaRPr>
          </a:p>
          <a:p>
            <a:endParaRPr lang="ru-RU" sz="1800" dirty="0" smtClean="0">
              <a:latin typeface="Times New Roman" pitchFamily="18" charset="0"/>
              <a:cs typeface="Times New Roman" pitchFamily="18" charset="0"/>
            </a:endParaRPr>
          </a:p>
          <a:p>
            <a:endParaRPr lang="ru-RU" sz="1800" dirty="0" smtClean="0">
              <a:latin typeface="Times New Roman" pitchFamily="18" charset="0"/>
              <a:cs typeface="Times New Roman" pitchFamily="18" charset="0"/>
            </a:endParaRPr>
          </a:p>
          <a:p>
            <a:pPr algn="just">
              <a:buNone/>
            </a:pPr>
            <a:r>
              <a:rPr lang="ru-RU" sz="1800" dirty="0" smtClean="0">
                <a:latin typeface="Times New Roman" pitchFamily="18" charset="0"/>
                <a:cs typeface="Times New Roman" pitchFamily="18" charset="0"/>
              </a:rPr>
              <a:t>      </a:t>
            </a:r>
            <a:r>
              <a:rPr lang="ru-RU" sz="2000" dirty="0" smtClean="0">
                <a:solidFill>
                  <a:schemeClr val="accent2">
                    <a:lumMod val="50000"/>
                  </a:schemeClr>
                </a:solidFill>
                <a:latin typeface="Times New Roman" pitchFamily="18" charset="0"/>
                <a:cs typeface="Times New Roman" pitchFamily="18" charset="0"/>
              </a:rPr>
              <a:t>Жало осы не застревает в теле, как жало пчелы, потому оса может жалить несколько раз подряд. У осы возле жала имеется яд, из-за его воздействия ужаленное место быстро и сильно распухает</a:t>
            </a:r>
            <a:endParaRPr lang="ru-RU" sz="2000" dirty="0">
              <a:solidFill>
                <a:schemeClr val="accent2">
                  <a:lumMod val="50000"/>
                </a:schemeClr>
              </a:solidFill>
            </a:endParaRPr>
          </a:p>
        </p:txBody>
      </p:sp>
      <p:pic>
        <p:nvPicPr>
          <p:cNvPr id="5" name="Picture 2" descr="Оса картинки фото, видео"/>
          <p:cNvPicPr>
            <a:picLocks noGrp="1" noChangeAspect="1" noChangeArrowheads="1"/>
          </p:cNvPicPr>
          <p:nvPr>
            <p:ph sz="half" idx="1"/>
          </p:nvPr>
        </p:nvPicPr>
        <p:blipFill>
          <a:blip r:embed="rId2" cstate="print"/>
          <a:srcRect/>
          <a:stretch>
            <a:fillRect/>
          </a:stretch>
        </p:blipFill>
        <p:spPr bwMode="auto">
          <a:xfrm>
            <a:off x="323528" y="2420888"/>
            <a:ext cx="4038600" cy="3186007"/>
          </a:xfrm>
          <a:prstGeom prst="rect">
            <a:avLst/>
          </a:prstGeom>
          <a:noFill/>
        </p:spPr>
      </p:pic>
      <p:sp>
        <p:nvSpPr>
          <p:cNvPr id="6" name="Прямоугольник 5"/>
          <p:cNvSpPr/>
          <p:nvPr/>
        </p:nvSpPr>
        <p:spPr>
          <a:xfrm>
            <a:off x="3851920" y="1628800"/>
            <a:ext cx="1440160" cy="584775"/>
          </a:xfrm>
          <a:prstGeom prst="rect">
            <a:avLst/>
          </a:prstGeom>
        </p:spPr>
        <p:txBody>
          <a:bodyPr wrap="square">
            <a:spAutoFit/>
          </a:bodyPr>
          <a:lstStyle/>
          <a:p>
            <a:r>
              <a:rPr lang="ru-RU" sz="3200" b="1" dirty="0" smtClean="0">
                <a:solidFill>
                  <a:srgbClr val="FF0000"/>
                </a:solidFill>
                <a:latin typeface="Times New Roman" pitchFamily="18" charset="0"/>
                <a:cs typeface="Times New Roman" pitchFamily="18" charset="0"/>
              </a:rPr>
              <a:t>ОСА</a:t>
            </a:r>
            <a:endParaRPr lang="ru-RU" sz="32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484784"/>
            <a:ext cx="4104456" cy="400110"/>
          </a:xfrm>
          <a:prstGeom prst="rect">
            <a:avLst/>
          </a:prstGeom>
        </p:spPr>
        <p:txBody>
          <a:bodyPr wrap="square">
            <a:spAutoFit/>
          </a:bodyPr>
          <a:lstStyle/>
          <a:p>
            <a:pPr algn="ctr"/>
            <a:r>
              <a:rPr lang="ru-RU" dirty="0" smtClean="0"/>
              <a:t> </a:t>
            </a:r>
            <a:r>
              <a:rPr lang="ru-RU" sz="2000" b="1" dirty="0" smtClean="0">
                <a:solidFill>
                  <a:srgbClr val="FF0000"/>
                </a:solidFill>
                <a:latin typeface="Times New Roman" pitchFamily="18" charset="0"/>
                <a:cs typeface="Times New Roman" pitchFamily="18" charset="0"/>
              </a:rPr>
              <a:t>ШЕРШЕНЬ</a:t>
            </a:r>
            <a:endParaRPr lang="ru-RU" sz="2000" b="1" dirty="0">
              <a:latin typeface="Times New Roman" pitchFamily="18" charset="0"/>
              <a:cs typeface="Times New Roman" pitchFamily="18" charset="0"/>
            </a:endParaRPr>
          </a:p>
        </p:txBody>
      </p:sp>
      <p:pic>
        <p:nvPicPr>
          <p:cNvPr id="3" name="Picture 2" descr="Шершень обыкновенный"/>
          <p:cNvPicPr>
            <a:picLocks noChangeAspect="1" noChangeArrowheads="1"/>
          </p:cNvPicPr>
          <p:nvPr/>
        </p:nvPicPr>
        <p:blipFill>
          <a:blip r:embed="rId2" cstate="print"/>
          <a:stretch>
            <a:fillRect/>
          </a:stretch>
        </p:blipFill>
        <p:spPr bwMode="auto">
          <a:xfrm>
            <a:off x="35266" y="2276873"/>
            <a:ext cx="2161971" cy="2160240"/>
          </a:xfrm>
          <a:prstGeom prst="rect">
            <a:avLst/>
          </a:prstGeom>
          <a:noFill/>
        </p:spPr>
      </p:pic>
      <p:sp>
        <p:nvSpPr>
          <p:cNvPr id="4" name="Прямоугольник 3"/>
          <p:cNvSpPr/>
          <p:nvPr/>
        </p:nvSpPr>
        <p:spPr>
          <a:xfrm>
            <a:off x="2123728" y="2276873"/>
            <a:ext cx="2448272" cy="3139321"/>
          </a:xfrm>
          <a:prstGeom prst="rect">
            <a:avLst/>
          </a:prstGeom>
        </p:spPr>
        <p:txBody>
          <a:bodyPr wrap="square">
            <a:spAutoFit/>
          </a:bodyPr>
          <a:lstStyle/>
          <a:p>
            <a:r>
              <a:rPr lang="ru-RU" dirty="0" smtClean="0">
                <a:solidFill>
                  <a:schemeClr val="accent2">
                    <a:lumMod val="50000"/>
                  </a:schemeClr>
                </a:solidFill>
                <a:latin typeface="Times New Roman" pitchFamily="18" charset="0"/>
                <a:cs typeface="Times New Roman" pitchFamily="18" charset="0"/>
              </a:rPr>
              <a:t>Длинна его тела от 25 до 30 мм.. Они – хищники, очень агрессивны,  их жало не имеет зазубрин, поэтому не застрянет в теле жертвы. Они могут жалить многократно. Укол жала этих насекомых очень болезнен.</a:t>
            </a:r>
            <a:endParaRPr lang="ru-RU" dirty="0">
              <a:solidFill>
                <a:schemeClr val="accent2">
                  <a:lumMod val="50000"/>
                </a:schemeClr>
              </a:solidFill>
            </a:endParaRPr>
          </a:p>
        </p:txBody>
      </p:sp>
      <p:sp>
        <p:nvSpPr>
          <p:cNvPr id="5" name="Прямоугольник 4"/>
          <p:cNvSpPr/>
          <p:nvPr/>
        </p:nvSpPr>
        <p:spPr>
          <a:xfrm>
            <a:off x="5364088" y="1484784"/>
            <a:ext cx="2376264" cy="400110"/>
          </a:xfrm>
          <a:prstGeom prst="rect">
            <a:avLst/>
          </a:prstGeom>
        </p:spPr>
        <p:txBody>
          <a:bodyPr wrap="square">
            <a:spAutoFit/>
          </a:bodyPr>
          <a:lstStyle/>
          <a:p>
            <a:pPr algn="ctr"/>
            <a:r>
              <a:rPr lang="ru-RU" sz="2000" b="1" dirty="0" smtClean="0">
                <a:solidFill>
                  <a:srgbClr val="FF0000"/>
                </a:solidFill>
                <a:latin typeface="Times New Roman" pitchFamily="18" charset="0"/>
                <a:cs typeface="Times New Roman" pitchFamily="18" charset="0"/>
              </a:rPr>
              <a:t>К Л Е Щ</a:t>
            </a:r>
            <a:endParaRPr lang="ru-RU" sz="2000" b="1" dirty="0">
              <a:latin typeface="Times New Roman" pitchFamily="18" charset="0"/>
              <a:cs typeface="Times New Roman" pitchFamily="18" charset="0"/>
            </a:endParaRPr>
          </a:p>
        </p:txBody>
      </p:sp>
      <p:pic>
        <p:nvPicPr>
          <p:cNvPr id="6" name="Picture 4" descr="http://im3-tub-ru.yandex.net/i?id=266291821-31-72&amp;n=21"/>
          <p:cNvPicPr>
            <a:picLocks noChangeAspect="1" noChangeArrowheads="1"/>
          </p:cNvPicPr>
          <p:nvPr/>
        </p:nvPicPr>
        <p:blipFill>
          <a:blip r:embed="rId3" cstate="print"/>
          <a:stretch>
            <a:fillRect/>
          </a:stretch>
        </p:blipFill>
        <p:spPr bwMode="auto">
          <a:xfrm>
            <a:off x="4499992" y="1916832"/>
            <a:ext cx="2179850" cy="1355042"/>
          </a:xfrm>
          <a:prstGeom prst="rect">
            <a:avLst/>
          </a:prstGeom>
          <a:noFill/>
        </p:spPr>
      </p:pic>
      <p:pic>
        <p:nvPicPr>
          <p:cNvPr id="7" name="Picture 6" descr="http://allphoto.in.ua/photo/17/es2170360.jpg"/>
          <p:cNvPicPr>
            <a:picLocks noChangeAspect="1" noChangeArrowheads="1"/>
          </p:cNvPicPr>
          <p:nvPr/>
        </p:nvPicPr>
        <p:blipFill>
          <a:blip r:embed="rId4" cstate="print"/>
          <a:srcRect/>
          <a:stretch>
            <a:fillRect/>
          </a:stretch>
        </p:blipFill>
        <p:spPr bwMode="auto">
          <a:xfrm>
            <a:off x="4427984" y="4365104"/>
            <a:ext cx="2284669" cy="1639654"/>
          </a:xfrm>
          <a:prstGeom prst="rect">
            <a:avLst/>
          </a:prstGeom>
          <a:noFill/>
        </p:spPr>
      </p:pic>
      <p:sp>
        <p:nvSpPr>
          <p:cNvPr id="8" name="Прямоугольник 7"/>
          <p:cNvSpPr/>
          <p:nvPr/>
        </p:nvSpPr>
        <p:spPr>
          <a:xfrm>
            <a:off x="6876256" y="1844824"/>
            <a:ext cx="2016224" cy="4770537"/>
          </a:xfrm>
          <a:prstGeom prst="rect">
            <a:avLst/>
          </a:prstGeom>
        </p:spPr>
        <p:txBody>
          <a:bodyPr wrap="square">
            <a:spAutoFit/>
          </a:bodyPr>
          <a:lstStyle/>
          <a:p>
            <a:r>
              <a:rPr lang="ru-RU" sz="1600" dirty="0" smtClean="0">
                <a:solidFill>
                  <a:schemeClr val="accent2">
                    <a:lumMod val="50000"/>
                  </a:schemeClr>
                </a:solidFill>
                <a:latin typeface="Times New Roman" pitchFamily="18" charset="0"/>
                <a:cs typeface="Times New Roman" pitchFamily="18" charset="0"/>
              </a:rPr>
              <a:t>Это маленькое, но очень опасное насекомое.</a:t>
            </a:r>
          </a:p>
          <a:p>
            <a:r>
              <a:rPr lang="ru-RU" sz="1600" dirty="0" smtClean="0">
                <a:solidFill>
                  <a:schemeClr val="accent2">
                    <a:lumMod val="50000"/>
                  </a:schemeClr>
                </a:solidFill>
                <a:latin typeface="Times New Roman" pitchFamily="18" charset="0"/>
                <a:cs typeface="Times New Roman" pitchFamily="18" charset="0"/>
              </a:rPr>
              <a:t>Наиболее активны клещи в теплое время года. Появляются клещи в апреле в лесах и парках. Они активны до сентября</a:t>
            </a:r>
          </a:p>
          <a:p>
            <a:r>
              <a:rPr lang="ru-RU" sz="1600" dirty="0" smtClean="0">
                <a:solidFill>
                  <a:schemeClr val="accent2">
                    <a:lumMod val="50000"/>
                  </a:schemeClr>
                </a:solidFill>
                <a:latin typeface="Times New Roman" pitchFamily="18" charset="0"/>
                <a:cs typeface="Times New Roman" pitchFamily="18" charset="0"/>
              </a:rPr>
              <a:t>Клещ присасывается на несколько дней,  укус его незаметен.  Только спустя некоторое время начинается зуд. В слюне клеща может находиться инфекция.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accent2">
                    <a:lumMod val="50000"/>
                  </a:schemeClr>
                </a:solidFill>
                <a:latin typeface="Times New Roman" pitchFamily="18" charset="0"/>
                <a:cs typeface="Times New Roman" pitchFamily="18" charset="0"/>
              </a:rPr>
              <a:t>Правила безопасного поведения с насекомыми</a:t>
            </a:r>
            <a:endParaRPr lang="ru-RU" b="1" dirty="0">
              <a:solidFill>
                <a:schemeClr val="accent2">
                  <a:lumMod val="50000"/>
                </a:schemeClr>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a:lnSpc>
                <a:spcPct val="150000"/>
              </a:lnSpc>
            </a:pPr>
            <a:r>
              <a:rPr lang="ru-RU" sz="1600" b="1" dirty="0" smtClean="0">
                <a:solidFill>
                  <a:schemeClr val="accent2">
                    <a:lumMod val="50000"/>
                  </a:schemeClr>
                </a:solidFill>
                <a:latin typeface="Times New Roman" pitchFamily="18" charset="0"/>
                <a:cs typeface="Times New Roman" pitchFamily="18" charset="0"/>
              </a:rPr>
              <a:t>Отправляясь на отдых в лес, нужно обязательно надевать рубашку с длинными рукавами, манжетами и воротником, плотно облегающим шею.</a:t>
            </a:r>
          </a:p>
          <a:p>
            <a:pPr>
              <a:lnSpc>
                <a:spcPct val="150000"/>
              </a:lnSpc>
            </a:pPr>
            <a:r>
              <a:rPr lang="ru-RU" sz="1600" b="1" dirty="0" smtClean="0">
                <a:solidFill>
                  <a:schemeClr val="accent2">
                    <a:lumMod val="50000"/>
                  </a:schemeClr>
                </a:solidFill>
                <a:latin typeface="Times New Roman" pitchFamily="18" charset="0"/>
                <a:cs typeface="Times New Roman" pitchFamily="18" charset="0"/>
              </a:rPr>
              <a:t> Брюки необходимо заправить в носки, волосы убрать под шапку или косынку.    </a:t>
            </a:r>
          </a:p>
          <a:p>
            <a:pPr>
              <a:lnSpc>
                <a:spcPct val="150000"/>
              </a:lnSpc>
            </a:pPr>
            <a:r>
              <a:rPr lang="ru-RU" sz="1600" b="1" dirty="0" smtClean="0">
                <a:solidFill>
                  <a:schemeClr val="accent2">
                    <a:lumMod val="50000"/>
                  </a:schemeClr>
                </a:solidFill>
                <a:latin typeface="Times New Roman" pitchFamily="18" charset="0"/>
                <a:cs typeface="Times New Roman" pitchFamily="18" charset="0"/>
              </a:rPr>
              <a:t>Одежду лучше надевать светлую  - на ней клещ будет более заметным.</a:t>
            </a:r>
          </a:p>
          <a:p>
            <a:pPr>
              <a:lnSpc>
                <a:spcPct val="150000"/>
              </a:lnSpc>
            </a:pPr>
            <a:r>
              <a:rPr lang="ru-RU" sz="1600" b="1" dirty="0" smtClean="0">
                <a:solidFill>
                  <a:schemeClr val="accent2">
                    <a:lumMod val="50000"/>
                  </a:schemeClr>
                </a:solidFill>
                <a:latin typeface="Times New Roman" pitchFamily="18" charset="0"/>
                <a:cs typeface="Times New Roman" pitchFamily="18" charset="0"/>
              </a:rPr>
              <a:t>Одежду надо обработать специальными средствами, отпугивающими насекомых. </a:t>
            </a:r>
          </a:p>
          <a:p>
            <a:pPr>
              <a:lnSpc>
                <a:spcPct val="150000"/>
              </a:lnSpc>
            </a:pPr>
            <a:r>
              <a:rPr lang="ru-RU" sz="1600" b="1" dirty="0" smtClean="0">
                <a:solidFill>
                  <a:schemeClr val="accent2">
                    <a:lumMod val="50000"/>
                  </a:schemeClr>
                </a:solidFill>
                <a:latin typeface="Times New Roman" pitchFamily="18" charset="0"/>
                <a:cs typeface="Times New Roman" pitchFamily="18" charset="0"/>
              </a:rPr>
              <a:t>После прогулки нужно осмотреть себя, нет ли на теле клеща.</a:t>
            </a:r>
          </a:p>
          <a:p>
            <a:pPr>
              <a:lnSpc>
                <a:spcPct val="150000"/>
              </a:lnSpc>
            </a:pPr>
            <a:r>
              <a:rPr lang="ru-RU" sz="1600" b="1" dirty="0" smtClean="0">
                <a:solidFill>
                  <a:schemeClr val="accent2">
                    <a:lumMod val="50000"/>
                  </a:schemeClr>
                </a:solidFill>
                <a:latin typeface="Times New Roman" pitchFamily="18" charset="0"/>
                <a:cs typeface="Times New Roman" pitchFamily="18" charset="0"/>
              </a:rPr>
              <a:t>Нельзя приближаться к пчелиным ульям, гнездам ос и шершней.</a:t>
            </a:r>
          </a:p>
          <a:p>
            <a:pPr>
              <a:lnSpc>
                <a:spcPct val="200000"/>
              </a:lnSpc>
            </a:pPr>
            <a:r>
              <a:rPr lang="ru-RU" sz="1600" b="1" dirty="0" smtClean="0">
                <a:solidFill>
                  <a:schemeClr val="accent2">
                    <a:lumMod val="50000"/>
                  </a:schemeClr>
                </a:solidFill>
                <a:latin typeface="Times New Roman" pitchFamily="18" charset="0"/>
                <a:cs typeface="Times New Roman" pitchFamily="18" charset="0"/>
              </a:rPr>
              <a:t>Если оса, шершень начала кружить около тебя, лучше замереть, нельзя делать резких движений.</a:t>
            </a:r>
          </a:p>
          <a:p>
            <a:pPr>
              <a:lnSpc>
                <a:spcPct val="200000"/>
              </a:lnSpc>
            </a:pPr>
            <a:r>
              <a:rPr lang="ru-RU" sz="1600" b="1" dirty="0" smtClean="0">
                <a:solidFill>
                  <a:schemeClr val="accent2">
                    <a:lumMod val="50000"/>
                  </a:schemeClr>
                </a:solidFill>
                <a:latin typeface="Times New Roman" pitchFamily="18" charset="0"/>
                <a:cs typeface="Times New Roman" pitchFamily="18" charset="0"/>
              </a:rPr>
              <a:t>Осы любят сладкое, надо быть внимательным когда ешь бутерброд с вареньем или медом.</a:t>
            </a:r>
          </a:p>
          <a:p>
            <a:endParaRPr lang="ru-RU" sz="1600" b="1" dirty="0">
              <a:solidFill>
                <a:schemeClr val="accent2">
                  <a:lumMod val="50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accent2">
                    <a:lumMod val="50000"/>
                  </a:schemeClr>
                </a:solidFill>
                <a:latin typeface="Times New Roman" pitchFamily="18" charset="0"/>
                <a:cs typeface="Times New Roman" pitchFamily="18" charset="0"/>
              </a:rPr>
              <a:t>Змеи</a:t>
            </a:r>
            <a:endParaRPr lang="ru-RU" b="1" dirty="0">
              <a:solidFill>
                <a:schemeClr val="accent2">
                  <a:lumMod val="50000"/>
                </a:schemeClr>
              </a:solidFill>
              <a:latin typeface="Times New Roman" pitchFamily="18" charset="0"/>
              <a:cs typeface="Times New Roman" pitchFamily="18" charset="0"/>
            </a:endParaRPr>
          </a:p>
        </p:txBody>
      </p:sp>
      <p:sp>
        <p:nvSpPr>
          <p:cNvPr id="4" name="Содержимое 3"/>
          <p:cNvSpPr>
            <a:spLocks noGrp="1"/>
          </p:cNvSpPr>
          <p:nvPr>
            <p:ph sz="half" idx="2"/>
          </p:nvPr>
        </p:nvSpPr>
        <p:spPr>
          <a:xfrm>
            <a:off x="4648200" y="2204864"/>
            <a:ext cx="3812232" cy="3921299"/>
          </a:xfrm>
        </p:spPr>
        <p:txBody>
          <a:bodyPr/>
          <a:lstStyle/>
          <a:p>
            <a:r>
              <a:rPr lang="ru-RU" sz="1800" b="1" dirty="0" smtClean="0">
                <a:solidFill>
                  <a:schemeClr val="accent2">
                    <a:lumMod val="50000"/>
                  </a:schemeClr>
                </a:solidFill>
                <a:latin typeface="Times New Roman" pitchFamily="18" charset="0"/>
                <a:cs typeface="Times New Roman" pitchFamily="18" charset="0"/>
              </a:rPr>
              <a:t>Гадюка – ядовитая  змея. Вдоль  спины  гадюки тянется чёрная  полоса. Гадюка предпочитает места, где землю устилает мох, стоят старые пни и лежат кучи хвороста. </a:t>
            </a:r>
          </a:p>
          <a:p>
            <a:r>
              <a:rPr lang="ru-RU" sz="1800" b="1" dirty="0" smtClean="0">
                <a:solidFill>
                  <a:schemeClr val="accent2">
                    <a:lumMod val="50000"/>
                  </a:schemeClr>
                </a:solidFill>
                <a:latin typeface="Times New Roman" pitchFamily="18" charset="0"/>
                <a:cs typeface="Times New Roman" pitchFamily="18" charset="0"/>
              </a:rPr>
              <a:t> У гадюки есть ядовитый зуб. Во время укуса яд попадает в рану. Укус гадюки очень опасен.</a:t>
            </a:r>
          </a:p>
          <a:p>
            <a:endParaRPr lang="ru-RU" sz="1800" b="1" dirty="0">
              <a:latin typeface="Times New Roman" pitchFamily="18" charset="0"/>
              <a:cs typeface="Times New Roman" pitchFamily="18" charset="0"/>
            </a:endParaRPr>
          </a:p>
        </p:txBody>
      </p:sp>
      <p:sp>
        <p:nvSpPr>
          <p:cNvPr id="5" name="Прямоугольник 4"/>
          <p:cNvSpPr/>
          <p:nvPr/>
        </p:nvSpPr>
        <p:spPr>
          <a:xfrm>
            <a:off x="1547664" y="1484784"/>
            <a:ext cx="3816425" cy="400110"/>
          </a:xfrm>
          <a:prstGeom prst="rect">
            <a:avLst/>
          </a:prstGeom>
        </p:spPr>
        <p:txBody>
          <a:bodyPr wrap="square">
            <a:spAutoFit/>
          </a:bodyPr>
          <a:lstStyle/>
          <a:p>
            <a:pPr algn="ctr"/>
            <a:r>
              <a:rPr lang="ru-RU" sz="2000" b="1" dirty="0" smtClean="0">
                <a:solidFill>
                  <a:srgbClr val="FF0000"/>
                </a:solidFill>
                <a:latin typeface="Times New Roman" pitchFamily="18" charset="0"/>
                <a:cs typeface="Times New Roman" pitchFamily="18" charset="0"/>
              </a:rPr>
              <a:t>ОБЫКНОВЕННАЯ  ГАДЮКА</a:t>
            </a:r>
            <a:endParaRPr lang="ru-RU" sz="2000" dirty="0">
              <a:latin typeface="Times New Roman" pitchFamily="18" charset="0"/>
              <a:cs typeface="Times New Roman" pitchFamily="18" charset="0"/>
            </a:endParaRPr>
          </a:p>
        </p:txBody>
      </p:sp>
      <p:pic>
        <p:nvPicPr>
          <p:cNvPr id="6" name="Picture 2" descr="H:\Users\1\Desktop\гадюка\гадюка.jpg"/>
          <p:cNvPicPr>
            <a:picLocks noGrp="1" noChangeAspect="1" noChangeArrowheads="1"/>
          </p:cNvPicPr>
          <p:nvPr>
            <p:ph sz="half" idx="1"/>
          </p:nvPr>
        </p:nvPicPr>
        <p:blipFill>
          <a:blip r:embed="rId2" cstate="print"/>
          <a:stretch>
            <a:fillRect/>
          </a:stretch>
        </p:blipFill>
        <p:spPr bwMode="auto">
          <a:xfrm>
            <a:off x="689739" y="2053550"/>
            <a:ext cx="3378205" cy="40726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27784" y="1484784"/>
            <a:ext cx="3816423" cy="461665"/>
          </a:xfrm>
          <a:prstGeom prst="rect">
            <a:avLst/>
          </a:prstGeom>
        </p:spPr>
        <p:txBody>
          <a:bodyPr wrap="square">
            <a:spAutoFit/>
          </a:bodyPr>
          <a:lstStyle/>
          <a:p>
            <a:r>
              <a:rPr lang="ru-RU" sz="2400" b="1" dirty="0" smtClean="0">
                <a:solidFill>
                  <a:srgbClr val="FF0000"/>
                </a:solidFill>
                <a:latin typeface="Times New Roman" pitchFamily="18" charset="0"/>
                <a:cs typeface="Times New Roman" pitchFamily="18" charset="0"/>
              </a:rPr>
              <a:t>УЖ   ОБЫКНОВЕННЫЙ</a:t>
            </a:r>
            <a:endParaRPr lang="ru-RU" sz="2400" b="1" dirty="0">
              <a:latin typeface="Times New Roman" pitchFamily="18" charset="0"/>
              <a:cs typeface="Times New Roman" pitchFamily="18" charset="0"/>
            </a:endParaRPr>
          </a:p>
        </p:txBody>
      </p:sp>
      <p:pic>
        <p:nvPicPr>
          <p:cNvPr id="3" name="Picture 4" descr="Чем отличается УЖ от ГАДЮКИ"/>
          <p:cNvPicPr>
            <a:picLocks noChangeAspect="1" noChangeArrowheads="1"/>
          </p:cNvPicPr>
          <p:nvPr/>
        </p:nvPicPr>
        <p:blipFill>
          <a:blip r:embed="rId2" cstate="print"/>
          <a:srcRect/>
          <a:stretch>
            <a:fillRect/>
          </a:stretch>
        </p:blipFill>
        <p:spPr bwMode="auto">
          <a:xfrm>
            <a:off x="251520" y="2132856"/>
            <a:ext cx="2999130" cy="3528392"/>
          </a:xfrm>
          <a:prstGeom prst="rect">
            <a:avLst/>
          </a:prstGeom>
          <a:noFill/>
        </p:spPr>
      </p:pic>
      <p:sp>
        <p:nvSpPr>
          <p:cNvPr id="4" name="Прямоугольник 3"/>
          <p:cNvSpPr/>
          <p:nvPr/>
        </p:nvSpPr>
        <p:spPr>
          <a:xfrm>
            <a:off x="3707904" y="2204864"/>
            <a:ext cx="3600400" cy="2862322"/>
          </a:xfrm>
          <a:prstGeom prst="rect">
            <a:avLst/>
          </a:prstGeom>
        </p:spPr>
        <p:txBody>
          <a:bodyPr wrap="square">
            <a:spAutoFit/>
          </a:bodyPr>
          <a:lstStyle/>
          <a:p>
            <a:r>
              <a:rPr lang="ru-RU" b="1" dirty="0" smtClean="0">
                <a:solidFill>
                  <a:schemeClr val="accent2">
                    <a:lumMod val="50000"/>
                  </a:schemeClr>
                </a:solidFill>
                <a:latin typeface="Times New Roman" pitchFamily="18" charset="0"/>
                <a:cs typeface="Times New Roman" pitchFamily="18" charset="0"/>
              </a:rPr>
              <a:t>Уж безобидная змея. Отличить ужа от гадюки довольно просто: у ужа на голове резко выделяются желтые или красные пятнышки, похожие на ушки, а туловище у него однотонное — темно-серое или черное. У гадюк «ушек» на голове нет </a:t>
            </a:r>
            <a:br>
              <a:rPr lang="ru-RU" b="1" dirty="0" smtClean="0">
                <a:solidFill>
                  <a:schemeClr val="accent2">
                    <a:lumMod val="50000"/>
                  </a:schemeClr>
                </a:solidFill>
                <a:latin typeface="Times New Roman" pitchFamily="18" charset="0"/>
                <a:cs typeface="Times New Roman" pitchFamily="18" charset="0"/>
              </a:rPr>
            </a:br>
            <a:endParaRPr lang="ru-RU" b="1" dirty="0">
              <a:solidFill>
                <a:schemeClr val="accent2">
                  <a:lumMod val="50000"/>
                </a:schemeClr>
              </a:solidFill>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accent2">
                    <a:lumMod val="50000"/>
                  </a:schemeClr>
                </a:solidFill>
                <a:latin typeface="Times New Roman" pitchFamily="18" charset="0"/>
                <a:cs typeface="Times New Roman" pitchFamily="18" charset="0"/>
              </a:rPr>
              <a:t>Как избежать укуса змеи</a:t>
            </a:r>
            <a:endParaRPr lang="ru-RU" b="1" dirty="0">
              <a:solidFill>
                <a:schemeClr val="accent2">
                  <a:lumMod val="50000"/>
                </a:schemeClr>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r>
              <a:rPr lang="ru-RU" sz="1800" b="1" dirty="0" smtClean="0">
                <a:solidFill>
                  <a:schemeClr val="accent2">
                    <a:lumMod val="50000"/>
                  </a:schemeClr>
                </a:solidFill>
                <a:latin typeface="Times New Roman" pitchFamily="18" charset="0"/>
                <a:cs typeface="Times New Roman" pitchFamily="18" charset="0"/>
              </a:rPr>
              <a:t>В лес необходимо надевать одежду из плотной ткани, а также сапоги или высокие ботинки. </a:t>
            </a:r>
          </a:p>
          <a:p>
            <a:r>
              <a:rPr lang="ru-RU" sz="1800" b="1" dirty="0" smtClean="0">
                <a:solidFill>
                  <a:schemeClr val="accent2">
                    <a:lumMod val="50000"/>
                  </a:schemeClr>
                </a:solidFill>
                <a:latin typeface="Times New Roman" pitchFamily="18" charset="0"/>
                <a:cs typeface="Times New Roman" pitchFamily="18" charset="0"/>
              </a:rPr>
              <a:t>Змея нападает если ей преградили дорогу и если человек наступил на нее.</a:t>
            </a:r>
          </a:p>
          <a:p>
            <a:r>
              <a:rPr lang="ru-RU" sz="1800" b="1" dirty="0" smtClean="0">
                <a:solidFill>
                  <a:schemeClr val="accent2">
                    <a:lumMod val="50000"/>
                  </a:schemeClr>
                </a:solidFill>
                <a:latin typeface="Times New Roman" pitchFamily="18" charset="0"/>
                <a:cs typeface="Times New Roman" pitchFamily="18" charset="0"/>
              </a:rPr>
              <a:t> Увидев змею или услышав её шипение, надо тихо отойти в сторону и немедленно сообщить взрослому</a:t>
            </a:r>
          </a:p>
          <a:p>
            <a:r>
              <a:rPr lang="ru-RU" sz="1800" b="1" dirty="0" smtClean="0">
                <a:solidFill>
                  <a:schemeClr val="accent2">
                    <a:lumMod val="50000"/>
                  </a:schemeClr>
                </a:solidFill>
                <a:latin typeface="Times New Roman" pitchFamily="18" charset="0"/>
                <a:cs typeface="Times New Roman" pitchFamily="18" charset="0"/>
              </a:rPr>
              <a:t>Если гадюка свернулась кольцом, значит она собирается броситься на человека</a:t>
            </a:r>
          </a:p>
          <a:p>
            <a:r>
              <a:rPr lang="ru-RU" sz="1800" b="1" dirty="0" smtClean="0">
                <a:solidFill>
                  <a:schemeClr val="accent2">
                    <a:lumMod val="50000"/>
                  </a:schemeClr>
                </a:solidFill>
                <a:latin typeface="Times New Roman" pitchFamily="18" charset="0"/>
                <a:cs typeface="Times New Roman" pitchFamily="18" charset="0"/>
              </a:rPr>
              <a:t>Змеи охотятся ночью, а днем любят греться на солнце вблизи своих нор. Эти норы могут быть под старым пнем и в гнилом стволе упавшего дерева. Около таких мест надо быть осторожнее.</a:t>
            </a:r>
          </a:p>
          <a:p>
            <a:r>
              <a:rPr lang="ru-RU" sz="1800" b="1" dirty="0" smtClean="0">
                <a:solidFill>
                  <a:schemeClr val="accent2">
                    <a:lumMod val="50000"/>
                  </a:schemeClr>
                </a:solidFill>
                <a:latin typeface="Times New Roman" pitchFamily="18" charset="0"/>
                <a:cs typeface="Times New Roman" pitchFamily="18" charset="0"/>
              </a:rPr>
              <a:t> Не совать руку в дупло там может оказаться змея.</a:t>
            </a:r>
          </a:p>
          <a:p>
            <a:r>
              <a:rPr lang="ru-RU" sz="1800" b="1" dirty="0" smtClean="0">
                <a:solidFill>
                  <a:schemeClr val="accent2">
                    <a:lumMod val="50000"/>
                  </a:schemeClr>
                </a:solidFill>
                <a:latin typeface="Times New Roman" pitchFamily="18" charset="0"/>
                <a:cs typeface="Times New Roman" pitchFamily="18" charset="0"/>
              </a:rPr>
              <a:t>При укусе гадюки необходимо как можно быстрее обратиться за медицинской помощью. Но лучше избегать этой опасности, соблюдая простое правило</a:t>
            </a:r>
          </a:p>
          <a:p>
            <a:endParaRPr lang="ru-RU" sz="18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accent2">
                    <a:lumMod val="50000"/>
                  </a:schemeClr>
                </a:solidFill>
                <a:latin typeface="Times New Roman" pitchFamily="18" charset="0"/>
                <a:cs typeface="Times New Roman" pitchFamily="18" charset="0"/>
              </a:rPr>
              <a:t>Дикие животные</a:t>
            </a:r>
            <a:endParaRPr lang="ru-RU" b="1" dirty="0">
              <a:solidFill>
                <a:schemeClr val="accent2">
                  <a:lumMod val="50000"/>
                </a:schemeClr>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endParaRPr lang="ru-RU" sz="2000" b="1" dirty="0" smtClean="0">
              <a:solidFill>
                <a:schemeClr val="accent2">
                  <a:lumMod val="75000"/>
                </a:schemeClr>
              </a:solidFill>
              <a:latin typeface="Times New Roman" pitchFamily="18" charset="0"/>
              <a:cs typeface="Times New Roman" pitchFamily="18" charset="0"/>
            </a:endParaRPr>
          </a:p>
          <a:p>
            <a:r>
              <a:rPr lang="ru-RU" sz="2000" b="1" dirty="0" smtClean="0">
                <a:solidFill>
                  <a:schemeClr val="accent2">
                    <a:lumMod val="50000"/>
                  </a:schemeClr>
                </a:solidFill>
                <a:latin typeface="Times New Roman" pitchFamily="18" charset="0"/>
                <a:cs typeface="Times New Roman" pitchFamily="18" charset="0"/>
              </a:rPr>
              <a:t>Дикие животные встречаются людям довольно редко, так как, почуяв человека, они обычно уходят. Поэтому, если все же вы случайно встретите диких животных, дайте им возможность уйти, так как они нападают на человека, только если ранены, испуганы неожиданностью или защищают детенышей</a:t>
            </a:r>
          </a:p>
          <a:p>
            <a:endParaRPr lang="ru-RU" sz="2000" dirty="0">
              <a:solidFill>
                <a:schemeClr val="accent2">
                  <a:lumMod val="75000"/>
                </a:schemeClr>
              </a:solidFill>
              <a:latin typeface="Times New Roman" pitchFamily="18" charset="0"/>
              <a:cs typeface="Times New Roman" pitchFamily="18" charset="0"/>
            </a:endParaRPr>
          </a:p>
        </p:txBody>
      </p:sp>
      <p:pic>
        <p:nvPicPr>
          <p:cNvPr id="4" name="Рисунок 1"/>
          <p:cNvPicPr>
            <a:picLocks noChangeAspect="1" noChangeArrowheads="1"/>
          </p:cNvPicPr>
          <p:nvPr/>
        </p:nvPicPr>
        <p:blipFill>
          <a:blip r:embed="rId2" cstate="print"/>
          <a:srcRect/>
          <a:stretch>
            <a:fillRect/>
          </a:stretch>
        </p:blipFill>
        <p:spPr bwMode="auto">
          <a:xfrm rot="21600000">
            <a:off x="5292080" y="4216699"/>
            <a:ext cx="3444647" cy="2319284"/>
          </a:xfrm>
          <a:prstGeom prst="rect">
            <a:avLst/>
          </a:prstGeom>
          <a:noFill/>
          <a:ln w="9525">
            <a:noFill/>
            <a:miter lim="800000"/>
            <a:headEnd/>
            <a:tailEnd/>
          </a:ln>
        </p:spPr>
      </p:pic>
      <p:pic>
        <p:nvPicPr>
          <p:cNvPr id="5" name="Рисунок 4"/>
          <p:cNvPicPr>
            <a:picLocks noChangeAspect="1" noChangeArrowheads="1"/>
          </p:cNvPicPr>
          <p:nvPr/>
        </p:nvPicPr>
        <p:blipFill>
          <a:blip r:embed="rId3" cstate="print"/>
          <a:srcRect/>
          <a:stretch>
            <a:fillRect/>
          </a:stretch>
        </p:blipFill>
        <p:spPr bwMode="auto">
          <a:xfrm>
            <a:off x="899592" y="3717032"/>
            <a:ext cx="2520280" cy="2707577"/>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844824"/>
            <a:ext cx="7772400" cy="2376265"/>
          </a:xfrm>
        </p:spPr>
        <p:txBody>
          <a:bodyPr/>
          <a:lstStyle/>
          <a:p>
            <a:r>
              <a:rPr lang="ru-RU" sz="1800" dirty="0" smtClean="0">
                <a:solidFill>
                  <a:schemeClr val="accent4"/>
                </a:solidFill>
                <a:latin typeface="Times New Roman" pitchFamily="18" charset="0"/>
                <a:cs typeface="Times New Roman" pitchFamily="18" charset="0"/>
              </a:rPr>
              <a:t>- </a:t>
            </a:r>
            <a:r>
              <a:rPr lang="ru-RU" sz="2000" cap="small" dirty="0" smtClean="0">
                <a:solidFill>
                  <a:schemeClr val="accent4"/>
                </a:solidFill>
                <a:latin typeface="Times New Roman" pitchFamily="18" charset="0"/>
                <a:cs typeface="Times New Roman" pitchFamily="18" charset="0"/>
              </a:rPr>
              <a:t>воспитывать у учащихся  чувство бережного отношения к своему здоровью;</a:t>
            </a:r>
            <a:br>
              <a:rPr lang="ru-RU" sz="2000" cap="small" dirty="0" smtClean="0">
                <a:solidFill>
                  <a:schemeClr val="accent4"/>
                </a:solidFill>
                <a:latin typeface="Times New Roman" pitchFamily="18" charset="0"/>
                <a:cs typeface="Times New Roman" pitchFamily="18" charset="0"/>
              </a:rPr>
            </a:br>
            <a:r>
              <a:rPr lang="ru-RU" sz="2000" cap="small" dirty="0" smtClean="0">
                <a:solidFill>
                  <a:schemeClr val="accent4"/>
                </a:solidFill>
                <a:latin typeface="Times New Roman" pitchFamily="18" charset="0"/>
                <a:cs typeface="Times New Roman" pitchFamily="18" charset="0"/>
              </a:rPr>
              <a:t>- формирование знаний и умений по защите жизни и здоровья  в условиях опасных ситуаций в  лесу в весенне – летний период;</a:t>
            </a:r>
            <a:br>
              <a:rPr lang="ru-RU" sz="2000" cap="small" dirty="0" smtClean="0">
                <a:solidFill>
                  <a:schemeClr val="accent4"/>
                </a:solidFill>
                <a:latin typeface="Times New Roman" pitchFamily="18" charset="0"/>
                <a:cs typeface="Times New Roman" pitchFamily="18" charset="0"/>
              </a:rPr>
            </a:br>
            <a:r>
              <a:rPr lang="ru-RU" sz="2000" cap="small" dirty="0" smtClean="0">
                <a:solidFill>
                  <a:schemeClr val="accent4"/>
                </a:solidFill>
                <a:latin typeface="Times New Roman" pitchFamily="18" charset="0"/>
                <a:cs typeface="Times New Roman" pitchFamily="18" charset="0"/>
              </a:rPr>
              <a:t>- развивать познавательный интерес, внимание, память.</a:t>
            </a:r>
            <a:br>
              <a:rPr lang="ru-RU" sz="2000" cap="small" dirty="0" smtClean="0">
                <a:solidFill>
                  <a:schemeClr val="accent4"/>
                </a:solidFill>
                <a:latin typeface="Times New Roman" pitchFamily="18" charset="0"/>
                <a:cs typeface="Times New Roman" pitchFamily="18" charset="0"/>
              </a:rPr>
            </a:br>
            <a:r>
              <a:rPr lang="ru-RU" sz="2000" cap="small" dirty="0" smtClean="0">
                <a:solidFill>
                  <a:schemeClr val="accent4"/>
                </a:solidFill>
                <a:latin typeface="Times New Roman" pitchFamily="18" charset="0"/>
                <a:cs typeface="Times New Roman" pitchFamily="18" charset="0"/>
              </a:rPr>
              <a:t/>
            </a:r>
            <a:br>
              <a:rPr lang="ru-RU" sz="2000" cap="small" dirty="0" smtClean="0">
                <a:solidFill>
                  <a:schemeClr val="accent4"/>
                </a:solidFill>
                <a:latin typeface="Times New Roman" pitchFamily="18" charset="0"/>
                <a:cs typeface="Times New Roman" pitchFamily="18" charset="0"/>
              </a:rPr>
            </a:br>
            <a:r>
              <a:rPr lang="ru-RU" sz="2000" cap="small" dirty="0" smtClean="0">
                <a:solidFill>
                  <a:schemeClr val="accent4"/>
                </a:solidFill>
                <a:latin typeface="Times New Roman" pitchFamily="18" charset="0"/>
                <a:cs typeface="Times New Roman" pitchFamily="18" charset="0"/>
              </a:rPr>
              <a:t/>
            </a:r>
            <a:br>
              <a:rPr lang="ru-RU" sz="2000" cap="small" dirty="0" smtClean="0">
                <a:solidFill>
                  <a:schemeClr val="accent4"/>
                </a:solidFill>
                <a:latin typeface="Times New Roman" pitchFamily="18" charset="0"/>
                <a:cs typeface="Times New Roman" pitchFamily="18" charset="0"/>
              </a:rPr>
            </a:br>
            <a:r>
              <a:rPr lang="ru-RU" sz="2000" cap="small" dirty="0" smtClean="0">
                <a:solidFill>
                  <a:schemeClr val="accent4"/>
                </a:solidFill>
                <a:latin typeface="Times New Roman" pitchFamily="18" charset="0"/>
                <a:cs typeface="Times New Roman" pitchFamily="18" charset="0"/>
              </a:rPr>
              <a:t/>
            </a:r>
            <a:br>
              <a:rPr lang="ru-RU" sz="2000" cap="small" dirty="0" smtClean="0">
                <a:solidFill>
                  <a:schemeClr val="accent4"/>
                </a:solidFill>
                <a:latin typeface="Times New Roman" pitchFamily="18" charset="0"/>
                <a:cs typeface="Times New Roman" pitchFamily="18" charset="0"/>
              </a:rPr>
            </a:br>
            <a:r>
              <a:rPr lang="ru-RU" sz="2000" cap="small" dirty="0" smtClean="0">
                <a:solidFill>
                  <a:schemeClr val="accent4"/>
                </a:solidFill>
                <a:latin typeface="Times New Roman" pitchFamily="18" charset="0"/>
                <a:cs typeface="Times New Roman" pitchFamily="18" charset="0"/>
              </a:rPr>
              <a:t/>
            </a:r>
            <a:br>
              <a:rPr lang="ru-RU" sz="2000" cap="small" dirty="0" smtClean="0">
                <a:solidFill>
                  <a:schemeClr val="accent4"/>
                </a:solidFill>
                <a:latin typeface="Times New Roman" pitchFamily="18" charset="0"/>
                <a:cs typeface="Times New Roman" pitchFamily="18" charset="0"/>
              </a:rPr>
            </a:br>
            <a:r>
              <a:rPr lang="ru-RU" sz="2000" cap="small" dirty="0" smtClean="0">
                <a:solidFill>
                  <a:schemeClr val="accent4"/>
                </a:solidFill>
                <a:latin typeface="Times New Roman" pitchFamily="18" charset="0"/>
                <a:cs typeface="Times New Roman" pitchFamily="18" charset="0"/>
              </a:rPr>
              <a:t/>
            </a:r>
            <a:br>
              <a:rPr lang="ru-RU" sz="2000" cap="small" dirty="0" smtClean="0">
                <a:solidFill>
                  <a:schemeClr val="accent4"/>
                </a:solidFill>
                <a:latin typeface="Times New Roman" pitchFamily="18" charset="0"/>
                <a:cs typeface="Times New Roman" pitchFamily="18" charset="0"/>
              </a:rPr>
            </a:br>
            <a:r>
              <a:rPr lang="ru-RU" sz="2000" dirty="0" smtClean="0">
                <a:solidFill>
                  <a:schemeClr val="accent4"/>
                </a:solidFill>
                <a:latin typeface="Times New Roman" pitchFamily="18" charset="0"/>
                <a:cs typeface="Times New Roman" pitchFamily="18" charset="0"/>
              </a:rPr>
              <a:t> </a:t>
            </a:r>
            <a:endParaRPr lang="ru-RU" sz="2000" dirty="0">
              <a:solidFill>
                <a:schemeClr val="accent4"/>
              </a:solidFill>
              <a:latin typeface="Times New Roman" pitchFamily="18" charset="0"/>
              <a:cs typeface="Times New Roman" pitchFamily="18" charset="0"/>
            </a:endParaRPr>
          </a:p>
        </p:txBody>
      </p:sp>
      <p:sp>
        <p:nvSpPr>
          <p:cNvPr id="3" name="Текст 2"/>
          <p:cNvSpPr>
            <a:spLocks noGrp="1"/>
          </p:cNvSpPr>
          <p:nvPr>
            <p:ph type="body" idx="1"/>
          </p:nvPr>
        </p:nvSpPr>
        <p:spPr>
          <a:xfrm>
            <a:off x="722313" y="1"/>
            <a:ext cx="7772400" cy="1484783"/>
          </a:xfrm>
        </p:spPr>
        <p:txBody>
          <a:bodyPr/>
          <a:lstStyle/>
          <a:p>
            <a:r>
              <a:rPr lang="ru-RU" sz="4000" b="1" dirty="0" smtClean="0">
                <a:solidFill>
                  <a:schemeClr val="accent4"/>
                </a:solidFill>
                <a:latin typeface="Times New Roman" pitchFamily="18" charset="0"/>
                <a:cs typeface="Times New Roman" pitchFamily="18" charset="0"/>
              </a:rPr>
              <a:t>Цель:</a:t>
            </a:r>
            <a:endParaRPr lang="ru-RU" sz="4000" b="1" dirty="0">
              <a:solidFill>
                <a:schemeClr val="accent4"/>
              </a:solidFill>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accent2">
                    <a:lumMod val="50000"/>
                  </a:schemeClr>
                </a:solidFill>
                <a:latin typeface="Times New Roman" pitchFamily="18" charset="0"/>
                <a:cs typeface="Times New Roman" pitchFamily="18" charset="0"/>
              </a:rPr>
              <a:t>Дикие животные</a:t>
            </a:r>
            <a:endParaRPr lang="ru-RU" b="1" dirty="0">
              <a:solidFill>
                <a:schemeClr val="accent2">
                  <a:lumMod val="50000"/>
                </a:schemeClr>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algn="ctr">
              <a:lnSpc>
                <a:spcPct val="80000"/>
              </a:lnSpc>
              <a:buNone/>
            </a:pPr>
            <a:r>
              <a:rPr lang="ru-RU" sz="2400" b="1" dirty="0" smtClean="0">
                <a:solidFill>
                  <a:schemeClr val="accent2">
                    <a:lumMod val="50000"/>
                  </a:schemeClr>
                </a:solidFill>
                <a:latin typeface="Times New Roman" pitchFamily="18" charset="0"/>
                <a:cs typeface="Times New Roman" pitchFamily="18" charset="0"/>
              </a:rPr>
              <a:t>Как себя вести при встрече с дикими животными</a:t>
            </a:r>
            <a:r>
              <a:rPr lang="ru-RU" sz="2400" dirty="0" smtClean="0">
                <a:solidFill>
                  <a:schemeClr val="accent2">
                    <a:lumMod val="50000"/>
                  </a:schemeClr>
                </a:solidFill>
                <a:latin typeface="Times New Roman" pitchFamily="18" charset="0"/>
                <a:cs typeface="Times New Roman" pitchFamily="18" charset="0"/>
              </a:rPr>
              <a:t>:</a:t>
            </a:r>
          </a:p>
          <a:p>
            <a:pPr algn="ctr">
              <a:lnSpc>
                <a:spcPct val="80000"/>
              </a:lnSpc>
              <a:buNone/>
            </a:pPr>
            <a:endParaRPr lang="ru-RU" sz="2400" dirty="0" smtClean="0">
              <a:solidFill>
                <a:schemeClr val="accent2">
                  <a:lumMod val="50000"/>
                </a:schemeClr>
              </a:solidFill>
              <a:latin typeface="Times New Roman" pitchFamily="18" charset="0"/>
              <a:cs typeface="Times New Roman" pitchFamily="18" charset="0"/>
            </a:endParaRPr>
          </a:p>
          <a:p>
            <a:pPr>
              <a:lnSpc>
                <a:spcPct val="80000"/>
              </a:lnSpc>
            </a:pPr>
            <a:r>
              <a:rPr lang="ru-RU" sz="2000" b="1" dirty="0" smtClean="0">
                <a:solidFill>
                  <a:schemeClr val="accent2">
                    <a:lumMod val="50000"/>
                  </a:schemeClr>
                </a:solidFill>
              </a:rPr>
              <a:t> </a:t>
            </a:r>
            <a:r>
              <a:rPr lang="ru-RU" sz="2000" b="1" dirty="0" smtClean="0">
                <a:solidFill>
                  <a:schemeClr val="accent2">
                    <a:lumMod val="50000"/>
                  </a:schemeClr>
                </a:solidFill>
                <a:latin typeface="Times New Roman" pitchFamily="18" charset="0"/>
                <a:cs typeface="Times New Roman" pitchFamily="18" charset="0"/>
              </a:rPr>
              <a:t>Самый лучший способ избежать встречи с дикими животными — свести её вероятность к минимуму. </a:t>
            </a:r>
          </a:p>
          <a:p>
            <a:pPr>
              <a:lnSpc>
                <a:spcPct val="80000"/>
              </a:lnSpc>
            </a:pPr>
            <a:r>
              <a:rPr lang="ru-RU" sz="2000" b="1" dirty="0" smtClean="0">
                <a:solidFill>
                  <a:schemeClr val="accent2">
                    <a:lumMod val="50000"/>
                  </a:schemeClr>
                </a:solidFill>
                <a:latin typeface="Times New Roman" pitchFamily="18" charset="0"/>
                <a:cs typeface="Times New Roman" pitchFamily="18" charset="0"/>
              </a:rPr>
              <a:t> Если вы все таки встретили на своем пути дикого зверя, попытайтесь не выдавая своего место положения отойти как можно дальше от животного.</a:t>
            </a:r>
          </a:p>
          <a:p>
            <a:pPr>
              <a:lnSpc>
                <a:spcPct val="80000"/>
              </a:lnSpc>
            </a:pPr>
            <a:r>
              <a:rPr lang="ru-RU" sz="2000" b="1" dirty="0" smtClean="0">
                <a:solidFill>
                  <a:schemeClr val="accent2">
                    <a:lumMod val="50000"/>
                  </a:schemeClr>
                </a:solidFill>
                <a:latin typeface="Times New Roman" pitchFamily="18" charset="0"/>
                <a:cs typeface="Times New Roman" pitchFamily="18" charset="0"/>
              </a:rPr>
              <a:t> Если вы встретились взглядом, не паникуйте, не смотрите ему прямо в глаза, смотрите ему на шею или грудь и медленно отступайте, не поворачиваясь к нему спиной, постарайтесь отойти как можно дальше от животного, затем ускорьте шаг и выходите к людям.</a:t>
            </a:r>
          </a:p>
          <a:p>
            <a:pPr>
              <a:lnSpc>
                <a:spcPct val="80000"/>
              </a:lnSpc>
            </a:pPr>
            <a:r>
              <a:rPr lang="ru-RU" sz="2000" b="1" dirty="0" smtClean="0">
                <a:solidFill>
                  <a:schemeClr val="accent2">
                    <a:lumMod val="50000"/>
                  </a:schemeClr>
                </a:solidFill>
                <a:latin typeface="Times New Roman" pitchFamily="18" charset="0"/>
                <a:cs typeface="Times New Roman" pitchFamily="18" charset="0"/>
              </a:rPr>
              <a:t>Избегайте наиболее опасные места, где чаще всего могут произойти встречи— это постоянные звери­ные тропы, места водопоев и кормежек (например, ягодники).</a:t>
            </a:r>
          </a:p>
          <a:p>
            <a:pPr algn="just">
              <a:buFont typeface="Courier New" pitchFamily="49" charset="0"/>
              <a:buChar char="o"/>
            </a:pPr>
            <a:endParaRPr lang="ru-RU" sz="2000" b="1" dirty="0">
              <a:solidFill>
                <a:schemeClr val="accent2">
                  <a:lumMod val="50000"/>
                </a:schemeClr>
              </a:solidFill>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2967335"/>
            <a:ext cx="4572000" cy="2862322"/>
          </a:xfrm>
          <a:prstGeom prst="rect">
            <a:avLst/>
          </a:prstGeom>
        </p:spPr>
        <p:txBody>
          <a:bodyPr>
            <a:spAutoFit/>
          </a:bodyPr>
          <a:lstStyle/>
          <a:p>
            <a:pPr algn="ctr"/>
            <a:r>
              <a:rPr lang="ru-RU" sz="4800" b="1" dirty="0" smtClean="0">
                <a:solidFill>
                  <a:srgbClr val="FF0000"/>
                </a:solidFill>
                <a:latin typeface="Times New Roman" pitchFamily="18" charset="0"/>
                <a:cs typeface="Times New Roman" pitchFamily="18" charset="0"/>
              </a:rPr>
              <a:t>ПОМНИ!</a:t>
            </a:r>
          </a:p>
          <a:p>
            <a:pPr algn="ctr"/>
            <a:r>
              <a:rPr lang="ru-RU" sz="4400" b="1" dirty="0" smtClean="0">
                <a:solidFill>
                  <a:srgbClr val="FF0000"/>
                </a:solidFill>
                <a:latin typeface="Times New Roman" pitchFamily="18" charset="0"/>
                <a:cs typeface="Times New Roman" pitchFamily="18" charset="0"/>
              </a:rPr>
              <a:t>Твоя безопасность </a:t>
            </a:r>
          </a:p>
          <a:p>
            <a:pPr algn="ctr"/>
            <a:r>
              <a:rPr lang="ru-RU" sz="4400" b="1" dirty="0" smtClean="0">
                <a:solidFill>
                  <a:srgbClr val="FF0000"/>
                </a:solidFill>
                <a:latin typeface="Times New Roman" pitchFamily="18" charset="0"/>
                <a:cs typeface="Times New Roman" pitchFamily="18" charset="0"/>
              </a:rPr>
              <a:t>в твоих руках!</a:t>
            </a:r>
            <a:endParaRPr lang="ru-RU" sz="4400" dirty="0">
              <a:solidFill>
                <a:srgbClr val="FF0000"/>
              </a:solidFill>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484784"/>
            <a:ext cx="8964488" cy="4708981"/>
          </a:xfrm>
          <a:prstGeom prst="rect">
            <a:avLst/>
          </a:prstGeom>
        </p:spPr>
        <p:txBody>
          <a:bodyPr wrap="square">
            <a:spAutoFit/>
          </a:bodyPr>
          <a:lstStyle/>
          <a:p>
            <a:pPr algn="ctr"/>
            <a:r>
              <a:rPr lang="ru-RU" sz="2000" b="1" dirty="0" smtClean="0">
                <a:solidFill>
                  <a:schemeClr val="accent2">
                    <a:lumMod val="50000"/>
                  </a:schemeClr>
                </a:solidFill>
                <a:latin typeface="Times New Roman" pitchFamily="18" charset="0"/>
                <a:cs typeface="Times New Roman" pitchFamily="18" charset="0"/>
              </a:rPr>
              <a:t>Лес – это целый мир!</a:t>
            </a:r>
            <a:br>
              <a:rPr lang="ru-RU" sz="2000" b="1" dirty="0" smtClean="0">
                <a:solidFill>
                  <a:schemeClr val="accent2">
                    <a:lumMod val="50000"/>
                  </a:schemeClr>
                </a:solidFill>
                <a:latin typeface="Times New Roman" pitchFamily="18" charset="0"/>
                <a:cs typeface="Times New Roman" pitchFamily="18" charset="0"/>
              </a:rPr>
            </a:br>
            <a:r>
              <a:rPr lang="ru-RU" sz="2000" b="1" dirty="0" smtClean="0">
                <a:solidFill>
                  <a:schemeClr val="accent2">
                    <a:lumMod val="50000"/>
                  </a:schemeClr>
                </a:solidFill>
                <a:latin typeface="Times New Roman" pitchFamily="18" charset="0"/>
                <a:cs typeface="Times New Roman" pitchFamily="18" charset="0"/>
              </a:rPr>
              <a:t>       Невозможно передать словами всю красоту леса. </a:t>
            </a:r>
            <a:br>
              <a:rPr lang="ru-RU" sz="2000" b="1" dirty="0" smtClean="0">
                <a:solidFill>
                  <a:schemeClr val="accent2">
                    <a:lumMod val="50000"/>
                  </a:schemeClr>
                </a:solidFill>
                <a:latin typeface="Times New Roman" pitchFamily="18" charset="0"/>
                <a:cs typeface="Times New Roman" pitchFamily="18" charset="0"/>
              </a:rPr>
            </a:br>
            <a:r>
              <a:rPr lang="ru-RU" sz="2000" b="1" dirty="0" smtClean="0">
                <a:solidFill>
                  <a:schemeClr val="accent2">
                    <a:lumMod val="50000"/>
                  </a:schemeClr>
                </a:solidFill>
                <a:latin typeface="Times New Roman" pitchFamily="18" charset="0"/>
                <a:cs typeface="Times New Roman" pitchFamily="18" charset="0"/>
              </a:rPr>
              <a:t>Он имеет огромное значение для здоровья и жизнедеятельности человека. </a:t>
            </a:r>
            <a:br>
              <a:rPr lang="ru-RU" sz="2000" b="1" dirty="0" smtClean="0">
                <a:solidFill>
                  <a:schemeClr val="accent2">
                    <a:lumMod val="50000"/>
                  </a:schemeClr>
                </a:solidFill>
                <a:latin typeface="Times New Roman" pitchFamily="18" charset="0"/>
                <a:cs typeface="Times New Roman" pitchFamily="18" charset="0"/>
              </a:rPr>
            </a:br>
            <a:r>
              <a:rPr lang="ru-RU" sz="2000" b="1" dirty="0" smtClean="0">
                <a:solidFill>
                  <a:schemeClr val="accent2">
                    <a:lumMod val="50000"/>
                  </a:schemeClr>
                </a:solidFill>
                <a:latin typeface="Times New Roman" pitchFamily="18" charset="0"/>
                <a:cs typeface="Times New Roman" pitchFamily="18" charset="0"/>
              </a:rPr>
              <a:t>В лесу можно встретить большое разнообразие растений, грибов и животных. </a:t>
            </a:r>
            <a:br>
              <a:rPr lang="ru-RU" sz="2000" b="1" dirty="0" smtClean="0">
                <a:solidFill>
                  <a:schemeClr val="accent2">
                    <a:lumMod val="50000"/>
                  </a:schemeClr>
                </a:solidFill>
                <a:latin typeface="Times New Roman" pitchFamily="18" charset="0"/>
                <a:cs typeface="Times New Roman" pitchFamily="18" charset="0"/>
              </a:rPr>
            </a:br>
            <a:r>
              <a:rPr lang="ru-RU" sz="2000" b="1" dirty="0" smtClean="0">
                <a:solidFill>
                  <a:schemeClr val="accent2">
                    <a:lumMod val="50000"/>
                  </a:schemeClr>
                </a:solidFill>
                <a:latin typeface="Times New Roman" pitchFamily="18" charset="0"/>
                <a:cs typeface="Times New Roman" pitchFamily="18" charset="0"/>
              </a:rPr>
              <a:t>Но не только красоту несёт нам лес…</a:t>
            </a:r>
            <a:br>
              <a:rPr lang="ru-RU" sz="2000" b="1" dirty="0" smtClean="0">
                <a:solidFill>
                  <a:schemeClr val="accent2">
                    <a:lumMod val="50000"/>
                  </a:schemeClr>
                </a:solidFill>
                <a:latin typeface="Times New Roman" pitchFamily="18" charset="0"/>
                <a:cs typeface="Times New Roman" pitchFamily="18" charset="0"/>
              </a:rPr>
            </a:br>
            <a:r>
              <a:rPr lang="ru-RU" sz="2000" b="1" dirty="0" smtClean="0">
                <a:solidFill>
                  <a:schemeClr val="accent2">
                    <a:lumMod val="50000"/>
                  </a:schemeClr>
                </a:solidFill>
                <a:latin typeface="Times New Roman" pitchFamily="18" charset="0"/>
                <a:cs typeface="Times New Roman" pitchFamily="18" charset="0"/>
              </a:rPr>
              <a:t>Оказавшись в лесу, человек может столкнуться с разными опасностями: </a:t>
            </a:r>
            <a:br>
              <a:rPr lang="ru-RU" sz="2000" b="1" dirty="0" smtClean="0">
                <a:solidFill>
                  <a:schemeClr val="accent2">
                    <a:lumMod val="50000"/>
                  </a:schemeClr>
                </a:solidFill>
                <a:latin typeface="Times New Roman" pitchFamily="18" charset="0"/>
                <a:cs typeface="Times New Roman" pitchFamily="18" charset="0"/>
              </a:rPr>
            </a:br>
            <a:r>
              <a:rPr lang="ru-RU" sz="2000" b="1" dirty="0" smtClean="0">
                <a:solidFill>
                  <a:schemeClr val="accent2">
                    <a:lumMod val="50000"/>
                  </a:schemeClr>
                </a:solidFill>
                <a:latin typeface="Times New Roman" pitchFamily="18" charset="0"/>
                <a:cs typeface="Times New Roman" pitchFamily="18" charset="0"/>
              </a:rPr>
              <a:t>ядовитыми растениями и грибами,</a:t>
            </a:r>
            <a:br>
              <a:rPr lang="ru-RU" sz="2000" b="1" dirty="0" smtClean="0">
                <a:solidFill>
                  <a:schemeClr val="accent2">
                    <a:lumMod val="50000"/>
                  </a:schemeClr>
                </a:solidFill>
                <a:latin typeface="Times New Roman" pitchFamily="18" charset="0"/>
                <a:cs typeface="Times New Roman" pitchFamily="18" charset="0"/>
              </a:rPr>
            </a:br>
            <a:r>
              <a:rPr lang="ru-RU" sz="2000" b="1" dirty="0" smtClean="0">
                <a:solidFill>
                  <a:schemeClr val="accent2">
                    <a:lumMod val="50000"/>
                  </a:schemeClr>
                </a:solidFill>
                <a:latin typeface="Times New Roman" pitchFamily="18" charset="0"/>
                <a:cs typeface="Times New Roman" pitchFamily="18" charset="0"/>
              </a:rPr>
              <a:t>дикими животными,</a:t>
            </a:r>
            <a:br>
              <a:rPr lang="ru-RU" sz="2000" b="1" dirty="0" smtClean="0">
                <a:solidFill>
                  <a:schemeClr val="accent2">
                    <a:lumMod val="50000"/>
                  </a:schemeClr>
                </a:solidFill>
                <a:latin typeface="Times New Roman" pitchFamily="18" charset="0"/>
                <a:cs typeface="Times New Roman" pitchFamily="18" charset="0"/>
              </a:rPr>
            </a:br>
            <a:r>
              <a:rPr lang="ru-RU" sz="2000" b="1" dirty="0" smtClean="0">
                <a:solidFill>
                  <a:schemeClr val="accent2">
                    <a:lumMod val="50000"/>
                  </a:schemeClr>
                </a:solidFill>
                <a:latin typeface="Times New Roman" pitchFamily="18" charset="0"/>
                <a:cs typeface="Times New Roman" pitchFamily="18" charset="0"/>
              </a:rPr>
              <a:t>вредными и жалящими насекомыми,</a:t>
            </a:r>
            <a:br>
              <a:rPr lang="ru-RU" sz="2000" b="1" dirty="0" smtClean="0">
                <a:solidFill>
                  <a:schemeClr val="accent2">
                    <a:lumMod val="50000"/>
                  </a:schemeClr>
                </a:solidFill>
                <a:latin typeface="Times New Roman" pitchFamily="18" charset="0"/>
                <a:cs typeface="Times New Roman" pitchFamily="18" charset="0"/>
              </a:rPr>
            </a:br>
            <a:r>
              <a:rPr lang="ru-RU" sz="2000" b="1" dirty="0" smtClean="0">
                <a:solidFill>
                  <a:schemeClr val="accent2">
                    <a:lumMod val="50000"/>
                  </a:schemeClr>
                </a:solidFill>
                <a:latin typeface="Times New Roman" pitchFamily="18" charset="0"/>
                <a:cs typeface="Times New Roman" pitchFamily="18" charset="0"/>
              </a:rPr>
              <a:t>ядовитыми змеями.</a:t>
            </a:r>
            <a:br>
              <a:rPr lang="ru-RU" sz="2000" b="1" dirty="0" smtClean="0">
                <a:solidFill>
                  <a:schemeClr val="accent2">
                    <a:lumMod val="50000"/>
                  </a:schemeClr>
                </a:solidFill>
                <a:latin typeface="Times New Roman" pitchFamily="18" charset="0"/>
                <a:cs typeface="Times New Roman" pitchFamily="18" charset="0"/>
              </a:rPr>
            </a:br>
            <a:r>
              <a:rPr lang="ru-RU" sz="2000" b="1" dirty="0" smtClean="0">
                <a:solidFill>
                  <a:schemeClr val="accent2">
                    <a:lumMod val="50000"/>
                  </a:schemeClr>
                </a:solidFill>
                <a:latin typeface="Times New Roman" pitchFamily="18" charset="0"/>
                <a:cs typeface="Times New Roman" pitchFamily="18" charset="0"/>
              </a:rPr>
              <a:t>Человек своим неправильным поведением и незнанием может нанести огромный вред своему здоровью. Поэтому каждый из нас обязан знать элементарные правила безопасного поведения на природе, а так же все ядовитые растения и грибы.</a:t>
            </a:r>
            <a:endParaRPr lang="ru-RU" sz="2000" dirty="0">
              <a:solidFill>
                <a:schemeClr val="accent2">
                  <a:lumMod val="50000"/>
                </a:schemeClr>
              </a:solidFill>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eaLnBrk="1" hangingPunct="1"/>
            <a:r>
              <a:rPr lang="ru-RU" altLang="en-US" b="1" dirty="0" smtClean="0">
                <a:solidFill>
                  <a:schemeClr val="accent2">
                    <a:lumMod val="50000"/>
                  </a:schemeClr>
                </a:solidFill>
                <a:latin typeface="Times New Roman" pitchFamily="18" charset="0"/>
                <a:cs typeface="Times New Roman" pitchFamily="18" charset="0"/>
              </a:rPr>
              <a:t>Если вы собрались в лес</a:t>
            </a:r>
            <a:endParaRPr lang="en-US" altLang="en-US" b="1" dirty="0" smtClean="0">
              <a:solidFill>
                <a:schemeClr val="accent2">
                  <a:lumMod val="50000"/>
                </a:schemeClr>
              </a:solidFill>
              <a:latin typeface="Times New Roman" pitchFamily="18" charset="0"/>
              <a:cs typeface="Times New Roman" pitchFamily="18" charset="0"/>
            </a:endParaRPr>
          </a:p>
        </p:txBody>
      </p:sp>
      <p:sp>
        <p:nvSpPr>
          <p:cNvPr id="5123" name="Rectangle 3"/>
          <p:cNvSpPr>
            <a:spLocks noGrp="1" noChangeArrowheads="1"/>
          </p:cNvSpPr>
          <p:nvPr>
            <p:ph type="body" idx="1"/>
          </p:nvPr>
        </p:nvSpPr>
        <p:spPr>
          <a:xfrm>
            <a:off x="0" y="1412776"/>
            <a:ext cx="8748464" cy="4619724"/>
          </a:xfrm>
        </p:spPr>
        <p:txBody>
          <a:bodyPr/>
          <a:lstStyle/>
          <a:p>
            <a:pPr eaLnBrk="1" hangingPunct="1">
              <a:buFont typeface="Wingdings" pitchFamily="2" charset="2"/>
              <a:buChar char="§"/>
            </a:pPr>
            <a:r>
              <a:rPr lang="ru-RU" altLang="en-US" sz="1800" b="1" dirty="0" smtClean="0">
                <a:solidFill>
                  <a:schemeClr val="accent2">
                    <a:lumMod val="50000"/>
                  </a:schemeClr>
                </a:solidFill>
                <a:latin typeface="Times New Roman" pitchFamily="18" charset="0"/>
                <a:cs typeface="Times New Roman" pitchFamily="18" charset="0"/>
              </a:rPr>
              <a:t>Не ходите в лес одни, только со взрослыми. Самостоятельные  прогулки по лесному массиву не допускаются ни при каких обстоятельствах.</a:t>
            </a:r>
          </a:p>
          <a:p>
            <a:pPr eaLnBrk="1" hangingPunct="1">
              <a:buFont typeface="Wingdings" pitchFamily="2" charset="2"/>
              <a:buChar char="§"/>
            </a:pPr>
            <a:r>
              <a:rPr lang="ru-RU" altLang="en-US" sz="1800" b="1" dirty="0" smtClean="0">
                <a:solidFill>
                  <a:schemeClr val="accent2">
                    <a:lumMod val="50000"/>
                  </a:schemeClr>
                </a:solidFill>
                <a:latin typeface="Times New Roman" pitchFamily="18" charset="0"/>
                <a:cs typeface="Times New Roman" pitchFamily="18" charset="0"/>
              </a:rPr>
              <a:t>При себе всегда  следует иметь компас, бутылку с водой, мобильный телефон с достаточным уровнем заряда батареи, нож, спички и минимальный набор продуктов. Еду берите с запасом, так же как и воду, на всякий случай, если вы задержитесь.</a:t>
            </a:r>
          </a:p>
          <a:p>
            <a:pPr eaLnBrk="1" hangingPunct="1">
              <a:buFont typeface="Wingdings" pitchFamily="2" charset="2"/>
              <a:buChar char="§"/>
            </a:pPr>
            <a:r>
              <a:rPr lang="ru-RU" altLang="en-US" sz="1800" b="1" dirty="0" smtClean="0">
                <a:solidFill>
                  <a:schemeClr val="accent2">
                    <a:lumMod val="50000"/>
                  </a:schemeClr>
                </a:solidFill>
                <a:latin typeface="Times New Roman" pitchFamily="18" charset="0"/>
                <a:cs typeface="Times New Roman" pitchFamily="18" charset="0"/>
              </a:rPr>
              <a:t>Ваша одежда должна быть яркой, желательно со светоотражающими элементами.</a:t>
            </a:r>
          </a:p>
          <a:p>
            <a:pPr eaLnBrk="1" hangingPunct="1">
              <a:buFont typeface="Wingdings" pitchFamily="2" charset="2"/>
              <a:buChar char="§"/>
            </a:pPr>
            <a:r>
              <a:rPr lang="ru-RU" altLang="en-US" sz="1800" b="1" dirty="0" smtClean="0">
                <a:solidFill>
                  <a:schemeClr val="accent2">
                    <a:lumMod val="50000"/>
                  </a:schemeClr>
                </a:solidFill>
                <a:latin typeface="Times New Roman" pitchFamily="18" charset="0"/>
                <a:cs typeface="Times New Roman" pitchFamily="18" charset="0"/>
              </a:rPr>
              <a:t>Наметьте свой маршрут и старайтесь не уходить от него далеко. Не срезайте себе угол, в надежде добраться в какую – либо точку скорее, тем более, если быстрый путь лежит через болото.</a:t>
            </a:r>
          </a:p>
          <a:p>
            <a:pPr eaLnBrk="1" hangingPunct="1">
              <a:buFont typeface="Wingdings" pitchFamily="2" charset="2"/>
              <a:buChar char="§"/>
            </a:pPr>
            <a:r>
              <a:rPr lang="ru-RU" altLang="en-US" sz="1800" b="1" dirty="0" smtClean="0">
                <a:solidFill>
                  <a:schemeClr val="accent2">
                    <a:lumMod val="50000"/>
                  </a:schemeClr>
                </a:solidFill>
                <a:latin typeface="Times New Roman" pitchFamily="18" charset="0"/>
                <a:cs typeface="Times New Roman" pitchFamily="18" charset="0"/>
              </a:rPr>
              <a:t>Вернуться из леса нужно до наступления темноты.</a:t>
            </a:r>
            <a:endParaRPr lang="en-US" altLang="en-US" sz="1800" b="1" dirty="0" smtClean="0">
              <a:solidFill>
                <a:schemeClr val="accent2">
                  <a:lumMod val="50000"/>
                </a:schemeClr>
              </a:solidFill>
              <a:latin typeface="Times New Roman" pitchFamily="18" charset="0"/>
              <a:cs typeface="Times New Roman" pitchFamily="18" charset="0"/>
            </a:endParaRPr>
          </a:p>
        </p:txBody>
      </p:sp>
      <p:pic>
        <p:nvPicPr>
          <p:cNvPr id="9217" name="Picture 1"/>
          <p:cNvPicPr>
            <a:picLocks noChangeAspect="1" noChangeArrowheads="1"/>
          </p:cNvPicPr>
          <p:nvPr/>
        </p:nvPicPr>
        <p:blipFill>
          <a:blip r:embed="rId3" cstate="print"/>
          <a:srcRect/>
          <a:stretch>
            <a:fillRect/>
          </a:stretch>
        </p:blipFill>
        <p:spPr bwMode="auto">
          <a:xfrm>
            <a:off x="5724127" y="4509120"/>
            <a:ext cx="3419873" cy="234888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accent2">
                    <a:lumMod val="50000"/>
                  </a:schemeClr>
                </a:solidFill>
                <a:latin typeface="Times New Roman" pitchFamily="18" charset="0"/>
                <a:cs typeface="Times New Roman" pitchFamily="18" charset="0"/>
              </a:rPr>
              <a:t>Что делать, если заблудился в лесу?</a:t>
            </a:r>
            <a:endParaRPr lang="ru-RU" b="1" dirty="0">
              <a:solidFill>
                <a:schemeClr val="accent2">
                  <a:lumMod val="50000"/>
                </a:schemeClr>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r>
              <a:rPr lang="ru-RU" sz="1800" b="1" dirty="0" smtClean="0">
                <a:solidFill>
                  <a:schemeClr val="accent2">
                    <a:lumMod val="50000"/>
                  </a:schemeClr>
                </a:solidFill>
                <a:latin typeface="Times New Roman" pitchFamily="18" charset="0"/>
                <a:cs typeface="Times New Roman" pitchFamily="18" charset="0"/>
              </a:rPr>
              <a:t>В данной ситуации не стоит поддаваться панике и бежать без оглядки.</a:t>
            </a:r>
          </a:p>
          <a:p>
            <a:r>
              <a:rPr lang="ru-RU" sz="1800" b="1" dirty="0" smtClean="0">
                <a:solidFill>
                  <a:schemeClr val="accent2">
                    <a:lumMod val="50000"/>
                  </a:schemeClr>
                </a:solidFill>
                <a:latin typeface="Times New Roman" pitchFamily="18" charset="0"/>
                <a:cs typeface="Times New Roman" pitchFamily="18" charset="0"/>
              </a:rPr>
              <a:t>Необходимо успокоиться, оставаться на том же месте и позвать на помощь.</a:t>
            </a:r>
          </a:p>
          <a:p>
            <a:r>
              <a:rPr lang="ru-RU" sz="1800" b="1" dirty="0" smtClean="0">
                <a:solidFill>
                  <a:schemeClr val="accent2">
                    <a:lumMod val="50000"/>
                  </a:schemeClr>
                </a:solidFill>
                <a:latin typeface="Times New Roman" pitchFamily="18" charset="0"/>
                <a:cs typeface="Times New Roman" pitchFamily="18" charset="0"/>
              </a:rPr>
              <a:t>Шумите. Вы можете кричать «Ау!», а потом обязательно стучать палкой по дереву.</a:t>
            </a:r>
          </a:p>
          <a:p>
            <a:r>
              <a:rPr lang="ru-RU" sz="1800" b="1" dirty="0" smtClean="0">
                <a:solidFill>
                  <a:schemeClr val="accent2">
                    <a:lumMod val="50000"/>
                  </a:schemeClr>
                </a:solidFill>
                <a:latin typeface="Times New Roman" pitchFamily="18" charset="0"/>
                <a:cs typeface="Times New Roman" pitchFamily="18" charset="0"/>
              </a:rPr>
              <a:t>Вас не нашли, значит, пришло время звонить родственникам, друзьям, если нет связи, то следует набрать номер службы спасения – 112, она доступна всегда.</a:t>
            </a:r>
          </a:p>
          <a:p>
            <a:r>
              <a:rPr lang="ru-RU" sz="1800" b="1" dirty="0" smtClean="0">
                <a:solidFill>
                  <a:schemeClr val="accent2">
                    <a:lumMod val="50000"/>
                  </a:schemeClr>
                </a:solidFill>
                <a:latin typeface="Times New Roman" pitchFamily="18" charset="0"/>
                <a:cs typeface="Times New Roman" pitchFamily="18" charset="0"/>
              </a:rPr>
              <a:t>Сообщите о том, что вас окружает, вам подскажут как выйти из леса. </a:t>
            </a:r>
          </a:p>
          <a:p>
            <a:r>
              <a:rPr lang="ru-RU" sz="1800" b="1" dirty="0" smtClean="0">
                <a:solidFill>
                  <a:schemeClr val="accent2">
                    <a:lumMod val="50000"/>
                  </a:schemeClr>
                </a:solidFill>
                <a:latin typeface="Times New Roman" pitchFamily="18" charset="0"/>
                <a:cs typeface="Times New Roman" pitchFamily="18" charset="0"/>
              </a:rPr>
              <a:t>Правила поведения в лесу для школьников подразумевает знание частей света. В полдень встаньте спиной к солнцу, ваша тень будет указывать на север, восток окажется по правую руку, а запад – по левую.</a:t>
            </a:r>
          </a:p>
          <a:p>
            <a:r>
              <a:rPr lang="ru-RU" sz="1800" b="1" dirty="0" smtClean="0">
                <a:solidFill>
                  <a:schemeClr val="accent2">
                    <a:lumMod val="50000"/>
                  </a:schemeClr>
                </a:solidFill>
                <a:latin typeface="Times New Roman" pitchFamily="18" charset="0"/>
                <a:cs typeface="Times New Roman" pitchFamily="18" charset="0"/>
              </a:rPr>
              <a:t>Следуйте указаниям специалиста МЧС.</a:t>
            </a:r>
            <a:endParaRPr lang="ru-RU" sz="1800" b="1" dirty="0">
              <a:solidFill>
                <a:schemeClr val="accent2">
                  <a:lumMod val="50000"/>
                </a:schemeClr>
              </a:solidFill>
              <a:latin typeface="Times New Roman" pitchFamily="18" charset="0"/>
              <a:cs typeface="Times New Roman" pitchFamily="18" charset="0"/>
            </a:endParaRPr>
          </a:p>
        </p:txBody>
      </p:sp>
      <p:pic>
        <p:nvPicPr>
          <p:cNvPr id="28674" name="Picture 2" descr="правила поведения в лесу для школьников"/>
          <p:cNvPicPr>
            <a:picLocks noChangeAspect="1" noChangeArrowheads="1"/>
          </p:cNvPicPr>
          <p:nvPr/>
        </p:nvPicPr>
        <p:blipFill>
          <a:blip r:embed="rId2" cstate="print"/>
          <a:srcRect/>
          <a:stretch>
            <a:fillRect/>
          </a:stretch>
        </p:blipFill>
        <p:spPr bwMode="auto">
          <a:xfrm>
            <a:off x="6372200" y="5220357"/>
            <a:ext cx="2771800" cy="1637643"/>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accent2">
                    <a:lumMod val="50000"/>
                  </a:schemeClr>
                </a:solidFill>
                <a:latin typeface="Times New Roman" pitchFamily="18" charset="0"/>
                <a:cs typeface="Times New Roman" pitchFamily="18" charset="0"/>
              </a:rPr>
              <a:t>Лесные опасности</a:t>
            </a:r>
            <a:br>
              <a:rPr lang="ru-RU" b="1" dirty="0" smtClean="0">
                <a:solidFill>
                  <a:schemeClr val="accent2">
                    <a:lumMod val="50000"/>
                  </a:schemeClr>
                </a:solidFill>
                <a:latin typeface="Times New Roman" pitchFamily="18" charset="0"/>
                <a:cs typeface="Times New Roman" pitchFamily="18" charset="0"/>
              </a:rPr>
            </a:br>
            <a:endParaRPr lang="ru-RU" dirty="0">
              <a:solidFill>
                <a:schemeClr val="accent2">
                  <a:lumMod val="50000"/>
                </a:schemeClr>
              </a:solidFill>
            </a:endParaRPr>
          </a:p>
        </p:txBody>
      </p:sp>
      <p:sp>
        <p:nvSpPr>
          <p:cNvPr id="3" name="Содержимое 2"/>
          <p:cNvSpPr>
            <a:spLocks noGrp="1"/>
          </p:cNvSpPr>
          <p:nvPr>
            <p:ph idx="1"/>
          </p:nvPr>
        </p:nvSpPr>
        <p:spPr/>
        <p:txBody>
          <a:bodyPr/>
          <a:lstStyle/>
          <a:p>
            <a:pPr algn="ctr">
              <a:buNone/>
            </a:pPr>
            <a:r>
              <a:rPr lang="ru-RU" sz="3200" b="1" dirty="0" smtClean="0">
                <a:solidFill>
                  <a:srgbClr val="FF0000"/>
                </a:solidFill>
                <a:latin typeface="Times New Roman" pitchFamily="18" charset="0"/>
                <a:cs typeface="Times New Roman" pitchFamily="18" charset="0"/>
              </a:rPr>
              <a:t>Ядовитые грибы </a:t>
            </a:r>
          </a:p>
          <a:p>
            <a:pPr algn="ctr">
              <a:buNone/>
            </a:pPr>
            <a:r>
              <a:rPr lang="ru-RU" sz="3200" b="1" dirty="0" smtClean="0">
                <a:solidFill>
                  <a:srgbClr val="FF0000"/>
                </a:solidFill>
                <a:latin typeface="Times New Roman" pitchFamily="18" charset="0"/>
                <a:cs typeface="Times New Roman" pitchFamily="18" charset="0"/>
              </a:rPr>
              <a:t> Ядовитые растения и ягоды </a:t>
            </a:r>
          </a:p>
          <a:p>
            <a:pPr algn="ctr">
              <a:buNone/>
            </a:pPr>
            <a:r>
              <a:rPr lang="ru-RU" sz="3200" b="1" dirty="0" smtClean="0">
                <a:solidFill>
                  <a:srgbClr val="FF0000"/>
                </a:solidFill>
                <a:latin typeface="Times New Roman" pitchFamily="18" charset="0"/>
                <a:cs typeface="Times New Roman" pitchFamily="18" charset="0"/>
              </a:rPr>
              <a:t>Опасные насекомые</a:t>
            </a:r>
          </a:p>
          <a:p>
            <a:pPr algn="ctr">
              <a:buNone/>
            </a:pPr>
            <a:r>
              <a:rPr lang="ru-RU" sz="3200" b="1" dirty="0" smtClean="0">
                <a:solidFill>
                  <a:srgbClr val="FF0000"/>
                </a:solidFill>
                <a:latin typeface="Times New Roman" pitchFamily="18" charset="0"/>
                <a:cs typeface="Times New Roman" pitchFamily="18" charset="0"/>
              </a:rPr>
              <a:t>Змеи</a:t>
            </a:r>
          </a:p>
          <a:p>
            <a:pPr algn="ctr">
              <a:buNone/>
            </a:pPr>
            <a:r>
              <a:rPr lang="ru-RU" sz="3200" b="1" dirty="0" smtClean="0">
                <a:solidFill>
                  <a:srgbClr val="FF0000"/>
                </a:solidFill>
                <a:latin typeface="Times New Roman" pitchFamily="18" charset="0"/>
                <a:cs typeface="Times New Roman" pitchFamily="18" charset="0"/>
              </a:rPr>
              <a:t>Дикие животные</a:t>
            </a:r>
          </a:p>
          <a:p>
            <a:pPr>
              <a:buNone/>
            </a:pPr>
            <a:endParaRPr lang="ru-RU" sz="3200" dirty="0"/>
          </a:p>
        </p:txBody>
      </p:sp>
      <p:pic>
        <p:nvPicPr>
          <p:cNvPr id="25606" name="Picture 6" descr="безопасное поведение в лесу, что делать если заблудился в лесу"/>
          <p:cNvPicPr>
            <a:picLocks noChangeAspect="1" noChangeArrowheads="1"/>
          </p:cNvPicPr>
          <p:nvPr/>
        </p:nvPicPr>
        <p:blipFill>
          <a:blip r:embed="rId2" cstate="print"/>
          <a:srcRect/>
          <a:stretch>
            <a:fillRect/>
          </a:stretch>
        </p:blipFill>
        <p:spPr bwMode="auto">
          <a:xfrm>
            <a:off x="6084168" y="4797152"/>
            <a:ext cx="2857500" cy="1905000"/>
          </a:xfrm>
          <a:prstGeom prst="rect">
            <a:avLst/>
          </a:prstGeom>
          <a:noFill/>
        </p:spPr>
      </p:pic>
      <p:pic>
        <p:nvPicPr>
          <p:cNvPr id="25608" name="Picture 8" descr="правила поведения в лесу для детей памятка, поведение в лесу"/>
          <p:cNvPicPr>
            <a:picLocks noChangeAspect="1" noChangeArrowheads="1"/>
          </p:cNvPicPr>
          <p:nvPr/>
        </p:nvPicPr>
        <p:blipFill>
          <a:blip r:embed="rId3" cstate="print"/>
          <a:srcRect/>
          <a:stretch>
            <a:fillRect/>
          </a:stretch>
        </p:blipFill>
        <p:spPr bwMode="auto">
          <a:xfrm>
            <a:off x="179512" y="4437112"/>
            <a:ext cx="2808312" cy="187220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accent2">
                    <a:lumMod val="50000"/>
                  </a:schemeClr>
                </a:solidFill>
                <a:latin typeface="Times New Roman" pitchFamily="18" charset="0"/>
                <a:cs typeface="Times New Roman" pitchFamily="18" charset="0"/>
              </a:rPr>
              <a:t>Ядовитые грибы</a:t>
            </a:r>
            <a:endParaRPr lang="ru-RU" b="1" dirty="0">
              <a:solidFill>
                <a:schemeClr val="accent2">
                  <a:lumMod val="50000"/>
                </a:schemeClr>
              </a:solidFill>
              <a:latin typeface="Times New Roman" pitchFamily="18" charset="0"/>
              <a:cs typeface="Times New Roman" pitchFamily="18" charset="0"/>
            </a:endParaRPr>
          </a:p>
        </p:txBody>
      </p:sp>
      <p:sp>
        <p:nvSpPr>
          <p:cNvPr id="3" name="Текст 2"/>
          <p:cNvSpPr>
            <a:spLocks noGrp="1"/>
          </p:cNvSpPr>
          <p:nvPr>
            <p:ph type="body" idx="1"/>
          </p:nvPr>
        </p:nvSpPr>
        <p:spPr/>
        <p:txBody>
          <a:bodyPr/>
          <a:lstStyle/>
          <a:p>
            <a:r>
              <a:rPr lang="ru-RU" dirty="0" smtClean="0">
                <a:solidFill>
                  <a:srgbClr val="FF0000"/>
                </a:solidFill>
                <a:latin typeface="Times New Roman" pitchFamily="18" charset="0"/>
                <a:cs typeface="Times New Roman" pitchFamily="18" charset="0"/>
              </a:rPr>
              <a:t>Бледная  поганка</a:t>
            </a:r>
            <a:endParaRPr lang="ru-RU" dirty="0">
              <a:latin typeface="Times New Roman" pitchFamily="18" charset="0"/>
              <a:cs typeface="Times New Roman" pitchFamily="18" charset="0"/>
            </a:endParaRPr>
          </a:p>
        </p:txBody>
      </p:sp>
      <p:sp>
        <p:nvSpPr>
          <p:cNvPr id="5" name="Текст 4"/>
          <p:cNvSpPr>
            <a:spLocks noGrp="1"/>
          </p:cNvSpPr>
          <p:nvPr>
            <p:ph type="body" sz="quarter" idx="3"/>
          </p:nvPr>
        </p:nvSpPr>
        <p:spPr>
          <a:xfrm>
            <a:off x="4716016" y="1700807"/>
            <a:ext cx="3970784" cy="474067"/>
          </a:xfrm>
        </p:spPr>
        <p:txBody>
          <a:bodyPr/>
          <a:lstStyle/>
          <a:p>
            <a:pPr algn="ctr"/>
            <a:r>
              <a:rPr lang="ru-RU" dirty="0" smtClean="0">
                <a:solidFill>
                  <a:srgbClr val="FF0000"/>
                </a:solidFill>
                <a:latin typeface="Times New Roman" pitchFamily="18" charset="0"/>
                <a:cs typeface="Times New Roman" pitchFamily="18" charset="0"/>
              </a:rPr>
              <a:t>Мухомор</a:t>
            </a:r>
            <a:endParaRPr lang="ru-RU" dirty="0">
              <a:latin typeface="Times New Roman" pitchFamily="18" charset="0"/>
              <a:cs typeface="Times New Roman" pitchFamily="18" charset="0"/>
            </a:endParaRPr>
          </a:p>
        </p:txBody>
      </p:sp>
      <p:pic>
        <p:nvPicPr>
          <p:cNvPr id="7" name="Picture 2" descr="http://medarticle.moslek.ru/images/48452.jpg"/>
          <p:cNvPicPr>
            <a:picLocks noGrp="1" noChangeAspect="1" noChangeArrowheads="1"/>
          </p:cNvPicPr>
          <p:nvPr>
            <p:ph sz="half" idx="2"/>
          </p:nvPr>
        </p:nvPicPr>
        <p:blipFill>
          <a:blip r:embed="rId2" cstate="print"/>
          <a:srcRect/>
          <a:stretch>
            <a:fillRect/>
          </a:stretch>
        </p:blipFill>
        <p:spPr bwMode="auto">
          <a:xfrm>
            <a:off x="611560" y="4149080"/>
            <a:ext cx="2952328" cy="2589761"/>
          </a:xfrm>
          <a:prstGeom prst="rect">
            <a:avLst/>
          </a:prstGeom>
          <a:noFill/>
        </p:spPr>
      </p:pic>
      <p:sp>
        <p:nvSpPr>
          <p:cNvPr id="8" name="Прямоугольник 7"/>
          <p:cNvSpPr/>
          <p:nvPr/>
        </p:nvSpPr>
        <p:spPr>
          <a:xfrm>
            <a:off x="395536" y="2276872"/>
            <a:ext cx="3744416" cy="1754326"/>
          </a:xfrm>
          <a:prstGeom prst="rect">
            <a:avLst/>
          </a:prstGeom>
        </p:spPr>
        <p:txBody>
          <a:bodyPr wrap="square">
            <a:spAutoFit/>
          </a:bodyPr>
          <a:lstStyle/>
          <a:p>
            <a:r>
              <a:rPr lang="ru-RU" dirty="0" smtClean="0">
                <a:solidFill>
                  <a:schemeClr val="accent2">
                    <a:lumMod val="50000"/>
                  </a:schemeClr>
                </a:solidFill>
                <a:latin typeface="Times New Roman" pitchFamily="18" charset="0"/>
                <a:cs typeface="Times New Roman" pitchFamily="18" charset="0"/>
              </a:rPr>
              <a:t>Бледная поганка – самый ядовитый и смертельно опасный гриб. Растёт в лиственных лесах. Шляпка зеленоватая или белая с чешуйками и лоскутками. На ножке плёнчатое кольцо.</a:t>
            </a:r>
          </a:p>
        </p:txBody>
      </p:sp>
      <p:pic>
        <p:nvPicPr>
          <p:cNvPr id="9" name="Picture 4" descr="http://www.udec.ru/images/3005-21.jpg"/>
          <p:cNvPicPr>
            <a:picLocks noGrp="1" noChangeAspect="1" noChangeArrowheads="1"/>
          </p:cNvPicPr>
          <p:nvPr>
            <p:ph sz="quarter" idx="4"/>
          </p:nvPr>
        </p:nvPicPr>
        <p:blipFill>
          <a:blip r:embed="rId3" cstate="print"/>
          <a:srcRect/>
          <a:stretch>
            <a:fillRect/>
          </a:stretch>
        </p:blipFill>
        <p:spPr bwMode="auto">
          <a:xfrm>
            <a:off x="4067944" y="2204864"/>
            <a:ext cx="1800200" cy="1800200"/>
          </a:xfrm>
          <a:prstGeom prst="rect">
            <a:avLst/>
          </a:prstGeom>
          <a:noFill/>
        </p:spPr>
      </p:pic>
      <p:sp>
        <p:nvSpPr>
          <p:cNvPr id="10" name="Прямоугольник 9"/>
          <p:cNvSpPr/>
          <p:nvPr/>
        </p:nvSpPr>
        <p:spPr>
          <a:xfrm>
            <a:off x="6660232" y="2204864"/>
            <a:ext cx="2304256" cy="1477328"/>
          </a:xfrm>
          <a:prstGeom prst="rect">
            <a:avLst/>
          </a:prstGeom>
        </p:spPr>
        <p:txBody>
          <a:bodyPr wrap="square">
            <a:spAutoFit/>
          </a:bodyPr>
          <a:lstStyle/>
          <a:p>
            <a:r>
              <a:rPr lang="ru-RU" dirty="0" smtClean="0">
                <a:solidFill>
                  <a:schemeClr val="accent2">
                    <a:lumMod val="50000"/>
                  </a:schemeClr>
                </a:solidFill>
                <a:latin typeface="Times New Roman" pitchFamily="18" charset="0"/>
                <a:cs typeface="Times New Roman" pitchFamily="18" charset="0"/>
              </a:rPr>
              <a:t>А этот красавец на беленькой ножке</a:t>
            </a:r>
          </a:p>
          <a:p>
            <a:pPr>
              <a:buNone/>
            </a:pPr>
            <a:r>
              <a:rPr lang="ru-RU" dirty="0" smtClean="0">
                <a:solidFill>
                  <a:schemeClr val="accent2">
                    <a:lumMod val="50000"/>
                  </a:schemeClr>
                </a:solidFill>
                <a:latin typeface="Times New Roman" pitchFamily="18" charset="0"/>
                <a:cs typeface="Times New Roman" pitchFamily="18" charset="0"/>
              </a:rPr>
              <a:t>Он в красненькой    шляпке</a:t>
            </a:r>
          </a:p>
          <a:p>
            <a:pPr>
              <a:buNone/>
            </a:pPr>
            <a:r>
              <a:rPr lang="ru-RU" dirty="0" smtClean="0">
                <a:solidFill>
                  <a:schemeClr val="accent2">
                    <a:lumMod val="50000"/>
                  </a:schemeClr>
                </a:solidFill>
                <a:latin typeface="Times New Roman" pitchFamily="18" charset="0"/>
                <a:cs typeface="Times New Roman" pitchFamily="18" charset="0"/>
              </a:rPr>
              <a:t>на шляпке   горошки</a:t>
            </a:r>
            <a:r>
              <a:rPr lang="ru-RU" dirty="0" smtClean="0">
                <a:latin typeface="Times New Roman" pitchFamily="18" charset="0"/>
                <a:cs typeface="Times New Roman" pitchFamily="18" charset="0"/>
              </a:rPr>
              <a:t>.</a:t>
            </a:r>
          </a:p>
        </p:txBody>
      </p:sp>
      <p:sp>
        <p:nvSpPr>
          <p:cNvPr id="11" name="Прямоугольник 10"/>
          <p:cNvSpPr/>
          <p:nvPr/>
        </p:nvSpPr>
        <p:spPr>
          <a:xfrm>
            <a:off x="6228184" y="3789040"/>
            <a:ext cx="2592288" cy="1077218"/>
          </a:xfrm>
          <a:prstGeom prst="rect">
            <a:avLst/>
          </a:prstGeom>
        </p:spPr>
        <p:txBody>
          <a:bodyPr wrap="square">
            <a:spAutoFit/>
          </a:bodyPr>
          <a:lstStyle/>
          <a:p>
            <a:pPr algn="ctr"/>
            <a:r>
              <a:rPr lang="ru-RU" sz="1600" b="1" cap="small" dirty="0" smtClean="0">
                <a:solidFill>
                  <a:srgbClr val="FF0000"/>
                </a:solidFill>
                <a:latin typeface="Times New Roman" pitchFamily="18" charset="0"/>
                <a:cs typeface="Times New Roman" pitchFamily="18" charset="0"/>
              </a:rPr>
              <a:t>ПАНТЕРНЫЙ </a:t>
            </a:r>
          </a:p>
          <a:p>
            <a:pPr algn="ctr"/>
            <a:r>
              <a:rPr lang="ru-RU" sz="1600" b="1" cap="small" dirty="0" smtClean="0">
                <a:solidFill>
                  <a:srgbClr val="FF0000"/>
                </a:solidFill>
                <a:latin typeface="Times New Roman" pitchFamily="18" charset="0"/>
                <a:cs typeface="Times New Roman" pitchFamily="18" charset="0"/>
              </a:rPr>
              <a:t>МУХОМОР</a:t>
            </a:r>
          </a:p>
          <a:p>
            <a:pPr algn="ctr"/>
            <a:endParaRPr lang="ru-RU" sz="1600" b="1" dirty="0" smtClean="0">
              <a:solidFill>
                <a:srgbClr val="FF0000"/>
              </a:solidFill>
              <a:latin typeface="Times New Roman" pitchFamily="18" charset="0"/>
              <a:cs typeface="Times New Roman" pitchFamily="18" charset="0"/>
            </a:endParaRPr>
          </a:p>
          <a:p>
            <a:pPr algn="ctr"/>
            <a:endParaRPr lang="ru-RU" sz="1600" dirty="0">
              <a:latin typeface="Times New Roman" pitchFamily="18" charset="0"/>
              <a:cs typeface="Times New Roman" pitchFamily="18" charset="0"/>
            </a:endParaRPr>
          </a:p>
        </p:txBody>
      </p:sp>
      <p:pic>
        <p:nvPicPr>
          <p:cNvPr id="12" name="Picture 4" descr="http://dic.academic.ru/pictures/wiki/files/69/European_Panther.jpg"/>
          <p:cNvPicPr>
            <a:picLocks noChangeAspect="1" noChangeArrowheads="1"/>
          </p:cNvPicPr>
          <p:nvPr/>
        </p:nvPicPr>
        <p:blipFill>
          <a:blip r:embed="rId4" cstate="print"/>
          <a:stretch>
            <a:fillRect/>
          </a:stretch>
        </p:blipFill>
        <p:spPr bwMode="auto">
          <a:xfrm>
            <a:off x="4499992" y="4365104"/>
            <a:ext cx="2090512" cy="2346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Прямоугольник 12"/>
          <p:cNvSpPr/>
          <p:nvPr/>
        </p:nvSpPr>
        <p:spPr>
          <a:xfrm>
            <a:off x="6732240" y="4725144"/>
            <a:ext cx="2411760" cy="1015663"/>
          </a:xfrm>
          <a:prstGeom prst="rect">
            <a:avLst/>
          </a:prstGeom>
        </p:spPr>
        <p:txBody>
          <a:bodyPr wrap="square">
            <a:spAutoFit/>
          </a:bodyPr>
          <a:lstStyle/>
          <a:p>
            <a:r>
              <a:rPr lang="ru-RU" sz="2000" dirty="0" smtClean="0">
                <a:solidFill>
                  <a:schemeClr val="accent2">
                    <a:lumMod val="50000"/>
                  </a:schemeClr>
                </a:solidFill>
                <a:latin typeface="Times New Roman" pitchFamily="18" charset="0"/>
                <a:cs typeface="Times New Roman" pitchFamily="18" charset="0"/>
              </a:rPr>
              <a:t>Это разновидность</a:t>
            </a:r>
          </a:p>
          <a:p>
            <a:pPr>
              <a:buNone/>
            </a:pPr>
            <a:r>
              <a:rPr lang="ru-RU" sz="2000" dirty="0" smtClean="0">
                <a:solidFill>
                  <a:schemeClr val="accent2">
                    <a:lumMod val="50000"/>
                  </a:schemeClr>
                </a:solidFill>
                <a:latin typeface="Times New Roman" pitchFamily="18" charset="0"/>
                <a:cs typeface="Times New Roman" pitchFamily="18" charset="0"/>
              </a:rPr>
              <a:t>красного мухомора,</a:t>
            </a:r>
          </a:p>
          <a:p>
            <a:pPr>
              <a:buNone/>
            </a:pPr>
            <a:r>
              <a:rPr lang="ru-RU" sz="2000" dirty="0" smtClean="0">
                <a:solidFill>
                  <a:schemeClr val="accent2">
                    <a:lumMod val="50000"/>
                  </a:schemeClr>
                </a:solidFill>
                <a:latin typeface="Times New Roman" pitchFamily="18" charset="0"/>
                <a:cs typeface="Times New Roman" pitchFamily="18" charset="0"/>
              </a:rPr>
              <a:t>только серого цвета.</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accent2">
                    <a:lumMod val="50000"/>
                  </a:schemeClr>
                </a:solidFill>
                <a:latin typeface="Times New Roman" pitchFamily="18" charset="0"/>
                <a:cs typeface="Times New Roman" pitchFamily="18" charset="0"/>
              </a:rPr>
              <a:t>Правило сбора грибов</a:t>
            </a:r>
            <a:endParaRPr lang="ru-RU" dirty="0">
              <a:solidFill>
                <a:schemeClr val="accent2">
                  <a:lumMod val="50000"/>
                </a:schemeClr>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r>
              <a:rPr lang="ru-RU" sz="1800" b="1" dirty="0" smtClean="0">
                <a:solidFill>
                  <a:schemeClr val="accent2">
                    <a:lumMod val="50000"/>
                  </a:schemeClr>
                </a:solidFill>
                <a:latin typeface="Times New Roman" pitchFamily="18" charset="0"/>
                <a:cs typeface="Times New Roman" pitchFamily="18" charset="0"/>
              </a:rPr>
              <a:t>Собирайте в лесу только те грибы, о которых вы точно знаете, что они съедобны.</a:t>
            </a:r>
          </a:p>
          <a:p>
            <a:r>
              <a:rPr lang="ru-RU" sz="1800" b="1" dirty="0" smtClean="0">
                <a:solidFill>
                  <a:schemeClr val="accent2">
                    <a:lumMod val="50000"/>
                  </a:schemeClr>
                </a:solidFill>
                <a:latin typeface="Times New Roman" pitchFamily="18" charset="0"/>
                <a:cs typeface="Times New Roman" pitchFamily="18" charset="0"/>
              </a:rPr>
              <a:t>Помните, что ядовитые грибы нередко растут рядом со съедобными и могут быть очень похожи на них.</a:t>
            </a:r>
          </a:p>
          <a:p>
            <a:r>
              <a:rPr lang="ru-RU" sz="1800" b="1" dirty="0" smtClean="0">
                <a:solidFill>
                  <a:schemeClr val="accent2">
                    <a:lumMod val="50000"/>
                  </a:schemeClr>
                </a:solidFill>
                <a:latin typeface="Times New Roman" pitchFamily="18" charset="0"/>
                <a:cs typeface="Times New Roman" pitchFamily="18" charset="0"/>
              </a:rPr>
              <a:t>Грибы, которые вы не знаете или которые вызывают сомнения, не следует употреблять в пищу и пробовать на вкус, тем более в сыром виде.</a:t>
            </a:r>
          </a:p>
          <a:p>
            <a:r>
              <a:rPr lang="ru-RU" sz="1800" b="1" dirty="0" smtClean="0">
                <a:solidFill>
                  <a:schemeClr val="accent2">
                    <a:lumMod val="50000"/>
                  </a:schemeClr>
                </a:solidFill>
                <a:latin typeface="Times New Roman" pitchFamily="18" charset="0"/>
                <a:cs typeface="Times New Roman" pitchFamily="18" charset="0"/>
              </a:rPr>
              <a:t>Никогда не собирайте перезрелые, червивые и испорченные грибы.</a:t>
            </a:r>
          </a:p>
          <a:p>
            <a:r>
              <a:rPr lang="ru-RU" sz="1800" b="1" dirty="0" smtClean="0">
                <a:solidFill>
                  <a:schemeClr val="accent2">
                    <a:lumMod val="50000"/>
                  </a:schemeClr>
                </a:solidFill>
                <a:latin typeface="Times New Roman" pitchFamily="18" charset="0"/>
                <a:cs typeface="Times New Roman" pitchFamily="18" charset="0"/>
              </a:rPr>
              <a:t>Не собирайте грибы, даже заведомо съедобные, вдоль автомобильных и железных дорог. Грибы накапливают ядовитые вещества и становятся непригодными в пищу.</a:t>
            </a:r>
          </a:p>
          <a:p>
            <a:r>
              <a:rPr lang="ru-RU" sz="1800" b="1" dirty="0" smtClean="0">
                <a:solidFill>
                  <a:schemeClr val="accent2">
                    <a:lumMod val="50000"/>
                  </a:schemeClr>
                </a:solidFill>
                <a:latin typeface="Times New Roman" pitchFamily="18" charset="0"/>
                <a:cs typeface="Times New Roman" pitchFamily="18" charset="0"/>
              </a:rPr>
              <a:t>Есть только один абсолютно надежный способ распознать ядовитые грибы: надо их знать.</a:t>
            </a:r>
            <a:endParaRPr lang="ru-RU" sz="1800" b="1" dirty="0">
              <a:solidFill>
                <a:schemeClr val="accent2">
                  <a:lumMod val="50000"/>
                </a:schemeClr>
              </a:solidFill>
              <a:latin typeface="Times New Roman" pitchFamily="18" charset="0"/>
              <a:cs typeface="Times New Roman" pitchFamily="18" charset="0"/>
            </a:endParaRPr>
          </a:p>
        </p:txBody>
      </p:sp>
      <p:pic>
        <p:nvPicPr>
          <p:cNvPr id="5" name="Рисунок 4" descr="http://womanadvice.ru/sites/default/files/imagecache/width_250/34/pravila_povedeniya_v_lesu_dlya_detey.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4941168"/>
            <a:ext cx="3059832" cy="191683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accent2">
                    <a:lumMod val="50000"/>
                  </a:schemeClr>
                </a:solidFill>
                <a:latin typeface="Times New Roman" pitchFamily="18" charset="0"/>
                <a:cs typeface="Times New Roman" pitchFamily="18" charset="0"/>
              </a:rPr>
              <a:t>Ядовитые растения и ягоды</a:t>
            </a:r>
            <a:endParaRPr lang="ru-RU" b="1" dirty="0">
              <a:solidFill>
                <a:schemeClr val="accent2">
                  <a:lumMod val="50000"/>
                </a:schemeClr>
              </a:solidFill>
              <a:latin typeface="Times New Roman" pitchFamily="18" charset="0"/>
              <a:cs typeface="Times New Roman" pitchFamily="18" charset="0"/>
            </a:endParaRPr>
          </a:p>
        </p:txBody>
      </p:sp>
      <p:sp>
        <p:nvSpPr>
          <p:cNvPr id="3" name="Текст 2"/>
          <p:cNvSpPr>
            <a:spLocks noGrp="1"/>
          </p:cNvSpPr>
          <p:nvPr>
            <p:ph type="body" idx="1"/>
          </p:nvPr>
        </p:nvSpPr>
        <p:spPr>
          <a:xfrm>
            <a:off x="0" y="1484785"/>
            <a:ext cx="2627784" cy="432048"/>
          </a:xfrm>
        </p:spPr>
        <p:txBody>
          <a:bodyPr/>
          <a:lstStyle/>
          <a:p>
            <a:pPr algn="ctr"/>
            <a:r>
              <a:rPr lang="ru-RU" sz="2000" dirty="0" smtClean="0">
                <a:solidFill>
                  <a:srgbClr val="FF0000"/>
                </a:solidFill>
                <a:latin typeface="Times New Roman" pitchFamily="18" charset="0"/>
                <a:cs typeface="Times New Roman" pitchFamily="18" charset="0"/>
              </a:rPr>
              <a:t>Л А Н Д Ы Ш</a:t>
            </a:r>
            <a:endParaRPr lang="ru-RU" sz="2000" dirty="0">
              <a:latin typeface="Times New Roman" pitchFamily="18" charset="0"/>
              <a:cs typeface="Times New Roman" pitchFamily="18" charset="0"/>
            </a:endParaRPr>
          </a:p>
        </p:txBody>
      </p:sp>
      <p:sp>
        <p:nvSpPr>
          <p:cNvPr id="5" name="Текст 4"/>
          <p:cNvSpPr>
            <a:spLocks noGrp="1"/>
          </p:cNvSpPr>
          <p:nvPr>
            <p:ph type="body" sz="quarter" idx="3"/>
          </p:nvPr>
        </p:nvSpPr>
        <p:spPr>
          <a:xfrm>
            <a:off x="4788024" y="1535113"/>
            <a:ext cx="3898776" cy="309711"/>
          </a:xfrm>
        </p:spPr>
        <p:txBody>
          <a:bodyPr/>
          <a:lstStyle/>
          <a:p>
            <a:r>
              <a:rPr lang="ru-RU" sz="2000" dirty="0" smtClean="0">
                <a:solidFill>
                  <a:srgbClr val="FF0000"/>
                </a:solidFill>
                <a:latin typeface="Times New Roman" pitchFamily="18" charset="0"/>
                <a:cs typeface="Times New Roman" pitchFamily="18" charset="0"/>
              </a:rPr>
              <a:t>БОРЩЕВИК</a:t>
            </a:r>
            <a:endParaRPr lang="ru-RU" sz="2000" dirty="0">
              <a:latin typeface="Times New Roman" pitchFamily="18" charset="0"/>
              <a:cs typeface="Times New Roman" pitchFamily="18" charset="0"/>
            </a:endParaRPr>
          </a:p>
        </p:txBody>
      </p:sp>
      <p:pic>
        <p:nvPicPr>
          <p:cNvPr id="7" name="Picture 2" descr="http://img-fotki.yandex.ru/get/3103/reznic-galina.5/0_866_3affe08a_L"/>
          <p:cNvPicPr>
            <a:picLocks noGrp="1" noChangeAspect="1" noChangeArrowheads="1"/>
          </p:cNvPicPr>
          <p:nvPr>
            <p:ph sz="half" idx="2"/>
          </p:nvPr>
        </p:nvPicPr>
        <p:blipFill>
          <a:blip r:embed="rId2" cstate="print"/>
          <a:srcRect/>
          <a:stretch>
            <a:fillRect/>
          </a:stretch>
        </p:blipFill>
        <p:spPr bwMode="auto">
          <a:xfrm>
            <a:off x="0" y="2132855"/>
            <a:ext cx="2123728" cy="2447247"/>
          </a:xfrm>
          <a:prstGeom prst="rect">
            <a:avLst/>
          </a:prstGeom>
          <a:noFill/>
        </p:spPr>
      </p:pic>
      <p:pic>
        <p:nvPicPr>
          <p:cNvPr id="8" name="Picture 2" descr="hello_html_5606f522.jpg"/>
          <p:cNvPicPr>
            <a:picLocks noChangeAspect="1" noChangeArrowheads="1"/>
          </p:cNvPicPr>
          <p:nvPr/>
        </p:nvPicPr>
        <p:blipFill>
          <a:blip r:embed="rId3" cstate="print"/>
          <a:srcRect/>
          <a:stretch>
            <a:fillRect/>
          </a:stretch>
        </p:blipFill>
        <p:spPr bwMode="auto">
          <a:xfrm>
            <a:off x="2363471" y="4725144"/>
            <a:ext cx="1848489" cy="2132856"/>
          </a:xfrm>
          <a:prstGeom prst="rect">
            <a:avLst/>
          </a:prstGeom>
          <a:noFill/>
        </p:spPr>
      </p:pic>
      <p:sp>
        <p:nvSpPr>
          <p:cNvPr id="9" name="Прямоугольник 8"/>
          <p:cNvSpPr/>
          <p:nvPr/>
        </p:nvSpPr>
        <p:spPr>
          <a:xfrm>
            <a:off x="2267744" y="1628801"/>
            <a:ext cx="2088232" cy="3139321"/>
          </a:xfrm>
          <a:prstGeom prst="rect">
            <a:avLst/>
          </a:prstGeom>
        </p:spPr>
        <p:txBody>
          <a:bodyPr wrap="square">
            <a:spAutoFit/>
          </a:bodyPr>
          <a:lstStyle/>
          <a:p>
            <a:pPr>
              <a:buNone/>
            </a:pPr>
            <a:r>
              <a:rPr lang="ru-RU" dirty="0" smtClean="0">
                <a:solidFill>
                  <a:schemeClr val="accent2">
                    <a:lumMod val="50000"/>
                  </a:schemeClr>
                </a:solidFill>
                <a:latin typeface="Times New Roman" pitchFamily="18" charset="0"/>
                <a:cs typeface="Times New Roman" pitchFamily="18" charset="0"/>
              </a:rPr>
              <a:t>Ландыш травянистое растение. Растёт в лесу. Цветёт в мае. Запах этих цветов может вызвать сильную головную боль, тошноту, рвоту. Ягоды ядовиты для человека</a:t>
            </a:r>
            <a:r>
              <a:rPr lang="ru-RU" b="1" i="1" dirty="0" smtClean="0">
                <a:solidFill>
                  <a:schemeClr val="accent2">
                    <a:lumMod val="50000"/>
                  </a:schemeClr>
                </a:solidFill>
                <a:latin typeface="Times New Roman" pitchFamily="18" charset="0"/>
                <a:cs typeface="Times New Roman" pitchFamily="18" charset="0"/>
              </a:rPr>
              <a:t> </a:t>
            </a:r>
            <a:r>
              <a:rPr lang="ru-RU" i="1" dirty="0" smtClean="0">
                <a:solidFill>
                  <a:schemeClr val="accent2">
                    <a:lumMod val="50000"/>
                  </a:schemeClr>
                </a:solidFill>
                <a:latin typeface="Times New Roman" pitchFamily="18" charset="0"/>
                <a:cs typeface="Times New Roman" pitchFamily="18" charset="0"/>
              </a:rPr>
              <a:t> </a:t>
            </a:r>
            <a:endParaRPr lang="ru-RU" dirty="0" smtClean="0">
              <a:solidFill>
                <a:schemeClr val="accent2">
                  <a:lumMod val="50000"/>
                </a:schemeClr>
              </a:solidFill>
              <a:latin typeface="Times New Roman" pitchFamily="18" charset="0"/>
              <a:cs typeface="Times New Roman" pitchFamily="18" charset="0"/>
            </a:endParaRPr>
          </a:p>
        </p:txBody>
      </p:sp>
      <p:pic>
        <p:nvPicPr>
          <p:cNvPr id="10" name="Picture 2" descr="http://i021.radikal.ru/0807/58/603f50992862.jpg"/>
          <p:cNvPicPr>
            <a:picLocks noGrp="1" noChangeAspect="1" noChangeArrowheads="1"/>
          </p:cNvPicPr>
          <p:nvPr>
            <p:ph sz="quarter" idx="4"/>
          </p:nvPr>
        </p:nvPicPr>
        <p:blipFill>
          <a:blip r:embed="rId4" cstate="print"/>
          <a:stretch>
            <a:fillRect/>
          </a:stretch>
        </p:blipFill>
        <p:spPr bwMode="auto">
          <a:xfrm>
            <a:off x="4355976" y="1844824"/>
            <a:ext cx="1800200" cy="2113744"/>
          </a:xfrm>
          <a:prstGeom prst="rect">
            <a:avLst/>
          </a:prstGeom>
          <a:noFill/>
        </p:spPr>
      </p:pic>
      <p:sp>
        <p:nvSpPr>
          <p:cNvPr id="11" name="Прямоугольник 10"/>
          <p:cNvSpPr/>
          <p:nvPr/>
        </p:nvSpPr>
        <p:spPr>
          <a:xfrm>
            <a:off x="6660232" y="1628800"/>
            <a:ext cx="2232248" cy="3970318"/>
          </a:xfrm>
          <a:prstGeom prst="rect">
            <a:avLst/>
          </a:prstGeom>
        </p:spPr>
        <p:txBody>
          <a:bodyPr wrap="square">
            <a:spAutoFit/>
          </a:bodyPr>
          <a:lstStyle/>
          <a:p>
            <a:r>
              <a:rPr lang="ru-RU" dirty="0" smtClean="0">
                <a:solidFill>
                  <a:schemeClr val="accent2">
                    <a:lumMod val="50000"/>
                  </a:schemeClr>
                </a:solidFill>
                <a:latin typeface="Times New Roman" pitchFamily="18" charset="0"/>
                <a:cs typeface="Times New Roman" pitchFamily="18" charset="0"/>
              </a:rPr>
              <a:t>Все части этого растения ядовитые. Капля сока  при попадании на кожу может вызвать раздражение или сильнейшие  ожоги,  сопровождающиеся сильной болью, покраснениями , волдырями так, что рубцы останутся на всю жизнь.</a:t>
            </a:r>
          </a:p>
          <a:p>
            <a:endParaRPr lang="ru-RU" dirty="0"/>
          </a:p>
        </p:txBody>
      </p:sp>
      <p:pic>
        <p:nvPicPr>
          <p:cNvPr id="12" name="Picture 2" descr="борщевик ожоги"/>
          <p:cNvPicPr>
            <a:picLocks noChangeAspect="1" noChangeArrowheads="1"/>
          </p:cNvPicPr>
          <p:nvPr/>
        </p:nvPicPr>
        <p:blipFill>
          <a:blip r:embed="rId5" cstate="print"/>
          <a:srcRect/>
          <a:stretch>
            <a:fillRect/>
          </a:stretch>
        </p:blipFill>
        <p:spPr bwMode="auto">
          <a:xfrm>
            <a:off x="4716016" y="4149080"/>
            <a:ext cx="1944216" cy="239288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55">
      <a:dk1>
        <a:sysClr val="windowText" lastClr="000000"/>
      </a:dk1>
      <a:lt1>
        <a:srgbClr val="FFFFFF"/>
      </a:lt1>
      <a:dk2>
        <a:srgbClr val="000000"/>
      </a:dk2>
      <a:lt2>
        <a:srgbClr val="FFFFFF"/>
      </a:lt2>
      <a:accent1>
        <a:srgbClr val="B8D98A"/>
      </a:accent1>
      <a:accent2>
        <a:srgbClr val="6BA7F8"/>
      </a:accent2>
      <a:accent3>
        <a:srgbClr val="C3DBFC"/>
      </a:accent3>
      <a:accent4>
        <a:srgbClr val="0A2793"/>
      </a:accent4>
      <a:accent5>
        <a:srgbClr val="C0E8FD"/>
      </a:accent5>
      <a:accent6>
        <a:srgbClr val="6097E1"/>
      </a:accent6>
      <a:hlink>
        <a:srgbClr val="0B6DEF"/>
      </a:hlink>
      <a:folHlink>
        <a:srgbClr val="237DF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415</TotalTime>
  <Words>1308</Words>
  <Application>Microsoft Office PowerPoint</Application>
  <PresentationFormat>Экран (4:3)</PresentationFormat>
  <Paragraphs>112</Paragraphs>
  <Slides>21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Office Theme</vt:lpstr>
      <vt:lpstr>ГКОУ «Максатихинская школа – интернат»</vt:lpstr>
      <vt:lpstr>- воспитывать у учащихся  чувство бережного отношения к своему здоровью; - формирование знаний и умений по защите жизни и здоровья  в условиях опасных ситуаций в  лесу в весенне – летний период; - развивать познавательный интерес, внимание, память.       </vt:lpstr>
      <vt:lpstr>Презентация PowerPoint</vt:lpstr>
      <vt:lpstr>Если вы собрались в лес</vt:lpstr>
      <vt:lpstr>Что делать, если заблудился в лесу?</vt:lpstr>
      <vt:lpstr>Лесные опасности </vt:lpstr>
      <vt:lpstr>Ядовитые грибы</vt:lpstr>
      <vt:lpstr>Правило сбора грибов</vt:lpstr>
      <vt:lpstr>Ядовитые растения и ягоды</vt:lpstr>
      <vt:lpstr>Презентация PowerPoint</vt:lpstr>
      <vt:lpstr>Волчье лыко – кустарник Цветёт с мая по июнь. Запах этих цветов может вызвать сильную головную боль, тошноту, рвоту. Ягоды ядовиты для человека, но птицы питаются ими.     Ни в коем случае нельзя рвать цветущие ветки этого растения для букетов, потому что у него очень ядовитая кора. </vt:lpstr>
      <vt:lpstr>Правила безопасного обращения с растениями</vt:lpstr>
      <vt:lpstr>Опасные насекомые</vt:lpstr>
      <vt:lpstr>Презентация PowerPoint</vt:lpstr>
      <vt:lpstr>Правила безопасного поведения с насекомыми</vt:lpstr>
      <vt:lpstr>Змеи</vt:lpstr>
      <vt:lpstr>Презентация PowerPoint</vt:lpstr>
      <vt:lpstr>Как избежать укуса змеи</vt:lpstr>
      <vt:lpstr>Дикие животные</vt:lpstr>
      <vt:lpstr>Дикие животные</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Autumn Season PowerPoint Presentation</dc:title>
  <dc:creator>jontypearce</dc:creator>
  <cp:lastModifiedBy>ученик</cp:lastModifiedBy>
  <cp:revision>48</cp:revision>
  <dcterms:created xsi:type="dcterms:W3CDTF">2011-07-11T11:56:50Z</dcterms:created>
  <dcterms:modified xsi:type="dcterms:W3CDTF">2022-05-04T07:00:05Z</dcterms:modified>
</cp:coreProperties>
</file>