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4" r:id="rId3"/>
    <p:sldId id="278" r:id="rId4"/>
    <p:sldId id="266" r:id="rId5"/>
    <p:sldId id="272" r:id="rId6"/>
    <p:sldId id="285" r:id="rId7"/>
    <p:sldId id="271" r:id="rId8"/>
    <p:sldId id="274" r:id="rId9"/>
    <p:sldId id="275" r:id="rId10"/>
    <p:sldId id="276" r:id="rId11"/>
    <p:sldId id="286" r:id="rId12"/>
    <p:sldId id="268" r:id="rId13"/>
    <p:sldId id="269" r:id="rId14"/>
    <p:sldId id="287" r:id="rId15"/>
    <p:sldId id="288" r:id="rId16"/>
    <p:sldId id="289" r:id="rId17"/>
    <p:sldId id="291" r:id="rId18"/>
    <p:sldId id="293" r:id="rId19"/>
  </p:sldIdLst>
  <p:sldSz cx="18288000" cy="10287000"/>
  <p:notesSz cx="6858000" cy="9144000"/>
  <p:embeddedFontLst>
    <p:embeddedFont>
      <p:font typeface="Muli Extra Light Bold" charset="0"/>
      <p:regular r:id="rId20"/>
    </p:embeddedFont>
    <p:embeddedFont>
      <p:font typeface="Calibri" pitchFamily="34" charset="0"/>
      <p:regular r:id="rId21"/>
      <p:bold r:id="rId22"/>
      <p:italic r:id="rId23"/>
      <p:boldItalic r:id="rId24"/>
    </p:embeddedFont>
    <p:embeddedFont>
      <p:font typeface="Georgia" pitchFamily="18" charset="0"/>
      <p:regular r:id="rId25"/>
      <p:bold r:id="rId26"/>
      <p:italic r:id="rId27"/>
      <p:boldItalic r:id="rId28"/>
    </p:embeddedFont>
    <p:embeddedFont>
      <p:font typeface="Halant Medium Bold"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012" autoAdjust="0"/>
    <p:restoredTop sz="94622" autoAdjust="0"/>
  </p:normalViewPr>
  <p:slideViewPr>
    <p:cSldViewPr>
      <p:cViewPr>
        <p:scale>
          <a:sx n="50" d="100"/>
          <a:sy n="50" d="100"/>
        </p:scale>
        <p:origin x="-168"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183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73800" y="462980"/>
            <a:ext cx="16640876" cy="9479518"/>
          </a:xfrm>
          <a:prstGeom prst="rect">
            <a:avLst/>
          </a:prstGeom>
        </p:spPr>
        <p:txBody>
          <a:bodyPr wrap="square" lIns="0" tIns="0" rIns="0" bIns="0" rtlCol="0" anchor="t">
            <a:spAutoFit/>
          </a:bodyPr>
          <a:lstStyle/>
          <a:p>
            <a:pPr algn="ctr"/>
            <a:r>
              <a:rPr lang="ru-RU" sz="4800" b="1" dirty="0" smtClean="0">
                <a:latin typeface="Times New Roman" pitchFamily="18" charset="0"/>
                <a:cs typeface="Times New Roman" pitchFamily="18" charset="0"/>
              </a:rPr>
              <a:t>ГКОУ «</a:t>
            </a:r>
            <a:r>
              <a:rPr lang="ru-RU" sz="4800" b="1" dirty="0" err="1" smtClean="0">
                <a:latin typeface="Times New Roman" pitchFamily="18" charset="0"/>
                <a:cs typeface="Times New Roman" pitchFamily="18" charset="0"/>
              </a:rPr>
              <a:t>Максатихинская</a:t>
            </a:r>
            <a:r>
              <a:rPr lang="ru-RU" sz="4800" b="1" dirty="0" smtClean="0">
                <a:latin typeface="Times New Roman" pitchFamily="18" charset="0"/>
                <a:cs typeface="Times New Roman" pitchFamily="18" charset="0"/>
              </a:rPr>
              <a:t> школа – интернат»</a:t>
            </a:r>
          </a:p>
          <a:p>
            <a:pPr algn="ctr"/>
            <a:endParaRPr lang="ru-RU" sz="4800" b="1" dirty="0" smtClean="0">
              <a:latin typeface="Times New Roman" pitchFamily="18" charset="0"/>
              <a:cs typeface="Times New Roman" pitchFamily="18" charset="0"/>
            </a:endParaRPr>
          </a:p>
          <a:p>
            <a:pPr algn="ctr"/>
            <a:endParaRPr lang="ru-RU" sz="4800" b="1" dirty="0">
              <a:solidFill>
                <a:srgbClr val="2B2B2B"/>
              </a:solidFill>
              <a:latin typeface="Times New Roman" pitchFamily="18" charset="0"/>
              <a:cs typeface="Times New Roman" pitchFamily="18" charset="0"/>
            </a:endParaRPr>
          </a:p>
          <a:p>
            <a:pPr algn="ctr"/>
            <a:endParaRPr lang="ru-RU" sz="4800" b="1" dirty="0" smtClean="0">
              <a:solidFill>
                <a:srgbClr val="2B2B2B"/>
              </a:solidFill>
              <a:latin typeface="Times New Roman" pitchFamily="18" charset="0"/>
              <a:cs typeface="Times New Roman" pitchFamily="18" charset="0"/>
            </a:endParaRPr>
          </a:p>
          <a:p>
            <a:pPr algn="ctr"/>
            <a:r>
              <a:rPr lang="ru-RU" sz="4800" b="1" dirty="0" smtClean="0">
                <a:latin typeface="Times New Roman" pitchFamily="18" charset="0"/>
                <a:cs typeface="Times New Roman" pitchFamily="18" charset="0"/>
              </a:rPr>
              <a:t>Исторический час в 6 классе</a:t>
            </a:r>
          </a:p>
          <a:p>
            <a:pPr algn="ctr"/>
            <a:endParaRPr lang="ru-RU" sz="4800" b="1" dirty="0" smtClean="0">
              <a:latin typeface="Times New Roman" pitchFamily="18" charset="0"/>
              <a:cs typeface="Times New Roman" pitchFamily="18" charset="0"/>
            </a:endParaRPr>
          </a:p>
          <a:p>
            <a:pPr algn="ctr"/>
            <a:r>
              <a:rPr lang="ru-RU" sz="4800" b="1" dirty="0" smtClean="0">
                <a:latin typeface="Times New Roman" pitchFamily="18" charset="0"/>
                <a:cs typeface="Times New Roman" pitchFamily="18" charset="0"/>
              </a:rPr>
              <a:t> по теме: «Откуда пришли деньги»</a:t>
            </a:r>
          </a:p>
          <a:p>
            <a:pPr algn="ctr"/>
            <a:endParaRPr lang="ru-RU" sz="4800" b="1" dirty="0">
              <a:latin typeface="Times New Roman" pitchFamily="18" charset="0"/>
              <a:cs typeface="Times New Roman" pitchFamily="18" charset="0"/>
            </a:endParaRPr>
          </a:p>
          <a:p>
            <a:endParaRPr lang="ru-RU" sz="4800" b="1" dirty="0" smtClean="0">
              <a:solidFill>
                <a:srgbClr val="2B2B2B"/>
              </a:solidFill>
              <a:latin typeface="Times New Roman" pitchFamily="18" charset="0"/>
              <a:cs typeface="Times New Roman" pitchFamily="18" charset="0"/>
            </a:endParaRPr>
          </a:p>
          <a:p>
            <a:endParaRPr lang="ru-RU" sz="4800" b="1" dirty="0">
              <a:solidFill>
                <a:srgbClr val="2B2B2B"/>
              </a:solidFill>
              <a:latin typeface="Times New Roman" pitchFamily="18" charset="0"/>
              <a:cs typeface="Times New Roman" pitchFamily="18" charset="0"/>
            </a:endParaRPr>
          </a:p>
          <a:p>
            <a:pPr algn="r"/>
            <a:r>
              <a:rPr lang="ru-RU" sz="4800" b="1" dirty="0" smtClean="0">
                <a:latin typeface="Times New Roman" pitchFamily="18" charset="0"/>
                <a:cs typeface="Times New Roman" pitchFamily="18" charset="0"/>
              </a:rPr>
              <a:t>Провела: Алексеева Н.А.</a:t>
            </a:r>
            <a:endParaRPr lang="en-US" sz="4800" b="1" dirty="0" smtClean="0">
              <a:latin typeface="Times New Roman" pitchFamily="18" charset="0"/>
              <a:cs typeface="Times New Roman" pitchFamily="18" charset="0"/>
            </a:endParaRPr>
          </a:p>
          <a:p>
            <a:endParaRPr lang="en-US" sz="8800" dirty="0">
              <a:solidFill>
                <a:srgbClr val="2B2B2B"/>
              </a:solidFill>
              <a:latin typeface="Muli Extra Light Bold"/>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s://tunnel.ru/media/images/2018-07/post/120126/izgotavlivali-dengi-iz-soli.jpg"/>
          <p:cNvPicPr>
            <a:picLocks noChangeAspect="1" noChangeArrowheads="1"/>
          </p:cNvPicPr>
          <p:nvPr/>
        </p:nvPicPr>
        <p:blipFill>
          <a:blip r:embed="rId2" cstate="print"/>
          <a:srcRect/>
          <a:stretch>
            <a:fillRect/>
          </a:stretch>
        </p:blipFill>
        <p:spPr bwMode="auto">
          <a:xfrm>
            <a:off x="8063880" y="3127276"/>
            <a:ext cx="9814739" cy="6603919"/>
          </a:xfrm>
          <a:prstGeom prst="rect">
            <a:avLst/>
          </a:prstGeom>
          <a:noFill/>
        </p:spPr>
      </p:pic>
      <p:pic>
        <p:nvPicPr>
          <p:cNvPr id="4" name="Рисунок 3" descr="соль.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75048" y="3055268"/>
            <a:ext cx="2146300" cy="3390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Рисунок 4" descr="1аjpg.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095328" y="2623220"/>
            <a:ext cx="4429125" cy="385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Рисунок 6" descr="соль.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27176" y="6871692"/>
            <a:ext cx="1872831" cy="29588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Рисунок 7" descr="соль.jpg"/>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83560" y="6799684"/>
            <a:ext cx="1827253" cy="2886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Прямоугольник 8"/>
          <p:cNvSpPr/>
          <p:nvPr/>
        </p:nvSpPr>
        <p:spPr>
          <a:xfrm>
            <a:off x="791072" y="895028"/>
            <a:ext cx="16633848" cy="1323439"/>
          </a:xfrm>
          <a:prstGeom prst="rect">
            <a:avLst/>
          </a:prstGeom>
        </p:spPr>
        <p:txBody>
          <a:bodyPr wrap="square">
            <a:spAutoFit/>
          </a:bodyPr>
          <a:lstStyle/>
          <a:p>
            <a:pPr algn="ctr"/>
            <a:r>
              <a:rPr lang="ru-RU" sz="4000" dirty="0" smtClean="0">
                <a:latin typeface="Times New Roman" pitchFamily="18" charset="0"/>
                <a:cs typeface="Times New Roman" pitchFamily="18" charset="0"/>
              </a:rPr>
              <a:t>Соль во все времена ценилась чрезвычайно высоко, поэтому соль стали применять в качестве денег.</a:t>
            </a:r>
            <a:endParaRPr lang="en-US" sz="6600" dirty="0">
              <a:solidFill>
                <a:srgbClr val="100F0D"/>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2" presetClass="entr" presetSubtype="4"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072" y="606996"/>
            <a:ext cx="8136904" cy="1200329"/>
          </a:xfrm>
          <a:prstGeom prst="rect">
            <a:avLst/>
          </a:prstGeom>
        </p:spPr>
        <p:txBody>
          <a:bodyPr wrap="square">
            <a:spAutoFit/>
          </a:bodyPr>
          <a:lstStyle/>
          <a:p>
            <a:r>
              <a:rPr lang="ru-RU" sz="3600" dirty="0">
                <a:latin typeface="Times New Roman" pitchFamily="18" charset="0"/>
                <a:cs typeface="Times New Roman" pitchFamily="18" charset="0"/>
              </a:rPr>
              <a:t>На островах Санта-</a:t>
            </a:r>
            <a:r>
              <a:rPr lang="ru-RU" sz="3600" dirty="0" err="1">
                <a:latin typeface="Times New Roman" pitchFamily="18" charset="0"/>
                <a:cs typeface="Times New Roman" pitchFamily="18" charset="0"/>
              </a:rPr>
              <a:t>Крус</a:t>
            </a:r>
            <a:r>
              <a:rPr lang="ru-RU" sz="3600" dirty="0">
                <a:latin typeface="Times New Roman" pitchFamily="18" charset="0"/>
                <a:cs typeface="Times New Roman" pitchFamily="18" charset="0"/>
              </a:rPr>
              <a:t> деньгами служили длинные красные перья</a:t>
            </a:r>
            <a:r>
              <a:rPr lang="ru-RU" dirty="0"/>
              <a:t>.</a:t>
            </a:r>
          </a:p>
        </p:txBody>
      </p:sp>
      <p:pic>
        <p:nvPicPr>
          <p:cNvPr id="3" name="Picture 6" descr="C:\Users\1\Downloads\56746a004c5d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31232" y="1768252"/>
            <a:ext cx="3437776" cy="25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Прямоугольник 3"/>
          <p:cNvSpPr/>
          <p:nvPr/>
        </p:nvSpPr>
        <p:spPr>
          <a:xfrm>
            <a:off x="9516130" y="567923"/>
            <a:ext cx="7298341" cy="1200329"/>
          </a:xfrm>
          <a:prstGeom prst="rect">
            <a:avLst/>
          </a:prstGeom>
        </p:spPr>
        <p:txBody>
          <a:bodyPr wrap="square">
            <a:spAutoFit/>
          </a:bodyPr>
          <a:lstStyle/>
          <a:p>
            <a:r>
              <a:rPr lang="ru-RU" sz="3600" dirty="0">
                <a:latin typeface="Times New Roman" pitchFamily="18" charset="0"/>
                <a:cs typeface="Times New Roman" pitchFamily="18" charset="0"/>
              </a:rPr>
              <a:t>Где-то в качестве денег использовали железные гвозди</a:t>
            </a:r>
            <a:r>
              <a:rPr lang="ru-RU" dirty="0"/>
              <a:t>.</a:t>
            </a:r>
          </a:p>
        </p:txBody>
      </p:sp>
      <p:pic>
        <p:nvPicPr>
          <p:cNvPr id="5" name="Picture 7" descr="C:\Users\1\Downloads\252525286_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584160" y="1768252"/>
            <a:ext cx="4395687" cy="29248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Прямоугольник 5"/>
          <p:cNvSpPr/>
          <p:nvPr/>
        </p:nvSpPr>
        <p:spPr>
          <a:xfrm>
            <a:off x="481758" y="4663251"/>
            <a:ext cx="17209912" cy="1200329"/>
          </a:xfrm>
          <a:prstGeom prst="rect">
            <a:avLst/>
          </a:prstGeom>
        </p:spPr>
        <p:txBody>
          <a:bodyPr wrap="square">
            <a:spAutoFit/>
          </a:bodyPr>
          <a:lstStyle/>
          <a:p>
            <a:r>
              <a:rPr lang="ru-RU" sz="3600" dirty="0">
                <a:latin typeface="Times New Roman" pitchFamily="18" charset="0"/>
                <a:cs typeface="Times New Roman" pitchFamily="18" charset="0"/>
              </a:rPr>
              <a:t>Крупный рогатый скот был одной из самых ранних форм денег. Люди, которые имели много коров, считались очень богатыми</a:t>
            </a:r>
          </a:p>
        </p:txBody>
      </p:sp>
      <p:pic>
        <p:nvPicPr>
          <p:cNvPr id="7" name="Picture 2" descr="http://www.pbs.org/wgbh/nova/assets/img/history-money/image-01-lar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0981" b="46967"/>
          <a:stretch>
            <a:fillRect/>
          </a:stretch>
        </p:blipFill>
        <p:spPr bwMode="auto">
          <a:xfrm>
            <a:off x="935088" y="6223620"/>
            <a:ext cx="4564063" cy="2928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2" descr="http://www.pbs.org/wgbh/nova/assets/img/history-money/image-01-lar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0981" b="46967"/>
          <a:stretch>
            <a:fillRect/>
          </a:stretch>
        </p:blipFill>
        <p:spPr bwMode="auto">
          <a:xfrm>
            <a:off x="5967413" y="5647556"/>
            <a:ext cx="5461724" cy="35050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descr="http://www.pbs.org/wgbh/nova/assets/img/history-money/image-01-larg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l="40981" b="46967"/>
          <a:stretch>
            <a:fillRect/>
          </a:stretch>
        </p:blipFill>
        <p:spPr bwMode="auto">
          <a:xfrm>
            <a:off x="11711458" y="5263416"/>
            <a:ext cx="6060318" cy="38891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8746087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aqualunger.ru/published/publicdata/AQUALUNGERRU/attachments/SC/products_pictures/imagemax1906115202.jpg"/>
          <p:cNvPicPr>
            <a:picLocks noChangeAspect="1" noChangeArrowheads="1"/>
          </p:cNvPicPr>
          <p:nvPr/>
        </p:nvPicPr>
        <p:blipFill>
          <a:blip r:embed="rId2" cstate="screen"/>
          <a:srcRect/>
          <a:stretch>
            <a:fillRect/>
          </a:stretch>
        </p:blipFill>
        <p:spPr bwMode="auto">
          <a:xfrm>
            <a:off x="0" y="4000492"/>
            <a:ext cx="1793808" cy="1928826"/>
          </a:xfrm>
          <a:prstGeom prst="rect">
            <a:avLst/>
          </a:prstGeom>
          <a:noFill/>
        </p:spPr>
      </p:pic>
      <p:sp>
        <p:nvSpPr>
          <p:cNvPr id="9" name="TextBox 8"/>
          <p:cNvSpPr txBox="1"/>
          <p:nvPr/>
        </p:nvSpPr>
        <p:spPr>
          <a:xfrm>
            <a:off x="2357390" y="3929054"/>
            <a:ext cx="532401" cy="1201163"/>
          </a:xfrm>
          <a:prstGeom prst="rect">
            <a:avLst/>
          </a:prstGeom>
        </p:spPr>
        <p:txBody>
          <a:bodyPr wrap="square" lIns="0" tIns="0" rIns="0" bIns="0" rtlCol="0" anchor="t">
            <a:spAutoFit/>
          </a:bodyPr>
          <a:lstStyle/>
          <a:p>
            <a:pPr algn="ctr">
              <a:lnSpc>
                <a:spcPts val="8640"/>
              </a:lnSpc>
            </a:pPr>
            <a:r>
              <a:rPr lang="ru-RU" sz="12200" b="1" dirty="0" smtClean="0">
                <a:solidFill>
                  <a:srgbClr val="2B2B2B"/>
                </a:solidFill>
                <a:latin typeface="Muli Extra Light Bold"/>
              </a:rPr>
              <a:t>=</a:t>
            </a:r>
            <a:endParaRPr lang="en-US" sz="12200" b="1" dirty="0">
              <a:solidFill>
                <a:srgbClr val="2B2B2B"/>
              </a:solidFill>
              <a:latin typeface="Muli Extra Light Bold"/>
            </a:endParaRPr>
          </a:p>
        </p:txBody>
      </p:sp>
      <p:pic>
        <p:nvPicPr>
          <p:cNvPr id="10"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3428960" y="3929054"/>
            <a:ext cx="1584393" cy="2057653"/>
          </a:xfrm>
          <a:prstGeom prst="rect">
            <a:avLst/>
          </a:prstGeom>
          <a:noFill/>
        </p:spPr>
      </p:pic>
      <p:pic>
        <p:nvPicPr>
          <p:cNvPr id="11"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5143472" y="3929054"/>
            <a:ext cx="1584393" cy="2057653"/>
          </a:xfrm>
          <a:prstGeom prst="rect">
            <a:avLst/>
          </a:prstGeom>
          <a:noFill/>
        </p:spPr>
      </p:pic>
      <p:pic>
        <p:nvPicPr>
          <p:cNvPr id="12"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6786546" y="3929054"/>
            <a:ext cx="1584393" cy="2057653"/>
          </a:xfrm>
          <a:prstGeom prst="rect">
            <a:avLst/>
          </a:prstGeom>
          <a:noFill/>
        </p:spPr>
      </p:pic>
      <p:pic>
        <p:nvPicPr>
          <p:cNvPr id="13" name="Picture 4" descr="http://www.aqualunger.ru/published/publicdata/AQUALUNGERRU/attachments/SC/products_pictures/imagemax1906115202.jpg"/>
          <p:cNvPicPr>
            <a:picLocks noChangeAspect="1" noChangeArrowheads="1"/>
          </p:cNvPicPr>
          <p:nvPr/>
        </p:nvPicPr>
        <p:blipFill>
          <a:blip r:embed="rId2" cstate="screen"/>
          <a:srcRect/>
          <a:stretch>
            <a:fillRect/>
          </a:stretch>
        </p:blipFill>
        <p:spPr bwMode="auto">
          <a:xfrm>
            <a:off x="9715568" y="4071930"/>
            <a:ext cx="1793808" cy="1928826"/>
          </a:xfrm>
          <a:prstGeom prst="rect">
            <a:avLst/>
          </a:prstGeom>
          <a:noFill/>
        </p:spPr>
      </p:pic>
      <p:sp>
        <p:nvSpPr>
          <p:cNvPr id="14" name="TextBox 13"/>
          <p:cNvSpPr txBox="1"/>
          <p:nvPr/>
        </p:nvSpPr>
        <p:spPr>
          <a:xfrm>
            <a:off x="11715768" y="4143368"/>
            <a:ext cx="532401" cy="1201163"/>
          </a:xfrm>
          <a:prstGeom prst="rect">
            <a:avLst/>
          </a:prstGeom>
        </p:spPr>
        <p:txBody>
          <a:bodyPr wrap="square" lIns="0" tIns="0" rIns="0" bIns="0" rtlCol="0" anchor="t">
            <a:spAutoFit/>
          </a:bodyPr>
          <a:lstStyle/>
          <a:p>
            <a:pPr algn="ctr">
              <a:lnSpc>
                <a:spcPts val="8640"/>
              </a:lnSpc>
            </a:pPr>
            <a:r>
              <a:rPr lang="ru-RU" sz="12200" b="1" dirty="0" smtClean="0">
                <a:solidFill>
                  <a:srgbClr val="2B2B2B"/>
                </a:solidFill>
                <a:latin typeface="Muli Extra Light Bold"/>
              </a:rPr>
              <a:t>=</a:t>
            </a:r>
            <a:endParaRPr lang="en-US" sz="12200" b="1" dirty="0">
              <a:solidFill>
                <a:srgbClr val="2B2B2B"/>
              </a:solidFill>
              <a:latin typeface="Muli Extra Light Bold"/>
            </a:endParaRPr>
          </a:p>
        </p:txBody>
      </p:sp>
      <p:pic>
        <p:nvPicPr>
          <p:cNvPr id="15"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2787338" y="4143368"/>
            <a:ext cx="1584393" cy="2057653"/>
          </a:xfrm>
          <a:prstGeom prst="rect">
            <a:avLst/>
          </a:prstGeom>
          <a:noFill/>
        </p:spPr>
      </p:pic>
      <p:pic>
        <p:nvPicPr>
          <p:cNvPr id="16"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4430412" y="4143368"/>
            <a:ext cx="1584393" cy="2057653"/>
          </a:xfrm>
          <a:prstGeom prst="rect">
            <a:avLst/>
          </a:prstGeom>
          <a:noFill/>
        </p:spPr>
      </p:pic>
      <p:pic>
        <p:nvPicPr>
          <p:cNvPr id="17"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6144924" y="4143368"/>
            <a:ext cx="1584393" cy="2057653"/>
          </a:xfrm>
          <a:prstGeom prst="rect">
            <a:avLst/>
          </a:prstGeom>
          <a:noFill/>
        </p:spPr>
      </p:pic>
      <p:pic>
        <p:nvPicPr>
          <p:cNvPr id="18" name="Picture 2"/>
          <p:cNvPicPr>
            <a:picLocks noChangeAspect="1" noChangeArrowheads="1"/>
          </p:cNvPicPr>
          <p:nvPr/>
        </p:nvPicPr>
        <p:blipFill>
          <a:blip r:embed="rId4" cstate="print"/>
          <a:srcRect/>
          <a:stretch>
            <a:fillRect/>
          </a:stretch>
        </p:blipFill>
        <p:spPr bwMode="auto">
          <a:xfrm>
            <a:off x="1714448" y="214278"/>
            <a:ext cx="15367824" cy="3500462"/>
          </a:xfrm>
          <a:prstGeom prst="rect">
            <a:avLst/>
          </a:prstGeom>
          <a:noFill/>
          <a:ln w="9525">
            <a:noFill/>
            <a:miter lim="800000"/>
            <a:headEnd/>
            <a:tailEnd/>
          </a:ln>
          <a:effectLst/>
        </p:spPr>
      </p:pic>
      <p:pic>
        <p:nvPicPr>
          <p:cNvPr id="19" name="Picture 4" descr="http://www.aqualunger.ru/published/publicdata/AQUALUNGERRU/attachments/SC/products_pictures/imagemax1906115202.jpg"/>
          <p:cNvPicPr>
            <a:picLocks noChangeAspect="1" noChangeArrowheads="1"/>
          </p:cNvPicPr>
          <p:nvPr/>
        </p:nvPicPr>
        <p:blipFill>
          <a:blip r:embed="rId2" cstate="screen"/>
          <a:srcRect/>
          <a:stretch>
            <a:fillRect/>
          </a:stretch>
        </p:blipFill>
        <p:spPr bwMode="auto">
          <a:xfrm>
            <a:off x="0" y="7572392"/>
            <a:ext cx="1793808" cy="1928826"/>
          </a:xfrm>
          <a:prstGeom prst="rect">
            <a:avLst/>
          </a:prstGeom>
          <a:noFill/>
        </p:spPr>
      </p:pic>
      <p:sp>
        <p:nvSpPr>
          <p:cNvPr id="20" name="TextBox 19"/>
          <p:cNvSpPr txBox="1"/>
          <p:nvPr/>
        </p:nvSpPr>
        <p:spPr>
          <a:xfrm>
            <a:off x="2214514" y="7572392"/>
            <a:ext cx="532401" cy="1201163"/>
          </a:xfrm>
          <a:prstGeom prst="rect">
            <a:avLst/>
          </a:prstGeom>
        </p:spPr>
        <p:txBody>
          <a:bodyPr wrap="square" lIns="0" tIns="0" rIns="0" bIns="0" rtlCol="0" anchor="t">
            <a:spAutoFit/>
          </a:bodyPr>
          <a:lstStyle/>
          <a:p>
            <a:pPr algn="ctr">
              <a:lnSpc>
                <a:spcPts val="8640"/>
              </a:lnSpc>
            </a:pPr>
            <a:r>
              <a:rPr lang="ru-RU" sz="12200" b="1" dirty="0" smtClean="0">
                <a:solidFill>
                  <a:srgbClr val="2B2B2B"/>
                </a:solidFill>
                <a:latin typeface="Muli Extra Light Bold"/>
              </a:rPr>
              <a:t>=</a:t>
            </a:r>
            <a:endParaRPr lang="en-US" sz="12200" b="1" dirty="0">
              <a:solidFill>
                <a:srgbClr val="2B2B2B"/>
              </a:solidFill>
              <a:latin typeface="Muli Extra Light Bold"/>
            </a:endParaRPr>
          </a:p>
        </p:txBody>
      </p:sp>
      <p:pic>
        <p:nvPicPr>
          <p:cNvPr id="21"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3286084" y="7572392"/>
            <a:ext cx="1584393" cy="2057653"/>
          </a:xfrm>
          <a:prstGeom prst="rect">
            <a:avLst/>
          </a:prstGeom>
          <a:noFill/>
        </p:spPr>
      </p:pic>
      <p:pic>
        <p:nvPicPr>
          <p:cNvPr id="22"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5000596" y="7572392"/>
            <a:ext cx="1584393" cy="2057653"/>
          </a:xfrm>
          <a:prstGeom prst="rect">
            <a:avLst/>
          </a:prstGeom>
          <a:noFill/>
        </p:spPr>
      </p:pic>
      <p:pic>
        <p:nvPicPr>
          <p:cNvPr id="23"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6643670" y="7572392"/>
            <a:ext cx="1584393" cy="2057653"/>
          </a:xfrm>
          <a:prstGeom prst="rect">
            <a:avLst/>
          </a:prstGeom>
          <a:noFill/>
        </p:spPr>
      </p:pic>
      <p:pic>
        <p:nvPicPr>
          <p:cNvPr id="24" name="Picture 4" descr="http://www.aqualunger.ru/published/publicdata/AQUALUNGERRU/attachments/SC/products_pictures/imagemax1906115202.jpg"/>
          <p:cNvPicPr>
            <a:picLocks noChangeAspect="1" noChangeArrowheads="1"/>
          </p:cNvPicPr>
          <p:nvPr/>
        </p:nvPicPr>
        <p:blipFill>
          <a:blip r:embed="rId2" cstate="screen"/>
          <a:srcRect/>
          <a:stretch>
            <a:fillRect/>
          </a:stretch>
        </p:blipFill>
        <p:spPr bwMode="auto">
          <a:xfrm>
            <a:off x="9715568" y="7715268"/>
            <a:ext cx="1793808" cy="1928826"/>
          </a:xfrm>
          <a:prstGeom prst="rect">
            <a:avLst/>
          </a:prstGeom>
          <a:noFill/>
        </p:spPr>
      </p:pic>
      <p:sp>
        <p:nvSpPr>
          <p:cNvPr id="25" name="TextBox 24"/>
          <p:cNvSpPr txBox="1"/>
          <p:nvPr/>
        </p:nvSpPr>
        <p:spPr>
          <a:xfrm>
            <a:off x="11858644" y="7715268"/>
            <a:ext cx="532401" cy="1201163"/>
          </a:xfrm>
          <a:prstGeom prst="rect">
            <a:avLst/>
          </a:prstGeom>
        </p:spPr>
        <p:txBody>
          <a:bodyPr wrap="square" lIns="0" tIns="0" rIns="0" bIns="0" rtlCol="0" anchor="t">
            <a:spAutoFit/>
          </a:bodyPr>
          <a:lstStyle/>
          <a:p>
            <a:pPr algn="ctr">
              <a:lnSpc>
                <a:spcPts val="8640"/>
              </a:lnSpc>
            </a:pPr>
            <a:r>
              <a:rPr lang="ru-RU" sz="12200" b="1" dirty="0" smtClean="0">
                <a:solidFill>
                  <a:srgbClr val="2B2B2B"/>
                </a:solidFill>
                <a:latin typeface="Muli Extra Light Bold"/>
              </a:rPr>
              <a:t>=</a:t>
            </a:r>
            <a:endParaRPr lang="en-US" sz="12200" b="1" dirty="0">
              <a:solidFill>
                <a:srgbClr val="2B2B2B"/>
              </a:solidFill>
              <a:latin typeface="Muli Extra Light Bold"/>
            </a:endParaRPr>
          </a:p>
        </p:txBody>
      </p:sp>
      <p:pic>
        <p:nvPicPr>
          <p:cNvPr id="26"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2930214" y="7715268"/>
            <a:ext cx="1584393" cy="2057653"/>
          </a:xfrm>
          <a:prstGeom prst="rect">
            <a:avLst/>
          </a:prstGeom>
          <a:noFill/>
        </p:spPr>
      </p:pic>
      <p:pic>
        <p:nvPicPr>
          <p:cNvPr id="27"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4573288" y="7715268"/>
            <a:ext cx="1584393" cy="2057653"/>
          </a:xfrm>
          <a:prstGeom prst="rect">
            <a:avLst/>
          </a:prstGeom>
          <a:noFill/>
        </p:spPr>
      </p:pic>
      <p:pic>
        <p:nvPicPr>
          <p:cNvPr id="28" name="Picture 6" descr="https://thumbs.dreamstime.com/b/%D1%81%D1%82%D0%B0%D1%80%D1%8B%D0%B9-%D0%B3-%D0%B8%D0%BD%D1%8F%D0%BD%D1%8B%D0%B9-%D0%B3%D0%BE%D1%80%D1%88%D0%BE%D0%BA-%D0%B8%D0%B7%D0%BE-%D0%B8%D1%80%D0%BE%D0%B2%D0%B0%D0%BD%D0%BD%D1%8B%D0%B9-%D0%BD%D0%B0-%D0%B1%D0%B5-%D0%B8%D0%B7%D0%BD%D0%B5-43830719.jpg"/>
          <p:cNvPicPr>
            <a:picLocks noChangeAspect="1" noChangeArrowheads="1"/>
          </p:cNvPicPr>
          <p:nvPr/>
        </p:nvPicPr>
        <p:blipFill>
          <a:blip r:embed="rId3" cstate="screen"/>
          <a:srcRect/>
          <a:stretch>
            <a:fillRect/>
          </a:stretch>
        </p:blipFill>
        <p:spPr bwMode="auto">
          <a:xfrm>
            <a:off x="16287800" y="7715268"/>
            <a:ext cx="1584393" cy="205765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1"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par>
                                <p:cTn id="11" presetID="3"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blinds(horizontal)">
                                      <p:cBhvr>
                                        <p:cTn id="16" dur="500"/>
                                        <p:tgtEl>
                                          <p:spTgt spid="11"/>
                                        </p:tgtEl>
                                      </p:cBhvr>
                                    </p:animEffect>
                                  </p:childTnLst>
                                </p:cTn>
                              </p:par>
                              <p:par>
                                <p:cTn id="17" presetID="3" presetClass="entr" presetSubtype="1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linds(horizont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linds(horizontal)">
                                      <p:cBhvr>
                                        <p:cTn id="24" dur="500"/>
                                        <p:tgtEl>
                                          <p:spTgt spid="13"/>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par>
                                <p:cTn id="28" presetID="3" presetClass="entr" presetSubtype="10" fill="hold"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blinds(horizontal)">
                                      <p:cBhvr>
                                        <p:cTn id="30" dur="500"/>
                                        <p:tgtEl>
                                          <p:spTgt spid="15"/>
                                        </p:tgtEl>
                                      </p:cBhvr>
                                    </p:animEffect>
                                  </p:childTnLst>
                                </p:cTn>
                              </p:par>
                              <p:par>
                                <p:cTn id="31" presetID="3" presetClass="entr" presetSubtype="1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blinds(horizontal)">
                                      <p:cBhvr>
                                        <p:cTn id="33" dur="500"/>
                                        <p:tgtEl>
                                          <p:spTgt spid="16"/>
                                        </p:tgtEl>
                                      </p:cBhvr>
                                    </p:animEffect>
                                  </p:childTnLst>
                                </p:cTn>
                              </p:par>
                              <p:par>
                                <p:cTn id="34" presetID="3" presetClass="entr" presetSubtype="1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linds(horizontal)">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linds(horizontal)">
                                      <p:cBhvr>
                                        <p:cTn id="41" dur="500"/>
                                        <p:tgtEl>
                                          <p:spTgt spid="1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linds(horizontal)">
                                      <p:cBhvr>
                                        <p:cTn id="44" dur="500"/>
                                        <p:tgtEl>
                                          <p:spTgt spid="20"/>
                                        </p:tgtEl>
                                      </p:cBhvr>
                                    </p:animEffect>
                                  </p:childTnLst>
                                </p:cTn>
                              </p:par>
                              <p:par>
                                <p:cTn id="45" presetID="3" presetClass="entr" presetSubtype="1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par>
                                <p:cTn id="48" presetID="3" presetClass="entr" presetSubtype="10" fill="hold"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blinds(horizontal)">
                                      <p:cBhvr>
                                        <p:cTn id="50" dur="500"/>
                                        <p:tgtEl>
                                          <p:spTgt spid="22"/>
                                        </p:tgtEl>
                                      </p:cBhvr>
                                    </p:animEffect>
                                  </p:childTnLst>
                                </p:cTn>
                              </p:par>
                              <p:par>
                                <p:cTn id="51" presetID="3" presetClass="entr" presetSubtype="10"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blinds(horizontal)">
                                      <p:cBhvr>
                                        <p:cTn id="53" dur="500"/>
                                        <p:tgtEl>
                                          <p:spTgt spid="23"/>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linds(horizontal)">
                                      <p:cBhvr>
                                        <p:cTn id="58" dur="500"/>
                                        <p:tgtEl>
                                          <p:spTgt spid="24"/>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blinds(horizontal)">
                                      <p:cBhvr>
                                        <p:cTn id="61" dur="500"/>
                                        <p:tgtEl>
                                          <p:spTgt spid="25"/>
                                        </p:tgtEl>
                                      </p:cBhvr>
                                    </p:animEffect>
                                  </p:childTnLst>
                                </p:cTn>
                              </p:par>
                              <p:par>
                                <p:cTn id="62" presetID="3" presetClass="entr" presetSubtype="10" fill="hold"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blinds(horizontal)">
                                      <p:cBhvr>
                                        <p:cTn id="64" dur="500"/>
                                        <p:tgtEl>
                                          <p:spTgt spid="26"/>
                                        </p:tgtEl>
                                      </p:cBhvr>
                                    </p:animEffect>
                                  </p:childTnLst>
                                </p:cTn>
                              </p:par>
                              <p:par>
                                <p:cTn id="65" presetID="3" presetClass="entr" presetSubtype="1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blinds(horizontal)">
                                      <p:cBhvr>
                                        <p:cTn id="67" dur="500"/>
                                        <p:tgtEl>
                                          <p:spTgt spid="27"/>
                                        </p:tgtEl>
                                      </p:cBhvr>
                                    </p:animEffect>
                                  </p:childTnLst>
                                </p:cTn>
                              </p:par>
                              <p:par>
                                <p:cTn id="68" presetID="3" presetClass="entr" presetSubtype="1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blinds(horizontal)">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4" grpId="0"/>
      <p:bldP spid="20"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18288000" cy="3132199"/>
          </a:xfrm>
          <a:prstGeom prst="rect">
            <a:avLst/>
          </a:prstGeom>
          <a:noFill/>
          <a:ln w="9525">
            <a:noFill/>
            <a:miter lim="800000"/>
            <a:headEnd/>
            <a:tailEnd/>
          </a:ln>
          <a:effectLst/>
        </p:spPr>
      </p:pic>
      <p:pic>
        <p:nvPicPr>
          <p:cNvPr id="2050" name="Picture 2" descr="https://cs3.livemaster.ru/zhurnalfoto/e/7/e/160312223117e7e3847afd615cfeddc7dd81eb426ef9.jpeg"/>
          <p:cNvPicPr>
            <a:picLocks noChangeAspect="1" noChangeArrowheads="1"/>
          </p:cNvPicPr>
          <p:nvPr/>
        </p:nvPicPr>
        <p:blipFill>
          <a:blip r:embed="rId3" cstate="screen"/>
          <a:srcRect/>
          <a:stretch>
            <a:fillRect/>
          </a:stretch>
        </p:blipFill>
        <p:spPr bwMode="auto">
          <a:xfrm>
            <a:off x="500002" y="3000360"/>
            <a:ext cx="3813428" cy="4214842"/>
          </a:xfrm>
          <a:prstGeom prst="rect">
            <a:avLst/>
          </a:prstGeom>
          <a:noFill/>
        </p:spPr>
      </p:pic>
      <p:pic>
        <p:nvPicPr>
          <p:cNvPr id="2052" name="Picture 4" descr="https://i.pinimg.com/originals/68/82/71/688271b31819ee0bf748cf5bdfb4fb47.jpg"/>
          <p:cNvPicPr>
            <a:picLocks noChangeAspect="1" noChangeArrowheads="1"/>
          </p:cNvPicPr>
          <p:nvPr/>
        </p:nvPicPr>
        <p:blipFill>
          <a:blip r:embed="rId4" cstate="screen"/>
          <a:srcRect/>
          <a:stretch>
            <a:fillRect/>
          </a:stretch>
        </p:blipFill>
        <p:spPr bwMode="auto">
          <a:xfrm rot="16200000">
            <a:off x="3766668" y="5448733"/>
            <a:ext cx="6682699" cy="1785952"/>
          </a:xfrm>
          <a:prstGeom prst="rect">
            <a:avLst/>
          </a:prstGeom>
          <a:noFill/>
        </p:spPr>
      </p:pic>
      <p:pic>
        <p:nvPicPr>
          <p:cNvPr id="2054" name="Picture 6" descr="https://thumbor.uds.app/unsafe/0x0/game-prod/919343c8-f9a2-4ae9-8b67-c52fbae99c73"/>
          <p:cNvPicPr>
            <a:picLocks noChangeAspect="1" noChangeArrowheads="1"/>
          </p:cNvPicPr>
          <p:nvPr/>
        </p:nvPicPr>
        <p:blipFill>
          <a:blip r:embed="rId5" cstate="screen"/>
          <a:srcRect/>
          <a:stretch>
            <a:fillRect/>
          </a:stretch>
        </p:blipFill>
        <p:spPr bwMode="auto">
          <a:xfrm>
            <a:off x="12358710" y="3071798"/>
            <a:ext cx="3500461" cy="3500462"/>
          </a:xfrm>
          <a:prstGeom prst="rect">
            <a:avLst/>
          </a:prstGeom>
          <a:noFill/>
        </p:spPr>
      </p:pic>
      <p:sp>
        <p:nvSpPr>
          <p:cNvPr id="6" name="TextBox 5"/>
          <p:cNvSpPr txBox="1"/>
          <p:nvPr/>
        </p:nvSpPr>
        <p:spPr>
          <a:xfrm>
            <a:off x="4357654" y="5143500"/>
            <a:ext cx="2102865" cy="1102866"/>
          </a:xfrm>
          <a:prstGeom prst="rect">
            <a:avLst/>
          </a:prstGeom>
        </p:spPr>
        <p:txBody>
          <a:bodyPr wrap="square" lIns="0" tIns="0" rIns="0" bIns="0" rtlCol="0" anchor="t">
            <a:spAutoFit/>
          </a:bodyPr>
          <a:lstStyle/>
          <a:p>
            <a:pPr algn="ctr">
              <a:lnSpc>
                <a:spcPts val="8640"/>
              </a:lnSpc>
            </a:pPr>
            <a:r>
              <a:rPr lang="ru-RU" sz="21000" b="1" dirty="0" smtClean="0">
                <a:solidFill>
                  <a:srgbClr val="2B2B2B"/>
                </a:solidFill>
                <a:latin typeface="Muli Extra Light Bold"/>
              </a:rPr>
              <a:t>=</a:t>
            </a:r>
            <a:endParaRPr lang="en-US" sz="21000" b="1" dirty="0">
              <a:solidFill>
                <a:srgbClr val="2B2B2B"/>
              </a:solidFill>
              <a:latin typeface="Muli Extra Light Bold"/>
            </a:endParaRPr>
          </a:p>
        </p:txBody>
      </p:sp>
      <p:sp>
        <p:nvSpPr>
          <p:cNvPr id="7" name="TextBox 6"/>
          <p:cNvSpPr txBox="1"/>
          <p:nvPr/>
        </p:nvSpPr>
        <p:spPr>
          <a:xfrm>
            <a:off x="10358446" y="5143500"/>
            <a:ext cx="2102865" cy="1102866"/>
          </a:xfrm>
          <a:prstGeom prst="rect">
            <a:avLst/>
          </a:prstGeom>
        </p:spPr>
        <p:txBody>
          <a:bodyPr wrap="square" lIns="0" tIns="0" rIns="0" bIns="0" rtlCol="0" anchor="t">
            <a:spAutoFit/>
          </a:bodyPr>
          <a:lstStyle/>
          <a:p>
            <a:pPr algn="ctr">
              <a:lnSpc>
                <a:spcPts val="8640"/>
              </a:lnSpc>
            </a:pPr>
            <a:r>
              <a:rPr lang="ru-RU" sz="21000" b="1" dirty="0" smtClean="0">
                <a:solidFill>
                  <a:srgbClr val="2B2B2B"/>
                </a:solidFill>
                <a:latin typeface="Muli Extra Light Bold"/>
              </a:rPr>
              <a:t>=</a:t>
            </a:r>
            <a:endParaRPr lang="en-US" sz="21000" b="1" dirty="0">
              <a:solidFill>
                <a:srgbClr val="2B2B2B"/>
              </a:solidFill>
              <a:latin typeface="Muli Extra Light Bold"/>
            </a:endParaRPr>
          </a:p>
        </p:txBody>
      </p:sp>
      <p:pic>
        <p:nvPicPr>
          <p:cNvPr id="9" name="Picture 4" descr="https://i.pinimg.com/originals/68/82/71/688271b31819ee0bf748cf5bdfb4fb47.jpg"/>
          <p:cNvPicPr>
            <a:picLocks noChangeAspect="1" noChangeArrowheads="1"/>
          </p:cNvPicPr>
          <p:nvPr/>
        </p:nvPicPr>
        <p:blipFill>
          <a:blip r:embed="rId4" cstate="screen"/>
          <a:srcRect/>
          <a:stretch>
            <a:fillRect/>
          </a:stretch>
        </p:blipFill>
        <p:spPr bwMode="auto">
          <a:xfrm rot="16200000">
            <a:off x="5981246" y="5448734"/>
            <a:ext cx="6682699" cy="1785952"/>
          </a:xfrm>
          <a:prstGeom prst="rect">
            <a:avLst/>
          </a:prstGeom>
          <a:noFill/>
        </p:spPr>
      </p:pic>
      <p:pic>
        <p:nvPicPr>
          <p:cNvPr id="10" name="Picture 6" descr="https://thumbor.uds.app/unsafe/0x0/game-prod/919343c8-f9a2-4ae9-8b67-c52fbae99c73"/>
          <p:cNvPicPr>
            <a:picLocks noChangeAspect="1" noChangeArrowheads="1"/>
          </p:cNvPicPr>
          <p:nvPr/>
        </p:nvPicPr>
        <p:blipFill>
          <a:blip r:embed="rId5" cstate="screen"/>
          <a:srcRect/>
          <a:stretch>
            <a:fillRect/>
          </a:stretch>
        </p:blipFill>
        <p:spPr bwMode="auto">
          <a:xfrm>
            <a:off x="14430412" y="6429384"/>
            <a:ext cx="3500461" cy="35004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91072" y="679004"/>
            <a:ext cx="16777864" cy="2862322"/>
          </a:xfrm>
          <a:prstGeom prst="rect">
            <a:avLst/>
          </a:prstGeom>
        </p:spPr>
        <p:txBody>
          <a:bodyPr wrap="square">
            <a:spAutoFit/>
          </a:bodyPr>
          <a:lstStyle/>
          <a:p>
            <a:r>
              <a:rPr lang="ru-RU" sz="3600" dirty="0" smtClean="0">
                <a:latin typeface="Times New Roman" pitchFamily="18" charset="0"/>
                <a:cs typeface="Times New Roman" pitchFamily="18" charset="0"/>
              </a:rPr>
              <a:t>Товар, обладавший максимальной ликвидностью стал </a:t>
            </a:r>
            <a:r>
              <a:rPr lang="ru-RU" sz="3600" b="1" dirty="0" smtClean="0">
                <a:latin typeface="Times New Roman" pitchFamily="18" charset="0"/>
                <a:cs typeface="Times New Roman" pitchFamily="18" charset="0"/>
              </a:rPr>
              <a:t>деньгами</a:t>
            </a:r>
            <a:r>
              <a:rPr lang="ru-RU" sz="3600" dirty="0" smtClean="0">
                <a:latin typeface="Times New Roman" pitchFamily="18" charset="0"/>
                <a:cs typeface="Times New Roman" pitchFamily="18" charset="0"/>
              </a:rPr>
              <a:t>. </a:t>
            </a:r>
            <a:r>
              <a:rPr lang="ru-RU" sz="3600" b="1" dirty="0" smtClean="0">
                <a:latin typeface="Times New Roman" pitchFamily="18" charset="0"/>
                <a:cs typeface="Times New Roman" pitchFamily="18" charset="0"/>
              </a:rPr>
              <a:t>Деньги </a:t>
            </a:r>
            <a:r>
              <a:rPr lang="ru-RU" sz="3600" dirty="0" smtClean="0">
                <a:latin typeface="Times New Roman" pitchFamily="18" charset="0"/>
                <a:cs typeface="Times New Roman" pitchFamily="18" charset="0"/>
              </a:rPr>
              <a:t>– это самое ликвидное средство. 	Отметим, что появились </a:t>
            </a:r>
            <a:r>
              <a:rPr lang="ru-RU" sz="3600" b="1" dirty="0" smtClean="0">
                <a:latin typeface="Times New Roman" pitchFamily="18" charset="0"/>
                <a:cs typeface="Times New Roman" pitchFamily="18" charset="0"/>
              </a:rPr>
              <a:t>деньги</a:t>
            </a:r>
            <a:r>
              <a:rPr lang="ru-RU" sz="3600" dirty="0" smtClean="0">
                <a:latin typeface="Times New Roman" pitchFamily="18" charset="0"/>
                <a:cs typeface="Times New Roman" pitchFamily="18" charset="0"/>
              </a:rPr>
              <a:t> как результат экономических взаимоотношений в хозяйственной жизни людей. 	Таким образом, получается, что </a:t>
            </a:r>
            <a:r>
              <a:rPr lang="ru-RU" sz="3600" b="1" dirty="0" smtClean="0">
                <a:latin typeface="Times New Roman" pitchFamily="18" charset="0"/>
                <a:cs typeface="Times New Roman" pitchFamily="18" charset="0"/>
              </a:rPr>
              <a:t>деньги</a:t>
            </a:r>
            <a:r>
              <a:rPr lang="ru-RU" sz="3600" dirty="0" smtClean="0">
                <a:latin typeface="Times New Roman" pitchFamily="18" charset="0"/>
                <a:cs typeface="Times New Roman" pitchFamily="18" charset="0"/>
              </a:rPr>
              <a:t> появились абсолютно объективно. </a:t>
            </a:r>
            <a:r>
              <a:rPr lang="ru-RU" sz="3600" b="1" dirty="0" smtClean="0">
                <a:latin typeface="Times New Roman" pitchFamily="18" charset="0"/>
                <a:cs typeface="Times New Roman" pitchFamily="18" charset="0"/>
              </a:rPr>
              <a:t>Деньги </a:t>
            </a:r>
            <a:r>
              <a:rPr lang="ru-RU" sz="3600" dirty="0" smtClean="0">
                <a:latin typeface="Times New Roman" pitchFamily="18" charset="0"/>
                <a:cs typeface="Times New Roman" pitchFamily="18" charset="0"/>
              </a:rPr>
              <a:t>являются товаром, а товар предназначен для обмена.</a:t>
            </a:r>
            <a:endParaRPr lang="ru-RU" sz="3600" dirty="0">
              <a:latin typeface="Times New Roman" pitchFamily="18" charset="0"/>
              <a:cs typeface="Times New Roman" pitchFamily="18" charset="0"/>
            </a:endParaRPr>
          </a:p>
        </p:txBody>
      </p:sp>
      <p:sp>
        <p:nvSpPr>
          <p:cNvPr id="4" name="Прямоугольник 3"/>
          <p:cNvSpPr/>
          <p:nvPr/>
        </p:nvSpPr>
        <p:spPr>
          <a:xfrm>
            <a:off x="791072" y="3703340"/>
            <a:ext cx="13177464" cy="5078313"/>
          </a:xfrm>
          <a:prstGeom prst="rect">
            <a:avLst/>
          </a:prstGeom>
        </p:spPr>
        <p:txBody>
          <a:bodyPr wrap="square">
            <a:spAutoFit/>
          </a:bodyPr>
          <a:lstStyle/>
          <a:p>
            <a:r>
              <a:rPr lang="ru-RU" dirty="0" smtClean="0">
                <a:latin typeface="Georgia" pitchFamily="18" charset="0"/>
              </a:rPr>
              <a:t> </a:t>
            </a:r>
            <a:r>
              <a:rPr lang="ru-RU" sz="3600" dirty="0" smtClean="0">
                <a:latin typeface="Times New Roman" pitchFamily="18" charset="0"/>
                <a:cs typeface="Times New Roman" pitchFamily="18" charset="0"/>
              </a:rPr>
              <a:t>Само слово </a:t>
            </a:r>
            <a:r>
              <a:rPr lang="ru-RU" sz="3600" b="1" dirty="0" smtClean="0">
                <a:latin typeface="Times New Roman" pitchFamily="18" charset="0"/>
                <a:cs typeface="Times New Roman" pitchFamily="18" charset="0"/>
              </a:rPr>
              <a:t>"деньги"</a:t>
            </a:r>
            <a:r>
              <a:rPr lang="ru-RU" sz="3600" dirty="0" smtClean="0">
                <a:latin typeface="Times New Roman" pitchFamily="18" charset="0"/>
                <a:cs typeface="Times New Roman" pitchFamily="18" charset="0"/>
              </a:rPr>
              <a:t> возникло в результате того, что древние римляне использовали Храм богини </a:t>
            </a:r>
            <a:r>
              <a:rPr lang="ru-RU" sz="3600" b="1" dirty="0" err="1" smtClean="0">
                <a:latin typeface="Times New Roman" pitchFamily="18" charset="0"/>
                <a:cs typeface="Times New Roman" pitchFamily="18" charset="0"/>
              </a:rPr>
              <a:t>Джуно</a:t>
            </a:r>
            <a:r>
              <a:rPr lang="ru-RU" sz="3600" b="1" dirty="0" smtClean="0">
                <a:latin typeface="Times New Roman" pitchFamily="18" charset="0"/>
                <a:cs typeface="Times New Roman" pitchFamily="18" charset="0"/>
              </a:rPr>
              <a:t> Монета</a:t>
            </a:r>
            <a:r>
              <a:rPr lang="ru-RU" sz="3600" dirty="0" smtClean="0">
                <a:latin typeface="Times New Roman" pitchFamily="18" charset="0"/>
                <a:cs typeface="Times New Roman" pitchFamily="18" charset="0"/>
              </a:rPr>
              <a:t> в качестве мастерской для чеканки монет. </a:t>
            </a:r>
            <a:br>
              <a:rPr lang="ru-RU" sz="3600" dirty="0" smtClean="0">
                <a:latin typeface="Times New Roman" pitchFamily="18" charset="0"/>
                <a:cs typeface="Times New Roman" pitchFamily="18" charset="0"/>
              </a:rPr>
            </a:br>
            <a:r>
              <a:rPr lang="ru-RU" sz="3600" dirty="0" smtClean="0">
                <a:latin typeface="Times New Roman" pitchFamily="18" charset="0"/>
                <a:cs typeface="Times New Roman" pitchFamily="18" charset="0"/>
              </a:rPr>
              <a:t>	В последствии все места, где делались монеты, стали называть "монета". Английский вариант этого слова "</a:t>
            </a:r>
            <a:r>
              <a:rPr lang="ru-RU" sz="3600" dirty="0" err="1" smtClean="0">
                <a:latin typeface="Times New Roman" pitchFamily="18" charset="0"/>
                <a:cs typeface="Times New Roman" pitchFamily="18" charset="0"/>
              </a:rPr>
              <a:t>минт</a:t>
            </a:r>
            <a:r>
              <a:rPr lang="ru-RU" sz="3600" dirty="0" smtClean="0">
                <a:latin typeface="Times New Roman" pitchFamily="18" charset="0"/>
                <a:cs typeface="Times New Roman" pitchFamily="18" charset="0"/>
              </a:rPr>
              <a:t>", французский - "</a:t>
            </a:r>
            <a:r>
              <a:rPr lang="ru-RU" sz="3600" dirty="0" err="1" smtClean="0">
                <a:latin typeface="Times New Roman" pitchFamily="18" charset="0"/>
                <a:cs typeface="Times New Roman" pitchFamily="18" charset="0"/>
              </a:rPr>
              <a:t>моне</a:t>
            </a:r>
            <a:r>
              <a:rPr lang="ru-RU" sz="3600" dirty="0" smtClean="0">
                <a:latin typeface="Times New Roman" pitchFamily="18" charset="0"/>
                <a:cs typeface="Times New Roman" pitchFamily="18" charset="0"/>
              </a:rPr>
              <a:t>"; от этого слова произошло английское слово </a:t>
            </a:r>
            <a:r>
              <a:rPr lang="ru-RU" sz="3600" b="1" dirty="0" smtClean="0">
                <a:latin typeface="Times New Roman" pitchFamily="18" charset="0"/>
                <a:cs typeface="Times New Roman" pitchFamily="18" charset="0"/>
              </a:rPr>
              <a:t>"мани"- деньги. </a:t>
            </a:r>
            <a:r>
              <a:rPr lang="ru-RU" sz="3600" dirty="0" smtClean="0">
                <a:latin typeface="Times New Roman" pitchFamily="18" charset="0"/>
                <a:cs typeface="Times New Roman" pitchFamily="18" charset="0"/>
              </a:rPr>
              <a:t>Монеты существуют повсюду около 2500 лет, но известно, что им предшествовали разные предметы, используемые как </a:t>
            </a:r>
            <a:r>
              <a:rPr lang="ru-RU" sz="3600" b="1" dirty="0" smtClean="0">
                <a:latin typeface="Times New Roman" pitchFamily="18" charset="0"/>
                <a:cs typeface="Times New Roman" pitchFamily="18" charset="0"/>
              </a:rPr>
              <a:t>деньги</a:t>
            </a:r>
            <a:r>
              <a:rPr lang="ru-RU" sz="3600"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5" name="Picture 4" descr="http://upload.wikimedia.org/wikipedia/commons/7/79/Juno_sospita_pushkin.jpg"/>
          <p:cNvPicPr>
            <a:picLocks noChangeAspect="1" noChangeArrowheads="1"/>
          </p:cNvPicPr>
          <p:nvPr/>
        </p:nvPicPr>
        <p:blipFill>
          <a:blip r:embed="rId2" cstate="print"/>
          <a:srcRect/>
          <a:stretch>
            <a:fillRect/>
          </a:stretch>
        </p:blipFill>
        <p:spPr bwMode="auto">
          <a:xfrm>
            <a:off x="13968536" y="3703340"/>
            <a:ext cx="3456384" cy="48062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12" descr="http://s1v1.irc.lv/files/1/0/0/309/73FVw0Hy.jpe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1232232" y="8239844"/>
            <a:ext cx="1676400" cy="17145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9744" y="823020"/>
            <a:ext cx="5483937" cy="646331"/>
          </a:xfrm>
          <a:prstGeom prst="rect">
            <a:avLst/>
          </a:prstGeom>
        </p:spPr>
        <p:txBody>
          <a:bodyPr wrap="none">
            <a:spAutoFit/>
          </a:bodyPr>
          <a:lstStyle/>
          <a:p>
            <a:r>
              <a:rPr lang="ru-RU" sz="3600" b="1" dirty="0" smtClean="0">
                <a:latin typeface="Times New Roman" pitchFamily="18" charset="0"/>
                <a:cs typeface="Times New Roman" pitchFamily="18" charset="0"/>
              </a:rPr>
              <a:t>Виды современных денег</a:t>
            </a:r>
            <a:endParaRPr lang="ru-RU" sz="3600" dirty="0">
              <a:latin typeface="Times New Roman" pitchFamily="18" charset="0"/>
              <a:cs typeface="Times New Roman" pitchFamily="18" charset="0"/>
            </a:endParaRPr>
          </a:p>
        </p:txBody>
      </p:sp>
      <p:sp>
        <p:nvSpPr>
          <p:cNvPr id="3" name="Прямоугольник 2"/>
          <p:cNvSpPr/>
          <p:nvPr/>
        </p:nvSpPr>
        <p:spPr>
          <a:xfrm>
            <a:off x="1007096" y="1903140"/>
            <a:ext cx="8064896" cy="1200329"/>
          </a:xfrm>
          <a:prstGeom prst="rect">
            <a:avLst/>
          </a:prstGeom>
        </p:spPr>
        <p:txBody>
          <a:bodyPr wrap="square">
            <a:spAutoFit/>
          </a:bodyPr>
          <a:lstStyle/>
          <a:p>
            <a:r>
              <a:rPr lang="ru-RU" sz="3600" dirty="0" smtClean="0">
                <a:latin typeface="Times New Roman" pitchFamily="18" charset="0"/>
                <a:cs typeface="Times New Roman" pitchFamily="18" charset="0"/>
              </a:rPr>
              <a:t>В каждой стране свои деньги –валюта. Валюта России - рубль.</a:t>
            </a:r>
          </a:p>
        </p:txBody>
      </p:sp>
      <p:sp>
        <p:nvSpPr>
          <p:cNvPr id="4" name="Прямоугольник 3"/>
          <p:cNvSpPr/>
          <p:nvPr/>
        </p:nvSpPr>
        <p:spPr>
          <a:xfrm>
            <a:off x="9432032" y="1975148"/>
            <a:ext cx="7632848" cy="1200329"/>
          </a:xfrm>
          <a:prstGeom prst="rect">
            <a:avLst/>
          </a:prstGeom>
        </p:spPr>
        <p:txBody>
          <a:bodyPr wrap="square">
            <a:spAutoFit/>
          </a:bodyPr>
          <a:lstStyle/>
          <a:p>
            <a:r>
              <a:rPr lang="ru-RU" sz="3600" dirty="0" smtClean="0">
                <a:latin typeface="Times New Roman" pitchFamily="18" charset="0"/>
                <a:cs typeface="Times New Roman" pitchFamily="18" charset="0"/>
              </a:rPr>
              <a:t>В Америке -доллар, в Европе -евро, в Тунисе –динар.</a:t>
            </a:r>
            <a:endParaRPr lang="ru-RU" sz="3600" dirty="0">
              <a:latin typeface="Times New Roman" pitchFamily="18" charset="0"/>
              <a:cs typeface="Times New Roman" pitchFamily="18" charset="0"/>
            </a:endParaRPr>
          </a:p>
        </p:txBody>
      </p:sp>
      <p:pic>
        <p:nvPicPr>
          <p:cNvPr id="5" name="Picture 2" descr="C:\Users\Вера\Videos\Pictures\картинки\img16.jpg"/>
          <p:cNvPicPr>
            <a:picLocks noChangeAspect="1" noChangeArrowheads="1"/>
          </p:cNvPicPr>
          <p:nvPr/>
        </p:nvPicPr>
        <p:blipFill>
          <a:blip r:embed="rId2" cstate="print"/>
          <a:stretch>
            <a:fillRect/>
          </a:stretch>
        </p:blipFill>
        <p:spPr bwMode="auto">
          <a:xfrm>
            <a:off x="9288016" y="3559324"/>
            <a:ext cx="7824752" cy="525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6" descr="014.jpg"/>
          <p:cNvPicPr>
            <a:picLocks noChangeAspect="1"/>
          </p:cNvPicPr>
          <p:nvPr/>
        </p:nvPicPr>
        <p:blipFill>
          <a:blip r:embed="rId3" cstate="print"/>
          <a:stretch>
            <a:fillRect/>
          </a:stretch>
        </p:blipFill>
        <p:spPr>
          <a:xfrm>
            <a:off x="575048" y="3487316"/>
            <a:ext cx="8392959" cy="53285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2" descr="C:\Users\Вера\Videos\Pictures\картинки\scale_1200.jpg"/>
          <p:cNvPicPr>
            <a:picLocks noChangeAspect="1" noChangeArrowheads="1"/>
          </p:cNvPicPr>
          <p:nvPr/>
        </p:nvPicPr>
        <p:blipFill>
          <a:blip r:embed="rId4" cstate="print"/>
          <a:srcRect/>
          <a:stretch>
            <a:fillRect/>
          </a:stretch>
        </p:blipFill>
        <p:spPr bwMode="auto">
          <a:xfrm>
            <a:off x="9216007" y="6151612"/>
            <a:ext cx="4206783" cy="2664296"/>
          </a:xfrm>
          <a:prstGeom prst="rect">
            <a:avLst/>
          </a:prstGeom>
          <a:noFill/>
          <a:ln w="25400" cap="rnd" cmpd="sng" algn="ctr">
            <a:noFill/>
            <a:prstDash val="solid"/>
          </a:ln>
          <a:effectLst>
            <a:softEdge rad="63500"/>
          </a:effectLst>
          <a:sp3d prstMaterial="fla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415808" y="534988"/>
            <a:ext cx="4111767" cy="646331"/>
          </a:xfrm>
          <a:prstGeom prst="rect">
            <a:avLst/>
          </a:prstGeom>
        </p:spPr>
        <p:txBody>
          <a:bodyPr wrap="none">
            <a:spAutoFit/>
          </a:bodyPr>
          <a:lstStyle/>
          <a:p>
            <a:pPr algn="ctr"/>
            <a:r>
              <a:rPr lang="ru-RU" sz="3600" b="1" dirty="0" smtClean="0">
                <a:latin typeface="Times New Roman" pitchFamily="18" charset="0"/>
                <a:cs typeface="Times New Roman" pitchFamily="18" charset="0"/>
              </a:rPr>
              <a:t>Российские деньги</a:t>
            </a:r>
            <a:endParaRPr lang="ru-RU" sz="3600" dirty="0">
              <a:latin typeface="Times New Roman" pitchFamily="18" charset="0"/>
              <a:cs typeface="Times New Roman" pitchFamily="18" charset="0"/>
            </a:endParaRPr>
          </a:p>
        </p:txBody>
      </p:sp>
      <p:sp>
        <p:nvSpPr>
          <p:cNvPr id="3" name="Прямоугольник 2"/>
          <p:cNvSpPr/>
          <p:nvPr/>
        </p:nvSpPr>
        <p:spPr>
          <a:xfrm>
            <a:off x="1295128" y="1831132"/>
            <a:ext cx="6450870" cy="646331"/>
          </a:xfrm>
          <a:prstGeom prst="rect">
            <a:avLst/>
          </a:prstGeom>
        </p:spPr>
        <p:txBody>
          <a:bodyPr wrap="none">
            <a:spAutoFit/>
          </a:bodyPr>
          <a:lstStyle/>
          <a:p>
            <a:pPr algn="ctr"/>
            <a:r>
              <a:rPr lang="ru-RU" sz="3600" dirty="0" smtClean="0">
                <a:latin typeface="Times New Roman" pitchFamily="18" charset="0"/>
                <a:cs typeface="Times New Roman" pitchFamily="18" charset="0"/>
              </a:rPr>
              <a:t>Монеты- металлические деньги</a:t>
            </a:r>
            <a:endParaRPr lang="ru-RU" sz="3600" dirty="0">
              <a:latin typeface="Times New Roman" pitchFamily="18" charset="0"/>
              <a:cs typeface="Times New Roman" pitchFamily="18" charset="0"/>
            </a:endParaRPr>
          </a:p>
        </p:txBody>
      </p:sp>
      <p:sp>
        <p:nvSpPr>
          <p:cNvPr id="4" name="Прямоугольник 3"/>
          <p:cNvSpPr/>
          <p:nvPr/>
        </p:nvSpPr>
        <p:spPr>
          <a:xfrm>
            <a:off x="9936088" y="1687116"/>
            <a:ext cx="5674375" cy="646331"/>
          </a:xfrm>
          <a:prstGeom prst="rect">
            <a:avLst/>
          </a:prstGeom>
        </p:spPr>
        <p:txBody>
          <a:bodyPr wrap="square">
            <a:spAutoFit/>
          </a:bodyPr>
          <a:lstStyle/>
          <a:p>
            <a:pPr algn="ctr"/>
            <a:r>
              <a:rPr lang="ru-RU" sz="3600" dirty="0" smtClean="0">
                <a:latin typeface="Times New Roman" pitchFamily="18" charset="0"/>
                <a:cs typeface="Times New Roman" pitchFamily="18" charset="0"/>
              </a:rPr>
              <a:t>Купюры - бумажные деньги</a:t>
            </a:r>
            <a:endParaRPr lang="ru-RU" sz="3600" dirty="0">
              <a:latin typeface="Times New Roman" pitchFamily="18" charset="0"/>
              <a:cs typeface="Times New Roman" pitchFamily="18" charset="0"/>
            </a:endParaRPr>
          </a:p>
        </p:txBody>
      </p:sp>
      <p:pic>
        <p:nvPicPr>
          <p:cNvPr id="5" name="Содержимое 6" descr="012.jpg"/>
          <p:cNvPicPr>
            <a:picLocks noChangeAspect="1"/>
          </p:cNvPicPr>
          <p:nvPr/>
        </p:nvPicPr>
        <p:blipFill>
          <a:blip r:embed="rId2" cstate="print"/>
          <a:stretch>
            <a:fillRect/>
          </a:stretch>
        </p:blipFill>
        <p:spPr>
          <a:xfrm>
            <a:off x="457200" y="2708920"/>
            <a:ext cx="7871500" cy="6034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Содержимое 7" descr="013.jpg"/>
          <p:cNvPicPr>
            <a:picLocks noChangeAspect="1"/>
          </p:cNvPicPr>
          <p:nvPr/>
        </p:nvPicPr>
        <p:blipFill>
          <a:blip r:embed="rId3" cstate="print"/>
          <a:stretch>
            <a:fillRect/>
          </a:stretch>
        </p:blipFill>
        <p:spPr>
          <a:xfrm>
            <a:off x="8711952" y="2623220"/>
            <a:ext cx="8569712" cy="62646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571440" y="714344"/>
            <a:ext cx="17073682" cy="954107"/>
          </a:xfrm>
          <a:prstGeom prst="rect">
            <a:avLst/>
          </a:prstGeom>
        </p:spPr>
        <p:txBody>
          <a:bodyPr wrap="square" lIns="0" tIns="0" rIns="0" bIns="0" rtlCol="0" anchor="t">
            <a:spAutoFit/>
          </a:bodyPr>
          <a:lstStyle/>
          <a:p>
            <a:pPr algn="ctr"/>
            <a:r>
              <a:rPr lang="ru-RU" sz="6200" b="1" dirty="0" err="1" smtClean="0">
                <a:solidFill>
                  <a:srgbClr val="100F0D"/>
                </a:solidFill>
                <a:latin typeface="Halant Medium Bold"/>
              </a:rPr>
              <a:t>Фотоотчет</a:t>
            </a:r>
            <a:endParaRPr lang="ru-RU" sz="6200" b="1" dirty="0" smtClean="0">
              <a:solidFill>
                <a:srgbClr val="100F0D"/>
              </a:solidFill>
              <a:latin typeface="Halant Medium Bold"/>
            </a:endParaRPr>
          </a:p>
        </p:txBody>
      </p:sp>
      <p:pic>
        <p:nvPicPr>
          <p:cNvPr id="1026" name="Picture 2" descr="C:\Users\admin\Desktop\Новая папка (4)\IMG_20230405_111957.jpg"/>
          <p:cNvPicPr>
            <a:picLocks noChangeAspect="1" noChangeArrowheads="1"/>
          </p:cNvPicPr>
          <p:nvPr/>
        </p:nvPicPr>
        <p:blipFill>
          <a:blip r:embed="rId2" cstate="print"/>
          <a:srcRect l="1245" t="4686"/>
          <a:stretch>
            <a:fillRect/>
          </a:stretch>
        </p:blipFill>
        <p:spPr bwMode="auto">
          <a:xfrm>
            <a:off x="719064" y="2119164"/>
            <a:ext cx="5712490" cy="7322496"/>
          </a:xfrm>
          <a:prstGeom prst="rect">
            <a:avLst/>
          </a:prstGeom>
          <a:noFill/>
        </p:spPr>
      </p:pic>
      <p:pic>
        <p:nvPicPr>
          <p:cNvPr id="1027" name="Picture 3" descr="C:\Users\admin\Desktop\Новая папка (4)\IMG_20230405_112644.jpg"/>
          <p:cNvPicPr>
            <a:picLocks noChangeAspect="1" noChangeArrowheads="1"/>
          </p:cNvPicPr>
          <p:nvPr/>
        </p:nvPicPr>
        <p:blipFill>
          <a:blip r:embed="rId3" cstate="print"/>
          <a:srcRect/>
          <a:stretch>
            <a:fillRect/>
          </a:stretch>
        </p:blipFill>
        <p:spPr bwMode="auto">
          <a:xfrm>
            <a:off x="6623720" y="2119164"/>
            <a:ext cx="5475996" cy="7272808"/>
          </a:xfrm>
          <a:prstGeom prst="rect">
            <a:avLst/>
          </a:prstGeom>
          <a:noFill/>
        </p:spPr>
      </p:pic>
      <p:pic>
        <p:nvPicPr>
          <p:cNvPr id="1028" name="Picture 4" descr="C:\Users\admin\Desktop\Новая папка (4)\IMG_20230405_113051.jpg"/>
          <p:cNvPicPr>
            <a:picLocks noChangeAspect="1" noChangeArrowheads="1"/>
          </p:cNvPicPr>
          <p:nvPr/>
        </p:nvPicPr>
        <p:blipFill>
          <a:blip r:embed="rId4" cstate="print"/>
          <a:srcRect/>
          <a:stretch>
            <a:fillRect/>
          </a:stretch>
        </p:blipFill>
        <p:spPr bwMode="auto">
          <a:xfrm>
            <a:off x="12240344" y="2119164"/>
            <a:ext cx="5544616" cy="736394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Новая папка (4)\IMG_20230405_113612.jpg"/>
          <p:cNvPicPr>
            <a:picLocks noChangeAspect="1" noChangeArrowheads="1"/>
          </p:cNvPicPr>
          <p:nvPr/>
        </p:nvPicPr>
        <p:blipFill>
          <a:blip r:embed="rId2" cstate="print"/>
          <a:srcRect/>
          <a:stretch>
            <a:fillRect/>
          </a:stretch>
        </p:blipFill>
        <p:spPr bwMode="auto">
          <a:xfrm>
            <a:off x="6335688" y="462980"/>
            <a:ext cx="6431397" cy="4842464"/>
          </a:xfrm>
          <a:prstGeom prst="rect">
            <a:avLst/>
          </a:prstGeom>
          <a:noFill/>
        </p:spPr>
      </p:pic>
      <p:pic>
        <p:nvPicPr>
          <p:cNvPr id="3076" name="Picture 4" descr="C:\Users\admin\Desktop\Новая папка (4)\IMG_20230405_113703.jpg"/>
          <p:cNvPicPr>
            <a:picLocks noChangeAspect="1" noChangeArrowheads="1"/>
          </p:cNvPicPr>
          <p:nvPr/>
        </p:nvPicPr>
        <p:blipFill>
          <a:blip r:embed="rId3" cstate="print"/>
          <a:srcRect/>
          <a:stretch>
            <a:fillRect/>
          </a:stretch>
        </p:blipFill>
        <p:spPr bwMode="auto">
          <a:xfrm>
            <a:off x="6191672" y="5461618"/>
            <a:ext cx="6408712" cy="4825382"/>
          </a:xfrm>
          <a:prstGeom prst="rect">
            <a:avLst/>
          </a:prstGeom>
          <a:noFill/>
        </p:spPr>
      </p:pic>
      <p:pic>
        <p:nvPicPr>
          <p:cNvPr id="5" name="Picture 3" descr="C:\Users\admin\Desktop\Новая папка (4)\IMG_20230405_113510.jpg"/>
          <p:cNvPicPr>
            <a:picLocks noChangeAspect="1" noChangeArrowheads="1"/>
          </p:cNvPicPr>
          <p:nvPr/>
        </p:nvPicPr>
        <p:blipFill>
          <a:blip r:embed="rId4" cstate="print"/>
          <a:srcRect/>
          <a:stretch>
            <a:fillRect/>
          </a:stretch>
        </p:blipFill>
        <p:spPr bwMode="auto">
          <a:xfrm>
            <a:off x="13320464" y="1399084"/>
            <a:ext cx="4608512" cy="6120680"/>
          </a:xfrm>
          <a:prstGeom prst="rect">
            <a:avLst/>
          </a:prstGeom>
          <a:noFill/>
        </p:spPr>
      </p:pic>
      <p:pic>
        <p:nvPicPr>
          <p:cNvPr id="6" name="Picture 2" descr="C:\Users\admin\Desktop\Новая папка (4)\IMG_20230405_113138.jpg"/>
          <p:cNvPicPr>
            <a:picLocks noChangeAspect="1" noChangeArrowheads="1"/>
          </p:cNvPicPr>
          <p:nvPr/>
        </p:nvPicPr>
        <p:blipFill>
          <a:blip r:embed="rId5" cstate="print"/>
          <a:srcRect/>
          <a:stretch>
            <a:fillRect/>
          </a:stretch>
        </p:blipFill>
        <p:spPr bwMode="auto">
          <a:xfrm>
            <a:off x="863080" y="1183060"/>
            <a:ext cx="4716948" cy="626469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47056" y="1111052"/>
            <a:ext cx="16345816" cy="2308324"/>
          </a:xfrm>
          <a:prstGeom prst="rect">
            <a:avLst/>
          </a:prstGeom>
        </p:spPr>
        <p:txBody>
          <a:bodyPr wrap="square">
            <a:spAutoFit/>
          </a:bodyPr>
          <a:lstStyle/>
          <a:p>
            <a:r>
              <a:rPr lang="ru-RU" sz="3600" b="1" dirty="0" smtClean="0">
                <a:latin typeface="Times New Roman" pitchFamily="18" charset="0"/>
                <a:cs typeface="Times New Roman" pitchFamily="18" charset="0"/>
              </a:rPr>
              <a:t>Цель</a:t>
            </a:r>
            <a:r>
              <a:rPr lang="ru-RU" sz="3600" dirty="0" smtClean="0">
                <a:latin typeface="Times New Roman" pitchFamily="18" charset="0"/>
                <a:cs typeface="Times New Roman" pitchFamily="18" charset="0"/>
              </a:rPr>
              <a:t>: -познакомить детей</a:t>
            </a:r>
            <a:r>
              <a:rPr lang="ru-RU" sz="3600" dirty="0" smtClean="0">
                <a:latin typeface="Times New Roman" pitchFamily="18" charset="0"/>
                <a:cs typeface="Times New Roman" pitchFamily="18" charset="0"/>
              </a:rPr>
              <a:t> с историей возникновения денег и их ролью в жизни человека;</a:t>
            </a:r>
          </a:p>
          <a:p>
            <a:r>
              <a:rPr lang="ru-RU" sz="3600" dirty="0" smtClean="0">
                <a:latin typeface="Times New Roman" pitchFamily="18" charset="0"/>
                <a:cs typeface="Times New Roman" pitchFamily="18" charset="0"/>
              </a:rPr>
              <a:t>- развивать умение анализировать, сравнивать, обобщать, делать выводы;</a:t>
            </a:r>
          </a:p>
          <a:p>
            <a:r>
              <a:rPr lang="ru-RU" sz="3600" dirty="0" smtClean="0">
                <a:latin typeface="Times New Roman" pitchFamily="18" charset="0"/>
                <a:cs typeface="Times New Roman" pitchFamily="18" charset="0"/>
              </a:rPr>
              <a:t>- воспитывать у детей интерес к экономике.</a:t>
            </a:r>
            <a:endParaRPr lang="ru-RU" sz="3600" dirty="0">
              <a:latin typeface="Times New Roman" pitchFamily="18" charset="0"/>
              <a:cs typeface="Times New Roman" pitchFamily="18" charset="0"/>
            </a:endParaRPr>
          </a:p>
        </p:txBody>
      </p:sp>
    </p:spTree>
    <p:extLst>
      <p:ext uri="{BB962C8B-B14F-4D97-AF65-F5344CB8AC3E}">
        <p14:creationId xmlns="" xmlns:p14="http://schemas.microsoft.com/office/powerpoint/2010/main" val="1704651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yacollectioner.ru/wp-content/uploads/2017/03/10rub.jpg"/>
          <p:cNvPicPr>
            <a:picLocks noChangeAspect="1" noChangeArrowheads="1"/>
          </p:cNvPicPr>
          <p:nvPr/>
        </p:nvPicPr>
        <p:blipFill>
          <a:blip r:embed="rId2" cstate="print"/>
          <a:srcRect b="-2041"/>
          <a:stretch>
            <a:fillRect/>
          </a:stretch>
        </p:blipFill>
        <p:spPr bwMode="auto">
          <a:xfrm>
            <a:off x="7578309" y="6516494"/>
            <a:ext cx="3130748" cy="3199003"/>
          </a:xfrm>
          <a:prstGeom prst="rect">
            <a:avLst/>
          </a:prstGeom>
          <a:noFill/>
        </p:spPr>
      </p:pic>
      <p:pic>
        <p:nvPicPr>
          <p:cNvPr id="20484" name="Picture 4" descr="https://cdn.monetnik.ru/storage/market-lot/12/50/62712/176652_big.jpg"/>
          <p:cNvPicPr>
            <a:picLocks noChangeAspect="1" noChangeArrowheads="1"/>
          </p:cNvPicPr>
          <p:nvPr/>
        </p:nvPicPr>
        <p:blipFill>
          <a:blip r:embed="rId3" cstate="screen"/>
          <a:srcRect/>
          <a:stretch>
            <a:fillRect/>
          </a:stretch>
        </p:blipFill>
        <p:spPr bwMode="auto">
          <a:xfrm>
            <a:off x="214250" y="2571733"/>
            <a:ext cx="6953367" cy="6135324"/>
          </a:xfrm>
          <a:prstGeom prst="rect">
            <a:avLst/>
          </a:prstGeom>
          <a:noFill/>
        </p:spPr>
      </p:pic>
      <p:pic>
        <p:nvPicPr>
          <p:cNvPr id="20486" name="Picture 6" descr="https://cdn.monetnik.ru/storage/market-lot/02/09/81002/224311_big.jpg"/>
          <p:cNvPicPr>
            <a:picLocks noChangeAspect="1" noChangeArrowheads="1"/>
          </p:cNvPicPr>
          <p:nvPr/>
        </p:nvPicPr>
        <p:blipFill>
          <a:blip r:embed="rId4" cstate="screen"/>
          <a:srcRect/>
          <a:stretch>
            <a:fillRect/>
          </a:stretch>
        </p:blipFill>
        <p:spPr bwMode="auto">
          <a:xfrm>
            <a:off x="11001388" y="2500295"/>
            <a:ext cx="6912643" cy="6186204"/>
          </a:xfrm>
          <a:prstGeom prst="rect">
            <a:avLst/>
          </a:prstGeom>
          <a:noFill/>
        </p:spPr>
      </p:pic>
      <p:pic>
        <p:nvPicPr>
          <p:cNvPr id="6" name="Picture 2" descr="https://yacollectioner.ru/wp-content/uploads/2017/03/10rub.jpg"/>
          <p:cNvPicPr>
            <a:picLocks noChangeAspect="1" noChangeArrowheads="1"/>
          </p:cNvPicPr>
          <p:nvPr/>
        </p:nvPicPr>
        <p:blipFill>
          <a:blip r:embed="rId5" cstate="print"/>
          <a:srcRect/>
          <a:stretch>
            <a:fillRect/>
          </a:stretch>
        </p:blipFill>
        <p:spPr bwMode="auto">
          <a:xfrm>
            <a:off x="7572364" y="2857484"/>
            <a:ext cx="3003242" cy="3064251"/>
          </a:xfrm>
          <a:prstGeom prst="rect">
            <a:avLst/>
          </a:prstGeom>
          <a:noFill/>
        </p:spPr>
      </p:pic>
      <p:sp>
        <p:nvSpPr>
          <p:cNvPr id="7" name="TextBox 6"/>
          <p:cNvSpPr txBox="1"/>
          <p:nvPr/>
        </p:nvSpPr>
        <p:spPr>
          <a:xfrm>
            <a:off x="428564" y="596505"/>
            <a:ext cx="17430872" cy="1231106"/>
          </a:xfrm>
          <a:prstGeom prst="rect">
            <a:avLst/>
          </a:prstGeom>
        </p:spPr>
        <p:txBody>
          <a:bodyPr wrap="square" lIns="0" tIns="0" rIns="0" bIns="0" rtlCol="0" anchor="t">
            <a:spAutoFit/>
          </a:bodyPr>
          <a:lstStyle/>
          <a:p>
            <a:pPr algn="ctr"/>
            <a:r>
              <a:rPr lang="ru-RU" sz="8000" b="1" dirty="0" smtClean="0">
                <a:solidFill>
                  <a:srgbClr val="2B2B2B"/>
                </a:solidFill>
                <a:latin typeface="Times New Roman" pitchFamily="18" charset="0"/>
                <a:cs typeface="Times New Roman" pitchFamily="18" charset="0"/>
              </a:rPr>
              <a:t>«</a:t>
            </a:r>
            <a:r>
              <a:rPr lang="ru-RU" sz="8000" b="1" dirty="0" smtClean="0">
                <a:latin typeface="Times New Roman" pitchFamily="18" charset="0"/>
                <a:cs typeface="Times New Roman" pitchFamily="18" charset="0"/>
              </a:rPr>
              <a:t>История происхождения денег»</a:t>
            </a:r>
            <a:endParaRPr lang="en-US" sz="8800" dirty="0">
              <a:solidFill>
                <a:srgbClr val="2B2B2B"/>
              </a:solidFill>
              <a:latin typeface="Muli Extra Light Bold"/>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9014" y="1399084"/>
            <a:ext cx="5913413" cy="79120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6983760" y="318964"/>
            <a:ext cx="10584160" cy="9448740"/>
          </a:xfrm>
          <a:prstGeom prst="rect">
            <a:avLst/>
          </a:prstGeom>
        </p:spPr>
        <p:txBody>
          <a:bodyPr wrap="square">
            <a:spAutoFit/>
          </a:bodyPr>
          <a:lstStyle/>
          <a:p>
            <a:r>
              <a:rPr lang="ru-RU" sz="3800" dirty="0">
                <a:latin typeface="Times New Roman" pitchFamily="18" charset="0"/>
                <a:cs typeface="Times New Roman" pitchFamily="18" charset="0"/>
              </a:rPr>
              <a:t>Человек не рождается грамотным. Для того, чтобы научиться читать и писать, нужно узнать буквы, приноровиться складывать их в слоги и слова, исписать много строчек в прописях палочками и крючками. </a:t>
            </a:r>
          </a:p>
          <a:p>
            <a:r>
              <a:rPr lang="ru-RU" sz="3800" dirty="0">
                <a:latin typeface="Times New Roman" pitchFamily="18" charset="0"/>
                <a:cs typeface="Times New Roman" pitchFamily="18" charset="0"/>
              </a:rPr>
              <a:t>Так и с деньгами или финансами: каждый видел деньги, держал их в руках, тратил, но далеко не все умеют правильно управлять своими финансами, грамотно составлять бюджет, заставлять деньги расти и приносить доход. </a:t>
            </a:r>
          </a:p>
          <a:p>
            <a:r>
              <a:rPr lang="ru-RU" sz="3800" dirty="0">
                <a:latin typeface="Times New Roman" pitchFamily="18" charset="0"/>
                <a:cs typeface="Times New Roman" pitchFamily="18" charset="0"/>
              </a:rPr>
              <a:t>Для этого нужно изучить финансовую «грамоту», разобраться, что такое доходы и расходы, бюджет, вклад, кредит, банк. Надеюсь, наши уроки помогут вам сделать первый шаг к финансовой грамотности и покажут, как интересен мир экономики.</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Плотники и печники на Руси - Drevodelatel.ru"/>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87016" y="318964"/>
            <a:ext cx="6696744" cy="95120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Прямоугольник 1"/>
          <p:cNvSpPr/>
          <p:nvPr/>
        </p:nvSpPr>
        <p:spPr>
          <a:xfrm>
            <a:off x="7271792" y="318964"/>
            <a:ext cx="10513168" cy="10033516"/>
          </a:xfrm>
          <a:prstGeom prst="rect">
            <a:avLst/>
          </a:prstGeom>
        </p:spPr>
        <p:txBody>
          <a:bodyPr wrap="square">
            <a:spAutoFit/>
          </a:bodyPr>
          <a:lstStyle/>
          <a:p>
            <a:r>
              <a:rPr lang="ru-RU" sz="3800" dirty="0">
                <a:latin typeface="Times New Roman" pitchFamily="18" charset="0"/>
                <a:cs typeface="Times New Roman" pitchFamily="18" charset="0"/>
              </a:rPr>
              <a:t>Трудно представить, но когда-то денег не было. «Вот здорово! - подумаете вы. - Бери, что хочешь, бесплатно!». Ничего подобного! Денег в старину не было, но уже тогда люди различали, что «моё», а что – «чужое», какие вещи – твоя собственность, а какие принадлежат другим.</a:t>
            </a:r>
          </a:p>
          <a:p>
            <a:r>
              <a:rPr lang="ru-RU" sz="3800" dirty="0">
                <a:latin typeface="Times New Roman" pitchFamily="18" charset="0"/>
                <a:cs typeface="Times New Roman" pitchFamily="18" charset="0"/>
              </a:rPr>
              <a:t/>
            </a:r>
            <a:br>
              <a:rPr lang="ru-RU" sz="3800" dirty="0">
                <a:latin typeface="Times New Roman" pitchFamily="18" charset="0"/>
                <a:cs typeface="Times New Roman" pitchFamily="18" charset="0"/>
              </a:rPr>
            </a:br>
            <a:r>
              <a:rPr lang="ru-RU" sz="3800" dirty="0">
                <a:latin typeface="Times New Roman" pitchFamily="18" charset="0"/>
                <a:cs typeface="Times New Roman" pitchFamily="18" charset="0"/>
              </a:rPr>
              <a:t>Заглянем в далёкое прошлое, в гости к рыбаку, у которого прохудилась лодка, понадобилось её на новую поменять. Рыбак пошёл к плотнику, который делал лодки, чтобы обменять рыбу на новую лодку. Но плотнику не нужна рыба. Ему нужны башмаки для сына или новое платье для дочки, или мука, чтобы испечь пирожки. Приходилось рыбаку идти к сапожнику, или к портному, или к мельнику, чтобы обменять рыбу на то, что нужно плотнику.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3.amazonaws.com/readers/2010/11/12/barter_1.jpg"/>
          <p:cNvPicPr>
            <a:picLocks noChangeAspect="1" noChangeArrowheads="1"/>
          </p:cNvPicPr>
          <p:nvPr/>
        </p:nvPicPr>
        <p:blipFill>
          <a:blip r:embed="rId2" cstate="print">
            <a:clrChange>
              <a:clrFrom>
                <a:srgbClr val="FFFEDF"/>
              </a:clrFrom>
              <a:clrTo>
                <a:srgbClr val="FFFEDF">
                  <a:alpha val="0"/>
                </a:srgbClr>
              </a:clrTo>
            </a:clrChange>
            <a:extLst>
              <a:ext uri="{28A0092B-C50C-407E-A947-70E740481C1C}">
                <a14:useLocalDpi xmlns="" xmlns:a14="http://schemas.microsoft.com/office/drawing/2010/main" val="0"/>
              </a:ext>
            </a:extLst>
          </a:blip>
          <a:srcRect/>
          <a:stretch>
            <a:fillRect/>
          </a:stretch>
        </p:blipFill>
        <p:spPr bwMode="auto">
          <a:xfrm>
            <a:off x="11923682" y="1039044"/>
            <a:ext cx="6077302" cy="73548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Прямоугольник 2"/>
          <p:cNvSpPr/>
          <p:nvPr/>
        </p:nvSpPr>
        <p:spPr>
          <a:xfrm>
            <a:off x="215008" y="318964"/>
            <a:ext cx="11737304" cy="10064294"/>
          </a:xfrm>
          <a:prstGeom prst="rect">
            <a:avLst/>
          </a:prstGeom>
        </p:spPr>
        <p:txBody>
          <a:bodyPr wrap="square">
            <a:spAutoFit/>
          </a:bodyPr>
          <a:lstStyle/>
          <a:p>
            <a:r>
              <a:rPr lang="ru-RU" sz="3600" dirty="0">
                <a:latin typeface="Times New Roman" pitchFamily="18" charset="0"/>
                <a:cs typeface="Times New Roman" pitchFamily="18" charset="0"/>
              </a:rPr>
              <a:t>А вдруг и им рыба не нужна? А рыба, пока рыбак обменами занимался, и испортиться могла. Предположим, рыба не успела испортиться, а портной согласился поменять рыбу на платье для дочки рыбака. Но вот вопрос: сколько рыбин нужно отдать за платье? Помните, как в мультфильме измеряли удава «в мартышках» и «в попугаях»? Как «измерить» стоимость платья в рыбинах? Рыбак, наверное, спросил у портного, за какое время он сшил платье. Портной ответил: «За три дня». А рыбак за три дня пятнадцать рыб поймал. Справедливо было бы за одно платье пятнадцать рыбин отдать. Но зачем портному столько рыбы?</a:t>
            </a:r>
            <a:br>
              <a:rPr lang="ru-RU" sz="3600" dirty="0">
                <a:latin typeface="Times New Roman" pitchFamily="18" charset="0"/>
                <a:cs typeface="Times New Roman" pitchFamily="18" charset="0"/>
              </a:rPr>
            </a:br>
            <a:r>
              <a:rPr lang="ru-RU" sz="3600" dirty="0">
                <a:latin typeface="Times New Roman" pitchFamily="18" charset="0"/>
                <a:cs typeface="Times New Roman" pitchFamily="18" charset="0"/>
              </a:rPr>
              <a:t>В нашем примере рыбак рыбу только на лодку пытался обменять. Но ведь ему нужно и многое другое: одежда, хлеб, обувь. Сколько же времени и сил надо потратить, чтобы всё это выменять? Получается, заниматься натуральным обменом (менять одну вещь на другую) и жить без денег очень неудобно.</a:t>
            </a:r>
          </a:p>
        </p:txBody>
      </p:sp>
    </p:spTree>
    <p:extLst>
      <p:ext uri="{BB962C8B-B14F-4D97-AF65-F5344CB8AC3E}">
        <p14:creationId xmlns="" xmlns:p14="http://schemas.microsoft.com/office/powerpoint/2010/main" val="3617479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i.pinimg.com/originals/68/82/71/688271b31819ee0bf748cf5bdfb4fb47.jpg"/>
          <p:cNvPicPr>
            <a:picLocks noChangeAspect="1" noChangeArrowheads="1"/>
          </p:cNvPicPr>
          <p:nvPr/>
        </p:nvPicPr>
        <p:blipFill>
          <a:blip r:embed="rId2" cstate="screen"/>
          <a:srcRect/>
          <a:stretch>
            <a:fillRect/>
          </a:stretch>
        </p:blipFill>
        <p:spPr bwMode="auto">
          <a:xfrm rot="5400000">
            <a:off x="4693537" y="4534064"/>
            <a:ext cx="5464868" cy="1460487"/>
          </a:xfrm>
          <a:prstGeom prst="rect">
            <a:avLst/>
          </a:prstGeom>
          <a:noFill/>
        </p:spPr>
      </p:pic>
      <p:pic>
        <p:nvPicPr>
          <p:cNvPr id="28674" name="Picture 2" descr="https://i.pinimg.com/736x/d5/9d/d1/d59dd14f15d7191ed8a21da62ca06500--clipart-humour.jpg"/>
          <p:cNvPicPr>
            <a:picLocks noChangeAspect="1" noChangeArrowheads="1"/>
          </p:cNvPicPr>
          <p:nvPr/>
        </p:nvPicPr>
        <p:blipFill>
          <a:blip r:embed="rId3" cstate="print"/>
          <a:srcRect/>
          <a:stretch>
            <a:fillRect/>
          </a:stretch>
        </p:blipFill>
        <p:spPr bwMode="auto">
          <a:xfrm>
            <a:off x="14616608" y="1900796"/>
            <a:ext cx="3671392" cy="6671728"/>
          </a:xfrm>
          <a:prstGeom prst="rect">
            <a:avLst/>
          </a:prstGeom>
          <a:noFill/>
        </p:spPr>
      </p:pic>
      <p:pic>
        <p:nvPicPr>
          <p:cNvPr id="3" name="Picture 6" descr="https://thumbor.uds.app/unsafe/0x0/game-prod/919343c8-f9a2-4ae9-8b67-c52fbae99c73"/>
          <p:cNvPicPr>
            <a:picLocks noChangeAspect="1" noChangeArrowheads="1"/>
          </p:cNvPicPr>
          <p:nvPr/>
        </p:nvPicPr>
        <p:blipFill>
          <a:blip r:embed="rId4" cstate="print"/>
          <a:srcRect/>
          <a:stretch>
            <a:fillRect/>
          </a:stretch>
        </p:blipFill>
        <p:spPr bwMode="auto">
          <a:xfrm>
            <a:off x="9864080" y="3525598"/>
            <a:ext cx="3975354" cy="3975355"/>
          </a:xfrm>
          <a:prstGeom prst="rect">
            <a:avLst/>
          </a:prstGeom>
          <a:noFill/>
        </p:spPr>
      </p:pic>
      <p:pic>
        <p:nvPicPr>
          <p:cNvPr id="28676" name="Picture 4" descr="https://cdn2.vectorstock.com/i/1000x1000/33/51/caveman-primitive-stone-age-cartoon-neanderthal-vector-14533351.jpg"/>
          <p:cNvPicPr>
            <a:picLocks noChangeAspect="1" noChangeArrowheads="1"/>
          </p:cNvPicPr>
          <p:nvPr/>
        </p:nvPicPr>
        <p:blipFill>
          <a:blip r:embed="rId5" cstate="print"/>
          <a:srcRect/>
          <a:stretch>
            <a:fillRect/>
          </a:stretch>
        </p:blipFill>
        <p:spPr bwMode="auto">
          <a:xfrm>
            <a:off x="1583160" y="2814529"/>
            <a:ext cx="3118294" cy="5543681"/>
          </a:xfrm>
          <a:prstGeom prst="rect">
            <a:avLst/>
          </a:prstGeom>
          <a:noFill/>
        </p:spPr>
      </p:pic>
      <p:sp>
        <p:nvSpPr>
          <p:cNvPr id="6" name="TextBox 2"/>
          <p:cNvSpPr txBox="1"/>
          <p:nvPr/>
        </p:nvSpPr>
        <p:spPr>
          <a:xfrm>
            <a:off x="143000" y="8830887"/>
            <a:ext cx="18288000" cy="615553"/>
          </a:xfrm>
          <a:prstGeom prst="rect">
            <a:avLst/>
          </a:prstGeom>
        </p:spPr>
        <p:txBody>
          <a:bodyPr wrap="square" lIns="0" tIns="0" rIns="0" bIns="0" rtlCol="0" anchor="t">
            <a:spAutoFit/>
          </a:bodyPr>
          <a:lstStyle/>
          <a:p>
            <a:pPr algn="ctr"/>
            <a:r>
              <a:rPr lang="ru-RU" sz="4000" b="1" dirty="0" smtClean="0">
                <a:latin typeface="Times New Roman" pitchFamily="18" charset="0"/>
                <a:cs typeface="Times New Roman" pitchFamily="18" charset="0"/>
              </a:rPr>
              <a:t>Бартер – </a:t>
            </a:r>
            <a:r>
              <a:rPr lang="ru-RU" sz="4000" dirty="0" smtClean="0">
                <a:latin typeface="Times New Roman" pitchFamily="18" charset="0"/>
                <a:cs typeface="Times New Roman" pitchFamily="18" charset="0"/>
              </a:rPr>
              <a:t>это прямой обмен одних товаров на другие, обмен без участия денег.</a:t>
            </a:r>
            <a:endParaRPr lang="en-US" sz="6600" dirty="0">
              <a:solidFill>
                <a:srgbClr val="100F0D"/>
              </a:solidFill>
              <a:latin typeface="Times New Roman" pitchFamily="18" charset="0"/>
              <a:cs typeface="Times New Roman" pitchFamily="18" charset="0"/>
            </a:endParaRPr>
          </a:p>
        </p:txBody>
      </p:sp>
      <p:sp>
        <p:nvSpPr>
          <p:cNvPr id="4" name="Прямоугольник 3"/>
          <p:cNvSpPr/>
          <p:nvPr/>
        </p:nvSpPr>
        <p:spPr>
          <a:xfrm>
            <a:off x="359024" y="246956"/>
            <a:ext cx="17425936" cy="2308324"/>
          </a:xfrm>
          <a:prstGeom prst="rect">
            <a:avLst/>
          </a:prstGeom>
        </p:spPr>
        <p:txBody>
          <a:bodyPr wrap="square">
            <a:spAutoFit/>
          </a:bodyPr>
          <a:lstStyle/>
          <a:p>
            <a:r>
              <a:rPr lang="ru-RU" sz="3600" dirty="0">
                <a:latin typeface="Times New Roman" pitchFamily="18" charset="0"/>
                <a:cs typeface="Times New Roman" pitchFamily="18" charset="0"/>
              </a:rPr>
              <a:t>И люди решили, что бартер пойдет быстрее, если выбрать одну вещь, один товар, который можно будет отдавать взамен любого другого. Такой товар станет нужен всем для обмена, именно им будут «измерять», оценивать цену всех остальных вещей. Так появились деньги.</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s://avatars.mds.yandex.net/get-zen_doc/2804475/pub_5e8cb0ae5af0cc63093f1731_5ea6f76d87ea957abad0b4dc/scale_1200"/>
          <p:cNvPicPr>
            <a:picLocks noChangeAspect="1" noChangeArrowheads="1"/>
          </p:cNvPicPr>
          <p:nvPr/>
        </p:nvPicPr>
        <p:blipFill>
          <a:blip r:embed="rId2" cstate="print"/>
          <a:srcRect/>
          <a:stretch>
            <a:fillRect/>
          </a:stretch>
        </p:blipFill>
        <p:spPr bwMode="auto">
          <a:xfrm>
            <a:off x="287016" y="2335188"/>
            <a:ext cx="9903775" cy="7286273"/>
          </a:xfrm>
          <a:prstGeom prst="rect">
            <a:avLst/>
          </a:prstGeom>
          <a:noFill/>
        </p:spPr>
      </p:pic>
      <p:pic>
        <p:nvPicPr>
          <p:cNvPr id="4" name="Picture 5" descr="C:\Users\1\Downloads\klipart-24.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872192" y="2695228"/>
            <a:ext cx="3600400" cy="30677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3" descr="C:\Users\1\Downloads\240971818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4758661" y="4351412"/>
            <a:ext cx="3529339" cy="26228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C:\Users\1\Downloads\1445417159_rakushka-rapana-1359012495_42.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0656168" y="6614592"/>
            <a:ext cx="5401765" cy="3672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Прямоугольник 7"/>
          <p:cNvSpPr/>
          <p:nvPr/>
        </p:nvSpPr>
        <p:spPr>
          <a:xfrm>
            <a:off x="431032" y="751012"/>
            <a:ext cx="17425936" cy="707886"/>
          </a:xfrm>
          <a:prstGeom prst="rect">
            <a:avLst/>
          </a:prstGeom>
        </p:spPr>
        <p:txBody>
          <a:bodyPr wrap="square">
            <a:spAutoFit/>
          </a:bodyPr>
          <a:lstStyle/>
          <a:p>
            <a:r>
              <a:rPr lang="ru-RU" sz="4000" dirty="0" smtClean="0">
                <a:latin typeface="Times New Roman" pitchFamily="18" charset="0"/>
                <a:cs typeface="Times New Roman" pitchFamily="18" charset="0"/>
              </a:rPr>
              <a:t>Раковины Каури использовались в качестве денег в Китае, Индии, Африке</a:t>
            </a:r>
            <a:endParaRPr lang="ru-RU" sz="4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s://avatars.mds.yandex.net/get-zen_doc/1594475/pub_5c9b104de7f9d000b5e217a4_5c9b204a633ee400b2762c54/scale_1200"/>
          <p:cNvPicPr>
            <a:picLocks noChangeAspect="1" noChangeArrowheads="1"/>
          </p:cNvPicPr>
          <p:nvPr/>
        </p:nvPicPr>
        <p:blipFill>
          <a:blip r:embed="rId2" cstate="print"/>
          <a:srcRect/>
          <a:stretch>
            <a:fillRect/>
          </a:stretch>
        </p:blipFill>
        <p:spPr bwMode="auto">
          <a:xfrm>
            <a:off x="1597662" y="2335188"/>
            <a:ext cx="15269268" cy="7634634"/>
          </a:xfrm>
          <a:prstGeom prst="rect">
            <a:avLst/>
          </a:prstGeom>
          <a:noFill/>
        </p:spPr>
      </p:pic>
      <p:sp>
        <p:nvSpPr>
          <p:cNvPr id="2" name="Прямоугольник 1"/>
          <p:cNvSpPr/>
          <p:nvPr/>
        </p:nvSpPr>
        <p:spPr>
          <a:xfrm>
            <a:off x="1151112" y="462980"/>
            <a:ext cx="15985776" cy="1754326"/>
          </a:xfrm>
          <a:prstGeom prst="rect">
            <a:avLst/>
          </a:prstGeom>
        </p:spPr>
        <p:txBody>
          <a:bodyPr wrap="square">
            <a:spAutoFit/>
          </a:bodyPr>
          <a:lstStyle/>
          <a:p>
            <a:r>
              <a:rPr lang="ru-RU" sz="3600" dirty="0">
                <a:latin typeface="Times New Roman" pitchFamily="18" charset="0"/>
                <a:cs typeface="Times New Roman" pitchFamily="18" charset="0"/>
              </a:rPr>
              <a:t>На Руси и в Европе очень ценились «мягкие деньги» - пушнина. Даже налоги в княжескую казну платили по «три белки с дыма», то есть по три беличьих шкурки с каждой избы.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637</TotalTime>
  <Words>560</Words>
  <Application>Microsoft Office PowerPoint</Application>
  <PresentationFormat>Произвольный</PresentationFormat>
  <Paragraphs>44</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Times New Roman</vt:lpstr>
      <vt:lpstr>Muli Extra Light Bold</vt:lpstr>
      <vt:lpstr>Calibri</vt:lpstr>
      <vt:lpstr>Georgia</vt:lpstr>
      <vt:lpstr>Halant Medium Bold</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Итоговый проект</dc:title>
  <dc:creator>Фанзира</dc:creator>
  <cp:lastModifiedBy>admin</cp:lastModifiedBy>
  <cp:revision>84</cp:revision>
  <dcterms:created xsi:type="dcterms:W3CDTF">2006-08-16T00:00:00Z</dcterms:created>
  <dcterms:modified xsi:type="dcterms:W3CDTF">2023-04-06T12:34:19Z</dcterms:modified>
  <dc:identifier>DAD9Gc83gDo</dc:identifier>
</cp:coreProperties>
</file>