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2" r:id="rId3"/>
    <p:sldId id="260" r:id="rId4"/>
    <p:sldId id="257"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4" r:id="rId23"/>
    <p:sldId id="285" r:id="rId24"/>
    <p:sldId id="286" r:id="rId25"/>
    <p:sldId id="287" r:id="rId26"/>
    <p:sldId id="288" r:id="rId27"/>
    <p:sldId id="289" r:id="rId28"/>
    <p:sldId id="283" r:id="rId29"/>
    <p:sldId id="290" r:id="rId30"/>
    <p:sldId id="291"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02"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4080B8-0C2A-4F00-8C43-C4F5CD621442}" type="datetimeFigureOut">
              <a:rPr lang="ru-RU" smtClean="0"/>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3431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4080B8-0C2A-4F00-8C43-C4F5CD621442}" type="datetimeFigureOut">
              <a:rPr lang="ru-RU" smtClean="0"/>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117120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4080B8-0C2A-4F00-8C43-C4F5CD621442}" type="datetimeFigureOut">
              <a:rPr lang="ru-RU" smtClean="0"/>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120924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4080B8-0C2A-4F00-8C43-C4F5CD621442}" type="datetimeFigureOut">
              <a:rPr lang="ru-RU" smtClean="0"/>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138058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4080B8-0C2A-4F00-8C43-C4F5CD621442}" type="datetimeFigureOut">
              <a:rPr lang="ru-RU" smtClean="0"/>
              <a:t>24.01.2025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64010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4080B8-0C2A-4F00-8C43-C4F5CD621442}" type="datetimeFigureOut">
              <a:rPr lang="ru-RU" smtClean="0"/>
              <a:t>24.01.2025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54233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4080B8-0C2A-4F00-8C43-C4F5CD621442}" type="datetimeFigureOut">
              <a:rPr lang="ru-RU" smtClean="0"/>
              <a:t>24.01.2025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384794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4080B8-0C2A-4F00-8C43-C4F5CD621442}" type="datetimeFigureOut">
              <a:rPr lang="ru-RU" smtClean="0"/>
              <a:t>24.01.2025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28045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4080B8-0C2A-4F00-8C43-C4F5CD621442}" type="datetimeFigureOut">
              <a:rPr lang="ru-RU" smtClean="0"/>
              <a:t>24.01.2025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320142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4080B8-0C2A-4F00-8C43-C4F5CD621442}" type="datetimeFigureOut">
              <a:rPr lang="ru-RU" smtClean="0"/>
              <a:t>24.01.2025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128915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4080B8-0C2A-4F00-8C43-C4F5CD621442}" type="datetimeFigureOut">
              <a:rPr lang="ru-RU" smtClean="0"/>
              <a:t>24.01.2025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84183E-5083-4E4F-A635-2F30D25D5D35}" type="slidenum">
              <a:rPr lang="ru-RU" smtClean="0"/>
              <a:t>‹#›</a:t>
            </a:fld>
            <a:endParaRPr lang="ru-RU"/>
          </a:p>
        </p:txBody>
      </p:sp>
    </p:spTree>
    <p:extLst>
      <p:ext uri="{BB962C8B-B14F-4D97-AF65-F5344CB8AC3E}">
        <p14:creationId xmlns:p14="http://schemas.microsoft.com/office/powerpoint/2010/main" val="412115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080B8-0C2A-4F00-8C43-C4F5CD621442}" type="datetimeFigureOut">
              <a:rPr lang="ru-RU" smtClean="0"/>
              <a:t>24.01.2025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4183E-5083-4E4F-A635-2F30D25D5D35}" type="slidenum">
              <a:rPr lang="ru-RU" smtClean="0"/>
              <a:t>‹#›</a:t>
            </a:fld>
            <a:endParaRPr lang="ru-RU"/>
          </a:p>
        </p:txBody>
      </p:sp>
      <p:pic>
        <p:nvPicPr>
          <p:cNvPr id="9" name="Рисунок 8"/>
          <p:cNvPicPr>
            <a:picLocks noChangeAspect="1"/>
          </p:cNvPicPr>
          <p:nvPr userDrawn="1"/>
        </p:nvPicPr>
        <p:blipFill>
          <a:blip r:embed="rId13">
            <a:duotone>
              <a:schemeClr val="accent5">
                <a:shade val="45000"/>
                <a:satMod val="135000"/>
              </a:schemeClr>
              <a:prstClr val="white"/>
            </a:duotone>
            <a:extLst>
              <a:ext uri="{BEBA8EAE-BF5A-486C-A8C5-ECC9F3942E4B}">
                <a14:imgProps xmlns:a14="http://schemas.microsoft.com/office/drawing/2010/main">
                  <a14:imgLayer r:embed="rId14">
                    <a14:imgEffect>
                      <a14:artisticTexturizer/>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Рамка 9"/>
          <p:cNvSpPr/>
          <p:nvPr userDrawn="1"/>
        </p:nvSpPr>
        <p:spPr>
          <a:xfrm>
            <a:off x="0" y="0"/>
            <a:ext cx="9144000" cy="6858000"/>
          </a:xfrm>
          <a:prstGeom prst="frame">
            <a:avLst>
              <a:gd name="adj1" fmla="val 1520"/>
            </a:avLst>
          </a:prstGeom>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tx1"/>
              </a:solidFill>
            </a:endParaRPr>
          </a:p>
        </p:txBody>
      </p:sp>
      <p:sp>
        <p:nvSpPr>
          <p:cNvPr id="15" name="Рамка 14"/>
          <p:cNvSpPr/>
          <p:nvPr userDrawn="1"/>
        </p:nvSpPr>
        <p:spPr>
          <a:xfrm>
            <a:off x="215516" y="260648"/>
            <a:ext cx="8712968" cy="6336704"/>
          </a:xfrm>
          <a:prstGeom prst="frame">
            <a:avLst>
              <a:gd name="adj1" fmla="val 1126"/>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18" name="Прямая соединительная линия 17"/>
          <p:cNvCxnSpPr/>
          <p:nvPr userDrawn="1"/>
        </p:nvCxnSpPr>
        <p:spPr>
          <a:xfrm>
            <a:off x="611560" y="5085184"/>
            <a:ext cx="0" cy="1440160"/>
          </a:xfrm>
          <a:prstGeom prst="line">
            <a:avLst/>
          </a:prstGeom>
          <a:ln w="76200">
            <a:solidFill>
              <a:schemeClr val="accent5">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userDrawn="1"/>
        </p:nvCxnSpPr>
        <p:spPr>
          <a:xfrm>
            <a:off x="8460432" y="332656"/>
            <a:ext cx="0" cy="1440160"/>
          </a:xfrm>
          <a:prstGeom prst="line">
            <a:avLst/>
          </a:prstGeom>
          <a:ln w="76200">
            <a:solidFill>
              <a:schemeClr val="accent5">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userDrawn="1"/>
        </p:nvCxnSpPr>
        <p:spPr>
          <a:xfrm>
            <a:off x="215516" y="6129300"/>
            <a:ext cx="3924436" cy="18002"/>
          </a:xfrm>
          <a:prstGeom prst="line">
            <a:avLst/>
          </a:prstGeom>
          <a:ln w="76200">
            <a:solidFill>
              <a:schemeClr val="accent5">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userDrawn="1"/>
        </p:nvCxnSpPr>
        <p:spPr>
          <a:xfrm>
            <a:off x="4932040" y="728700"/>
            <a:ext cx="3924436" cy="0"/>
          </a:xfrm>
          <a:prstGeom prst="line">
            <a:avLst/>
          </a:prstGeom>
          <a:ln w="76200">
            <a:solidFill>
              <a:schemeClr val="accent5">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Фигура, имеющая форму буквы L 13"/>
          <p:cNvSpPr/>
          <p:nvPr userDrawn="1"/>
        </p:nvSpPr>
        <p:spPr>
          <a:xfrm>
            <a:off x="179512" y="4725144"/>
            <a:ext cx="4824536" cy="1897360"/>
          </a:xfrm>
          <a:prstGeom prst="corner">
            <a:avLst>
              <a:gd name="adj1" fmla="val 7476"/>
              <a:gd name="adj2" fmla="val 6980"/>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Фигура, имеющая форму буквы L 15"/>
          <p:cNvSpPr/>
          <p:nvPr userDrawn="1"/>
        </p:nvSpPr>
        <p:spPr>
          <a:xfrm flipH="1" flipV="1">
            <a:off x="4139952" y="235496"/>
            <a:ext cx="4824536" cy="1897360"/>
          </a:xfrm>
          <a:prstGeom prst="corner">
            <a:avLst>
              <a:gd name="adj1" fmla="val 7476"/>
              <a:gd name="adj2" fmla="val 6980"/>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2797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980729"/>
          </a:xfrm>
        </p:spPr>
        <p:txBody>
          <a:bodyPr>
            <a:normAutofit/>
          </a:bodyPr>
          <a:lstStyle/>
          <a:p>
            <a:r>
              <a:rPr lang="ru-RU" sz="1800" b="1" dirty="0" smtClean="0">
                <a:latin typeface="Times New Roman" panose="02020603050405020304" pitchFamily="18" charset="0"/>
                <a:cs typeface="Times New Roman" panose="02020603050405020304" pitchFamily="18" charset="0"/>
              </a:rPr>
              <a:t>ГКОУ «Максатихинская школа – интернат»</a:t>
            </a:r>
            <a:endParaRPr lang="ru-RU" sz="1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11560" y="1484784"/>
            <a:ext cx="7992888" cy="4896544"/>
          </a:xfrm>
        </p:spPr>
        <p:txBody>
          <a:bodyPr>
            <a:normAutofit/>
          </a:bodyPr>
          <a:lstStyle/>
          <a:p>
            <a:r>
              <a:rPr lang="ru-RU" sz="4000" b="1" i="1" dirty="0">
                <a:solidFill>
                  <a:srgbClr val="002060"/>
                </a:solidFill>
                <a:latin typeface="Times New Roman" panose="02020603050405020304" pitchFamily="18" charset="0"/>
                <a:cs typeface="Times New Roman" panose="02020603050405020304" pitchFamily="18" charset="0"/>
              </a:rPr>
              <a:t>«Путешествие по родным местам: </a:t>
            </a:r>
          </a:p>
          <a:p>
            <a:r>
              <a:rPr lang="ru-RU" sz="4000" b="1" i="1" dirty="0">
                <a:solidFill>
                  <a:srgbClr val="002060"/>
                </a:solidFill>
                <a:latin typeface="Times New Roman" panose="02020603050405020304" pitchFamily="18" charset="0"/>
                <a:cs typeface="Times New Roman" panose="02020603050405020304" pitchFamily="18" charset="0"/>
              </a:rPr>
              <a:t>очные путешествия по родному краю</a:t>
            </a:r>
            <a:r>
              <a:rPr lang="ru-RU" sz="4000" b="1" i="1" dirty="0" smtClean="0">
                <a:solidFill>
                  <a:srgbClr val="002060"/>
                </a:solidFill>
                <a:latin typeface="Times New Roman" panose="02020603050405020304" pitchFamily="18" charset="0"/>
                <a:cs typeface="Times New Roman" panose="02020603050405020304" pitchFamily="18" charset="0"/>
              </a:rPr>
              <a:t>»</a:t>
            </a:r>
          </a:p>
          <a:p>
            <a:r>
              <a:rPr lang="ru-RU" sz="3000" b="1" i="1" dirty="0" smtClean="0">
                <a:solidFill>
                  <a:srgbClr val="002060"/>
                </a:solidFill>
                <a:latin typeface="Times New Roman" panose="02020603050405020304" pitchFamily="18" charset="0"/>
                <a:cs typeface="Times New Roman" panose="02020603050405020304" pitchFamily="18" charset="0"/>
              </a:rPr>
              <a:t>Экскурсия по литературной Твери</a:t>
            </a:r>
            <a:endParaRPr lang="ru-RU" sz="3000" b="1" i="1" dirty="0">
              <a:solidFill>
                <a:srgbClr val="002060"/>
              </a:solidFill>
              <a:latin typeface="Times New Roman" panose="02020603050405020304" pitchFamily="18" charset="0"/>
              <a:cs typeface="Times New Roman" panose="02020603050405020304" pitchFamily="18" charset="0"/>
            </a:endParaRPr>
          </a:p>
          <a:p>
            <a:endParaRPr lang="ru-RU" dirty="0" smtClean="0"/>
          </a:p>
          <a:p>
            <a:endParaRPr lang="ru-RU" sz="1800" dirty="0">
              <a:latin typeface="Times New Roman" panose="02020603050405020304" pitchFamily="18" charset="0"/>
              <a:cs typeface="Times New Roman" panose="02020603050405020304" pitchFamily="18" charset="0"/>
            </a:endParaRPr>
          </a:p>
          <a:p>
            <a:pPr algn="r"/>
            <a:r>
              <a:rPr lang="ru-RU" sz="1800" b="1" dirty="0" smtClean="0">
                <a:solidFill>
                  <a:schemeClr val="tx1"/>
                </a:solidFill>
                <a:latin typeface="Times New Roman" panose="02020603050405020304" pitchFamily="18" charset="0"/>
                <a:cs typeface="Times New Roman" panose="02020603050405020304" pitchFamily="18" charset="0"/>
              </a:rPr>
              <a:t>Провела: Дмитровская Л.А</a:t>
            </a:r>
            <a:r>
              <a:rPr lang="ru-RU"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07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916832"/>
          </a:xfrm>
        </p:spPr>
        <p:txBody>
          <a:bodyPr>
            <a:noAutofit/>
          </a:bodyPr>
          <a:lstStyle/>
          <a:p>
            <a:r>
              <a:rPr lang="ru-RU" sz="3200" b="1" i="1" dirty="0">
                <a:solidFill>
                  <a:srgbClr val="002060"/>
                </a:solidFill>
                <a:latin typeface="Times New Roman" panose="02020603050405020304" pitchFamily="18" charset="0"/>
                <a:cs typeface="Times New Roman" panose="02020603050405020304" pitchFamily="18" charset="0"/>
              </a:rPr>
              <a:t>Переход к памятнику М.Е. Салтыкову-Щедрину. Остановка</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662" y="1196751"/>
            <a:ext cx="6550705" cy="491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3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7920880" cy="5256584"/>
          </a:xfrm>
        </p:spPr>
        <p:txBody>
          <a:bodyPr>
            <a:normAutofit/>
          </a:bodyPr>
          <a:lstStyle/>
          <a:p>
            <a:pPr indent="457200" algn="just"/>
            <a:r>
              <a:rPr lang="ru-RU" sz="2000" b="1" dirty="0">
                <a:solidFill>
                  <a:srgbClr val="002060"/>
                </a:solidFill>
                <a:latin typeface="Times New Roman" panose="02020603050405020304" pitchFamily="18" charset="0"/>
                <a:cs typeface="Times New Roman" panose="02020603050405020304" pitchFamily="18" charset="0"/>
              </a:rPr>
              <a:t>Великий сатирик Михаил Евграфович Салтыков-Щедрин родился в 1826 г. в с. Спас-Угол Калязинского уезда Тверской губернии (ныне Талдомский район Московской области). Там он провел детство и позже, в годы учебы в Московском дворянском институте и Царскосельском лицее, часто приезжал на родину.</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Его детские годы прошли в усадьбе отца, в обстановке помещичьего быта. В 1856 г. писатель поступил на службу в Министерство внутренних дел, которое командировало его в Тверскую губернию в качестве чиновника особых поручений для ревизии комитетов ополчения. По делам службы он посетил Тверь, Городню, Корчеву, Калязин, Кашин. Везде царили произвол, вседозволенность и казнокрадство. В «Пошехонской старине» и других очерках писатель отразил увиденные им картины.</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41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368152"/>
          </a:xfrm>
        </p:spPr>
        <p:txBody>
          <a:bodyPr>
            <a:normAutofit fontScale="90000"/>
          </a:bodyPr>
          <a:lstStyle/>
          <a:p>
            <a:r>
              <a:rPr lang="ru-RU" sz="3600" b="1" i="1" dirty="0">
                <a:solidFill>
                  <a:srgbClr val="002060"/>
                </a:solidFill>
                <a:latin typeface="Times New Roman" panose="02020603050405020304" pitchFamily="18" charset="0"/>
                <a:cs typeface="Times New Roman" panose="02020603050405020304" pitchFamily="18" charset="0"/>
              </a:rPr>
              <a:t>Переход к дому № 7 по улице Советской. Остановка</a:t>
            </a:r>
            <a:r>
              <a:rPr lang="ru-RU" dirty="0"/>
              <a:t/>
            </a:r>
            <a:br>
              <a:rPr lang="ru-RU" dirty="0"/>
            </a:br>
            <a:endParaRPr lang="ru-RU" dirty="0"/>
          </a:p>
        </p:txBody>
      </p:sp>
      <p:pic>
        <p:nvPicPr>
          <p:cNvPr id="3" name="Рисунок 2"/>
          <p:cNvPicPr/>
          <p:nvPr/>
        </p:nvPicPr>
        <p:blipFill>
          <a:blip r:embed="rId2"/>
          <a:srcRect/>
          <a:stretch>
            <a:fillRect/>
          </a:stretch>
        </p:blipFill>
        <p:spPr bwMode="auto">
          <a:xfrm>
            <a:off x="611560" y="1268760"/>
            <a:ext cx="7776864" cy="4824536"/>
          </a:xfrm>
          <a:prstGeom prst="rect">
            <a:avLst/>
          </a:prstGeom>
          <a:noFill/>
        </p:spPr>
      </p:pic>
    </p:spTree>
    <p:extLst>
      <p:ext uri="{BB962C8B-B14F-4D97-AF65-F5344CB8AC3E}">
        <p14:creationId xmlns:p14="http://schemas.microsoft.com/office/powerpoint/2010/main" val="77451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7992888" cy="4464496"/>
          </a:xfrm>
        </p:spPr>
        <p:txBody>
          <a:bodyPr>
            <a:normAutofit/>
          </a:bodyPr>
          <a:lstStyle/>
          <a:p>
            <a:pPr indent="457200" algn="l"/>
            <a:r>
              <a:rPr lang="ru-RU" sz="2000" b="1" dirty="0">
                <a:solidFill>
                  <a:srgbClr val="002060"/>
                </a:solidFill>
                <a:latin typeface="Times New Roman" panose="02020603050405020304" pitchFamily="18" charset="0"/>
                <a:cs typeface="Times New Roman" panose="02020603050405020304" pitchFamily="18" charset="0"/>
              </a:rPr>
              <a:t>Великий драматург </a:t>
            </a:r>
            <a:r>
              <a:rPr lang="ru-RU" sz="2000" b="1" dirty="0" smtClean="0">
                <a:solidFill>
                  <a:srgbClr val="002060"/>
                </a:solidFill>
                <a:latin typeface="Times New Roman" panose="02020603050405020304" pitchFamily="18" charset="0"/>
                <a:cs typeface="Times New Roman" panose="02020603050405020304" pitchFamily="18" charset="0"/>
              </a:rPr>
              <a:t>А.Н</a:t>
            </a:r>
            <a:r>
              <a:rPr lang="ru-RU" sz="2000" b="1" dirty="0">
                <a:solidFill>
                  <a:srgbClr val="002060"/>
                </a:solidFill>
                <a:latin typeface="Times New Roman" panose="02020603050405020304" pitchFamily="18" charset="0"/>
                <a:cs typeface="Times New Roman" panose="02020603050405020304" pitchFamily="18" charset="0"/>
              </a:rPr>
              <a:t>. Островский не раз приезжал в Тверскую губернию. В Твери он впервые побывал в 1853 г., а в 1856 г. в поездке в Тверскую губернию с научными целями посетил Тверь, Торжок, Осташков, Ржев, Зубцов, Старицу, Корчеву, Кимры, Калязин, ряд сел и деревень, а также побывал у истока Волги. Во время путешествия он вел дневник, записывая свои наблюдения, встречи, беседы, зарисовывал пейзажи. Результатом поездки стали очерки «Путешествие по Волге от истоков до Нижнего Новгорода», опубликованные в «Морском сборнике» (1859). Островский провел на Тверской земле четыре с половиной месяца.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Во время этой поездки в Твери Островский жил на Миллионной улице в гостинице купца Барсукова (ныне ул. Советская, дом 7).</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90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8958"/>
          </a:xfrm>
        </p:spPr>
        <p:txBody>
          <a:bodyPr>
            <a:noAutofit/>
          </a:bodyPr>
          <a:lstStyle/>
          <a:p>
            <a:r>
              <a:rPr lang="ru-RU" sz="3200" b="1" i="1" dirty="0">
                <a:solidFill>
                  <a:srgbClr val="002060"/>
                </a:solidFill>
                <a:latin typeface="Times New Roman" panose="02020603050405020304" pitchFamily="18" charset="0"/>
                <a:cs typeface="Times New Roman" panose="02020603050405020304" pitchFamily="18" charset="0"/>
              </a:rPr>
              <a:t>Переход к памятнику И.А.Крылову. Остановка</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33589"/>
            <a:ext cx="7272808" cy="484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3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589240"/>
            <a:ext cx="3456384" cy="432048"/>
          </a:xfrm>
        </p:spPr>
        <p:txBody>
          <a:bodyPr>
            <a:noAutofit/>
          </a:bodyPr>
          <a:lstStyle/>
          <a:p>
            <a:r>
              <a:rPr lang="ru-RU" sz="3200" dirty="0" smtClean="0">
                <a:solidFill>
                  <a:srgbClr val="002060"/>
                </a:solidFill>
                <a:latin typeface="Times New Roman" panose="02020603050405020304" pitchFamily="18" charset="0"/>
                <a:cs typeface="Times New Roman" panose="02020603050405020304" pitchFamily="18" charset="0"/>
              </a:rPr>
              <a:t>И.А.Крылов</a:t>
            </a: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355976" y="980728"/>
            <a:ext cx="3960440" cy="5191472"/>
          </a:xfrm>
        </p:spPr>
        <p:txBody>
          <a:bodyPr>
            <a:normAutofit/>
          </a:bodyPr>
          <a:lstStyle/>
          <a:p>
            <a:r>
              <a:rPr lang="ru-RU" sz="2000" b="1" dirty="0">
                <a:solidFill>
                  <a:srgbClr val="002060"/>
                </a:solidFill>
                <a:latin typeface="Times New Roman" panose="02020603050405020304" pitchFamily="18" charset="0"/>
                <a:cs typeface="Times New Roman" panose="02020603050405020304" pitchFamily="18" charset="0"/>
              </a:rPr>
              <a:t>Иван Андреевич </a:t>
            </a:r>
            <a:r>
              <a:rPr lang="ru-RU" sz="2000" b="1" dirty="0" smtClean="0">
                <a:solidFill>
                  <a:srgbClr val="002060"/>
                </a:solidFill>
                <a:latin typeface="Times New Roman" panose="02020603050405020304" pitchFamily="18" charset="0"/>
                <a:cs typeface="Times New Roman" panose="02020603050405020304" pitchFamily="18" charset="0"/>
              </a:rPr>
              <a:t>Крылов.</a:t>
            </a:r>
            <a:endParaRPr lang="ru-RU" sz="2000" b="1" dirty="0">
              <a:solidFill>
                <a:srgbClr val="002060"/>
              </a:solidFill>
              <a:latin typeface="Times New Roman" panose="02020603050405020304" pitchFamily="18" charset="0"/>
              <a:cs typeface="Times New Roman" panose="02020603050405020304" pitchFamily="18" charset="0"/>
            </a:endParaRPr>
          </a:p>
          <a:p>
            <a:r>
              <a:rPr lang="ru-RU" sz="2000" b="1" dirty="0">
                <a:solidFill>
                  <a:srgbClr val="002060"/>
                </a:solidFill>
                <a:latin typeface="Times New Roman" panose="02020603050405020304" pitchFamily="18" charset="0"/>
                <a:cs typeface="Times New Roman" panose="02020603050405020304" pitchFamily="18" charset="0"/>
              </a:rPr>
              <a:t>Баснописец и драматург И.А. Крылов родился 13 февраля 1769 г. в Москве в семье армейского капитана Андрея Прохоровича Крылова, который во время Пугачевского бунта находился в одной из уральских крепостей и показал себя умелым и отважным офицером. В 1774 г. </a:t>
            </a:r>
            <a:r>
              <a:rPr lang="ru-RU" sz="2000" b="1" dirty="0" smtClean="0">
                <a:solidFill>
                  <a:srgbClr val="002060"/>
                </a:solidFill>
                <a:latin typeface="Times New Roman" panose="02020603050405020304" pitchFamily="18" charset="0"/>
                <a:cs typeface="Times New Roman" panose="02020603050405020304" pitchFamily="18" charset="0"/>
              </a:rPr>
              <a:t>А.П. </a:t>
            </a:r>
            <a:r>
              <a:rPr lang="ru-RU" sz="2000" b="1" dirty="0">
                <a:solidFill>
                  <a:srgbClr val="002060"/>
                </a:solidFill>
                <a:latin typeface="Times New Roman" panose="02020603050405020304" pitchFamily="18" charset="0"/>
                <a:cs typeface="Times New Roman" panose="02020603050405020304" pitchFamily="18" charset="0"/>
              </a:rPr>
              <a:t>Крылов вышел в отставку и поселился в Твери. Вскоре он стал председателем губернского магистрата, где и прослужил до самой смерти в 1778 г.</a:t>
            </a:r>
          </a:p>
          <a:p>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Grp="1"/>
          </p:cNvPicPr>
          <p:nvPr>
            <p:ph type="pic" idx="1"/>
          </p:nvPr>
        </p:nvPicPr>
        <p:blipFill>
          <a:blip r:embed="rId2"/>
          <a:srcRect t="4444" b="4444"/>
          <a:stretch>
            <a:fillRect/>
          </a:stretch>
        </p:blipFill>
        <p:spPr bwMode="auto">
          <a:xfrm>
            <a:off x="395288" y="476671"/>
            <a:ext cx="3744664" cy="5040561"/>
          </a:xfrm>
          <a:prstGeom prst="rect">
            <a:avLst/>
          </a:prstGeom>
          <a:noFill/>
        </p:spPr>
      </p:pic>
    </p:spTree>
    <p:extLst>
      <p:ext uri="{BB962C8B-B14F-4D97-AF65-F5344CB8AC3E}">
        <p14:creationId xmlns:p14="http://schemas.microsoft.com/office/powerpoint/2010/main" val="133411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7848872" cy="4824536"/>
          </a:xfrm>
        </p:spPr>
        <p:txBody>
          <a:bodyPr>
            <a:normAutofit fontScale="90000"/>
          </a:bodyPr>
          <a:lstStyle/>
          <a:p>
            <a:pPr algn="l"/>
            <a:r>
              <a:rPr lang="ru-RU" sz="2000" b="1" dirty="0">
                <a:solidFill>
                  <a:srgbClr val="002060"/>
                </a:solidFill>
                <a:latin typeface="Times New Roman" panose="02020603050405020304" pitchFamily="18" charset="0"/>
                <a:cs typeface="Times New Roman" panose="02020603050405020304" pitchFamily="18" charset="0"/>
              </a:rPr>
              <a:t>Детские годы будущего баснописца прошли в Твери. Этот период жизни во многом определил его дальнейшую судьбу и творчество.</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Крылов не получил систематического образования, тем не менее в Твери он научился читать и писать. Множество раз перечитывал мальчик книги, оставленные в наследство отцом, в том числе сборник басен Эзопа, которые произвели на него огромное впечатление</a:t>
            </a:r>
            <a:r>
              <a:rPr lang="ru-RU" sz="2000" b="1" dirty="0" smtClean="0">
                <a:solidFill>
                  <a:srgbClr val="002060"/>
                </a:solidFill>
                <a:latin typeface="Times New Roman" panose="02020603050405020304" pitchFamily="18" charset="0"/>
                <a:cs typeface="Times New Roman" panose="02020603050405020304" pitchFamily="18" charset="0"/>
              </a:rPr>
              <a:t>.</a:t>
            </a:r>
            <a:br>
              <a:rPr lang="ru-RU" sz="2000" b="1" dirty="0" smtClean="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Крылов рано вынужден был начать службу: сначала подканцеляристом в Калязинском нижнем земском суде, затем в Тверском магистрате (ул. Советская, 32, в этом здании находится Театр юного зрителя).</a:t>
            </a:r>
            <a:br>
              <a:rPr lang="ru-RU" sz="2200" b="1"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Опыт работы в губернском магистрате давал ему возможность наблюдать жизнь всех сословий. Здесь Крылов усваивал русскую народную речь, которую впоследствии вложил в уста многочисленных ярких персонажей. Красоту народной речи помогла почувствовать мальчику и его тверская бабушка Матрена Ивановна Крылова, принимавшая активное участие в воспитании внука.</a:t>
            </a:r>
            <a:r>
              <a:rPr lang="ru-RU" sz="2200" b="1" i="1" dirty="0">
                <a:solidFill>
                  <a:srgbClr val="002060"/>
                </a:solidFill>
                <a:latin typeface="Times New Roman" panose="02020603050405020304" pitchFamily="18" charset="0"/>
                <a:cs typeface="Times New Roman" panose="02020603050405020304" pitchFamily="18" charset="0"/>
              </a:rPr>
              <a:t> </a:t>
            </a:r>
            <a:r>
              <a:rPr lang="ru-RU" sz="2200" b="1" dirty="0">
                <a:solidFill>
                  <a:srgbClr val="002060"/>
                </a:solidFill>
                <a:latin typeface="Times New Roman" panose="02020603050405020304" pitchFamily="18" charset="0"/>
                <a:cs typeface="Times New Roman" panose="02020603050405020304" pitchFamily="18" charset="0"/>
              </a:rPr>
              <a:t/>
            </a:r>
            <a:br>
              <a:rPr lang="ru-RU" sz="2200" b="1" dirty="0">
                <a:solidFill>
                  <a:srgbClr val="002060"/>
                </a:solidFill>
                <a:latin typeface="Times New Roman" panose="02020603050405020304" pitchFamily="18" charset="0"/>
                <a:cs typeface="Times New Roman" panose="02020603050405020304" pitchFamily="18" charset="0"/>
              </a:rPr>
            </a:br>
            <a:endParaRPr lang="ru-RU"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69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448272"/>
          </a:xfrm>
        </p:spPr>
        <p:txBody>
          <a:bodyPr>
            <a:normAutofit fontScale="90000"/>
          </a:bodyPr>
          <a:lstStyle/>
          <a:p>
            <a:r>
              <a:rPr lang="ru-RU" sz="3200" b="1" i="1" dirty="0">
                <a:solidFill>
                  <a:srgbClr val="002060"/>
                </a:solidFill>
                <a:latin typeface="Times New Roman" panose="02020603050405020304" pitchFamily="18" charset="0"/>
                <a:cs typeface="Times New Roman" panose="02020603050405020304" pitchFamily="18" charset="0"/>
              </a:rPr>
              <a:t>Переход на остров Памяти, далее через Монастырский мост на набережную Михаила Ярославича. Остановка у памятника А.С. Пушкину </a:t>
            </a:r>
            <a:br>
              <a:rPr lang="ru-RU" sz="3200" b="1" i="1" dirty="0">
                <a:solidFill>
                  <a:srgbClr val="002060"/>
                </a:solidFill>
                <a:latin typeface="Times New Roman" panose="02020603050405020304" pitchFamily="18" charset="0"/>
                <a:cs typeface="Times New Roman" panose="02020603050405020304" pitchFamily="18" charset="0"/>
              </a:rPr>
            </a:br>
            <a:endParaRPr lang="ru-RU" sz="3200" b="1" i="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a:srcRect/>
          <a:stretch>
            <a:fillRect/>
          </a:stretch>
        </p:blipFill>
        <p:spPr bwMode="auto">
          <a:xfrm>
            <a:off x="1115616" y="2124681"/>
            <a:ext cx="7200800" cy="3960440"/>
          </a:xfrm>
          <a:prstGeom prst="rect">
            <a:avLst/>
          </a:prstGeom>
          <a:noFill/>
        </p:spPr>
      </p:pic>
    </p:spTree>
    <p:extLst>
      <p:ext uri="{BB962C8B-B14F-4D97-AF65-F5344CB8AC3E}">
        <p14:creationId xmlns:p14="http://schemas.microsoft.com/office/powerpoint/2010/main" val="172423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45224"/>
            <a:ext cx="2880320" cy="648072"/>
          </a:xfrm>
        </p:spPr>
        <p:txBody>
          <a:bodyPr>
            <a:normAutofit/>
          </a:bodyPr>
          <a:lstStyle/>
          <a:p>
            <a:r>
              <a:rPr lang="ru-RU" sz="3200" dirty="0" smtClean="0">
                <a:solidFill>
                  <a:srgbClr val="002060"/>
                </a:solidFill>
                <a:latin typeface="Times New Roman" panose="02020603050405020304" pitchFamily="18" charset="0"/>
                <a:cs typeface="Times New Roman" panose="02020603050405020304" pitchFamily="18" charset="0"/>
              </a:rPr>
              <a:t>А.С.Пушкин</a:t>
            </a: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283968" y="1484784"/>
            <a:ext cx="4392488" cy="4687416"/>
          </a:xfrm>
        </p:spPr>
        <p:txBody>
          <a:bodyPr/>
          <a:lstStyle/>
          <a:p>
            <a:r>
              <a:rPr lang="ru-RU" sz="2000" b="1" dirty="0">
                <a:solidFill>
                  <a:srgbClr val="002060"/>
                </a:solidFill>
                <a:latin typeface="Times New Roman" panose="02020603050405020304" pitchFamily="18" charset="0"/>
                <a:cs typeface="Times New Roman" panose="02020603050405020304" pitchFamily="18" charset="0"/>
              </a:rPr>
              <a:t>Впервые Пушкин увидел Тверь в 1811 г., когда 12-летним мальчиком ехал в Царскосельский лицей. С тех пор он не раз бывал в Твери во время путешествий, останавливаясь в гостинице Гальяни и встречаясь со своими друзьями и тверскими знакомыми, однажды навещал своего старого знакомого - поэта Федора Глинку.</a:t>
            </a:r>
          </a:p>
          <a:p>
            <a:endParaRPr lang="ru-RU" dirty="0"/>
          </a:p>
        </p:txBody>
      </p:sp>
      <p:pic>
        <p:nvPicPr>
          <p:cNvPr id="5" name="Рисунок 4"/>
          <p:cNvPicPr>
            <a:picLocks noGrp="1"/>
          </p:cNvPicPr>
          <p:nvPr>
            <p:ph type="pic" idx="1"/>
          </p:nvPr>
        </p:nvPicPr>
        <p:blipFill>
          <a:blip r:embed="rId2"/>
          <a:srcRect t="5653" b="5653"/>
          <a:stretch>
            <a:fillRect/>
          </a:stretch>
        </p:blipFill>
        <p:spPr bwMode="auto">
          <a:xfrm>
            <a:off x="323528" y="332656"/>
            <a:ext cx="3744416" cy="5256584"/>
          </a:xfrm>
          <a:prstGeom prst="rect">
            <a:avLst/>
          </a:prstGeom>
          <a:noFill/>
        </p:spPr>
      </p:pic>
    </p:spTree>
    <p:extLst>
      <p:ext uri="{BB962C8B-B14F-4D97-AF65-F5344CB8AC3E}">
        <p14:creationId xmlns:p14="http://schemas.microsoft.com/office/powerpoint/2010/main" val="412617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25144"/>
            <a:ext cx="7859216" cy="1872208"/>
          </a:xfrm>
        </p:spPr>
        <p:txBody>
          <a:bodyPr>
            <a:noAutofit/>
          </a:bodyPr>
          <a:lstStyle/>
          <a:p>
            <a:r>
              <a:rPr lang="ru-RU" sz="2000" b="1" dirty="0">
                <a:solidFill>
                  <a:srgbClr val="002060"/>
                </a:solidFill>
                <a:latin typeface="Times New Roman" panose="02020603050405020304" pitchFamily="18" charset="0"/>
                <a:cs typeface="Times New Roman" panose="02020603050405020304" pitchFamily="18" charset="0"/>
              </a:rPr>
              <a:t>Гостиница Гальяни расположена на ул. Володарского, 34 (бывшая ул. Скорбященская, ныне ул. Андрея Дементьева). Главное здание гостиницы – двухэтажный дом с четырехколонным портиком – сохранилось до наших дней.</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rcRect/>
          <a:stretch>
            <a:fillRect/>
          </a:stretch>
        </p:blipFill>
        <p:spPr bwMode="auto">
          <a:xfrm>
            <a:off x="971600" y="404664"/>
            <a:ext cx="7560840" cy="4392488"/>
          </a:xfrm>
          <a:prstGeom prst="rect">
            <a:avLst/>
          </a:prstGeom>
          <a:noFill/>
        </p:spPr>
      </p:pic>
    </p:spTree>
    <p:extLst>
      <p:ext uri="{BB962C8B-B14F-4D97-AF65-F5344CB8AC3E}">
        <p14:creationId xmlns:p14="http://schemas.microsoft.com/office/powerpoint/2010/main" val="40896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3024336"/>
          </a:xfrm>
        </p:spPr>
        <p:txBody>
          <a:bodyPr>
            <a:normAutofit fontScale="90000"/>
          </a:bodyPr>
          <a:lstStyle/>
          <a:p>
            <a:pPr algn="l"/>
            <a:r>
              <a:rPr lang="ru-RU" sz="3200" b="1" dirty="0" smtClean="0">
                <a:latin typeface="Times New Roman" panose="02020603050405020304" pitchFamily="18" charset="0"/>
                <a:cs typeface="Times New Roman" panose="02020603050405020304" pitchFamily="18" charset="0"/>
              </a:rPr>
              <a:t>Цель: </a:t>
            </a:r>
            <a:br>
              <a:rPr lang="ru-RU" sz="32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-познакомить обучающихся с культурным наследием  Тверского края;</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-воспитывать чувство патриотизма, гордости за свою малую родину, за Тверской край;</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-развивать внимание. Память, познавательный интерес.</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34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3200" b="1" i="1" dirty="0">
                <a:solidFill>
                  <a:srgbClr val="002060"/>
                </a:solidFill>
                <a:latin typeface="Times New Roman" panose="02020603050405020304" pitchFamily="18" charset="0"/>
                <a:cs typeface="Times New Roman" panose="02020603050405020304" pitchFamily="18" charset="0"/>
              </a:rPr>
              <a:t>Остановка у памятника А.С. Пушкину на Театральной площади</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rcRect/>
          <a:stretch>
            <a:fillRect/>
          </a:stretch>
        </p:blipFill>
        <p:spPr bwMode="auto">
          <a:xfrm>
            <a:off x="2339752" y="1196752"/>
            <a:ext cx="4608511" cy="5040559"/>
          </a:xfrm>
          <a:prstGeom prst="rect">
            <a:avLst/>
          </a:prstGeom>
          <a:noFill/>
        </p:spPr>
      </p:pic>
    </p:spTree>
    <p:extLst>
      <p:ext uri="{BB962C8B-B14F-4D97-AF65-F5344CB8AC3E}">
        <p14:creationId xmlns:p14="http://schemas.microsoft.com/office/powerpoint/2010/main" val="83156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pPr algn="l"/>
            <a:r>
              <a:rPr lang="ru-RU" sz="2000" b="1" dirty="0">
                <a:solidFill>
                  <a:srgbClr val="002060"/>
                </a:solidFill>
                <a:latin typeface="Times New Roman" panose="02020603050405020304" pitchFamily="18" charset="0"/>
                <a:cs typeface="Times New Roman" panose="02020603050405020304" pitchFamily="18" charset="0"/>
              </a:rPr>
              <a:t>Перед Тверским областным академическим театром драмы на Театральной площади установлен памятник А.С. Пушкину в образе мученика. Скульптурный портрет максимально соответствует образу, поскольку при его создании использовалась посмертная маска поэта. Скорбное лицо поэта полно величия и торжественности.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Некогда эта скульптура претендовала на то, чтобы быть установленной на месте дуэли на Черной речке в Санкт-Петербурге. Но конкурс памятник не выиграл, и тогда скульптор Е.Ф. Белашова решила подарить его Твери. С тех пор он является украшением Театральной площади.</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На Тверской земле Пушкин влюблялся, страдал, мечтал, жил полной жизнью. И эта жизнь подарила нам бессмертные произведения, которые до сих пор восхищают миллионы людей.</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27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088232"/>
          </a:xfrm>
        </p:spPr>
        <p:txBody>
          <a:bodyPr>
            <a:noAutofit/>
          </a:bodyPr>
          <a:lstStyle/>
          <a:p>
            <a:r>
              <a:rPr lang="ru-RU" sz="3200" b="1" i="1" dirty="0">
                <a:solidFill>
                  <a:srgbClr val="002060"/>
                </a:solidFill>
                <a:latin typeface="Times New Roman" panose="02020603050405020304" pitchFamily="18" charset="0"/>
                <a:cs typeface="Times New Roman" panose="02020603050405020304" pitchFamily="18" charset="0"/>
              </a:rPr>
              <a:t>Переход на набережную реки Лазури, д. 1, корп. 1.</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r>
              <a:rPr lang="ru-RU" sz="3200" b="1" i="1" dirty="0">
                <a:solidFill>
                  <a:srgbClr val="002060"/>
                </a:solidFill>
                <a:latin typeface="Times New Roman" panose="02020603050405020304" pitchFamily="18" charset="0"/>
                <a:cs typeface="Times New Roman" panose="02020603050405020304" pitchFamily="18" charset="0"/>
              </a:rPr>
              <a:t>Остановка у памятника Д.В. Давыдову </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rcRect/>
          <a:stretch>
            <a:fillRect/>
          </a:stretch>
        </p:blipFill>
        <p:spPr bwMode="auto">
          <a:xfrm>
            <a:off x="2411760" y="1916832"/>
            <a:ext cx="4392488" cy="4176464"/>
          </a:xfrm>
          <a:prstGeom prst="rect">
            <a:avLst/>
          </a:prstGeom>
          <a:noFill/>
        </p:spPr>
      </p:pic>
    </p:spTree>
    <p:extLst>
      <p:ext uri="{BB962C8B-B14F-4D97-AF65-F5344CB8AC3E}">
        <p14:creationId xmlns:p14="http://schemas.microsoft.com/office/powerpoint/2010/main" val="2407690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301208"/>
            <a:ext cx="3528392" cy="720080"/>
          </a:xfrm>
        </p:spPr>
        <p:txBody>
          <a:bodyPr>
            <a:normAutofit/>
          </a:bodyPr>
          <a:lstStyle/>
          <a:p>
            <a:r>
              <a:rPr lang="ru-RU" sz="2800" dirty="0" smtClean="0">
                <a:latin typeface="Times New Roman" panose="02020603050405020304" pitchFamily="18" charset="0"/>
                <a:cs typeface="Times New Roman" panose="02020603050405020304" pitchFamily="18" charset="0"/>
              </a:rPr>
              <a:t>Д.В.Давыдов</a:t>
            </a:r>
            <a:endParaRPr lang="ru-RU" sz="28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283968" y="908720"/>
            <a:ext cx="4104456" cy="5040560"/>
          </a:xfrm>
        </p:spPr>
        <p:txBody>
          <a:bodyPr>
            <a:noAutofit/>
          </a:bodyPr>
          <a:lstStyle/>
          <a:p>
            <a:r>
              <a:rPr lang="ru-RU" sz="1800" b="1" dirty="0">
                <a:solidFill>
                  <a:srgbClr val="002060"/>
                </a:solidFill>
                <a:latin typeface="Times New Roman" panose="02020603050405020304" pitchFamily="18" charset="0"/>
                <a:cs typeface="Times New Roman" panose="02020603050405020304" pitchFamily="18" charset="0"/>
              </a:rPr>
              <a:t>Денис Васильевич Давыдов</a:t>
            </a:r>
          </a:p>
          <a:p>
            <a:r>
              <a:rPr lang="ru-RU" sz="1800" b="1" dirty="0">
                <a:solidFill>
                  <a:srgbClr val="002060"/>
                </a:solidFill>
                <a:latin typeface="Times New Roman" panose="02020603050405020304" pitchFamily="18" charset="0"/>
                <a:cs typeface="Times New Roman" panose="02020603050405020304" pitchFamily="18" charset="0"/>
              </a:rPr>
              <a:t>Д.В. Давыдов – пламенный русский поэт, наиболее яркий представитель «гусарской поэзии», генерал-лейтенант, один из командиров партизанского движения во время Отечественной войны 1812 года. Он многократно бывал в Твери и дружил с проживавшим здесь поэтом Федором Глинкой.</a:t>
            </a:r>
          </a:p>
          <a:p>
            <a:r>
              <a:rPr lang="ru-RU" sz="1800" b="1" dirty="0">
                <a:solidFill>
                  <a:srgbClr val="002060"/>
                </a:solidFill>
                <a:latin typeface="Times New Roman" panose="02020603050405020304" pitchFamily="18" charset="0"/>
                <a:cs typeface="Times New Roman" panose="02020603050405020304" pitchFamily="18" charset="0"/>
              </a:rPr>
              <a:t>Памятник Денису Давыдову, поэту, партизану, герою войны 1812 г. торжественно открыли под гимн Твери морозным утром 17 декабря 2012 г. на площади у колледжа им. А.Н. Коняева (Набережная реки Лазури, д. 1, корп. 1). </a:t>
            </a:r>
          </a:p>
          <a:p>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Grp="1"/>
          </p:cNvPicPr>
          <p:nvPr>
            <p:ph type="pic" idx="1"/>
          </p:nvPr>
        </p:nvPicPr>
        <p:blipFill>
          <a:blip r:embed="rId2"/>
          <a:srcRect l="1696" r="1696"/>
          <a:stretch>
            <a:fillRect/>
          </a:stretch>
        </p:blipFill>
        <p:spPr bwMode="auto">
          <a:xfrm>
            <a:off x="395537" y="476672"/>
            <a:ext cx="3744416" cy="4896544"/>
          </a:xfrm>
          <a:prstGeom prst="rect">
            <a:avLst/>
          </a:prstGeom>
          <a:noFill/>
        </p:spPr>
      </p:pic>
    </p:spTree>
    <p:extLst>
      <p:ext uri="{BB962C8B-B14F-4D97-AF65-F5344CB8AC3E}">
        <p14:creationId xmlns:p14="http://schemas.microsoft.com/office/powerpoint/2010/main" val="18955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916832"/>
          </a:xfrm>
        </p:spPr>
        <p:txBody>
          <a:bodyPr>
            <a:noAutofit/>
          </a:bodyPr>
          <a:lstStyle/>
          <a:p>
            <a:r>
              <a:rPr lang="ru-RU" sz="3200" b="1" i="1" dirty="0">
                <a:solidFill>
                  <a:srgbClr val="002060"/>
                </a:solidFill>
                <a:latin typeface="Times New Roman" panose="02020603050405020304" pitchFamily="18" charset="0"/>
                <a:cs typeface="Times New Roman" panose="02020603050405020304" pitchFamily="18" charset="0"/>
              </a:rPr>
              <a:t>Переход на улицу Андрея Дементьева. Остановка у Дома поэзии</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4098"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58655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4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920880" cy="5976664"/>
          </a:xfrm>
        </p:spPr>
        <p:txBody>
          <a:bodyPr>
            <a:noAutofit/>
          </a:bodyPr>
          <a:lstStyle/>
          <a:p>
            <a:pPr algn="l"/>
            <a:r>
              <a:rPr lang="ru-RU" sz="2000" b="1" dirty="0">
                <a:solidFill>
                  <a:srgbClr val="002060"/>
                </a:solidFill>
                <a:latin typeface="Times New Roman" panose="02020603050405020304" pitchFamily="18" charset="0"/>
                <a:cs typeface="Times New Roman" panose="02020603050405020304" pitchFamily="18" charset="0"/>
              </a:rPr>
              <a:t>Андрей Дмитриевич Дементьев</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Известный современный поэт А.Д. Дементьев родился в Твери 16 июля 1928 г. В автобиографии он написал: «Я бесконечно благодарен своим родителям за то, что они встретились когда-то в Твери, и этот удивительный край стал моей родиной».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В 1946 году, окончив городскую среднюю школу № 6, Дементьев стал студентом Калининского государственного педагогического института.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5 сентября 1948 г. в газете «Пролетарская правда» было напечатано его первое стихотворение «Студенту». В 1949–1952 годах Дементьев учился в Литературном институте им. А.М. Горького, куда он поступил по рекомендации известных поэтов Сергея Наровчатова и Михаила Луконина с 4-го курса Калининского пединститута.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В 1955 г. в Калинине вышла в свет его первая книга «Лирические стихи», позднее – несколько других поэтических сборников. Дементьев был одним из тех, кто стоял у истоков создания Калининского отделения Союза писателей РСФСР в 1960 г.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690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Autofit/>
          </a:bodyPr>
          <a:lstStyle/>
          <a:p>
            <a:r>
              <a:rPr lang="ru-RU" sz="3200" b="1" i="1" dirty="0">
                <a:solidFill>
                  <a:srgbClr val="002060"/>
                </a:solidFill>
                <a:latin typeface="Times New Roman" panose="02020603050405020304" pitchFamily="18" charset="0"/>
                <a:cs typeface="Times New Roman" panose="02020603050405020304" pitchFamily="18" charset="0"/>
              </a:rPr>
              <a:t>Переход на набережную Михаила Ярославича.</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r>
              <a:rPr lang="ru-RU" sz="3200" b="1" i="1" dirty="0">
                <a:solidFill>
                  <a:srgbClr val="002060"/>
                </a:solidFill>
                <a:latin typeface="Times New Roman" panose="02020603050405020304" pitchFamily="18" charset="0"/>
                <a:cs typeface="Times New Roman" panose="02020603050405020304" pitchFamily="18" charset="0"/>
              </a:rPr>
              <a:t>Остановка у памятника А.А. Дементьеву</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3" y="1790060"/>
            <a:ext cx="7488833" cy="421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90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003232" cy="5040560"/>
          </a:xfrm>
        </p:spPr>
        <p:txBody>
          <a:bodyPr>
            <a:normAutofit/>
          </a:bodyPr>
          <a:lstStyle/>
          <a:p>
            <a:pPr algn="l"/>
            <a:r>
              <a:rPr lang="ru-RU" sz="2400" b="1" dirty="0">
                <a:solidFill>
                  <a:srgbClr val="002060"/>
                </a:solidFill>
                <a:latin typeface="Times New Roman" panose="02020603050405020304" pitchFamily="18" charset="0"/>
                <a:cs typeface="Times New Roman" panose="02020603050405020304" pitchFamily="18" charset="0"/>
              </a:rPr>
              <a:t>16 июля 2021 г., в день рождения поэта, на берегу Волги, в створе улицы, названной именем Андрея Дмитриевича, открыли памятник поэту. Монумент представляет собой четырехметровую скульптуру молодого поэта, восторженно смотрящего на Волгу. Скульптура работы народного художника России, академика Академии художеств РФ Андрея Ковальчука, который является также автором памятника святому благоверному князю Михаилу Тверскому, установленному в Твери в 2008 году. </a:t>
            </a:r>
            <a:br>
              <a:rPr lang="ru-RU" sz="2400" b="1" dirty="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341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45224"/>
            <a:ext cx="8229600" cy="1008112"/>
          </a:xfrm>
        </p:spPr>
        <p:txBody>
          <a:bodyPr>
            <a:normAutofit fontScale="90000"/>
          </a:bodyPr>
          <a:lstStyle/>
          <a:p>
            <a:r>
              <a:rPr lang="ru-RU" b="1" i="1" dirty="0">
                <a:solidFill>
                  <a:srgbClr val="002060"/>
                </a:solidFill>
                <a:latin typeface="Times New Roman" panose="02020603050405020304" pitchFamily="18" charset="0"/>
                <a:cs typeface="Times New Roman" panose="02020603050405020304" pitchFamily="18" charset="0"/>
              </a:rPr>
              <a:t>Окончание экскурсии</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descr="C:\Users\ГБОУДПО ТОИУУ\Desktop\памятник.jpg"/>
          <p:cNvPicPr/>
          <p:nvPr/>
        </p:nvPicPr>
        <p:blipFill>
          <a:blip r:embed="rId2" cstate="print"/>
          <a:srcRect/>
          <a:stretch>
            <a:fillRect/>
          </a:stretch>
        </p:blipFill>
        <p:spPr bwMode="auto">
          <a:xfrm>
            <a:off x="2267744" y="404664"/>
            <a:ext cx="4248472" cy="4752528"/>
          </a:xfrm>
          <a:prstGeom prst="rect">
            <a:avLst/>
          </a:prstGeom>
          <a:noFill/>
          <a:ln w="9525">
            <a:noFill/>
            <a:miter lim="800000"/>
            <a:headEnd/>
            <a:tailEnd/>
          </a:ln>
        </p:spPr>
      </p:pic>
    </p:spTree>
    <p:extLst>
      <p:ext uri="{BB962C8B-B14F-4D97-AF65-F5344CB8AC3E}">
        <p14:creationId xmlns:p14="http://schemas.microsoft.com/office/powerpoint/2010/main" val="4264896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440160"/>
          </a:xfrm>
        </p:spPr>
        <p:txBody>
          <a:bodyPr>
            <a:normAutofit/>
          </a:bodyPr>
          <a:lstStyle/>
          <a:p>
            <a:r>
              <a:rPr lang="ru-RU" sz="3600" b="1" i="1" dirty="0" smtClean="0">
                <a:solidFill>
                  <a:srgbClr val="002060"/>
                </a:solidFill>
                <a:latin typeface="Times New Roman" panose="02020603050405020304" pitchFamily="18" charset="0"/>
                <a:cs typeface="Times New Roman" panose="02020603050405020304" pitchFamily="18" charset="0"/>
              </a:rPr>
              <a:t>Фотоотчет</a:t>
            </a:r>
            <a:endParaRPr lang="ru-RU" sz="3600" b="1" i="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Users\07.06.2021\Desktop\IMG-20250124-WA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2025" b="9630"/>
          <a:stretch/>
        </p:blipFill>
        <p:spPr bwMode="auto">
          <a:xfrm>
            <a:off x="1115616" y="1196752"/>
            <a:ext cx="7219014" cy="4908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6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368152"/>
          </a:xfrm>
        </p:spPr>
        <p:txBody>
          <a:bodyPr>
            <a:normAutofit fontScale="90000"/>
          </a:bodyPr>
          <a:lstStyle/>
          <a:p>
            <a:r>
              <a:rPr lang="ru-RU" sz="4000" b="1" i="1" dirty="0">
                <a:solidFill>
                  <a:srgbClr val="002060"/>
                </a:solidFill>
                <a:latin typeface="Times New Roman" panose="02020603050405020304" pitchFamily="18" charset="0"/>
                <a:cs typeface="Times New Roman" panose="02020603050405020304" pitchFamily="18" charset="0"/>
              </a:rPr>
              <a:t>Начало экскурсии возле Императорского путевого дворца</a:t>
            </a:r>
            <a:r>
              <a:rPr lang="ru-RU" dirty="0"/>
              <a:t/>
            </a:r>
            <a:br>
              <a:rPr lang="ru-RU" dirty="0"/>
            </a:br>
            <a:endParaRPr lang="ru-RU" i="1" dirty="0"/>
          </a:p>
        </p:txBody>
      </p:sp>
      <p:pic>
        <p:nvPicPr>
          <p:cNvPr id="3" name="Рисунок 2"/>
          <p:cNvPicPr/>
          <p:nvPr/>
        </p:nvPicPr>
        <p:blipFill>
          <a:blip r:embed="rId2"/>
          <a:srcRect l="-3181" t="-3333" r="-3181" b="-3333"/>
          <a:stretch>
            <a:fillRect/>
          </a:stretch>
        </p:blipFill>
        <p:spPr bwMode="auto">
          <a:xfrm>
            <a:off x="611560" y="1412776"/>
            <a:ext cx="8136904" cy="5256584"/>
          </a:xfrm>
          <a:prstGeom prst="rect">
            <a:avLst/>
          </a:prstGeom>
          <a:noFill/>
          <a:ln w="9525">
            <a:noFill/>
            <a:miter lim="800000"/>
            <a:headEnd/>
            <a:tailEnd/>
          </a:ln>
        </p:spPr>
      </p:pic>
    </p:spTree>
    <p:extLst>
      <p:ext uri="{BB962C8B-B14F-4D97-AF65-F5344CB8AC3E}">
        <p14:creationId xmlns:p14="http://schemas.microsoft.com/office/powerpoint/2010/main" val="1139935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07.06.2021\Desktop\IMG-20250124-WA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111" y="332656"/>
            <a:ext cx="4659031"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11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89844"/>
            <a:ext cx="7704856" cy="4093428"/>
          </a:xfrm>
          <a:prstGeom prst="rect">
            <a:avLst/>
          </a:prstGeom>
        </p:spPr>
        <p:txBody>
          <a:bodyPr wrap="square">
            <a:spAutoFit/>
          </a:bodyPr>
          <a:lstStyle/>
          <a:p>
            <a:pPr indent="457200" algn="just"/>
            <a:r>
              <a:rPr lang="ru-RU" sz="2000" b="1" dirty="0">
                <a:solidFill>
                  <a:srgbClr val="002060"/>
                </a:solidFill>
                <a:latin typeface="Times New Roman" panose="02020603050405020304" pitchFamily="18" charset="0"/>
                <a:cs typeface="Times New Roman" panose="02020603050405020304" pitchFamily="18" charset="0"/>
              </a:rPr>
              <a:t>С Тверью связаны жизнь и творчество многих известных писателей и поэтов. В </a:t>
            </a:r>
            <a:r>
              <a:rPr lang="en-US" sz="2000" b="1" dirty="0">
                <a:solidFill>
                  <a:srgbClr val="002060"/>
                </a:solidFill>
                <a:latin typeface="Times New Roman" panose="02020603050405020304" pitchFamily="18" charset="0"/>
                <a:cs typeface="Times New Roman" panose="02020603050405020304" pitchFamily="18" charset="0"/>
              </a:rPr>
              <a:t>XVIII</a:t>
            </a:r>
            <a:r>
              <a:rPr lang="ru-RU" sz="2000" b="1" dirty="0">
                <a:solidFill>
                  <a:srgbClr val="002060"/>
                </a:solidFill>
                <a:latin typeface="Times New Roman" panose="02020603050405020304" pitchFamily="18" charset="0"/>
                <a:cs typeface="Times New Roman" panose="02020603050405020304" pitchFamily="18" charset="0"/>
              </a:rPr>
              <a:t> в. в Твери жили драматурги  М.И. Веревкин, В.А. Озеров, А.И. Клушин. Многие главы книги А.Н. Радищева «Путешествие из Петербурга в Москву» посвящены Тверской земле.</a:t>
            </a:r>
          </a:p>
          <a:p>
            <a:pPr indent="457200" algn="just"/>
            <a:r>
              <a:rPr lang="ru-RU" sz="2000" b="1" dirty="0">
                <a:solidFill>
                  <a:srgbClr val="002060"/>
                </a:solidFill>
                <a:latin typeface="Times New Roman" panose="02020603050405020304" pitchFamily="18" charset="0"/>
                <a:cs typeface="Times New Roman" panose="02020603050405020304" pitchFamily="18" charset="0"/>
              </a:rPr>
              <a:t>В начале XIX в. в Императорском путевом дворце находилась резиденция генерал-губернатора Тверского, Новгородского и Ярославского принца Георга Ольденбургского и его супруги великой княгини Екатерины Павловны. К ним приезжали известные царственные особы, государственные деятели, ученые, писатели, художники – император Александр I, </a:t>
            </a:r>
          </a:p>
          <a:p>
            <a:pPr indent="457200" algn="just"/>
            <a:r>
              <a:rPr lang="ru-RU" sz="2000" b="1" dirty="0">
                <a:solidFill>
                  <a:srgbClr val="002060"/>
                </a:solidFill>
                <a:latin typeface="Times New Roman" panose="02020603050405020304" pitchFamily="18" charset="0"/>
                <a:cs typeface="Times New Roman" panose="02020603050405020304" pitchFamily="18" charset="0"/>
              </a:rPr>
              <a:t>Н.М. Карамзин, П.Я. Чаадаев, Н.И. Гнедич, И.И. Дмитриев, О.А. Кипренский и другие.</a:t>
            </a:r>
          </a:p>
        </p:txBody>
      </p:sp>
    </p:spTree>
    <p:extLst>
      <p:ext uri="{BB962C8B-B14F-4D97-AF65-F5344CB8AC3E}">
        <p14:creationId xmlns:p14="http://schemas.microsoft.com/office/powerpoint/2010/main" val="380959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704856" cy="5472608"/>
          </a:xfrm>
        </p:spPr>
        <p:txBody>
          <a:bodyPr>
            <a:normAutofit/>
          </a:bodyPr>
          <a:lstStyle/>
          <a:p>
            <a:pPr indent="457200" algn="l"/>
            <a:r>
              <a:rPr lang="ru-RU" sz="2000" b="1" dirty="0">
                <a:solidFill>
                  <a:srgbClr val="002060"/>
                </a:solidFill>
                <a:latin typeface="Times New Roman" panose="02020603050405020304" pitchFamily="18" charset="0"/>
                <a:cs typeface="Times New Roman" panose="02020603050405020304" pitchFamily="18" charset="0"/>
              </a:rPr>
              <a:t>С жизнью города переплетаются судьбы многих литераторов XIX в. Здесь служили </a:t>
            </a:r>
            <a:r>
              <a:rPr lang="ru-RU" sz="2000" b="1" dirty="0" smtClean="0">
                <a:solidFill>
                  <a:srgbClr val="002060"/>
                </a:solidFill>
                <a:latin typeface="Times New Roman" panose="02020603050405020304" pitchFamily="18" charset="0"/>
                <a:cs typeface="Times New Roman" panose="02020603050405020304" pitchFamily="18" charset="0"/>
              </a:rPr>
              <a:t>вице-губернаторам и А.Е</a:t>
            </a:r>
            <a:r>
              <a:rPr lang="ru-RU" sz="2000" b="1" dirty="0">
                <a:solidFill>
                  <a:srgbClr val="002060"/>
                </a:solidFill>
                <a:latin typeface="Times New Roman" panose="02020603050405020304" pitchFamily="18" charset="0"/>
                <a:cs typeface="Times New Roman" panose="02020603050405020304" pitchFamily="18" charset="0"/>
              </a:rPr>
              <a:t>. Измайлов, И.И. Лажечников,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М.Е. Салтыков-Щедрин, в Тверском губернском магистрате служил юный И.А. Крылов. </a:t>
            </a:r>
            <a:r>
              <a:rPr lang="ru-RU" sz="2000" b="1" dirty="0" smtClean="0">
                <a:solidFill>
                  <a:srgbClr val="002060"/>
                </a:solidFill>
                <a:latin typeface="Times New Roman" panose="02020603050405020304" pitchFamily="18" charset="0"/>
                <a:cs typeface="Times New Roman" panose="02020603050405020304" pitchFamily="18" charset="0"/>
              </a:rPr>
              <a:t/>
            </a:r>
            <a:br>
              <a:rPr lang="ru-RU" sz="2000" b="1" dirty="0" smtClean="0">
                <a:solidFill>
                  <a:srgbClr val="002060"/>
                </a:solidFill>
                <a:latin typeface="Times New Roman" panose="02020603050405020304" pitchFamily="18" charset="0"/>
                <a:cs typeface="Times New Roman" panose="02020603050405020304" pitchFamily="18" charset="0"/>
              </a:rPr>
            </a:br>
            <a:r>
              <a:rPr lang="ru-RU" sz="2000" b="1" dirty="0" smtClean="0">
                <a:solidFill>
                  <a:srgbClr val="002060"/>
                </a:solidFill>
                <a:latin typeface="Times New Roman" panose="02020603050405020304" pitchFamily="18" charset="0"/>
                <a:cs typeface="Times New Roman" panose="02020603050405020304" pitchFamily="18" charset="0"/>
              </a:rPr>
              <a:t>В </a:t>
            </a:r>
            <a:r>
              <a:rPr lang="ru-RU" sz="2000" b="1" dirty="0">
                <a:solidFill>
                  <a:srgbClr val="002060"/>
                </a:solidFill>
                <a:latin typeface="Times New Roman" panose="02020603050405020304" pitchFamily="18" charset="0"/>
                <a:cs typeface="Times New Roman" panose="02020603050405020304" pitchFamily="18" charset="0"/>
              </a:rPr>
              <a:t>Твери неоднократно бывал А.С. Пушкин, проездом останавливались В.А. Жуковский, М.Ю. Лермонтов, А.Н. Островский,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smtClean="0">
                <a:solidFill>
                  <a:srgbClr val="002060"/>
                </a:solidFill>
                <a:latin typeface="Times New Roman" panose="02020603050405020304" pitchFamily="18" charset="0"/>
                <a:cs typeface="Times New Roman" panose="02020603050405020304" pitchFamily="18" charset="0"/>
              </a:rPr>
              <a:t>И.С.Тургенев, А.П.Чехов</a:t>
            </a:r>
            <a:r>
              <a:rPr lang="ru-RU" sz="2000" b="1" dirty="0">
                <a:solidFill>
                  <a:srgbClr val="002060"/>
                </a:solidFill>
                <a:latin typeface="Times New Roman" panose="02020603050405020304" pitchFamily="18" charset="0"/>
                <a:cs typeface="Times New Roman" panose="02020603050405020304" pitchFamily="18" charset="0"/>
              </a:rPr>
              <a:t>, А.М. Горький.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Тверь богата памятниками истории и архитектуры, историческими и литературными достопримечательностями. Сохранились здания, где жили писатели М.Е. Салтыков-Щедрин и Ф.Н. Глинка.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По центральным улицам и набережным Твери когда-то прогуливались известные литераторы, признавались городу в любви, сочиняли свои лучшие произведения.</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60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452094"/>
          </a:xfrm>
        </p:spPr>
        <p:txBody>
          <a:bodyPr/>
          <a:lstStyle/>
          <a:p>
            <a:endParaRPr lang="ru-RU" dirty="0"/>
          </a:p>
        </p:txBody>
      </p:sp>
      <p:sp>
        <p:nvSpPr>
          <p:cNvPr id="4" name="Текст 3"/>
          <p:cNvSpPr>
            <a:spLocks noGrp="1"/>
          </p:cNvSpPr>
          <p:nvPr>
            <p:ph type="body" sz="half" idx="2"/>
          </p:nvPr>
        </p:nvSpPr>
        <p:spPr>
          <a:xfrm>
            <a:off x="827585" y="4941168"/>
            <a:ext cx="2448272" cy="1184995"/>
          </a:xfrm>
        </p:spPr>
        <p:txBody>
          <a:bodyPr>
            <a:norm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Л.Н.Толстой</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5" name="Picture 4" descr="http://www.istanbulsanatgalerisi.com/images/SE11083.jpg"/>
          <p:cNvPicPr>
            <a:picLocks noChangeAspect="1" noChangeArrowheads="1"/>
          </p:cNvPicPr>
          <p:nvPr/>
        </p:nvPicPr>
        <p:blipFill>
          <a:blip r:embed="rId2" cstate="print"/>
          <a:srcRect/>
          <a:stretch>
            <a:fillRect/>
          </a:stretch>
        </p:blipFill>
        <p:spPr bwMode="auto">
          <a:xfrm>
            <a:off x="323528" y="332656"/>
            <a:ext cx="3134312" cy="4464496"/>
          </a:xfrm>
          <a:prstGeom prst="rect">
            <a:avLst/>
          </a:prstGeom>
          <a:noFill/>
        </p:spPr>
      </p:pic>
      <p:sp>
        <p:nvSpPr>
          <p:cNvPr id="7" name="Объект 6"/>
          <p:cNvSpPr>
            <a:spLocks noGrp="1"/>
          </p:cNvSpPr>
          <p:nvPr>
            <p:ph idx="1"/>
          </p:nvPr>
        </p:nvSpPr>
        <p:spPr>
          <a:xfrm>
            <a:off x="4139952" y="836712"/>
            <a:ext cx="4248472" cy="4968552"/>
          </a:xfrm>
        </p:spPr>
        <p:txBody>
          <a:bodyPr>
            <a:normAutofit/>
          </a:bodyPr>
          <a:lstStyle/>
          <a:p>
            <a:pPr marL="0" indent="457200" algn="just">
              <a:buNone/>
            </a:pPr>
            <a:r>
              <a:rPr lang="ru-RU" sz="2000" b="1" dirty="0">
                <a:solidFill>
                  <a:srgbClr val="002060"/>
                </a:solidFill>
                <a:latin typeface="Times New Roman" panose="02020603050405020304" pitchFamily="18" charset="0"/>
                <a:cs typeface="Times New Roman" panose="02020603050405020304" pitchFamily="18" charset="0"/>
              </a:rPr>
              <a:t>Лев Николаевич Толстой неоднократно приезжал в Тверскую губернию. В 1849 г. он впервые побывал в Торжке, когда ехал в Петербургский университет держать экзамен на звание кандидата. Он бывал в усадьбе Прямухино, останавливался в знаменитой гостинице Пожарских в Торжке, как и А.С. Пушкин.</a:t>
            </a:r>
          </a:p>
        </p:txBody>
      </p:sp>
    </p:spTree>
    <p:extLst>
      <p:ext uri="{BB962C8B-B14F-4D97-AF65-F5344CB8AC3E}">
        <p14:creationId xmlns:p14="http://schemas.microsoft.com/office/powerpoint/2010/main" val="90378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788024" y="764704"/>
            <a:ext cx="3672408" cy="5544616"/>
          </a:xfrm>
        </p:spPr>
        <p:txBody>
          <a:bodyPr>
            <a:normAutofit/>
          </a:bodyPr>
          <a:lstStyle/>
          <a:p>
            <a:pPr indent="457200"/>
            <a:r>
              <a:rPr lang="ru-RU" sz="1800" b="1" dirty="0">
                <a:solidFill>
                  <a:srgbClr val="002060"/>
                </a:solidFill>
                <a:latin typeface="Times New Roman" panose="02020603050405020304" pitchFamily="18" charset="0"/>
                <a:cs typeface="Times New Roman" panose="02020603050405020304" pitchFamily="18" charset="0"/>
              </a:rPr>
              <a:t>В имении Прямухино у Бакуниных несколько раз бывал и Иван Сергеевич Тургенев. «Я стою перед Вами и крепко, крепко жму Вашу руку… Я никогда ни одной женщины не любил более Вас… Для Вас одних я хотел бы быть поэтом, для Вас, с которой душа моя каким-то невыразимо чудным образом связана…» – так писал он в марте 1842 г. Татьяне Бакуниной. Поэтическая атмосфера Прямухина, яркие, необыкновенные характеры его обитателей в той или иной мере навечно запечатлелись в тургеневской прозе.</a:t>
            </a:r>
          </a:p>
          <a:p>
            <a:endParaRPr lang="ru-RU" dirty="0"/>
          </a:p>
        </p:txBody>
      </p:sp>
      <p:pic>
        <p:nvPicPr>
          <p:cNvPr id="7" name="Picture 2" descr="http://rudin-3psosh.narod.ru/pics/turgenev_C_Bondar.jpg"/>
          <p:cNvPicPr>
            <a:picLocks noGrp="1" noChangeAspect="1" noChangeArrowheads="1"/>
          </p:cNvPicPr>
          <p:nvPr>
            <p:ph type="pic" idx="1"/>
          </p:nvPr>
        </p:nvPicPr>
        <p:blipFill>
          <a:blip r:embed="rId2" cstate="print"/>
          <a:srcRect t="7245" b="7245"/>
          <a:stretch>
            <a:fillRect/>
          </a:stretch>
        </p:blipFill>
        <p:spPr bwMode="auto">
          <a:xfrm>
            <a:off x="250825" y="404664"/>
            <a:ext cx="4353774" cy="5616624"/>
          </a:xfrm>
          <a:prstGeom prst="rect">
            <a:avLst/>
          </a:prstGeom>
          <a:noFill/>
        </p:spPr>
      </p:pic>
    </p:spTree>
    <p:extLst>
      <p:ext uri="{BB962C8B-B14F-4D97-AF65-F5344CB8AC3E}">
        <p14:creationId xmlns:p14="http://schemas.microsoft.com/office/powerpoint/2010/main" val="180442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373216"/>
            <a:ext cx="2448272" cy="720080"/>
          </a:xfrm>
        </p:spPr>
        <p:txBody>
          <a:bodyPr>
            <a:normAutofit/>
          </a:bodyPr>
          <a:lstStyle/>
          <a:p>
            <a:r>
              <a:rPr lang="ru-RU" sz="2800" dirty="0" smtClean="0">
                <a:solidFill>
                  <a:srgbClr val="002060"/>
                </a:solidFill>
                <a:latin typeface="Times New Roman" panose="02020603050405020304" pitchFamily="18" charset="0"/>
                <a:cs typeface="Times New Roman" panose="02020603050405020304" pitchFamily="18" charset="0"/>
              </a:rPr>
              <a:t>А.П.Чехов</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499992" y="1052736"/>
            <a:ext cx="3888432" cy="3672408"/>
          </a:xfrm>
        </p:spPr>
        <p:txBody>
          <a:bodyPr>
            <a:normAutofit/>
          </a:bodyPr>
          <a:lstStyle/>
          <a:p>
            <a:r>
              <a:rPr lang="ru-RU" sz="2400" b="1" dirty="0">
                <a:solidFill>
                  <a:srgbClr val="002060"/>
                </a:solidFill>
                <a:latin typeface="Times New Roman" panose="02020603050405020304" pitchFamily="18" charset="0"/>
                <a:cs typeface="Times New Roman" panose="02020603050405020304" pitchFamily="18" charset="0"/>
              </a:rPr>
              <a:t>Антоном Павловичем Чеховым после пребывания в наших местах были написаны «Анна на шее», «Убийство», «Дом с мезонином», «Чайка».</a:t>
            </a:r>
          </a:p>
          <a:p>
            <a:endParaRPr lang="ru-RU" sz="2400" dirty="0"/>
          </a:p>
        </p:txBody>
      </p:sp>
      <p:pic>
        <p:nvPicPr>
          <p:cNvPr id="7" name="Picture 6" descr="http://www.kinobusiness.com/images/stories/Chexov.jpg"/>
          <p:cNvPicPr>
            <a:picLocks noChangeAspect="1" noChangeArrowheads="1"/>
          </p:cNvPicPr>
          <p:nvPr/>
        </p:nvPicPr>
        <p:blipFill>
          <a:blip r:embed="rId2" cstate="print"/>
          <a:srcRect/>
          <a:stretch>
            <a:fillRect/>
          </a:stretch>
        </p:blipFill>
        <p:spPr bwMode="auto">
          <a:xfrm>
            <a:off x="467544" y="550966"/>
            <a:ext cx="3733440" cy="5038273"/>
          </a:xfrm>
          <a:prstGeom prst="rect">
            <a:avLst/>
          </a:prstGeom>
          <a:noFill/>
        </p:spPr>
      </p:pic>
    </p:spTree>
    <p:extLst>
      <p:ext uri="{BB962C8B-B14F-4D97-AF65-F5344CB8AC3E}">
        <p14:creationId xmlns:p14="http://schemas.microsoft.com/office/powerpoint/2010/main" val="218945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157192"/>
            <a:ext cx="4536504" cy="1008112"/>
          </a:xfrm>
        </p:spPr>
        <p:txBody>
          <a:bodyPr>
            <a:normAutofit/>
          </a:bodyPr>
          <a:lstStyle/>
          <a:p>
            <a:r>
              <a:rPr lang="ru-RU" sz="2400" dirty="0" smtClean="0">
                <a:solidFill>
                  <a:srgbClr val="002060"/>
                </a:solidFill>
                <a:latin typeface="Times New Roman" panose="02020603050405020304" pitchFamily="18" charset="0"/>
                <a:cs typeface="Times New Roman" panose="02020603050405020304" pitchFamily="18" charset="0"/>
              </a:rPr>
              <a:t>Ф.М.Достоевский</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4355976" y="836712"/>
            <a:ext cx="4104456" cy="5335488"/>
          </a:xfrm>
        </p:spPr>
        <p:txBody>
          <a:bodyPr>
            <a:normAutofit/>
          </a:bodyPr>
          <a:lstStyle/>
          <a:p>
            <a:pPr indent="457200"/>
            <a:r>
              <a:rPr lang="ru-RU" sz="2000" b="1" dirty="0">
                <a:solidFill>
                  <a:srgbClr val="002060"/>
                </a:solidFill>
                <a:latin typeface="Times New Roman" panose="02020603050405020304" pitchFamily="18" charset="0"/>
                <a:cs typeface="Times New Roman" panose="02020603050405020304" pitchFamily="18" charset="0"/>
              </a:rPr>
              <a:t>Федору Михайловичу Достоевскому запретили возвращаться из ссылки в Санкт-Петербург и Москву. Он поселился в Твери и пробыл здесь с августа по декабрь 1859 г. В гостинице </a:t>
            </a:r>
            <a:r>
              <a:rPr lang="ru-RU" sz="2000" b="1" dirty="0" smtClean="0">
                <a:solidFill>
                  <a:srgbClr val="002060"/>
                </a:solidFill>
                <a:latin typeface="Times New Roman" panose="02020603050405020304" pitchFamily="18" charset="0"/>
                <a:cs typeface="Times New Roman" panose="02020603050405020304" pitchFamily="18" charset="0"/>
              </a:rPr>
              <a:t>«Гальяни» </a:t>
            </a:r>
            <a:r>
              <a:rPr lang="ru-RU" sz="2000" b="1" dirty="0">
                <a:solidFill>
                  <a:srgbClr val="002060"/>
                </a:solidFill>
                <a:latin typeface="Times New Roman" panose="02020603050405020304" pitchFamily="18" charset="0"/>
                <a:cs typeface="Times New Roman" panose="02020603050405020304" pitchFamily="18" charset="0"/>
              </a:rPr>
              <a:t>писатель снимал постоянную квартиру, где работал над романом «Село Степанчиково и его обитатели», «Записками из мертвого дома», «Униженными и оскорбленными». Описания города, образы тверских знакомых писателя встречаются на страницах его произведений.</a:t>
            </a:r>
          </a:p>
          <a:p>
            <a:pPr indent="457200"/>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5" name="Picture 6" descr="http://img0.liveinternet.ru/images/attach/c/5/88/542/88542472_fyodor.jpg"/>
          <p:cNvPicPr>
            <a:picLocks noChangeAspect="1" noChangeArrowheads="1"/>
          </p:cNvPicPr>
          <p:nvPr/>
        </p:nvPicPr>
        <p:blipFill>
          <a:blip r:embed="rId2" cstate="print"/>
          <a:srcRect/>
          <a:stretch>
            <a:fillRect/>
          </a:stretch>
        </p:blipFill>
        <p:spPr bwMode="auto">
          <a:xfrm>
            <a:off x="467545" y="462070"/>
            <a:ext cx="3600400" cy="4911146"/>
          </a:xfrm>
          <a:prstGeom prst="rect">
            <a:avLst/>
          </a:prstGeom>
          <a:noFill/>
        </p:spPr>
      </p:pic>
    </p:spTree>
    <p:extLst>
      <p:ext uri="{BB962C8B-B14F-4D97-AF65-F5344CB8AC3E}">
        <p14:creationId xmlns:p14="http://schemas.microsoft.com/office/powerpoint/2010/main" val="25625254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911</Words>
  <Application>Microsoft Office PowerPoint</Application>
  <PresentationFormat>Экран (4:3)</PresentationFormat>
  <Paragraphs>46</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ГКОУ «Максатихинская школа – интернат»</vt:lpstr>
      <vt:lpstr>Цель:  -познакомить обучающихся с культурным наследием  Тверского края; -воспитывать чувство патриотизма, гордости за свою малую родину, за Тверской край; -развивать внимание. Память, познавательный интерес.</vt:lpstr>
      <vt:lpstr>Начало экскурсии возле Императорского путевого дворца </vt:lpstr>
      <vt:lpstr>Презентация PowerPoint</vt:lpstr>
      <vt:lpstr>С жизнью города переплетаются судьбы многих литераторов XIX в. Здесь служили вице-губернаторам и А.Е. Измайлов, И.И. Лажечников,  М.Е. Салтыков-Щедрин, в Тверском губернском магистрате служил юный И.А. Крылов.  В Твери неоднократно бывал А.С. Пушкин, проездом останавливались В.А. Жуковский, М.Ю. Лермонтов, А.Н. Островский,  И.С.Тургенев, А.П.Чехов, А.М. Горький. Тверь богата памятниками истории и архитектуры, историческими и литературными достопримечательностями. Сохранились здания, где жили писатели М.Е. Салтыков-Щедрин и Ф.Н. Глинка. По центральным улицам и набережным Твери когда-то прогуливались известные литераторы, признавались городу в любви, сочиняли свои лучшие произведения. </vt:lpstr>
      <vt:lpstr>Презентация PowerPoint</vt:lpstr>
      <vt:lpstr>Презентация PowerPoint</vt:lpstr>
      <vt:lpstr>А.П.Чехов</vt:lpstr>
      <vt:lpstr>Ф.М.Достоевский</vt:lpstr>
      <vt:lpstr>Переход к памятнику М.Е. Салтыкову-Щедрину. Остановка </vt:lpstr>
      <vt:lpstr>Великий сатирик Михаил Евграфович Салтыков-Щедрин родился в 1826 г. в с. Спас-Угол Калязинского уезда Тверской губернии (ныне Талдомский район Московской области). Там он провел детство и позже, в годы учебы в Московском дворянском институте и Царскосельском лицее, часто приезжал на родину. Его детские годы прошли в усадьбе отца, в обстановке помещичьего быта. В 1856 г. писатель поступил на службу в Министерство внутренних дел, которое командировало его в Тверскую губернию в качестве чиновника особых поручений для ревизии комитетов ополчения. По делам службы он посетил Тверь, Городню, Корчеву, Калязин, Кашин. Везде царили произвол, вседозволенность и казнокрадство. В «Пошехонской старине» и других очерках писатель отразил увиденные им картины. </vt:lpstr>
      <vt:lpstr>Переход к дому № 7 по улице Советской. Остановка </vt:lpstr>
      <vt:lpstr>Великий драматург А.Н. Островский не раз приезжал в Тверскую губернию. В Твери он впервые побывал в 1853 г., а в 1856 г. в поездке в Тверскую губернию с научными целями посетил Тверь, Торжок, Осташков, Ржев, Зубцов, Старицу, Корчеву, Кимры, Калязин, ряд сел и деревень, а также побывал у истока Волги. Во время путешествия он вел дневник, записывая свои наблюдения, встречи, беседы, зарисовывал пейзажи. Результатом поездки стали очерки «Путешествие по Волге от истоков до Нижнего Новгорода», опубликованные в «Морском сборнике» (1859). Островский провел на Тверской земле четыре с половиной месяца. Во время этой поездки в Твери Островский жил на Миллионной улице в гостинице купца Барсукова (ныне ул. Советская, дом 7). </vt:lpstr>
      <vt:lpstr>Переход к памятнику И.А.Крылову. Остановка </vt:lpstr>
      <vt:lpstr>И.А.Крылов</vt:lpstr>
      <vt:lpstr>Детские годы будущего баснописца прошли в Твери. Этот период жизни во многом определил его дальнейшую судьбу и творчество. Крылов не получил систематического образования, тем не менее в Твери он научился читать и писать. Множество раз перечитывал мальчик книги, оставленные в наследство отцом, в том числе сборник басен Эзопа, которые произвели на него огромное впечатление. Крылов рано вынужден был начать службу: сначала подканцеляристом в Калязинском нижнем земском суде, затем в Тверском магистрате (ул. Советская, 32, в этом здании находится Театр юного зрителя). Опыт работы в губернском магистрате давал ему возможность наблюдать жизнь всех сословий. Здесь Крылов усваивал русскую народную речь, которую впоследствии вложил в уста многочисленных ярких персонажей. Красоту народной речи помогла почувствовать мальчику и его тверская бабушка Матрена Ивановна Крылова, принимавшая активное участие в воспитании внука.  </vt:lpstr>
      <vt:lpstr>Переход на остров Памяти, далее через Монастырский мост на набережную Михаила Ярославича. Остановка у памятника А.С. Пушкину  </vt:lpstr>
      <vt:lpstr>А.С.Пушкин</vt:lpstr>
      <vt:lpstr>Гостиница Гальяни расположена на ул. Володарского, 34 (бывшая ул. Скорбященская, ныне ул. Андрея Дементьева). Главное здание гостиницы – двухэтажный дом с четырехколонным портиком – сохранилось до наших дней. </vt:lpstr>
      <vt:lpstr>Остановка у памятника А.С. Пушкину на Театральной площади </vt:lpstr>
      <vt:lpstr>Перед Тверским областным академическим театром драмы на Театральной площади установлен памятник А.С. Пушкину в образе мученика. Скульптурный портрет максимально соответствует образу, поскольку при его создании использовалась посмертная маска поэта. Скорбное лицо поэта полно величия и торжественности.  Некогда эта скульптура претендовала на то, чтобы быть установленной на месте дуэли на Черной речке в Санкт-Петербурге. Но конкурс памятник не выиграл, и тогда скульптор Е.Ф. Белашова решила подарить его Твери. С тех пор он является украшением Театральной площади. На Тверской земле Пушкин влюблялся, страдал, мечтал, жил полной жизнью. И эта жизнь подарила нам бессмертные произведения, которые до сих пор восхищают миллионы людей. </vt:lpstr>
      <vt:lpstr>Переход на набережную реки Лазури, д. 1, корп. 1. Остановка у памятника Д.В. Давыдову  </vt:lpstr>
      <vt:lpstr>Д.В.Давыдов</vt:lpstr>
      <vt:lpstr>Переход на улицу Андрея Дементьева. Остановка у Дома поэзии </vt:lpstr>
      <vt:lpstr>Андрей Дмитриевич Дементьев Известный современный поэт А.Д. Дементьев родился в Твери 16 июля 1928 г. В автобиографии он написал: «Я бесконечно благодарен своим родителям за то, что они встретились когда-то в Твери, и этот удивительный край стал моей родиной». В 1946 году, окончив городскую среднюю школу № 6, Дементьев стал студентом Калининского государственного педагогического института. 5 сентября 1948 г. в газете «Пролетарская правда» было напечатано его первое стихотворение «Студенту». В 1949–1952 годах Дементьев учился в Литературном институте им. А.М. Горького, куда он поступил по рекомендации известных поэтов Сергея Наровчатова и Михаила Луконина с 4-го курса Калининского пединститута. В 1955 г. в Калинине вышла в свет его первая книга «Лирические стихи», позднее – несколько других поэтических сборников. Дементьев был одним из тех, кто стоял у истоков создания Калининского отделения Союза писателей РСФСР в 1960 г.  </vt:lpstr>
      <vt:lpstr>Переход на набережную Михаила Ярославича. Остановка у памятника А.А. Дементьеву </vt:lpstr>
      <vt:lpstr>16 июля 2021 г., в день рождения поэта, на берегу Волги, в створе улицы, названной именем Андрея Дмитриевича, открыли памятник поэту. Монумент представляет собой четырехметровую скульптуру молодого поэта, восторженно смотрящего на Волгу. Скульптура работы народного художника России, академика Академии художеств РФ Андрея Ковальчука, который является также автором памятника святому благоверному князю Михаилу Тверскому, установленному в Твери в 2008 году.  </vt:lpstr>
      <vt:lpstr>Окончание экскурсии </vt:lpstr>
      <vt:lpstr>Фотоотчет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ученик</cp:lastModifiedBy>
  <cp:revision>22</cp:revision>
  <dcterms:created xsi:type="dcterms:W3CDTF">2023-09-20T14:08:13Z</dcterms:created>
  <dcterms:modified xsi:type="dcterms:W3CDTF">2025-01-24T11:19:46Z</dcterms:modified>
</cp:coreProperties>
</file>