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348" r:id="rId3"/>
    <p:sldId id="345" r:id="rId4"/>
    <p:sldId id="327" r:id="rId5"/>
    <p:sldId id="296" r:id="rId6"/>
    <p:sldId id="328" r:id="rId7"/>
    <p:sldId id="329" r:id="rId8"/>
    <p:sldId id="330" r:id="rId9"/>
    <p:sldId id="320" r:id="rId10"/>
    <p:sldId id="321" r:id="rId11"/>
    <p:sldId id="347" r:id="rId12"/>
    <p:sldId id="332" r:id="rId13"/>
    <p:sldId id="341" r:id="rId14"/>
    <p:sldId id="331" r:id="rId15"/>
    <p:sldId id="300" r:id="rId16"/>
    <p:sldId id="334" r:id="rId17"/>
    <p:sldId id="335" r:id="rId18"/>
    <p:sldId id="349" r:id="rId19"/>
    <p:sldId id="343" r:id="rId20"/>
    <p:sldId id="333" r:id="rId21"/>
    <p:sldId id="346" r:id="rId22"/>
    <p:sldId id="344" r:id="rId23"/>
    <p:sldId id="322" r:id="rId24"/>
    <p:sldId id="336" r:id="rId25"/>
    <p:sldId id="339" r:id="rId26"/>
    <p:sldId id="324" r:id="rId27"/>
    <p:sldId id="338" r:id="rId28"/>
    <p:sldId id="326" r:id="rId29"/>
    <p:sldId id="340" r:id="rId30"/>
    <p:sldId id="337" r:id="rId31"/>
    <p:sldId id="350" r:id="rId32"/>
    <p:sldId id="351" r:id="rId3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4200"/>
    <a:srgbClr val="007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89" autoAdjust="0"/>
    <p:restoredTop sz="94660"/>
  </p:normalViewPr>
  <p:slideViewPr>
    <p:cSldViewPr>
      <p:cViewPr>
        <p:scale>
          <a:sx n="58" d="100"/>
          <a:sy n="58" d="100"/>
        </p:scale>
        <p:origin x="-3558" y="-1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E3A62-872E-4E88-BEBC-C007698FFA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760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FB98A-F5D9-40F1-904D-2872DAC68B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6932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F0C5D-7123-4F81-9B58-16FF6C15BC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87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1904D-3293-4AAD-AA1D-FC4CC395F2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902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649E9-05B9-4AC3-AC83-E617829829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722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F3A6E-9701-4867-8D12-99A7A0661F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210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A3038-44C3-4244-AAB0-71021A568C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968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6CB05-740E-4DC1-B818-40974BAECE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634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7CCD5-520A-477A-BD1B-CC001F2544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451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FAC12-CD44-4A5F-9A09-07B7510D54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958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1308F-DD72-44F0-8C02-EAF89087FC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346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95A4CEB-1E8F-4CAD-BB9D-EC88359BF0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569325" cy="566738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chemeClr val="tx1"/>
                </a:solidFill>
              </a:rPr>
              <a:t>ГКОУ «Максатихинская школа-интернат»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04813"/>
            <a:ext cx="8496300" cy="60483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4800" b="1" smtClean="0">
                <a:solidFill>
                  <a:srgbClr val="800000"/>
                </a:solidFill>
              </a:rPr>
              <a:t>     </a:t>
            </a:r>
          </a:p>
          <a:p>
            <a:pPr algn="ctr" eaLnBrk="1" hangingPunct="1">
              <a:buFontTx/>
              <a:buNone/>
            </a:pPr>
            <a:r>
              <a:rPr lang="ru-RU" altLang="ru-RU" sz="5400" b="1" smtClean="0">
                <a:solidFill>
                  <a:srgbClr val="800000"/>
                </a:solidFill>
              </a:rPr>
              <a:t> </a:t>
            </a:r>
            <a:r>
              <a:rPr lang="ru-RU" altLang="ru-RU" sz="5400" smtClean="0">
                <a:solidFill>
                  <a:srgbClr val="C00000"/>
                </a:solidFill>
              </a:rPr>
              <a:t>«Святой </a:t>
            </a:r>
          </a:p>
          <a:p>
            <a:pPr algn="ctr" eaLnBrk="1" hangingPunct="1">
              <a:buFontTx/>
              <a:buNone/>
            </a:pPr>
            <a:r>
              <a:rPr lang="ru-RU" altLang="ru-RU" sz="5400" smtClean="0">
                <a:solidFill>
                  <a:srgbClr val="C00000"/>
                </a:solidFill>
              </a:rPr>
              <a:t>Михаил Ярославич </a:t>
            </a:r>
          </a:p>
          <a:p>
            <a:pPr algn="ctr" eaLnBrk="1" hangingPunct="1">
              <a:buFontTx/>
              <a:buNone/>
            </a:pPr>
            <a:r>
              <a:rPr lang="ru-RU" altLang="ru-RU" sz="5400" smtClean="0">
                <a:solidFill>
                  <a:srgbClr val="C00000"/>
                </a:solidFill>
              </a:rPr>
              <a:t> Тверской»</a:t>
            </a:r>
            <a:endParaRPr lang="ru-RU" altLang="ru-RU" sz="5400" b="1" smtClean="0"/>
          </a:p>
          <a:p>
            <a:pPr algn="ctr" eaLnBrk="1" hangingPunct="1">
              <a:buFontTx/>
              <a:buNone/>
            </a:pPr>
            <a:r>
              <a:rPr lang="ru-RU" altLang="ru-RU" sz="1600" b="1" smtClean="0"/>
              <a:t>                                  </a:t>
            </a:r>
          </a:p>
          <a:p>
            <a:pPr algn="ctr" eaLnBrk="1" hangingPunct="1">
              <a:buFontTx/>
              <a:buNone/>
            </a:pPr>
            <a:r>
              <a:rPr lang="ru-RU" altLang="ru-RU" sz="1600" b="1" smtClean="0"/>
              <a:t>                                                                           </a:t>
            </a:r>
          </a:p>
          <a:p>
            <a:pPr algn="ctr" eaLnBrk="1" hangingPunct="1">
              <a:buFontTx/>
              <a:buNone/>
            </a:pPr>
            <a:r>
              <a:rPr lang="ru-RU" altLang="ru-RU" sz="1600" b="1" smtClean="0"/>
              <a:t>                                                                       Подготовила воспитатель –  Берендакова Т.Е.</a:t>
            </a:r>
          </a:p>
          <a:p>
            <a:pPr algn="ctr" eaLnBrk="1" hangingPunct="1">
              <a:buFontTx/>
              <a:buNone/>
            </a:pPr>
            <a:endParaRPr lang="ru-RU" altLang="ru-RU" sz="2000" b="1" smtClean="0"/>
          </a:p>
          <a:p>
            <a:pPr algn="ctr" eaLnBrk="1" hangingPunct="1">
              <a:buFontTx/>
              <a:buNone/>
            </a:pPr>
            <a:endParaRPr lang="ru-RU" altLang="ru-RU" sz="2000" b="1" smtClean="0"/>
          </a:p>
          <a:p>
            <a:pPr algn="ctr" eaLnBrk="1" hangingPunct="1">
              <a:buFontTx/>
              <a:buNone/>
            </a:pPr>
            <a:r>
              <a:rPr lang="ru-RU" altLang="ru-RU" sz="2000" b="1" smtClean="0"/>
              <a:t>Володарка,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533525"/>
            <a:ext cx="5976937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395288" y="333375"/>
            <a:ext cx="8497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Молодой князь начал своё княжение с дела небывалого: со строительства Храма – большого каменного. Такого в Твери ещё не было. </a:t>
            </a:r>
          </a:p>
        </p:txBody>
      </p:sp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1835150" y="5967413"/>
            <a:ext cx="5473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solidFill>
                  <a:srgbClr val="000000"/>
                </a:solidFill>
              </a:rPr>
              <a:t>            Спасо-Преображенский храм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2843213" y="765175"/>
            <a:ext cx="341471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200" b="1">
                <a:solidFill>
                  <a:srgbClr val="000000"/>
                </a:solidFill>
              </a:rPr>
              <a:t>Физ. минутка:</a:t>
            </a:r>
          </a:p>
          <a:p>
            <a:endParaRPr lang="ru-RU" altLang="ru-RU" sz="2400">
              <a:solidFill>
                <a:srgbClr val="000000"/>
              </a:solidFill>
            </a:endParaRPr>
          </a:p>
          <a:p>
            <a:endParaRPr lang="ru-RU" altLang="ru-RU"/>
          </a:p>
        </p:txBody>
      </p:sp>
      <p:sp>
        <p:nvSpPr>
          <p:cNvPr id="12291" name="Прямоугольник 1"/>
          <p:cNvSpPr>
            <a:spLocks noChangeArrowheads="1"/>
          </p:cNvSpPr>
          <p:nvPr/>
        </p:nvSpPr>
        <p:spPr bwMode="auto">
          <a:xfrm>
            <a:off x="827088" y="1700213"/>
            <a:ext cx="7705725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ru-RU" altLang="ru-RU" sz="2800"/>
              <a:t>На пригорке храм стоит</a:t>
            </a:r>
            <a:endParaRPr lang="ru-RU" altLang="ru-RU" sz="28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 sz="2800"/>
              <a:t>(Руки вверх </a:t>
            </a:r>
            <a:r>
              <a:rPr lang="ru-RU" altLang="ru-RU" sz="2800" i="1"/>
              <a:t>(сделать дом)</a:t>
            </a:r>
            <a:endParaRPr lang="ru-RU" altLang="ru-RU" sz="28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 sz="2800"/>
              <a:t>Ну а к храму путь закрыт </a:t>
            </a:r>
            <a:r>
              <a:rPr lang="ru-RU" altLang="ru-RU" sz="2800" i="1"/>
              <a:t>(Руки перед собой в Замок)</a:t>
            </a:r>
            <a:endParaRPr lang="ru-RU" altLang="ru-RU" sz="28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 sz="2800"/>
              <a:t>Мы ворота открываем (Раскрыть замок со славами </a:t>
            </a:r>
            <a:r>
              <a:rPr lang="ru-RU" altLang="ru-RU" sz="2800" i="1"/>
              <a:t>«Чик»</a:t>
            </a:r>
            <a:r>
              <a:rPr lang="ru-RU" altLang="ru-RU" sz="2800"/>
              <a:t>)</a:t>
            </a:r>
            <a:endParaRPr lang="ru-RU" altLang="ru-RU" sz="28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 sz="2800"/>
              <a:t>В храм людей всех приглашаем </a:t>
            </a:r>
            <a:r>
              <a:rPr lang="ru-RU" altLang="ru-RU" sz="2800" i="1"/>
              <a:t>(развести руки)</a:t>
            </a:r>
            <a:r>
              <a:rPr lang="ru-RU" altLang="ru-RU" sz="2800"/>
              <a:t>.</a:t>
            </a:r>
            <a:endParaRPr lang="ru-RU" altLang="ru-RU" sz="28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4932363" y="450850"/>
            <a:ext cx="396081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ru-RU" altLang="ru-RU" sz="2400"/>
              <a:t> Вскоре он венчался в новом   Спасо-Преображенском соборе с юной ростовской княжной                     </a:t>
            </a:r>
          </a:p>
          <a:p>
            <a:pPr>
              <a:lnSpc>
                <a:spcPct val="107000"/>
              </a:lnSpc>
            </a:pPr>
            <a:r>
              <a:rPr lang="ru-RU" altLang="ru-RU" sz="2400"/>
              <a:t>Анной Дмитриевной </a:t>
            </a:r>
          </a:p>
          <a:p>
            <a:pPr>
              <a:lnSpc>
                <a:spcPct val="107000"/>
              </a:lnSpc>
            </a:pPr>
            <a:r>
              <a:rPr lang="ru-RU" altLang="ru-RU" sz="2400"/>
              <a:t>Дружно зажили супруги. </a:t>
            </a:r>
            <a:r>
              <a:rPr lang="ru-RU" altLang="ru-RU" sz="2400" u="sng"/>
              <a:t>Родились у них дети</a:t>
            </a:r>
            <a:r>
              <a:rPr lang="ru-RU" altLang="ru-RU" sz="2400"/>
              <a:t>: четыре сына и одна дочка. Пятеро, как пять пальцев на руке.</a:t>
            </a:r>
          </a:p>
          <a:p>
            <a:pPr>
              <a:lnSpc>
                <a:spcPct val="107000"/>
              </a:lnSpc>
            </a:pPr>
            <a:endParaRPr lang="ru-RU" altLang="ru-RU" sz="2400"/>
          </a:p>
          <a:p>
            <a:pPr>
              <a:lnSpc>
                <a:spcPct val="107000"/>
              </a:lnSpc>
            </a:pPr>
            <a:r>
              <a:rPr lang="ru-RU" altLang="ru-RU" sz="2400"/>
              <a:t>А годы катились друг за дружкой, как воды Матушки волги, что плескалась за стенами Тверского Кремля.</a:t>
            </a:r>
          </a:p>
          <a:p>
            <a:pPr>
              <a:lnSpc>
                <a:spcPct val="107000"/>
              </a:lnSpc>
            </a:pPr>
            <a:endParaRPr lang="ru-RU" altLang="ru-RU" sz="2400"/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0850"/>
            <a:ext cx="3987800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s://avatars.dzeninfra.ru/get-zen_doc/271828/pub_6555ae7db63ac8566aa50774_6555aec4c2771d0295090519/scale_2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r="22121"/>
          <a:stretch>
            <a:fillRect/>
          </a:stretch>
        </p:blipFill>
        <p:spPr bwMode="auto">
          <a:xfrm>
            <a:off x="827088" y="620713"/>
            <a:ext cx="4168775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395288" y="5037138"/>
            <a:ext cx="8353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 </a:t>
            </a:r>
          </a:p>
        </p:txBody>
      </p:sp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5219700" y="765175"/>
            <a:ext cx="352901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400"/>
              <a:t>Михаил Тверской много трудился во славу родной земли. Недаром ведь много веков спустя историк Н. М. Карамзин назвал нашего князя необыкновенным словом – </a:t>
            </a:r>
            <a:r>
              <a:rPr lang="ru-RU" altLang="ru-RU" sz="2400" i="1"/>
              <a:t>«Отечестволюбец»</a:t>
            </a:r>
            <a:r>
              <a:rPr lang="ru-RU" altLang="ru-RU" sz="2400"/>
              <a:t>.</a:t>
            </a:r>
          </a:p>
          <a:p>
            <a:pPr algn="just"/>
            <a:endParaRPr lang="ru-RU" altLang="ru-RU" sz="2400"/>
          </a:p>
          <a:p>
            <a:pPr algn="just"/>
            <a:r>
              <a:rPr lang="ru-RU" altLang="ru-RU" sz="2400"/>
              <a:t>Михаил Ярославич строил церкви, укреплял  тверской кремль, возобновил общерусское летописание.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13615" r="53709" b="3773"/>
          <a:stretch>
            <a:fillRect/>
          </a:stretch>
        </p:blipFill>
        <p:spPr bwMode="auto">
          <a:xfrm>
            <a:off x="684213" y="333375"/>
            <a:ext cx="3311525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179388" y="5183188"/>
            <a:ext cx="39608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>
                <a:solidFill>
                  <a:srgbClr val="FF0000"/>
                </a:solidFill>
              </a:rPr>
              <a:t>Ярлык – ханская грамота, дававшая право русским князьям властвовать в своих землях.</a:t>
            </a:r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15364" name="Прямоугольник 2"/>
          <p:cNvSpPr>
            <a:spLocks noChangeArrowheads="1"/>
          </p:cNvSpPr>
          <p:nvPr/>
        </p:nvSpPr>
        <p:spPr bwMode="auto">
          <a:xfrm>
            <a:off x="4356100" y="765175"/>
            <a:ext cx="43195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400"/>
              <a:t>В 1305 году Михаил Ярославич, как старший в роде Владимирских князей, получил титул великого Владимировского князя. Теперь не только родной город да тверские земли заботили его, все княжества Северо-восточной Руси оказались под его рукой. Крепить их, объединять – вот какая задача стояла перед ним.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/>
          <a:srcRect t="14969"/>
          <a:stretch/>
        </p:blipFill>
        <p:spPr bwMode="auto">
          <a:xfrm>
            <a:off x="1187624" y="1844824"/>
            <a:ext cx="6880640" cy="477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7" name="Прямоугольник 1"/>
          <p:cNvSpPr>
            <a:spLocks noChangeArrowheads="1"/>
          </p:cNvSpPr>
          <p:nvPr/>
        </p:nvSpPr>
        <p:spPr bwMode="auto">
          <a:xfrm>
            <a:off x="1187450" y="549275"/>
            <a:ext cx="68802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altLang="ru-RU" sz="2800"/>
              <a:t>А в то время наши земли и наших людей разоряли враги </a:t>
            </a:r>
            <a:r>
              <a:rPr lang="ru-RU" altLang="ru-RU" sz="2800" i="1"/>
              <a:t>«Золотая Орда»</a:t>
            </a:r>
            <a:r>
              <a:rPr lang="ru-RU" altLang="ru-RU" sz="2800"/>
              <a:t>. </a:t>
            </a:r>
            <a:endParaRPr lang="ru-RU" alt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 descr="C:\Users\User\Desktop\Занятие М.Тверской\20241105_121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410368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4572000" y="908050"/>
            <a:ext cx="381635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 Московский князь Юрий Данилович пытался перехватить у Михаила Тверского право называться Великим Владимирским князем. Для этого Юрий да же женился на сестре хана «Золотой Орды», которую звали Кончака. Вместе с женой он получил ярлык на Великое Владимирское княжество. Хотя и знал, что за это его осудит Тверской князь и др. русские князья.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250825" y="188913"/>
            <a:ext cx="84248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altLang="ru-RU" sz="2400"/>
              <a:t> </a:t>
            </a:r>
            <a:r>
              <a:rPr lang="ru-RU" altLang="ru-RU" sz="2000"/>
              <a:t>     22декабря 1317г.  близ деревни Бортенево тверское войско столкнулось с московским и татарской конницей.</a:t>
            </a:r>
            <a:endParaRPr lang="ru-RU" altLang="ru-RU" sz="2000">
              <a:latin typeface="Calibri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ru-RU" altLang="ru-RU" sz="2000"/>
              <a:t>Удар тверичей, пылавших гневом на тех, кто уже два месяца разорял их волости, грабя население и угоняя людей, был стремителен и селён.</a:t>
            </a:r>
          </a:p>
          <a:p>
            <a:pPr algn="ctr">
              <a:lnSpc>
                <a:spcPct val="107000"/>
              </a:lnSpc>
            </a:pPr>
            <a:r>
              <a:rPr lang="ru-RU" altLang="ru-RU" sz="2400"/>
              <a:t> </a:t>
            </a:r>
            <a:r>
              <a:rPr lang="ru-RU" altLang="ru-RU" sz="3200"/>
              <a:t>Бортеневская битва</a:t>
            </a:r>
            <a:r>
              <a:rPr lang="ru-RU" altLang="ru-RU" sz="4000"/>
              <a:t> </a:t>
            </a:r>
            <a:endParaRPr lang="ru-RU" altLang="ru-RU" sz="4000">
              <a:latin typeface="Calibri" pitchFamily="34" charset="0"/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322513"/>
            <a:ext cx="8243888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1403350" y="333375"/>
            <a:ext cx="6624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>
                <a:solidFill>
                  <a:srgbClr val="000000"/>
                </a:solidFill>
              </a:rPr>
              <a:t>Чтение отрывка из стихотворения</a:t>
            </a:r>
          </a:p>
          <a:p>
            <a:pPr algn="ctr"/>
            <a:r>
              <a:rPr lang="ru-RU" altLang="ru-RU" sz="2400">
                <a:solidFill>
                  <a:srgbClr val="000000"/>
                </a:solidFill>
              </a:rPr>
              <a:t> Георгия Пономарёва  «Бортеневский бой»</a:t>
            </a:r>
            <a:endParaRPr lang="ru-RU" altLang="ru-RU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2124075" y="1450975"/>
            <a:ext cx="5903913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ru-RU" altLang="ru-RU"/>
              <a:t>Верил князь Михаил в победный конец.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Он за боем кровавым с холма наблюдал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А в  запорошенных снегом изгибах ручья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Полк засадный был спрятан и команды ждал.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И, когда солнце село уже почти,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В уходящих его лучах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Этот полк обнажил свои мечи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И на свежих помчал конях.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И, как в масло клинок, так он в сечу вошёл,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 стал крушить москвичей и татар.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С поля боя татарскую конницу смёл,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 ну, а Юрий в испуге бежал.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И татары, уже отступая в свой стан,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всё поверить никак не могли, 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Что позорно бегут от покорных славян,</a:t>
            </a:r>
            <a:endParaRPr lang="ru-RU" altLang="ru-RU" sz="14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/>
              <a:t> что здесь славу свою погребли…</a:t>
            </a:r>
            <a:endParaRPr lang="ru-RU" altLang="ru-RU" sz="1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755650" y="5265738"/>
            <a:ext cx="784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Оба князя поехали в Орду, но Михаил приехал к хану позже своего соперника, и к этому моменту Юрий успел настроить Узбека против тверского князя.</a:t>
            </a:r>
          </a:p>
        </p:txBody>
      </p:sp>
      <p:pic>
        <p:nvPicPr>
          <p:cNvPr id="20483" name="Рисунок 3" descr="http://oursociety.ru/_pu/0/05746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33375"/>
            <a:ext cx="590391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1331913" y="692150"/>
            <a:ext cx="6408737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 b="1"/>
              <a:t>Цели: </a:t>
            </a:r>
            <a:endParaRPr lang="ru-RU" altLang="ru-RU" sz="2800" b="1">
              <a:latin typeface="Calibri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/>
              <a:t>Развивающая</a:t>
            </a:r>
            <a:r>
              <a:rPr lang="ru-RU" altLang="ru-RU" sz="2400"/>
              <a:t>: развитие мышления, речи, зрительного и слухового восприятия.</a:t>
            </a:r>
            <a:endParaRPr lang="ru-RU" altLang="ru-RU" sz="2400">
              <a:latin typeface="Calibri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/>
              <a:t>Учебная:</a:t>
            </a:r>
            <a:r>
              <a:rPr lang="ru-RU" altLang="ru-RU" sz="2400"/>
              <a:t> Познакомить уч-ся с подвигом святого князя М.Тверского. </a:t>
            </a:r>
            <a:endParaRPr lang="ru-RU" altLang="ru-RU" sz="2400">
              <a:latin typeface="Calibri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/>
              <a:t>Воспитательная:</a:t>
            </a:r>
            <a:r>
              <a:rPr lang="ru-RU" altLang="ru-RU" sz="2400"/>
              <a:t> Воспитывать чувство патриотизма, любви к Родине, чувство гордости за свой народ, страну, уважение к героическим поступкам людей.</a:t>
            </a:r>
            <a:endParaRPr lang="ru-RU" altLang="ru-RU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77" y="332656"/>
            <a:ext cx="2825250" cy="4556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2291" name="Picture 3" descr="C:\Users\User\Desktop\Занятие М.Тверской\20241105_115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4" y="1423820"/>
            <a:ext cx="3764660" cy="5054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1508" name="Прямоугольник 1"/>
          <p:cNvSpPr>
            <a:spLocks noChangeArrowheads="1"/>
          </p:cNvSpPr>
          <p:nvPr/>
        </p:nvSpPr>
        <p:spPr bwMode="auto">
          <a:xfrm>
            <a:off x="107950" y="188913"/>
            <a:ext cx="4319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/>
              <a:t>Состоялся ханский суд, после которого князя заключили в колодки.</a:t>
            </a:r>
          </a:p>
        </p:txBody>
      </p:sp>
      <p:sp>
        <p:nvSpPr>
          <p:cNvPr id="21509" name="Прямоугольник 2"/>
          <p:cNvSpPr>
            <a:spLocks noChangeArrowheads="1"/>
          </p:cNvSpPr>
          <p:nvPr/>
        </p:nvSpPr>
        <p:spPr bwMode="auto">
          <a:xfrm>
            <a:off x="4071938" y="5032375"/>
            <a:ext cx="50720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/>
              <a:t>Через месяц, после долгих мучений и пыток, Михаил Тверской был убит людьми Юрия Даниловича и Кавгадыя. </a:t>
            </a:r>
            <a:endParaRPr lang="ru-RU" altLang="ru-RU" sz="2400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539750" y="333375"/>
            <a:ext cx="8086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rgbClr val="000000"/>
                </a:solidFill>
              </a:rPr>
              <a:t>Чтение отрывка о этом событии из книги Валерия Годовицына. </a:t>
            </a:r>
            <a:endParaRPr lang="ru-RU" altLang="ru-RU" sz="280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5" b="3908"/>
          <a:stretch/>
        </p:blipFill>
        <p:spPr bwMode="auto">
          <a:xfrm>
            <a:off x="1274580" y="1484784"/>
            <a:ext cx="6859406" cy="5061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66900"/>
            <a:ext cx="6553200" cy="474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468313" y="476250"/>
            <a:ext cx="792003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ru-RU" sz="2400"/>
              <a:t>6 сентября 1319 года нашёл упокоение Михаил Ярославич на родной земле. Его тело было положено в Спасо-Преображенском соборе рядом с епископом Симеоном. </a:t>
            </a:r>
            <a:endParaRPr lang="ru-RU" alt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570413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1"/>
          <p:cNvSpPr>
            <a:spLocks noChangeArrowheads="1"/>
          </p:cNvSpPr>
          <p:nvPr/>
        </p:nvSpPr>
        <p:spPr bwMode="auto">
          <a:xfrm>
            <a:off x="5076825" y="476250"/>
            <a:ext cx="3743325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400"/>
              <a:t>Во имя своего народа и мира на родной земле, претерпел князь великие мучения, но до последнего остался силён духом и верен своим убеждениям, за что и был причислен к лику святых. В наше время в храмах есть икона с ликом благоверного Михаила Тверского, к которой можно подойти и помолиться. </a:t>
            </a:r>
          </a:p>
          <a:p>
            <a:pPr algn="just"/>
            <a:r>
              <a:rPr lang="ru-RU" altLang="ru-RU" sz="2400"/>
              <a:t>Посей день потомки чтут память о Великом защитнике.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Каменный крест  «Зылын цырт»  X-XVI в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7" b="7506"/>
          <a:stretch>
            <a:fillRect/>
          </a:stretch>
        </p:blipFill>
        <p:spPr bwMode="auto">
          <a:xfrm>
            <a:off x="1403350" y="2076450"/>
            <a:ext cx="6578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684213" y="476250"/>
            <a:ext cx="755967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ru-RU" sz="2400"/>
              <a:t>В Северной Осетии находится крест, установленный на месте, где предположительно стояли шатры тверского князя в том трагическом ноябре 1318 года.</a:t>
            </a:r>
            <a:endParaRPr lang="ru-RU" alt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46163"/>
            <a:ext cx="7767637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1619250" y="476250"/>
            <a:ext cx="66246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ru-RU" altLang="ru-RU" sz="2400"/>
              <a:t>Церковь Михаила Тверского есть в Тбилиси.</a:t>
            </a:r>
            <a:endParaRPr lang="ru-RU" altLang="ru-RU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/>
          <a:stretch>
            <a:fillRect/>
          </a:stretch>
        </p:blipFill>
        <p:spPr bwMode="auto">
          <a:xfrm>
            <a:off x="5219700" y="1484313"/>
            <a:ext cx="3589338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5750"/>
            <a:ext cx="4660900" cy="501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Прямоугольник 1"/>
          <p:cNvSpPr>
            <a:spLocks noChangeArrowheads="1"/>
          </p:cNvSpPr>
          <p:nvPr/>
        </p:nvSpPr>
        <p:spPr bwMode="auto">
          <a:xfrm>
            <a:off x="395288" y="333375"/>
            <a:ext cx="84137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algn="ctr">
              <a:spcAft>
                <a:spcPts val="1000"/>
              </a:spcAft>
            </a:pPr>
            <a:r>
              <a:rPr lang="ru-RU" altLang="ru-RU" sz="2400">
                <a:solidFill>
                  <a:srgbClr val="0D0D0D"/>
                </a:solidFill>
              </a:rPr>
              <a:t>Михаил Ярославич </a:t>
            </a:r>
            <a:r>
              <a:rPr lang="ru-RU" altLang="ru-RU" sz="2400"/>
              <a:t>на Памятнике «1000-летие России» </a:t>
            </a:r>
          </a:p>
          <a:p>
            <a:pPr marL="457200" algn="ctr">
              <a:spcAft>
                <a:spcPts val="1000"/>
              </a:spcAft>
            </a:pPr>
            <a:r>
              <a:rPr lang="ru-RU" altLang="ru-RU" sz="2400"/>
              <a:t>в Великом Новгороде.</a:t>
            </a:r>
            <a:endParaRPr lang="ru-RU" altLang="ru-RU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412875"/>
            <a:ext cx="4535487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Прямоугольник 1"/>
          <p:cNvSpPr>
            <a:spLocks noChangeArrowheads="1"/>
          </p:cNvSpPr>
          <p:nvPr/>
        </p:nvSpPr>
        <p:spPr bwMode="auto">
          <a:xfrm>
            <a:off x="1042988" y="476250"/>
            <a:ext cx="7561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/>
              <a:t>В 2008 году на Советской площади Твери открыт конный памятник Михаилу Ярославичу 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016750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Прямоугольник 1"/>
          <p:cNvSpPr>
            <a:spLocks noChangeArrowheads="1"/>
          </p:cNvSpPr>
          <p:nvPr/>
        </p:nvSpPr>
        <p:spPr bwMode="auto">
          <a:xfrm>
            <a:off x="755650" y="620713"/>
            <a:ext cx="7561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Церковь Михаила Тверского на острове Победы в Твери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avatars.dzeninfra.ru/get-zen_doc/3431141/pub_5f29320926748e22c52bb54d_5f294c952a705c1d68d0fd3c/scale_2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0" b="9837"/>
          <a:stretch>
            <a:fillRect/>
          </a:stretch>
        </p:blipFill>
        <p:spPr bwMode="auto">
          <a:xfrm>
            <a:off x="250825" y="1620838"/>
            <a:ext cx="861377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684213" y="333375"/>
            <a:ext cx="75707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/>
              <a:t>В Городском саду Твери, у Волжского спуска, сооружён поклонный крест Михаилу Ярославичу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1258888" y="620713"/>
            <a:ext cx="69850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/>
              <a:t>Назовите </a:t>
            </a:r>
            <a:r>
              <a:rPr lang="ru-RU" altLang="ru-RU" sz="2400" b="1"/>
              <a:t>одним</a:t>
            </a:r>
            <a:r>
              <a:rPr lang="ru-RU" altLang="ru-RU" sz="2400"/>
              <a:t> словом, что изображено на доске?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/>
              <a:t>Какой символ лишний?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916832"/>
            <a:ext cx="7488831" cy="420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5076825" y="836613"/>
            <a:ext cx="3671888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2400">
                <a:solidFill>
                  <a:srgbClr val="000000"/>
                </a:solidFill>
              </a:rPr>
              <a:t>Все это говорит о том,  что Михаила Ярославича почитают повсюду на Руси. А наша красавица Тверь древняя и вечно молодая хранимая святым Михаилом будет стоять в веках. А мы с вами должны брать пример с таких героических личностей, учиться у них любви к своей Родине. </a:t>
            </a:r>
            <a:endParaRPr lang="ru-RU" altLang="ru-RU" sz="2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174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822325"/>
            <a:ext cx="4706938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468313" y="549275"/>
            <a:ext cx="7991475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altLang="ru-RU" sz="320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altLang="ru-RU" sz="320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3200"/>
              <a:t>В заключении нашего занятия</a:t>
            </a:r>
            <a:r>
              <a:rPr lang="ru-RU" altLang="ru-RU" sz="3200" i="1"/>
              <a:t> </a:t>
            </a:r>
            <a:r>
              <a:rPr lang="ru-RU" altLang="ru-RU" sz="3200"/>
              <a:t>я предлагаю вам посмотреть мультфильм о М. Тверском, который сделали дети, под руководством воспитателя, из д.сада п. Максатиха.</a:t>
            </a:r>
            <a:endParaRPr lang="ru-RU" altLang="ru-RU" sz="32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611188" y="1484313"/>
            <a:ext cx="7777162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2800" b="1"/>
              <a:t>Рефлексия</a:t>
            </a:r>
            <a:endParaRPr lang="ru-RU" altLang="ru-RU" sz="2800" b="1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 sz="2800"/>
              <a:t>Кто такие святые? Святыми называют христиан, которые жили праведно, старались делать добро и не забывали о Боге.</a:t>
            </a:r>
            <a:endParaRPr lang="ru-RU" altLang="ru-RU" sz="28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 sz="2800"/>
              <a:t>Какому святому было посвящено наше занятие?</a:t>
            </a:r>
            <a:endParaRPr lang="ru-RU" altLang="ru-RU" sz="28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 sz="2800"/>
              <a:t>В чем Михаил Тверской может быть примером для нас?</a:t>
            </a:r>
            <a:endParaRPr lang="ru-RU" altLang="ru-RU" sz="2800">
              <a:latin typeface="Calibri" pitchFamily="34" charset="0"/>
            </a:endParaRPr>
          </a:p>
          <a:p>
            <a:pPr>
              <a:lnSpc>
                <a:spcPct val="107000"/>
              </a:lnSpc>
            </a:pPr>
            <a:r>
              <a:rPr lang="ru-RU" altLang="ru-RU" sz="2800"/>
              <a:t>Что вам понравилось больше всего?</a:t>
            </a:r>
            <a:endParaRPr lang="ru-RU" altLang="ru-RU" sz="28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/>
          <a:stretch>
            <a:fillRect/>
          </a:stretch>
        </p:blipFill>
        <p:spPr bwMode="auto">
          <a:xfrm>
            <a:off x="1835150" y="1484313"/>
            <a:ext cx="5780088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Прямоугольник 1"/>
          <p:cNvSpPr>
            <a:spLocks noChangeArrowheads="1"/>
          </p:cNvSpPr>
          <p:nvPr/>
        </p:nvSpPr>
        <p:spPr bwMode="auto">
          <a:xfrm>
            <a:off x="2268538" y="404813"/>
            <a:ext cx="55435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4000" b="1"/>
              <a:t>Герб и флаг г.Твери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/>
          <a:stretch>
            <a:fillRect/>
          </a:stretch>
        </p:blipFill>
        <p:spPr bwMode="auto">
          <a:xfrm>
            <a:off x="817563" y="842963"/>
            <a:ext cx="6634162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250825" y="4797425"/>
            <a:ext cx="85391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000"/>
              <a:t> Знамя представляет собой святыню, исполненную в единственном числе. </a:t>
            </a:r>
            <a:r>
              <a:rPr lang="ru-RU" altLang="ru-RU" sz="2000" u="sng"/>
              <a:t>Знамя используется в ритуальных целях</a:t>
            </a:r>
            <a:r>
              <a:rPr lang="ru-RU" altLang="ru-RU" sz="2000"/>
              <a:t>: вступление в должность Главы города, вынос знамени на парадах, праздниках и торжественных шествиях. Знамя предназначено для помещения на нем наград города и орденских лент.</a:t>
            </a:r>
          </a:p>
        </p:txBody>
      </p:sp>
      <p:sp>
        <p:nvSpPr>
          <p:cNvPr id="6148" name="Прямоугольник 1"/>
          <p:cNvSpPr>
            <a:spLocks noChangeArrowheads="1"/>
          </p:cNvSpPr>
          <p:nvPr/>
        </p:nvSpPr>
        <p:spPr bwMode="auto">
          <a:xfrm>
            <a:off x="2268538" y="333375"/>
            <a:ext cx="3525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rgbClr val="000000"/>
                </a:solidFill>
              </a:rPr>
              <a:t>Знамя города Тверь. </a:t>
            </a:r>
            <a:endParaRPr lang="ru-RU" alt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8963"/>
            <a:ext cx="3600450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5076825" y="1700213"/>
            <a:ext cx="3024188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ru-RU" altLang="ru-RU" sz="2400"/>
              <a:t>Михаил Ярославич родился в год смерти своего отца Ярослава Ярославича, брата Александра Невского </a:t>
            </a:r>
            <a:r>
              <a:rPr lang="ru-RU" altLang="ru-RU" sz="2400" i="1"/>
              <a:t>.</a:t>
            </a:r>
            <a:r>
              <a:rPr lang="ru-RU" altLang="ru-RU" sz="2400"/>
              <a:t> </a:t>
            </a:r>
            <a:endParaRPr lang="ru-RU" altLang="ru-RU" sz="2400">
              <a:latin typeface="Calibri" pitchFamily="34" charset="0"/>
            </a:endParaRPr>
          </a:p>
        </p:txBody>
      </p:sp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900113" y="5949950"/>
            <a:ext cx="32400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>
                <a:solidFill>
                  <a:srgbClr val="000000"/>
                </a:solidFill>
              </a:rPr>
              <a:t>Ярослав Ярославич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dzeninfra.ru/get-zen_doc/1362956/pub_5d57531fddfef600add3ac1b_5d5759e14e057700ac8b4aad/scale_2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052513"/>
            <a:ext cx="360045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3"/>
          <p:cNvSpPr>
            <a:spLocks noChangeArrowheads="1"/>
          </p:cNvSpPr>
          <p:nvPr/>
        </p:nvSpPr>
        <p:spPr bwMode="auto">
          <a:xfrm>
            <a:off x="250825" y="476250"/>
            <a:ext cx="4897438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2400" dirty="0" smtClean="0"/>
              <a:t>Вдовствующая княгиня назвала своего сына Михаилом. В ту пору ей было 25 лет. На плечи молодой княгини легла ответственность за молодое Тверское княжество и воспитание сына.</a:t>
            </a:r>
          </a:p>
          <a:p>
            <a:pPr indent="0" algn="just">
              <a:spcBef>
                <a:spcPct val="0"/>
              </a:spcBef>
              <a:buFontTx/>
              <a:buNone/>
              <a:defRPr/>
            </a:pPr>
            <a:r>
              <a:rPr lang="ru-RU" altLang="ru-RU" sz="2400" dirty="0" smtClean="0">
                <a:solidFill>
                  <a:srgbClr val="000000"/>
                </a:solidFill>
              </a:rPr>
              <a:t>Читая житие Михаила, можно сделать вывод о домашнем обучении юного князя. Уроки чтения, письма и поведения Михаил получал из бесед с матерью. Именно мать научила сына ценить и любить людей, по-настоящему добрым отношениям, настоящей дружбе.</a:t>
            </a:r>
            <a:endParaRPr lang="ru-RU" altLang="ru-RU" sz="2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24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3873500" cy="610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Прямоугольник 1"/>
          <p:cNvSpPr>
            <a:spLocks noChangeArrowheads="1"/>
          </p:cNvSpPr>
          <p:nvPr/>
        </p:nvSpPr>
        <p:spPr bwMode="auto">
          <a:xfrm>
            <a:off x="4500563" y="404813"/>
            <a:ext cx="4319587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49263" algn="just"/>
            <a:r>
              <a:rPr lang="ru-RU" altLang="ru-RU" sz="2400"/>
              <a:t>В 11 лет княжич Михаил получил право на княжение и стал наследным правителем Тверского княжества. Но фактически власть была сосредоточена в руках княгини Ксении и бояр. </a:t>
            </a:r>
          </a:p>
          <a:p>
            <a:pPr indent="449263"/>
            <a:r>
              <a:rPr lang="ru-RU" altLang="ru-RU" sz="2400"/>
              <a:t> Духовным наставником его был епископ Тверской Симеон</a:t>
            </a:r>
            <a:r>
              <a:rPr lang="ru-RU" altLang="ru-RU" sz="2400" i="1"/>
              <a:t>.</a:t>
            </a:r>
            <a:r>
              <a:rPr lang="ru-RU" altLang="ru-RU" sz="2400"/>
              <a:t> С малых лет запомнил Михаил слово Господне: </a:t>
            </a:r>
            <a:r>
              <a:rPr lang="ru-RU" altLang="ru-RU" sz="2400" b="1" i="1"/>
              <a:t>«Кто положит душу свою за други своя, тот велик наречётся в Царствии Небесном.»</a:t>
            </a:r>
          </a:p>
          <a:p>
            <a:pPr indent="449263"/>
            <a:r>
              <a:rPr lang="ru-RU" altLang="ru-RU" sz="2400" b="1" i="1"/>
              <a:t> </a:t>
            </a:r>
            <a:r>
              <a:rPr lang="ru-RU" altLang="ru-RU" sz="2400"/>
              <a:t>Когда Михаилу исполнилось 14 лет он начал своё княжение.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721134" cy="4836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1"/>
          <p:cNvSpPr>
            <a:spLocks noChangeArrowheads="1"/>
          </p:cNvSpPr>
          <p:nvPr/>
        </p:nvSpPr>
        <p:spPr bwMode="auto">
          <a:xfrm>
            <a:off x="250825" y="404813"/>
            <a:ext cx="8569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/>
              <a:t>В тяжёлые для Руси годы начинал он княжить. Родная земля уже около полувека была разорена и опустошена нашествием монгольского хана Батыя.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Победы_06</Template>
  <TotalTime>1772</TotalTime>
  <Words>1063</Words>
  <Application>Microsoft Office PowerPoint</Application>
  <PresentationFormat>Экран (4:3)</PresentationFormat>
  <Paragraphs>93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Times New Roman</vt:lpstr>
      <vt:lpstr>Arial</vt:lpstr>
      <vt:lpstr>Calibri</vt:lpstr>
      <vt:lpstr>День Победы_06</vt:lpstr>
      <vt:lpstr>ГКОУ «Максатихинская школа-интернат»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ученик</cp:lastModifiedBy>
  <cp:revision>165</cp:revision>
  <dcterms:created xsi:type="dcterms:W3CDTF">2013-03-16T20:41:41Z</dcterms:created>
  <dcterms:modified xsi:type="dcterms:W3CDTF">2025-03-06T11:34:59Z</dcterms:modified>
</cp:coreProperties>
</file>